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9"/>
  </p:notesMasterIdLst>
  <p:sldIdLst>
    <p:sldId id="619" r:id="rId2"/>
    <p:sldId id="695" r:id="rId3"/>
    <p:sldId id="696" r:id="rId4"/>
    <p:sldId id="667" r:id="rId5"/>
    <p:sldId id="666" r:id="rId6"/>
    <p:sldId id="709" r:id="rId7"/>
    <p:sldId id="655" r:id="rId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4A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93979" autoAdjust="0"/>
  </p:normalViewPr>
  <p:slideViewPr>
    <p:cSldViewPr snapToGrid="0">
      <p:cViewPr varScale="1">
        <p:scale>
          <a:sx n="69" d="100"/>
          <a:sy n="69" d="100"/>
        </p:scale>
        <p:origin x="89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98EF8-C5DA-48A6-8388-2DC7CD75FC89}" type="datetimeFigureOut">
              <a:rPr lang="uk-UA" smtClean="0"/>
              <a:t>15.04.2025</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5A392-6E94-4F57-9F74-0323B6B46DC5}" type="slidenum">
              <a:rPr lang="uk-UA" smtClean="0"/>
              <a:t>‹#›</a:t>
            </a:fld>
            <a:endParaRPr lang="uk-UA"/>
          </a:p>
        </p:txBody>
      </p:sp>
    </p:spTree>
    <p:extLst>
      <p:ext uri="{BB962C8B-B14F-4D97-AF65-F5344CB8AC3E}">
        <p14:creationId xmlns:p14="http://schemas.microsoft.com/office/powerpoint/2010/main" val="158994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current population of </a:t>
            </a:r>
            <a:r>
              <a:rPr lang="en-US" sz="1200" b="1" i="0" kern="1200" dirty="0" smtClean="0">
                <a:solidFill>
                  <a:schemeClr val="tx1"/>
                </a:solidFill>
                <a:effectLst/>
                <a:latin typeface="+mn-lt"/>
                <a:ea typeface="+mn-ea"/>
                <a:cs typeface="+mn-cs"/>
              </a:rPr>
              <a:t>Europe</a:t>
            </a:r>
            <a:r>
              <a:rPr lang="en-US" sz="1200" b="0" i="0" kern="1200" dirty="0" smtClean="0">
                <a:solidFill>
                  <a:schemeClr val="tx1"/>
                </a:solidFill>
                <a:effectLst/>
                <a:latin typeface="+mn-lt"/>
                <a:ea typeface="+mn-ea"/>
                <a:cs typeface="+mn-cs"/>
              </a:rPr>
              <a:t> is </a:t>
            </a:r>
            <a:r>
              <a:rPr lang="en-US" sz="1200" b="1" i="0" kern="1200" dirty="0" smtClean="0">
                <a:solidFill>
                  <a:schemeClr val="tx1"/>
                </a:solidFill>
                <a:effectLst/>
                <a:latin typeface="+mn-lt"/>
                <a:ea typeface="+mn-ea"/>
                <a:cs typeface="+mn-cs"/>
              </a:rPr>
              <a:t>744,819,089</a:t>
            </a:r>
            <a:r>
              <a:rPr lang="en-US" sz="1200" b="0" i="0" kern="1200" dirty="0" smtClean="0">
                <a:solidFill>
                  <a:schemeClr val="tx1"/>
                </a:solidFill>
                <a:effectLst/>
                <a:latin typeface="+mn-lt"/>
                <a:ea typeface="+mn-ea"/>
                <a:cs typeface="+mn-cs"/>
              </a:rPr>
              <a:t> as of Tuesday, November 19, 2024, based on the latest United Nations estimates.</a:t>
            </a:r>
          </a:p>
          <a:p>
            <a:r>
              <a:rPr lang="en-US" sz="1200" b="0" i="0" kern="1200" dirty="0" smtClean="0">
                <a:solidFill>
                  <a:schemeClr val="tx1"/>
                </a:solidFill>
                <a:effectLst/>
                <a:latin typeface="+mn-lt"/>
                <a:ea typeface="+mn-ea"/>
                <a:cs typeface="+mn-cs"/>
              </a:rPr>
              <a:t>Europe population is equivalent to </a:t>
            </a:r>
            <a:r>
              <a:rPr lang="en-US" sz="1200" b="1" i="0" kern="1200" dirty="0" smtClean="0">
                <a:solidFill>
                  <a:schemeClr val="tx1"/>
                </a:solidFill>
                <a:effectLst/>
                <a:latin typeface="+mn-lt"/>
                <a:ea typeface="+mn-ea"/>
                <a:cs typeface="+mn-cs"/>
              </a:rPr>
              <a:t>9.21%</a:t>
            </a:r>
            <a:r>
              <a:rPr lang="en-US" sz="1200" b="0" i="0" kern="1200" dirty="0" smtClean="0">
                <a:solidFill>
                  <a:schemeClr val="tx1"/>
                </a:solidFill>
                <a:effectLst/>
                <a:latin typeface="+mn-lt"/>
                <a:ea typeface="+mn-ea"/>
                <a:cs typeface="+mn-cs"/>
              </a:rPr>
              <a:t> of the </a:t>
            </a:r>
            <a:r>
              <a:rPr lang="en-US" sz="1200" b="0" i="0" u="sng" kern="1200" dirty="0" smtClean="0">
                <a:solidFill>
                  <a:schemeClr val="tx1"/>
                </a:solidFill>
                <a:effectLst/>
                <a:latin typeface="+mn-lt"/>
                <a:ea typeface="+mn-ea"/>
                <a:cs typeface="+mn-cs"/>
                <a:hlinkClick r:id="rId3"/>
              </a:rPr>
              <a:t>total world population</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Europe ranks number </a:t>
            </a:r>
            <a:r>
              <a:rPr lang="en-US" sz="1200" b="1" i="0" kern="1200" dirty="0" smtClean="0">
                <a:solidFill>
                  <a:schemeClr val="tx1"/>
                </a:solidFill>
                <a:effectLst/>
                <a:latin typeface="+mn-lt"/>
                <a:ea typeface="+mn-ea"/>
                <a:cs typeface="+mn-cs"/>
              </a:rPr>
              <a:t>3</a:t>
            </a:r>
            <a:r>
              <a:rPr lang="en-US" sz="1200" b="0" i="0" kern="1200" dirty="0" smtClean="0">
                <a:solidFill>
                  <a:schemeClr val="tx1"/>
                </a:solidFill>
                <a:effectLst/>
                <a:latin typeface="+mn-lt"/>
                <a:ea typeface="+mn-ea"/>
                <a:cs typeface="+mn-cs"/>
              </a:rPr>
              <a:t> among </a:t>
            </a:r>
            <a:r>
              <a:rPr lang="en-US" sz="1200" b="0" i="0" u="sng" kern="1200" dirty="0" smtClean="0">
                <a:solidFill>
                  <a:schemeClr val="tx1"/>
                </a:solidFill>
                <a:effectLst/>
                <a:latin typeface="+mn-lt"/>
                <a:ea typeface="+mn-ea"/>
                <a:cs typeface="+mn-cs"/>
                <a:hlinkClick r:id="rId4"/>
              </a:rPr>
              <a:t>regions of the world</a:t>
            </a:r>
            <a:r>
              <a:rPr lang="en-US" sz="1200" b="0" i="0" kern="1200" dirty="0" smtClean="0">
                <a:solidFill>
                  <a:schemeClr val="tx1"/>
                </a:solidFill>
                <a:effectLst/>
                <a:latin typeface="+mn-lt"/>
                <a:ea typeface="+mn-ea"/>
                <a:cs typeface="+mn-cs"/>
              </a:rPr>
              <a:t> (roughly equivalent to "continents"), ordered by population.</a:t>
            </a:r>
          </a:p>
          <a:p>
            <a:r>
              <a:rPr lang="en-US" sz="1200" b="0" i="0" kern="1200" dirty="0" smtClean="0">
                <a:solidFill>
                  <a:schemeClr val="tx1"/>
                </a:solidFill>
                <a:effectLst/>
                <a:latin typeface="+mn-lt"/>
                <a:ea typeface="+mn-ea"/>
                <a:cs typeface="+mn-cs"/>
              </a:rPr>
              <a:t>The population density in Europe is 34 per Km</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 (87 people per mi</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The total land area is 22,134,900 Km2 (8,546,329 sq. miles)</a:t>
            </a:r>
          </a:p>
          <a:p>
            <a:r>
              <a:rPr lang="en-US" sz="1200" b="1" i="0" kern="1200" dirty="0" smtClean="0">
                <a:solidFill>
                  <a:schemeClr val="tx1"/>
                </a:solidFill>
                <a:effectLst/>
                <a:latin typeface="+mn-lt"/>
                <a:ea typeface="+mn-ea"/>
                <a:cs typeface="+mn-cs"/>
              </a:rPr>
              <a:t>75.6 %</a:t>
            </a:r>
            <a:r>
              <a:rPr lang="en-US" sz="1200" b="0" i="0" kern="1200" dirty="0" smtClean="0">
                <a:solidFill>
                  <a:schemeClr val="tx1"/>
                </a:solidFill>
                <a:effectLst/>
                <a:latin typeface="+mn-lt"/>
                <a:ea typeface="+mn-ea"/>
                <a:cs typeface="+mn-cs"/>
              </a:rPr>
              <a:t> of the population is </a:t>
            </a:r>
            <a:r>
              <a:rPr lang="en-US" sz="1200" b="1" i="0" kern="1200" dirty="0" smtClean="0">
                <a:solidFill>
                  <a:schemeClr val="tx1"/>
                </a:solidFill>
                <a:effectLst/>
                <a:latin typeface="+mn-lt"/>
                <a:ea typeface="+mn-ea"/>
                <a:cs typeface="+mn-cs"/>
              </a:rPr>
              <a:t>urban</a:t>
            </a:r>
            <a:r>
              <a:rPr lang="en-US" sz="1200" b="0" i="0" kern="1200" dirty="0" smtClean="0">
                <a:solidFill>
                  <a:schemeClr val="tx1"/>
                </a:solidFill>
                <a:effectLst/>
                <a:latin typeface="+mn-lt"/>
                <a:ea typeface="+mn-ea"/>
                <a:cs typeface="+mn-cs"/>
              </a:rPr>
              <a:t> (563,417,440 people in 2024)</a:t>
            </a:r>
          </a:p>
          <a:p>
            <a:r>
              <a:rPr lang="en-US" sz="1200" b="0" i="0" kern="1200" dirty="0" smtClean="0">
                <a:solidFill>
                  <a:schemeClr val="tx1"/>
                </a:solidFill>
                <a:effectLst/>
                <a:latin typeface="+mn-lt"/>
                <a:ea typeface="+mn-ea"/>
                <a:cs typeface="+mn-cs"/>
              </a:rPr>
              <a:t>The </a:t>
            </a:r>
            <a:r>
              <a:rPr lang="en-US" sz="1200" b="1" i="0" kern="1200" dirty="0" smtClean="0">
                <a:solidFill>
                  <a:schemeClr val="tx1"/>
                </a:solidFill>
                <a:effectLst/>
                <a:latin typeface="+mn-lt"/>
                <a:ea typeface="+mn-ea"/>
                <a:cs typeface="+mn-cs"/>
              </a:rPr>
              <a:t>median age</a:t>
            </a:r>
            <a:r>
              <a:rPr lang="en-US" sz="1200" b="0" i="0" kern="1200" dirty="0" smtClean="0">
                <a:solidFill>
                  <a:schemeClr val="tx1"/>
                </a:solidFill>
                <a:effectLst/>
                <a:latin typeface="+mn-lt"/>
                <a:ea typeface="+mn-ea"/>
                <a:cs typeface="+mn-cs"/>
              </a:rPr>
              <a:t> in Europe is </a:t>
            </a:r>
            <a:r>
              <a:rPr lang="en-US" sz="1200" b="1" i="0" kern="1200" dirty="0" smtClean="0">
                <a:solidFill>
                  <a:schemeClr val="tx1"/>
                </a:solidFill>
                <a:effectLst/>
                <a:latin typeface="+mn-lt"/>
                <a:ea typeface="+mn-ea"/>
                <a:cs typeface="+mn-cs"/>
              </a:rPr>
              <a:t>42.5 years</a:t>
            </a:r>
            <a:r>
              <a:rPr lang="en-US" sz="1200" b="0" i="0" kern="1200" dirty="0" smtClean="0">
                <a:solidFill>
                  <a:schemeClr val="tx1"/>
                </a:solidFill>
                <a:effectLst/>
                <a:latin typeface="+mn-lt"/>
                <a:ea typeface="+mn-ea"/>
                <a:cs typeface="+mn-cs"/>
              </a:rPr>
              <a:t>.</a:t>
            </a:r>
          </a:p>
          <a:p>
            <a:endParaRPr lang="en-US" dirty="0" smtClean="0"/>
          </a:p>
          <a:p>
            <a:r>
              <a:rPr lang="en-US" sz="1200" b="1" i="0" u="none" strike="noStrike" kern="1200" dirty="0" smtClean="0">
                <a:solidFill>
                  <a:schemeClr val="tx1"/>
                </a:solidFill>
                <a:effectLst/>
                <a:latin typeface="+mn-lt"/>
                <a:ea typeface="+mn-ea"/>
                <a:cs typeface="+mn-cs"/>
                <a:hlinkClick r:id="rId5"/>
              </a:rPr>
              <a:t>According to the report</a:t>
            </a:r>
            <a:r>
              <a:rPr lang="en-US" sz="1200" b="0" i="0" kern="1200" dirty="0" smtClean="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smtClean="0">
                <a:solidFill>
                  <a:schemeClr val="tx1"/>
                </a:solidFill>
                <a:effectLst/>
                <a:latin typeface="+mn-lt"/>
                <a:ea typeface="+mn-ea"/>
                <a:cs typeface="+mn-cs"/>
              </a:rPr>
              <a:t>The drastic shift in the demographic pyramid will upend the </a:t>
            </a:r>
            <a:r>
              <a:rPr lang="en-US" sz="1200" b="0" i="0" kern="1200" dirty="0" err="1" smtClean="0">
                <a:solidFill>
                  <a:schemeClr val="tx1"/>
                </a:solidFill>
                <a:effectLst/>
                <a:latin typeface="+mn-lt"/>
                <a:ea typeface="+mn-ea"/>
                <a:cs typeface="+mn-cs"/>
              </a:rPr>
              <a:t>labour</a:t>
            </a:r>
            <a:r>
              <a:rPr lang="en-US" sz="1200" b="0" i="0" kern="1200" dirty="0" smtClean="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smtClean="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a:t>
            </a:fld>
            <a:endParaRPr lang="uk-UA"/>
          </a:p>
        </p:txBody>
      </p:sp>
    </p:spTree>
    <p:extLst>
      <p:ext uri="{BB962C8B-B14F-4D97-AF65-F5344CB8AC3E}">
        <p14:creationId xmlns:p14="http://schemas.microsoft.com/office/powerpoint/2010/main" val="181720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smtClean="0">
                <a:solidFill>
                  <a:schemeClr val="tx1"/>
                </a:solidFill>
                <a:effectLst/>
                <a:latin typeface="+mn-lt"/>
                <a:ea typeface="+mn-ea"/>
                <a:cs typeface="+mn-cs"/>
                <a:hlinkClick r:id="rId3"/>
              </a:rPr>
              <a:t>Info Sapiens</a:t>
            </a:r>
            <a:r>
              <a:rPr lang="en-US" sz="1200" b="0" i="0" kern="1200" dirty="0" smtClean="0">
                <a:solidFill>
                  <a:schemeClr val="tx1"/>
                </a:solidFill>
                <a:effectLst/>
                <a:latin typeface="+mn-lt"/>
                <a:ea typeface="+mn-ea"/>
                <a:cs typeface="+mn-cs"/>
              </a:rPr>
              <a:t> research agency makes its own estimates of the unemployment rate. According to them </a:t>
            </a:r>
            <a:r>
              <a:rPr lang="en-US" sz="1200" b="1" i="0" kern="1200" dirty="0" smtClean="0">
                <a:solidFill>
                  <a:schemeClr val="tx1"/>
                </a:solidFill>
                <a:effectLst/>
                <a:latin typeface="+mn-lt"/>
                <a:ea typeface="+mn-ea"/>
                <a:cs typeface="+mn-cs"/>
              </a:rPr>
              <a:t>in October 2024, the unemployment rate in Ukraine was 15.3%</a:t>
            </a:r>
            <a:r>
              <a:rPr lang="en-US" sz="1200" b="0" i="0" kern="1200" dirty="0" smtClean="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3</a:t>
            </a:fld>
            <a:endParaRPr lang="uk-UA"/>
          </a:p>
        </p:txBody>
      </p:sp>
    </p:spTree>
    <p:extLst>
      <p:ext uri="{BB962C8B-B14F-4D97-AF65-F5344CB8AC3E}">
        <p14:creationId xmlns:p14="http://schemas.microsoft.com/office/powerpoint/2010/main" val="947143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Нерівномірний</a:t>
            </a:r>
            <a:r>
              <a:rPr lang="uk-UA" baseline="0" dirty="0" smtClean="0"/>
              <a:t> розподіл робочої сили в світі. </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4</a:t>
            </a:fld>
            <a:endParaRPr lang="uk-UA"/>
          </a:p>
        </p:txBody>
      </p:sp>
    </p:spTree>
    <p:extLst>
      <p:ext uri="{BB962C8B-B14F-4D97-AF65-F5344CB8AC3E}">
        <p14:creationId xmlns:p14="http://schemas.microsoft.com/office/powerpoint/2010/main" val="474667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current population of </a:t>
            </a:r>
            <a:r>
              <a:rPr lang="en-US" sz="1200" b="1" i="0" kern="1200" dirty="0" smtClean="0">
                <a:solidFill>
                  <a:schemeClr val="tx1"/>
                </a:solidFill>
                <a:effectLst/>
                <a:latin typeface="+mn-lt"/>
                <a:ea typeface="+mn-ea"/>
                <a:cs typeface="+mn-cs"/>
              </a:rPr>
              <a:t>Europe</a:t>
            </a:r>
            <a:r>
              <a:rPr lang="en-US" sz="1200" b="0" i="0" kern="1200" dirty="0" smtClean="0">
                <a:solidFill>
                  <a:schemeClr val="tx1"/>
                </a:solidFill>
                <a:effectLst/>
                <a:latin typeface="+mn-lt"/>
                <a:ea typeface="+mn-ea"/>
                <a:cs typeface="+mn-cs"/>
              </a:rPr>
              <a:t> is </a:t>
            </a:r>
            <a:r>
              <a:rPr lang="en-US" sz="1200" b="1" i="0" kern="1200" dirty="0" smtClean="0">
                <a:solidFill>
                  <a:schemeClr val="tx1"/>
                </a:solidFill>
                <a:effectLst/>
                <a:latin typeface="+mn-lt"/>
                <a:ea typeface="+mn-ea"/>
                <a:cs typeface="+mn-cs"/>
              </a:rPr>
              <a:t>744,819,089</a:t>
            </a:r>
            <a:r>
              <a:rPr lang="en-US" sz="1200" b="0" i="0" kern="1200" dirty="0" smtClean="0">
                <a:solidFill>
                  <a:schemeClr val="tx1"/>
                </a:solidFill>
                <a:effectLst/>
                <a:latin typeface="+mn-lt"/>
                <a:ea typeface="+mn-ea"/>
                <a:cs typeface="+mn-cs"/>
              </a:rPr>
              <a:t> as of Tuesday, November 19, 2024, based on the latest United Nations estimates.</a:t>
            </a:r>
          </a:p>
          <a:p>
            <a:r>
              <a:rPr lang="en-US" sz="1200" b="0" i="0" kern="1200" dirty="0" smtClean="0">
                <a:solidFill>
                  <a:schemeClr val="tx1"/>
                </a:solidFill>
                <a:effectLst/>
                <a:latin typeface="+mn-lt"/>
                <a:ea typeface="+mn-ea"/>
                <a:cs typeface="+mn-cs"/>
              </a:rPr>
              <a:t>Europe population is equivalent to </a:t>
            </a:r>
            <a:r>
              <a:rPr lang="en-US" sz="1200" b="1" i="0" kern="1200" dirty="0" smtClean="0">
                <a:solidFill>
                  <a:schemeClr val="tx1"/>
                </a:solidFill>
                <a:effectLst/>
                <a:latin typeface="+mn-lt"/>
                <a:ea typeface="+mn-ea"/>
                <a:cs typeface="+mn-cs"/>
              </a:rPr>
              <a:t>9.21%</a:t>
            </a:r>
            <a:r>
              <a:rPr lang="en-US" sz="1200" b="0" i="0" kern="1200" dirty="0" smtClean="0">
                <a:solidFill>
                  <a:schemeClr val="tx1"/>
                </a:solidFill>
                <a:effectLst/>
                <a:latin typeface="+mn-lt"/>
                <a:ea typeface="+mn-ea"/>
                <a:cs typeface="+mn-cs"/>
              </a:rPr>
              <a:t> of the </a:t>
            </a:r>
            <a:r>
              <a:rPr lang="en-US" sz="1200" b="0" i="0" u="sng" kern="1200" dirty="0" smtClean="0">
                <a:solidFill>
                  <a:schemeClr val="tx1"/>
                </a:solidFill>
                <a:effectLst/>
                <a:latin typeface="+mn-lt"/>
                <a:ea typeface="+mn-ea"/>
                <a:cs typeface="+mn-cs"/>
                <a:hlinkClick r:id="rId3"/>
              </a:rPr>
              <a:t>total world population</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Europe ranks number </a:t>
            </a:r>
            <a:r>
              <a:rPr lang="en-US" sz="1200" b="1" i="0" kern="1200" dirty="0" smtClean="0">
                <a:solidFill>
                  <a:schemeClr val="tx1"/>
                </a:solidFill>
                <a:effectLst/>
                <a:latin typeface="+mn-lt"/>
                <a:ea typeface="+mn-ea"/>
                <a:cs typeface="+mn-cs"/>
              </a:rPr>
              <a:t>3</a:t>
            </a:r>
            <a:r>
              <a:rPr lang="en-US" sz="1200" b="0" i="0" kern="1200" dirty="0" smtClean="0">
                <a:solidFill>
                  <a:schemeClr val="tx1"/>
                </a:solidFill>
                <a:effectLst/>
                <a:latin typeface="+mn-lt"/>
                <a:ea typeface="+mn-ea"/>
                <a:cs typeface="+mn-cs"/>
              </a:rPr>
              <a:t> among </a:t>
            </a:r>
            <a:r>
              <a:rPr lang="en-US" sz="1200" b="0" i="0" u="sng" kern="1200" dirty="0" smtClean="0">
                <a:solidFill>
                  <a:schemeClr val="tx1"/>
                </a:solidFill>
                <a:effectLst/>
                <a:latin typeface="+mn-lt"/>
                <a:ea typeface="+mn-ea"/>
                <a:cs typeface="+mn-cs"/>
                <a:hlinkClick r:id="rId4"/>
              </a:rPr>
              <a:t>regions of the world</a:t>
            </a:r>
            <a:r>
              <a:rPr lang="en-US" sz="1200" b="0" i="0" kern="1200" dirty="0" smtClean="0">
                <a:solidFill>
                  <a:schemeClr val="tx1"/>
                </a:solidFill>
                <a:effectLst/>
                <a:latin typeface="+mn-lt"/>
                <a:ea typeface="+mn-ea"/>
                <a:cs typeface="+mn-cs"/>
              </a:rPr>
              <a:t> (roughly equivalent to "continents"), ordered by population.</a:t>
            </a:r>
          </a:p>
          <a:p>
            <a:r>
              <a:rPr lang="en-US" sz="1200" b="0" i="0" kern="1200" dirty="0" smtClean="0">
                <a:solidFill>
                  <a:schemeClr val="tx1"/>
                </a:solidFill>
                <a:effectLst/>
                <a:latin typeface="+mn-lt"/>
                <a:ea typeface="+mn-ea"/>
                <a:cs typeface="+mn-cs"/>
              </a:rPr>
              <a:t>The population density in Europe is 34 per Km</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 (87 people per mi</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The total land area is 22,134,900 Km2 (8,546,329 sq. miles)</a:t>
            </a:r>
          </a:p>
          <a:p>
            <a:r>
              <a:rPr lang="en-US" sz="1200" b="1" i="0" kern="1200" dirty="0" smtClean="0">
                <a:solidFill>
                  <a:schemeClr val="tx1"/>
                </a:solidFill>
                <a:effectLst/>
                <a:latin typeface="+mn-lt"/>
                <a:ea typeface="+mn-ea"/>
                <a:cs typeface="+mn-cs"/>
              </a:rPr>
              <a:t>75.6 %</a:t>
            </a:r>
            <a:r>
              <a:rPr lang="en-US" sz="1200" b="0" i="0" kern="1200" dirty="0" smtClean="0">
                <a:solidFill>
                  <a:schemeClr val="tx1"/>
                </a:solidFill>
                <a:effectLst/>
                <a:latin typeface="+mn-lt"/>
                <a:ea typeface="+mn-ea"/>
                <a:cs typeface="+mn-cs"/>
              </a:rPr>
              <a:t> of the population is </a:t>
            </a:r>
            <a:r>
              <a:rPr lang="en-US" sz="1200" b="1" i="0" kern="1200" dirty="0" smtClean="0">
                <a:solidFill>
                  <a:schemeClr val="tx1"/>
                </a:solidFill>
                <a:effectLst/>
                <a:latin typeface="+mn-lt"/>
                <a:ea typeface="+mn-ea"/>
                <a:cs typeface="+mn-cs"/>
              </a:rPr>
              <a:t>urban</a:t>
            </a:r>
            <a:r>
              <a:rPr lang="en-US" sz="1200" b="0" i="0" kern="1200" dirty="0" smtClean="0">
                <a:solidFill>
                  <a:schemeClr val="tx1"/>
                </a:solidFill>
                <a:effectLst/>
                <a:latin typeface="+mn-lt"/>
                <a:ea typeface="+mn-ea"/>
                <a:cs typeface="+mn-cs"/>
              </a:rPr>
              <a:t> (563,417,440 people in 2024)</a:t>
            </a:r>
          </a:p>
          <a:p>
            <a:r>
              <a:rPr lang="en-US" sz="1200" b="0" i="0" kern="1200" dirty="0" smtClean="0">
                <a:solidFill>
                  <a:schemeClr val="tx1"/>
                </a:solidFill>
                <a:effectLst/>
                <a:latin typeface="+mn-lt"/>
                <a:ea typeface="+mn-ea"/>
                <a:cs typeface="+mn-cs"/>
              </a:rPr>
              <a:t>The </a:t>
            </a:r>
            <a:r>
              <a:rPr lang="en-US" sz="1200" b="1" i="0" kern="1200" dirty="0" smtClean="0">
                <a:solidFill>
                  <a:schemeClr val="tx1"/>
                </a:solidFill>
                <a:effectLst/>
                <a:latin typeface="+mn-lt"/>
                <a:ea typeface="+mn-ea"/>
                <a:cs typeface="+mn-cs"/>
              </a:rPr>
              <a:t>median age</a:t>
            </a:r>
            <a:r>
              <a:rPr lang="en-US" sz="1200" b="0" i="0" kern="1200" dirty="0" smtClean="0">
                <a:solidFill>
                  <a:schemeClr val="tx1"/>
                </a:solidFill>
                <a:effectLst/>
                <a:latin typeface="+mn-lt"/>
                <a:ea typeface="+mn-ea"/>
                <a:cs typeface="+mn-cs"/>
              </a:rPr>
              <a:t> in Europe is </a:t>
            </a:r>
            <a:r>
              <a:rPr lang="en-US" sz="1200" b="1" i="0" kern="1200" dirty="0" smtClean="0">
                <a:solidFill>
                  <a:schemeClr val="tx1"/>
                </a:solidFill>
                <a:effectLst/>
                <a:latin typeface="+mn-lt"/>
                <a:ea typeface="+mn-ea"/>
                <a:cs typeface="+mn-cs"/>
              </a:rPr>
              <a:t>42.5 years</a:t>
            </a:r>
            <a:r>
              <a:rPr lang="en-US" sz="1200" b="0" i="0" kern="1200" dirty="0" smtClean="0">
                <a:solidFill>
                  <a:schemeClr val="tx1"/>
                </a:solidFill>
                <a:effectLst/>
                <a:latin typeface="+mn-lt"/>
                <a:ea typeface="+mn-ea"/>
                <a:cs typeface="+mn-cs"/>
              </a:rPr>
              <a:t>.</a:t>
            </a:r>
          </a:p>
          <a:p>
            <a:endParaRPr lang="en-US" dirty="0" smtClean="0"/>
          </a:p>
          <a:p>
            <a:r>
              <a:rPr lang="en-US" sz="1200" b="1" i="0" u="none" strike="noStrike" kern="1200" dirty="0" smtClean="0">
                <a:solidFill>
                  <a:schemeClr val="tx1"/>
                </a:solidFill>
                <a:effectLst/>
                <a:latin typeface="+mn-lt"/>
                <a:ea typeface="+mn-ea"/>
                <a:cs typeface="+mn-cs"/>
                <a:hlinkClick r:id="rId5"/>
              </a:rPr>
              <a:t>According to the report</a:t>
            </a:r>
            <a:r>
              <a:rPr lang="en-US" sz="1200" b="0" i="0" kern="1200" dirty="0" smtClean="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smtClean="0">
                <a:solidFill>
                  <a:schemeClr val="tx1"/>
                </a:solidFill>
                <a:effectLst/>
                <a:latin typeface="+mn-lt"/>
                <a:ea typeface="+mn-ea"/>
                <a:cs typeface="+mn-cs"/>
              </a:rPr>
              <a:t>The drastic shift in the demographic pyramid will upend the </a:t>
            </a:r>
            <a:r>
              <a:rPr lang="en-US" sz="1200" b="0" i="0" kern="1200" dirty="0" err="1" smtClean="0">
                <a:solidFill>
                  <a:schemeClr val="tx1"/>
                </a:solidFill>
                <a:effectLst/>
                <a:latin typeface="+mn-lt"/>
                <a:ea typeface="+mn-ea"/>
                <a:cs typeface="+mn-cs"/>
              </a:rPr>
              <a:t>labour</a:t>
            </a:r>
            <a:r>
              <a:rPr lang="en-US" sz="1200" b="0" i="0" kern="1200" dirty="0" smtClean="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smtClean="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5</a:t>
            </a:fld>
            <a:endParaRPr lang="uk-UA"/>
          </a:p>
        </p:txBody>
      </p:sp>
    </p:spTree>
    <p:extLst>
      <p:ext uri="{BB962C8B-B14F-4D97-AF65-F5344CB8AC3E}">
        <p14:creationId xmlns:p14="http://schemas.microsoft.com/office/powerpoint/2010/main" val="284406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6</a:t>
            </a:fld>
            <a:endParaRPr lang="uk-UA"/>
          </a:p>
        </p:txBody>
      </p:sp>
    </p:spTree>
    <p:extLst>
      <p:ext uri="{BB962C8B-B14F-4D97-AF65-F5344CB8AC3E}">
        <p14:creationId xmlns:p14="http://schemas.microsoft.com/office/powerpoint/2010/main" val="1309914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15.04.2025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79881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15.04.2025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8325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15.04.2025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267693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15.04.2025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30907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51D36D8-E4C7-41AA-90E2-C8161BAB98C4}" type="datetimeFigureOut">
              <a:rPr lang="uk-UA" smtClean="0"/>
              <a:t>15.04.2025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96965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951D36D8-E4C7-41AA-90E2-C8161BAB98C4}" type="datetimeFigureOut">
              <a:rPr lang="uk-UA" smtClean="0"/>
              <a:t>15.04.2025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2448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951D36D8-E4C7-41AA-90E2-C8161BAB98C4}" type="datetimeFigureOut">
              <a:rPr lang="uk-UA" smtClean="0"/>
              <a:t>15.04.2025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7947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951D36D8-E4C7-41AA-90E2-C8161BAB98C4}" type="datetimeFigureOut">
              <a:rPr lang="uk-UA" smtClean="0"/>
              <a:t>15.04.2025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0398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51D36D8-E4C7-41AA-90E2-C8161BAB98C4}" type="datetimeFigureOut">
              <a:rPr lang="uk-UA" smtClean="0"/>
              <a:t>15.04.2025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9225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15.04.2025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4096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15.04.2025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18279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D36D8-E4C7-41AA-90E2-C8161BAB98C4}" type="datetimeFigureOut">
              <a:rPr lang="uk-UA" smtClean="0"/>
              <a:t>15.04.2025</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35491-77A9-4224-86F5-74928B983E64}" type="slidenum">
              <a:rPr lang="uk-UA" smtClean="0"/>
              <a:t>‹#›</a:t>
            </a:fld>
            <a:endParaRPr lang="uk-UA"/>
          </a:p>
        </p:txBody>
      </p:sp>
    </p:spTree>
    <p:extLst>
      <p:ext uri="{BB962C8B-B14F-4D97-AF65-F5344CB8AC3E}">
        <p14:creationId xmlns:p14="http://schemas.microsoft.com/office/powerpoint/2010/main" val="1988766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2297310" y="1044149"/>
            <a:ext cx="7912872" cy="658835"/>
          </a:xfrm>
          <a:prstGeom prst="rect">
            <a:avLst/>
          </a:prstGeom>
        </p:spPr>
        <p:txBody>
          <a:bodyPr wrap="none">
            <a:spAutoFit/>
          </a:bodyPr>
          <a:lstStyle/>
          <a:p>
            <a:pPr algn="just">
              <a:lnSpc>
                <a:spcPct val="150000"/>
              </a:lnSpc>
            </a:pPr>
            <a:r>
              <a:rPr lang="uk-UA" sz="2800" b="1" dirty="0">
                <a:solidFill>
                  <a:srgbClr val="224A98"/>
                </a:solidFill>
                <a:latin typeface="Arial" panose="020B0604020202020204" pitchFamily="34" charset="0"/>
                <a:cs typeface="Arial" panose="020B0604020202020204" pitchFamily="34" charset="0"/>
              </a:rPr>
              <a:t>Ризик-менеджмент у </a:t>
            </a:r>
            <a:r>
              <a:rPr lang="uk-UA" sz="2800" b="1" dirty="0" err="1">
                <a:solidFill>
                  <a:srgbClr val="224A98"/>
                </a:solidFill>
                <a:latin typeface="Arial" panose="020B0604020202020204" pitchFamily="34" charset="0"/>
                <a:cs typeface="Arial" panose="020B0604020202020204" pitchFamily="34" charset="0"/>
              </a:rPr>
              <a:t>безпековій</a:t>
            </a:r>
            <a:r>
              <a:rPr lang="uk-UA" sz="2800" b="1" dirty="0">
                <a:solidFill>
                  <a:srgbClr val="224A98"/>
                </a:solidFill>
                <a:latin typeface="Arial" panose="020B0604020202020204" pitchFamily="34" charset="0"/>
                <a:cs typeface="Arial" panose="020B0604020202020204" pitchFamily="34" charset="0"/>
              </a:rPr>
              <a:t> діяльності</a:t>
            </a:r>
            <a:endParaRPr lang="uk-UA" sz="2800" b="1" dirty="0">
              <a:solidFill>
                <a:srgbClr val="224A98"/>
              </a:solidFill>
              <a:latin typeface="Arial" panose="020B0604020202020204" pitchFamily="34" charset="0"/>
              <a:cs typeface="Arial" panose="020B0604020202020204" pitchFamily="34" charset="0"/>
            </a:endParaRPr>
          </a:p>
        </p:txBody>
      </p:sp>
      <p:pic>
        <p:nvPicPr>
          <p:cNvPr id="1026" name="Picture 2" descr="Психология: от сделки к позиции | CRYPTOLOGY KE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6918" y="2042179"/>
            <a:ext cx="8053656" cy="4530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3371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5" name="Прямая соединительная линия 4"/>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6"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07999" y="1042028"/>
            <a:ext cx="11212946" cy="1631216"/>
          </a:xfrm>
          <a:prstGeom prst="rect">
            <a:avLst/>
          </a:prstGeom>
        </p:spPr>
        <p:txBody>
          <a:bodyPr wrap="square">
            <a:spAutoFit/>
          </a:bodyPr>
          <a:lstStyle/>
          <a:p>
            <a:pPr algn="just"/>
            <a:r>
              <a:rPr lang="uk-UA" sz="2000" dirty="0">
                <a:solidFill>
                  <a:srgbClr val="002060"/>
                </a:solidFill>
                <a:cs typeface="Arial" panose="020B0604020202020204" pitchFamily="34" charset="0"/>
              </a:rPr>
              <a:t>Ефективне функціонування системи оцінювання ризиків і загроз є важливим елементом стратегічного планування та забезпечення національної стійкості. Такі системи називають національними, через те що вони функціонують на рівні держави, охоплюють процеси, які стосуються забезпечення безпеки держави, суспільства та кожного громадянина, а також засновані на широкій міжвідомчій взаємодії та співпраці. </a:t>
            </a:r>
          </a:p>
        </p:txBody>
      </p:sp>
      <p:sp>
        <p:nvSpPr>
          <p:cNvPr id="3" name="Прямоугольник 2"/>
          <p:cNvSpPr/>
          <p:nvPr/>
        </p:nvSpPr>
        <p:spPr>
          <a:xfrm>
            <a:off x="507999" y="3010318"/>
            <a:ext cx="11120583" cy="2554545"/>
          </a:xfrm>
          <a:prstGeom prst="rect">
            <a:avLst/>
          </a:prstGeom>
        </p:spPr>
        <p:txBody>
          <a:bodyPr wrap="square">
            <a:spAutoFit/>
          </a:bodyPr>
          <a:lstStyle/>
          <a:p>
            <a:pPr algn="just"/>
            <a:r>
              <a:rPr lang="uk-UA" sz="2000" dirty="0">
                <a:solidFill>
                  <a:srgbClr val="002060"/>
                </a:solidFill>
              </a:rPr>
              <a:t>Застосування сучасних методів і технологій оцінювання ризиків і загроз, моделювання кризових ситуацій, розроблення сценарних прогнозів – усе це дає змогу підвищити достовірність отриманих результатів, а ще - сформувати широку доказову базу для подальшого аналізу. Сучасному світові притаманні швидкі й непередбачувані зміни </a:t>
            </a:r>
            <a:r>
              <a:rPr lang="uk-UA" sz="2000" dirty="0" err="1">
                <a:solidFill>
                  <a:srgbClr val="002060"/>
                </a:solidFill>
              </a:rPr>
              <a:t>безпекового</a:t>
            </a:r>
            <a:r>
              <a:rPr lang="uk-UA" sz="2000" dirty="0">
                <a:solidFill>
                  <a:srgbClr val="002060"/>
                </a:solidFill>
              </a:rPr>
              <a:t> середовища, а отже, картина загроз має значно меншу цінність сама по собі, ніж розроблені на її основі типології, багатокритеріальні матриці, каталоги моделей і сценарних прогнозів. Саме вони необхідні для подальшого визначення протоколів узгоджених дій для реагування на загрози різного характеру та походження, а також планування відповідних заходів.</a:t>
            </a:r>
          </a:p>
        </p:txBody>
      </p:sp>
    </p:spTree>
    <p:extLst>
      <p:ext uri="{BB962C8B-B14F-4D97-AF65-F5344CB8AC3E}">
        <p14:creationId xmlns:p14="http://schemas.microsoft.com/office/powerpoint/2010/main" val="843193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65628" y="1535838"/>
            <a:ext cx="10465790" cy="4102533"/>
          </a:xfrm>
          <a:prstGeom prst="rect">
            <a:avLst/>
          </a:prstGeom>
        </p:spPr>
        <p:txBody>
          <a:bodyPr wrap="square">
            <a:spAutoFit/>
          </a:bodyPr>
          <a:lstStyle/>
          <a:p>
            <a:pPr algn="just">
              <a:lnSpc>
                <a:spcPct val="150000"/>
              </a:lnSpc>
            </a:pPr>
            <a:r>
              <a:rPr lang="uk-UA" sz="2200" dirty="0">
                <a:solidFill>
                  <a:srgbClr val="002060"/>
                </a:solidFill>
              </a:rPr>
              <a:t>Застосування матриці ризиків має такі переваги: </a:t>
            </a:r>
            <a:endParaRPr lang="uk-UA" sz="2200" dirty="0" smtClean="0">
              <a:solidFill>
                <a:srgbClr val="002060"/>
              </a:solidFill>
            </a:endParaRPr>
          </a:p>
          <a:p>
            <a:pPr marL="285750" indent="-285750" algn="just">
              <a:lnSpc>
                <a:spcPct val="150000"/>
              </a:lnSpc>
              <a:buFont typeface="Wingdings" panose="05000000000000000000" pitchFamily="2" charset="2"/>
              <a:buChar char="Ø"/>
            </a:pPr>
            <a:r>
              <a:rPr lang="uk-UA" sz="2200" dirty="0" smtClean="0">
                <a:solidFill>
                  <a:srgbClr val="002060"/>
                </a:solidFill>
              </a:rPr>
              <a:t>дає </a:t>
            </a:r>
            <a:r>
              <a:rPr lang="uk-UA" sz="2200" dirty="0">
                <a:solidFill>
                  <a:srgbClr val="002060"/>
                </a:solidFill>
              </a:rPr>
              <a:t>змогу спростити процес управління ризиками, </a:t>
            </a:r>
            <a:endParaRPr lang="uk-UA" sz="2200" dirty="0" smtClean="0">
              <a:solidFill>
                <a:srgbClr val="002060"/>
              </a:solidFill>
            </a:endParaRPr>
          </a:p>
          <a:p>
            <a:pPr marL="285750" indent="-285750" algn="just">
              <a:lnSpc>
                <a:spcPct val="150000"/>
              </a:lnSpc>
              <a:buFont typeface="Wingdings" panose="05000000000000000000" pitchFamily="2" charset="2"/>
              <a:buChar char="Ø"/>
            </a:pPr>
            <a:r>
              <a:rPr lang="uk-UA" sz="2200" dirty="0" smtClean="0">
                <a:solidFill>
                  <a:srgbClr val="002060"/>
                </a:solidFill>
              </a:rPr>
              <a:t>допомагає </a:t>
            </a:r>
            <a:r>
              <a:rPr lang="uk-UA" sz="2200" dirty="0">
                <a:solidFill>
                  <a:srgbClr val="002060"/>
                </a:solidFill>
              </a:rPr>
              <a:t>підходити до ризиків відповідно до їх рівня терміновості, </a:t>
            </a:r>
            <a:endParaRPr lang="uk-UA" sz="2200" dirty="0" smtClean="0">
              <a:solidFill>
                <a:srgbClr val="002060"/>
              </a:solidFill>
            </a:endParaRPr>
          </a:p>
          <a:p>
            <a:pPr marL="285750" indent="-285750" algn="just">
              <a:lnSpc>
                <a:spcPct val="150000"/>
              </a:lnSpc>
              <a:buFont typeface="Wingdings" panose="05000000000000000000" pitchFamily="2" charset="2"/>
              <a:buChar char="Ø"/>
            </a:pPr>
            <a:r>
              <a:rPr lang="uk-UA" sz="2200" dirty="0" smtClean="0">
                <a:solidFill>
                  <a:srgbClr val="002060"/>
                </a:solidFill>
              </a:rPr>
              <a:t>демонструє </a:t>
            </a:r>
            <a:r>
              <a:rPr lang="uk-UA" sz="2200" dirty="0">
                <a:solidFill>
                  <a:srgbClr val="002060"/>
                </a:solidFill>
              </a:rPr>
              <a:t>ефективність зниження ризиків. </a:t>
            </a:r>
            <a:endParaRPr lang="uk-UA" sz="2200" dirty="0" smtClean="0">
              <a:solidFill>
                <a:srgbClr val="002060"/>
              </a:solidFill>
            </a:endParaRPr>
          </a:p>
          <a:p>
            <a:pPr algn="just">
              <a:lnSpc>
                <a:spcPct val="150000"/>
              </a:lnSpc>
            </a:pPr>
            <a:endParaRPr lang="uk-UA" sz="2200" dirty="0">
              <a:solidFill>
                <a:srgbClr val="002060"/>
              </a:solidFill>
            </a:endParaRPr>
          </a:p>
          <a:p>
            <a:pPr algn="just">
              <a:lnSpc>
                <a:spcPct val="150000"/>
              </a:lnSpc>
            </a:pPr>
            <a:endParaRPr lang="uk-UA" sz="2200" dirty="0" smtClean="0">
              <a:solidFill>
                <a:srgbClr val="002060"/>
              </a:solidFill>
            </a:endParaRPr>
          </a:p>
          <a:p>
            <a:pPr algn="just">
              <a:lnSpc>
                <a:spcPct val="150000"/>
              </a:lnSpc>
            </a:pPr>
            <a:r>
              <a:rPr lang="uk-UA" sz="2200" dirty="0" smtClean="0">
                <a:solidFill>
                  <a:srgbClr val="002060"/>
                </a:solidFill>
              </a:rPr>
              <a:t>Для </a:t>
            </a:r>
            <a:r>
              <a:rPr lang="uk-UA" sz="2200" dirty="0">
                <a:solidFill>
                  <a:srgbClr val="002060"/>
                </a:solidFill>
              </a:rPr>
              <a:t>побудови матриці ризиків необхідно для початку ідентифікувати та проаналізувати ризики.</a:t>
            </a:r>
          </a:p>
        </p:txBody>
      </p:sp>
    </p:spTree>
    <p:extLst>
      <p:ext uri="{BB962C8B-B14F-4D97-AF65-F5344CB8AC3E}">
        <p14:creationId xmlns:p14="http://schemas.microsoft.com/office/powerpoint/2010/main" val="42235139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2" name="Прямая соединительная линия 11"/>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729054" y="988853"/>
            <a:ext cx="4556312" cy="430887"/>
          </a:xfrm>
          <a:prstGeom prst="rect">
            <a:avLst/>
          </a:prstGeom>
        </p:spPr>
        <p:txBody>
          <a:bodyPr wrap="none">
            <a:spAutoFit/>
          </a:bodyPr>
          <a:lstStyle/>
          <a:p>
            <a:pPr algn="ctr"/>
            <a:r>
              <a:rPr lang="ru-RU" sz="2200" b="1" dirty="0" smtClean="0">
                <a:solidFill>
                  <a:srgbClr val="002060"/>
                </a:solidFill>
              </a:rPr>
              <a:t>Приклад </a:t>
            </a:r>
            <a:r>
              <a:rPr lang="ru-RU" sz="2200" b="1" dirty="0" err="1" smtClean="0">
                <a:solidFill>
                  <a:srgbClr val="002060"/>
                </a:solidFill>
              </a:rPr>
              <a:t>побудови</a:t>
            </a:r>
            <a:r>
              <a:rPr lang="ru-RU" sz="2200" b="1" dirty="0" smtClean="0">
                <a:solidFill>
                  <a:srgbClr val="002060"/>
                </a:solidFill>
              </a:rPr>
              <a:t> </a:t>
            </a:r>
            <a:r>
              <a:rPr lang="ru-RU" sz="2200" b="1" dirty="0" err="1" smtClean="0">
                <a:solidFill>
                  <a:srgbClr val="002060"/>
                </a:solidFill>
              </a:rPr>
              <a:t>матриці</a:t>
            </a:r>
            <a:r>
              <a:rPr lang="ru-RU" sz="2200" b="1" dirty="0" smtClean="0">
                <a:solidFill>
                  <a:srgbClr val="002060"/>
                </a:solidFill>
              </a:rPr>
              <a:t> </a:t>
            </a:r>
            <a:r>
              <a:rPr lang="ru-RU" sz="2200" b="1" dirty="0" err="1" smtClean="0">
                <a:solidFill>
                  <a:srgbClr val="002060"/>
                </a:solidFill>
              </a:rPr>
              <a:t>ризиків</a:t>
            </a:r>
            <a:endParaRPr lang="uk-UA" sz="2200" b="1" dirty="0">
              <a:solidFill>
                <a:srgbClr val="002060"/>
              </a:solidFill>
            </a:endParaRPr>
          </a:p>
        </p:txBody>
      </p:sp>
      <p:pic>
        <p:nvPicPr>
          <p:cNvPr id="3" name="Рисунок 2"/>
          <p:cNvPicPr>
            <a:picLocks noChangeAspect="1"/>
          </p:cNvPicPr>
          <p:nvPr/>
        </p:nvPicPr>
        <p:blipFill>
          <a:blip r:embed="rId6"/>
          <a:stretch>
            <a:fillRect/>
          </a:stretch>
        </p:blipFill>
        <p:spPr>
          <a:xfrm>
            <a:off x="1047029" y="1565139"/>
            <a:ext cx="9297698" cy="2981741"/>
          </a:xfrm>
          <a:prstGeom prst="rect">
            <a:avLst/>
          </a:prstGeom>
        </p:spPr>
      </p:pic>
      <p:sp>
        <p:nvSpPr>
          <p:cNvPr id="4" name="Прямоугольник 3"/>
          <p:cNvSpPr/>
          <p:nvPr/>
        </p:nvSpPr>
        <p:spPr>
          <a:xfrm>
            <a:off x="443345" y="4546880"/>
            <a:ext cx="11411273" cy="2031325"/>
          </a:xfrm>
          <a:prstGeom prst="rect">
            <a:avLst/>
          </a:prstGeom>
        </p:spPr>
        <p:txBody>
          <a:bodyPr wrap="square">
            <a:spAutoFit/>
          </a:bodyPr>
          <a:lstStyle/>
          <a:p>
            <a:pPr algn="just"/>
            <a:r>
              <a:rPr lang="uk-UA" dirty="0">
                <a:solidFill>
                  <a:srgbClr val="002060"/>
                </a:solidFill>
              </a:rPr>
              <a:t>Усередині матриці є три основні зони, в які потрапляє ризик </a:t>
            </a:r>
            <a:r>
              <a:rPr lang="en-GB" dirty="0" smtClean="0">
                <a:solidFill>
                  <a:srgbClr val="002060"/>
                </a:solidFill>
              </a:rPr>
              <a:t>: </a:t>
            </a:r>
            <a:endParaRPr lang="uk-UA" dirty="0" smtClean="0">
              <a:solidFill>
                <a:srgbClr val="002060"/>
              </a:solidFill>
            </a:endParaRPr>
          </a:p>
          <a:p>
            <a:pPr marL="342900" indent="-342900" algn="just">
              <a:buAutoNum type="arabicParenR"/>
            </a:pPr>
            <a:r>
              <a:rPr lang="uk-UA" dirty="0" smtClean="0">
                <a:solidFill>
                  <a:srgbClr val="002060"/>
                </a:solidFill>
              </a:rPr>
              <a:t>жовтий </a:t>
            </a:r>
            <a:r>
              <a:rPr lang="uk-UA" dirty="0">
                <a:solidFill>
                  <a:srgbClr val="002060"/>
                </a:solidFill>
              </a:rPr>
              <a:t>– прийнятна зона низького ризику; </a:t>
            </a:r>
            <a:endParaRPr lang="uk-UA" dirty="0" smtClean="0">
              <a:solidFill>
                <a:srgbClr val="002060"/>
              </a:solidFill>
            </a:endParaRPr>
          </a:p>
          <a:p>
            <a:pPr algn="just"/>
            <a:r>
              <a:rPr lang="uk-UA" dirty="0" smtClean="0">
                <a:solidFill>
                  <a:srgbClr val="002060"/>
                </a:solidFill>
              </a:rPr>
              <a:t>2</a:t>
            </a:r>
            <a:r>
              <a:rPr lang="uk-UA" dirty="0">
                <a:solidFill>
                  <a:srgbClr val="002060"/>
                </a:solidFill>
              </a:rPr>
              <a:t>) зелений – зона помірного ризику, що може бути загрозливим; </a:t>
            </a:r>
            <a:endParaRPr lang="uk-UA" dirty="0" smtClean="0">
              <a:solidFill>
                <a:srgbClr val="002060"/>
              </a:solidFill>
            </a:endParaRPr>
          </a:p>
          <a:p>
            <a:pPr algn="just"/>
            <a:r>
              <a:rPr lang="uk-UA" dirty="0" smtClean="0">
                <a:solidFill>
                  <a:srgbClr val="002060"/>
                </a:solidFill>
              </a:rPr>
              <a:t>3</a:t>
            </a:r>
            <a:r>
              <a:rPr lang="uk-UA" dirty="0">
                <a:solidFill>
                  <a:srgbClr val="002060"/>
                </a:solidFill>
              </a:rPr>
              <a:t>) червоний – критична зона, яка являє собою високий ризик і є </a:t>
            </a:r>
            <a:r>
              <a:rPr lang="uk-UA" dirty="0" smtClean="0">
                <a:solidFill>
                  <a:srgbClr val="002060"/>
                </a:solidFill>
              </a:rPr>
              <a:t>неприйнятною. </a:t>
            </a:r>
          </a:p>
          <a:p>
            <a:pPr algn="just"/>
            <a:endParaRPr lang="uk-UA" dirty="0">
              <a:solidFill>
                <a:srgbClr val="002060"/>
              </a:solidFill>
            </a:endParaRPr>
          </a:p>
          <a:p>
            <a:pPr algn="just"/>
            <a:r>
              <a:rPr lang="uk-UA" dirty="0" smtClean="0">
                <a:solidFill>
                  <a:srgbClr val="002060"/>
                </a:solidFill>
              </a:rPr>
              <a:t>Ці </a:t>
            </a:r>
            <a:r>
              <a:rPr lang="uk-UA" dirty="0">
                <a:solidFill>
                  <a:srgbClr val="002060"/>
                </a:solidFill>
              </a:rPr>
              <a:t>зони роблять результат матриці ризиків більш прозорим, даючи чіткий поділ щодо майбутніх кроків, які необхідно зробити.</a:t>
            </a:r>
          </a:p>
        </p:txBody>
      </p:sp>
    </p:spTree>
    <p:extLst>
      <p:ext uri="{BB962C8B-B14F-4D97-AF65-F5344CB8AC3E}">
        <p14:creationId xmlns:p14="http://schemas.microsoft.com/office/powerpoint/2010/main" val="3043409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11" name="Рисунок 10"/>
          <p:cNvPicPr>
            <a:picLocks noChangeAspect="1"/>
          </p:cNvPicPr>
          <p:nvPr/>
        </p:nvPicPr>
        <p:blipFill>
          <a:blip r:embed="rId6"/>
          <a:stretch>
            <a:fillRect/>
          </a:stretch>
        </p:blipFill>
        <p:spPr>
          <a:xfrm>
            <a:off x="1590046" y="1838103"/>
            <a:ext cx="9011908" cy="3181794"/>
          </a:xfrm>
          <a:prstGeom prst="rect">
            <a:avLst/>
          </a:prstGeom>
        </p:spPr>
      </p:pic>
      <p:sp>
        <p:nvSpPr>
          <p:cNvPr id="15" name="Прямоугольник 14"/>
          <p:cNvSpPr/>
          <p:nvPr/>
        </p:nvSpPr>
        <p:spPr>
          <a:xfrm>
            <a:off x="3729054" y="988853"/>
            <a:ext cx="4556312" cy="430887"/>
          </a:xfrm>
          <a:prstGeom prst="rect">
            <a:avLst/>
          </a:prstGeom>
        </p:spPr>
        <p:txBody>
          <a:bodyPr wrap="none">
            <a:spAutoFit/>
          </a:bodyPr>
          <a:lstStyle/>
          <a:p>
            <a:pPr algn="ctr"/>
            <a:r>
              <a:rPr lang="ru-RU" sz="2200" b="1" dirty="0" smtClean="0">
                <a:solidFill>
                  <a:srgbClr val="002060"/>
                </a:solidFill>
              </a:rPr>
              <a:t>Приклад </a:t>
            </a:r>
            <a:r>
              <a:rPr lang="ru-RU" sz="2200" b="1" dirty="0" err="1" smtClean="0">
                <a:solidFill>
                  <a:srgbClr val="002060"/>
                </a:solidFill>
              </a:rPr>
              <a:t>побудови</a:t>
            </a:r>
            <a:r>
              <a:rPr lang="ru-RU" sz="2200" b="1" dirty="0" smtClean="0">
                <a:solidFill>
                  <a:srgbClr val="002060"/>
                </a:solidFill>
              </a:rPr>
              <a:t> </a:t>
            </a:r>
            <a:r>
              <a:rPr lang="ru-RU" sz="2200" b="1" dirty="0" err="1" smtClean="0">
                <a:solidFill>
                  <a:srgbClr val="002060"/>
                </a:solidFill>
              </a:rPr>
              <a:t>матриці</a:t>
            </a:r>
            <a:r>
              <a:rPr lang="ru-RU" sz="2200" b="1" dirty="0" smtClean="0">
                <a:solidFill>
                  <a:srgbClr val="002060"/>
                </a:solidFill>
              </a:rPr>
              <a:t> </a:t>
            </a:r>
            <a:r>
              <a:rPr lang="ru-RU" sz="2200" b="1" dirty="0" err="1" smtClean="0">
                <a:solidFill>
                  <a:srgbClr val="002060"/>
                </a:solidFill>
              </a:rPr>
              <a:t>ризиків</a:t>
            </a:r>
            <a:endParaRPr lang="uk-UA" sz="2200" b="1" dirty="0">
              <a:solidFill>
                <a:srgbClr val="002060"/>
              </a:solidFill>
            </a:endParaRPr>
          </a:p>
        </p:txBody>
      </p:sp>
    </p:spTree>
    <p:extLst>
      <p:ext uri="{BB962C8B-B14F-4D97-AF65-F5344CB8AC3E}">
        <p14:creationId xmlns:p14="http://schemas.microsoft.com/office/powerpoint/2010/main" val="989331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9" name="Прямая соединительная линия 18"/>
          <p:cNvCxnSpPr/>
          <p:nvPr/>
        </p:nvCxnSpPr>
        <p:spPr>
          <a:xfrm flipV="1">
            <a:off x="0" y="71802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0"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21435" y="4510011"/>
            <a:ext cx="10994681" cy="646331"/>
          </a:xfrm>
          <a:prstGeom prst="rect">
            <a:avLst/>
          </a:prstGeom>
        </p:spPr>
        <p:txBody>
          <a:bodyPr wrap="square">
            <a:spAutoFit/>
          </a:bodyPr>
          <a:lstStyle/>
          <a:p>
            <a:pPr algn="just"/>
            <a:r>
              <a:rPr lang="en-GB" dirty="0">
                <a:solidFill>
                  <a:srgbClr val="002060"/>
                </a:solidFill>
              </a:rPr>
              <a:t>National Risk </a:t>
            </a:r>
            <a:r>
              <a:rPr lang="en-GB" dirty="0" smtClean="0">
                <a:solidFill>
                  <a:srgbClr val="002060"/>
                </a:solidFill>
              </a:rPr>
              <a:t>Register</a:t>
            </a:r>
            <a:r>
              <a:rPr lang="uk-UA" dirty="0" smtClean="0">
                <a:solidFill>
                  <a:srgbClr val="002060"/>
                </a:solidFill>
              </a:rPr>
              <a:t>.</a:t>
            </a:r>
            <a:r>
              <a:rPr lang="en-GB" dirty="0" smtClean="0">
                <a:solidFill>
                  <a:srgbClr val="002060"/>
                </a:solidFill>
              </a:rPr>
              <a:t> 2025</a:t>
            </a:r>
            <a:r>
              <a:rPr lang="uk-UA" dirty="0" smtClean="0">
                <a:solidFill>
                  <a:srgbClr val="002060"/>
                </a:solidFill>
              </a:rPr>
              <a:t>.</a:t>
            </a:r>
          </a:p>
          <a:p>
            <a:pPr algn="just"/>
            <a:r>
              <a:rPr lang="uk-UA" dirty="0" smtClean="0">
                <a:solidFill>
                  <a:srgbClr val="002060"/>
                </a:solidFill>
              </a:rPr>
              <a:t> </a:t>
            </a:r>
            <a:r>
              <a:rPr lang="en-GB" dirty="0">
                <a:solidFill>
                  <a:srgbClr val="002060"/>
                </a:solidFill>
              </a:rPr>
              <a:t>https://assets.publishing.service.gov.uk/media/67b5f85732b2aab18314bbe4/National_Risk_Register_2025.pdf</a:t>
            </a:r>
            <a:endParaRPr lang="uk-UA" dirty="0">
              <a:solidFill>
                <a:srgbClr val="002060"/>
              </a:solidFill>
            </a:endParaRPr>
          </a:p>
        </p:txBody>
      </p:sp>
      <p:sp>
        <p:nvSpPr>
          <p:cNvPr id="3" name="Прямоугольник 2"/>
          <p:cNvSpPr/>
          <p:nvPr/>
        </p:nvSpPr>
        <p:spPr>
          <a:xfrm>
            <a:off x="675042" y="2749897"/>
            <a:ext cx="10759410" cy="646331"/>
          </a:xfrm>
          <a:prstGeom prst="rect">
            <a:avLst/>
          </a:prstGeom>
        </p:spPr>
        <p:txBody>
          <a:bodyPr wrap="square">
            <a:spAutoFit/>
          </a:bodyPr>
          <a:lstStyle/>
          <a:p>
            <a:pPr algn="just"/>
            <a:r>
              <a:rPr lang="ru-RU" dirty="0" err="1" smtClean="0">
                <a:solidFill>
                  <a:srgbClr val="002060"/>
                </a:solidFill>
              </a:rPr>
              <a:t>Методичний</a:t>
            </a:r>
            <a:r>
              <a:rPr lang="ru-RU" dirty="0" smtClean="0">
                <a:solidFill>
                  <a:srgbClr val="002060"/>
                </a:solidFill>
              </a:rPr>
              <a:t> </a:t>
            </a:r>
            <a:r>
              <a:rPr lang="ru-RU" dirty="0" err="1" smtClean="0">
                <a:solidFill>
                  <a:srgbClr val="002060"/>
                </a:solidFill>
              </a:rPr>
              <a:t>посібник</a:t>
            </a:r>
            <a:r>
              <a:rPr lang="ru-RU" dirty="0" smtClean="0">
                <a:solidFill>
                  <a:srgbClr val="002060"/>
                </a:solidFill>
              </a:rPr>
              <a:t> “</a:t>
            </a:r>
            <a:r>
              <a:rPr lang="ru-RU" dirty="0" err="1">
                <a:solidFill>
                  <a:srgbClr val="002060"/>
                </a:solidFill>
              </a:rPr>
              <a:t>О</a:t>
            </a:r>
            <a:r>
              <a:rPr lang="ru-RU" dirty="0" err="1" smtClean="0">
                <a:solidFill>
                  <a:srgbClr val="002060"/>
                </a:solidFill>
              </a:rPr>
              <a:t>рганізація</a:t>
            </a:r>
            <a:r>
              <a:rPr lang="ru-RU" dirty="0" smtClean="0">
                <a:solidFill>
                  <a:srgbClr val="002060"/>
                </a:solidFill>
              </a:rPr>
              <a:t> </a:t>
            </a:r>
            <a:r>
              <a:rPr lang="ru-RU" dirty="0" err="1" smtClean="0">
                <a:solidFill>
                  <a:srgbClr val="002060"/>
                </a:solidFill>
              </a:rPr>
              <a:t>внутрішнього</a:t>
            </a:r>
            <a:r>
              <a:rPr lang="ru-RU" dirty="0" smtClean="0">
                <a:solidFill>
                  <a:srgbClr val="002060"/>
                </a:solidFill>
              </a:rPr>
              <a:t> контролю та </a:t>
            </a:r>
            <a:r>
              <a:rPr lang="ru-RU" dirty="0" err="1" smtClean="0">
                <a:solidFill>
                  <a:srgbClr val="002060"/>
                </a:solidFill>
              </a:rPr>
              <a:t>управління</a:t>
            </a:r>
            <a:r>
              <a:rPr lang="ru-RU" dirty="0" smtClean="0">
                <a:solidFill>
                  <a:srgbClr val="002060"/>
                </a:solidFill>
              </a:rPr>
              <a:t> </a:t>
            </a:r>
            <a:r>
              <a:rPr lang="ru-RU" dirty="0" err="1" smtClean="0">
                <a:solidFill>
                  <a:srgbClr val="002060"/>
                </a:solidFill>
              </a:rPr>
              <a:t>ризиками</a:t>
            </a:r>
            <a:r>
              <a:rPr lang="ru-RU" dirty="0" smtClean="0">
                <a:solidFill>
                  <a:srgbClr val="002060"/>
                </a:solidFill>
              </a:rPr>
              <a:t>”. </a:t>
            </a:r>
            <a:r>
              <a:rPr lang="uk-UA" dirty="0" smtClean="0">
                <a:solidFill>
                  <a:srgbClr val="002060"/>
                </a:solidFill>
              </a:rPr>
              <a:t>https</a:t>
            </a:r>
            <a:r>
              <a:rPr lang="uk-UA" dirty="0">
                <a:solidFill>
                  <a:srgbClr val="002060"/>
                </a:solidFill>
              </a:rPr>
              <a:t>://</a:t>
            </a:r>
            <a:r>
              <a:rPr lang="uk-UA" dirty="0" smtClean="0">
                <a:solidFill>
                  <a:srgbClr val="002060"/>
                </a:solidFill>
              </a:rPr>
              <a:t>www.mil.gov.ua/content/pdf/vnytr_control/Dod2_TKP_8-00%28199%2901.02.pdf</a:t>
            </a:r>
            <a:endParaRPr lang="uk-UA" dirty="0">
              <a:solidFill>
                <a:srgbClr val="002060"/>
              </a:solidFill>
            </a:endParaRPr>
          </a:p>
        </p:txBody>
      </p:sp>
      <p:sp>
        <p:nvSpPr>
          <p:cNvPr id="5" name="Прямоугольник 4"/>
          <p:cNvSpPr/>
          <p:nvPr/>
        </p:nvSpPr>
        <p:spPr>
          <a:xfrm>
            <a:off x="642880" y="1914140"/>
            <a:ext cx="10787118" cy="646331"/>
          </a:xfrm>
          <a:prstGeom prst="rect">
            <a:avLst/>
          </a:prstGeom>
        </p:spPr>
        <p:txBody>
          <a:bodyPr wrap="square">
            <a:spAutoFit/>
          </a:bodyPr>
          <a:lstStyle/>
          <a:p>
            <a:pPr algn="just"/>
            <a:r>
              <a:rPr lang="uk-UA" dirty="0">
                <a:solidFill>
                  <a:srgbClr val="002060"/>
                </a:solidFill>
              </a:rPr>
              <a:t>Національний стандарт України </a:t>
            </a:r>
            <a:r>
              <a:rPr lang="uk-UA" dirty="0" smtClean="0">
                <a:solidFill>
                  <a:srgbClr val="002060"/>
                </a:solidFill>
              </a:rPr>
              <a:t>«Керування ризиком. </a:t>
            </a:r>
            <a:r>
              <a:rPr lang="uk-UA" dirty="0">
                <a:solidFill>
                  <a:srgbClr val="002060"/>
                </a:solidFill>
              </a:rPr>
              <a:t>Методи загального оцінювання </a:t>
            </a:r>
            <a:r>
              <a:rPr lang="uk-UA" dirty="0" smtClean="0">
                <a:solidFill>
                  <a:srgbClr val="002060"/>
                </a:solidFill>
              </a:rPr>
              <a:t>ризику» </a:t>
            </a:r>
            <a:r>
              <a:rPr lang="uk-UA" dirty="0">
                <a:solidFill>
                  <a:srgbClr val="002060"/>
                </a:solidFill>
              </a:rPr>
              <a:t>(ІЕС/ІБО 31010:2009,ЮТ) ДСТУ ІЕС/ІБО </a:t>
            </a:r>
            <a:r>
              <a:rPr lang="uk-UA" dirty="0" smtClean="0">
                <a:solidFill>
                  <a:srgbClr val="002060"/>
                </a:solidFill>
              </a:rPr>
              <a:t>31010:2013.https</a:t>
            </a:r>
            <a:r>
              <a:rPr lang="uk-UA" dirty="0">
                <a:solidFill>
                  <a:srgbClr val="002060"/>
                </a:solidFill>
              </a:rPr>
              <a:t>://khoda.gov.ua/image/catalog/files/dstu%2031010.pdf</a:t>
            </a:r>
          </a:p>
        </p:txBody>
      </p:sp>
      <p:sp>
        <p:nvSpPr>
          <p:cNvPr id="7" name="Прямоугольник 6"/>
          <p:cNvSpPr/>
          <p:nvPr/>
        </p:nvSpPr>
        <p:spPr>
          <a:xfrm>
            <a:off x="693680" y="3604101"/>
            <a:ext cx="10685519" cy="646331"/>
          </a:xfrm>
          <a:prstGeom prst="rect">
            <a:avLst/>
          </a:prstGeom>
        </p:spPr>
        <p:txBody>
          <a:bodyPr wrap="square">
            <a:spAutoFit/>
          </a:bodyPr>
          <a:lstStyle/>
          <a:p>
            <a:pPr algn="just"/>
            <a:r>
              <a:rPr lang="uk-UA" dirty="0" smtClean="0">
                <a:solidFill>
                  <a:srgbClr val="002060"/>
                </a:solidFill>
              </a:rPr>
              <a:t>Національні системи оцінювання ризиків і загроз: кращі світові практики, нові можливості </a:t>
            </a:r>
            <a:r>
              <a:rPr lang="uk-UA" dirty="0">
                <a:solidFill>
                  <a:srgbClr val="002060"/>
                </a:solidFill>
              </a:rPr>
              <a:t>для України. Аналітична </a:t>
            </a:r>
            <a:r>
              <a:rPr lang="uk-UA" dirty="0" smtClean="0">
                <a:solidFill>
                  <a:srgbClr val="002060"/>
                </a:solidFill>
              </a:rPr>
              <a:t>доповідь. Київ. 2020. </a:t>
            </a:r>
            <a:r>
              <a:rPr lang="en-GB" dirty="0">
                <a:solidFill>
                  <a:srgbClr val="002060"/>
                </a:solidFill>
              </a:rPr>
              <a:t>https://niss.gov.ua/sites/default/files/2020-07/dopovid.pdf</a:t>
            </a:r>
            <a:r>
              <a:rPr lang="uk-UA" dirty="0" smtClean="0">
                <a:solidFill>
                  <a:srgbClr val="002060"/>
                </a:solidFill>
              </a:rPr>
              <a:t> </a:t>
            </a:r>
            <a:endParaRPr lang="uk-UA" dirty="0">
              <a:solidFill>
                <a:srgbClr val="002060"/>
              </a:solidFill>
            </a:endParaRPr>
          </a:p>
        </p:txBody>
      </p:sp>
      <p:sp>
        <p:nvSpPr>
          <p:cNvPr id="8" name="Прямоугольник 7"/>
          <p:cNvSpPr/>
          <p:nvPr/>
        </p:nvSpPr>
        <p:spPr>
          <a:xfrm>
            <a:off x="661188" y="5364215"/>
            <a:ext cx="11115176" cy="1200329"/>
          </a:xfrm>
          <a:prstGeom prst="rect">
            <a:avLst/>
          </a:prstGeom>
        </p:spPr>
        <p:txBody>
          <a:bodyPr wrap="square">
            <a:spAutoFit/>
          </a:bodyPr>
          <a:lstStyle/>
          <a:p>
            <a:pPr algn="just"/>
            <a:r>
              <a:rPr lang="uk-UA" dirty="0">
                <a:solidFill>
                  <a:srgbClr val="002060"/>
                </a:solidFill>
              </a:rPr>
              <a:t>ЗВІТ ПРО ПРОВЕДЕННЯ НАЦІОНАЛЬНОЇ ОЦІНКИ РИЗИКІВ у сфері запобігання та  протидії легалізації (відмиванню) доходів, одержаних злочинним шляхом, та фінансуванню </a:t>
            </a:r>
            <a:r>
              <a:rPr lang="uk-UA" dirty="0" smtClean="0">
                <a:solidFill>
                  <a:srgbClr val="002060"/>
                </a:solidFill>
              </a:rPr>
              <a:t>тероризму. </a:t>
            </a:r>
            <a:r>
              <a:rPr lang="en-GB" dirty="0">
                <a:solidFill>
                  <a:srgbClr val="002060"/>
                </a:solidFill>
              </a:rPr>
              <a:t>https://fiu.gov.ua/assets/userfiles/310/%D0%9D%D0%9E%D0%A0/%D0%94%D0%BE%D0%BA%D1%83%D0%BC%D0%B5%D0%BD%D1%82%D0%B8/Zvit.pdf.pdf</a:t>
            </a:r>
            <a:endParaRPr lang="uk-UA" dirty="0">
              <a:solidFill>
                <a:srgbClr val="002060"/>
              </a:solidFill>
            </a:endParaRPr>
          </a:p>
        </p:txBody>
      </p:sp>
      <p:sp>
        <p:nvSpPr>
          <p:cNvPr id="13" name="Прямоугольник 12"/>
          <p:cNvSpPr/>
          <p:nvPr/>
        </p:nvSpPr>
        <p:spPr>
          <a:xfrm>
            <a:off x="4043382" y="1062568"/>
            <a:ext cx="3761414" cy="430887"/>
          </a:xfrm>
          <a:prstGeom prst="rect">
            <a:avLst/>
          </a:prstGeom>
        </p:spPr>
        <p:txBody>
          <a:bodyPr wrap="none">
            <a:spAutoFit/>
          </a:bodyPr>
          <a:lstStyle/>
          <a:p>
            <a:pPr algn="ctr"/>
            <a:r>
              <a:rPr lang="ru-RU" sz="2200" b="1" dirty="0" err="1" smtClean="0">
                <a:solidFill>
                  <a:srgbClr val="002060"/>
                </a:solidFill>
              </a:rPr>
              <a:t>Матеріали</a:t>
            </a:r>
            <a:r>
              <a:rPr lang="ru-RU" sz="2200" b="1" dirty="0" smtClean="0">
                <a:solidFill>
                  <a:srgbClr val="002060"/>
                </a:solidFill>
              </a:rPr>
              <a:t> для </a:t>
            </a:r>
            <a:r>
              <a:rPr lang="ru-RU" sz="2200" b="1" dirty="0" err="1" smtClean="0">
                <a:solidFill>
                  <a:srgbClr val="002060"/>
                </a:solidFill>
              </a:rPr>
              <a:t>опрацювання</a:t>
            </a:r>
            <a:endParaRPr lang="uk-UA" sz="2200" b="1" dirty="0">
              <a:solidFill>
                <a:srgbClr val="002060"/>
              </a:solidFill>
            </a:endParaRPr>
          </a:p>
        </p:txBody>
      </p:sp>
    </p:spTree>
    <p:extLst>
      <p:ext uri="{BB962C8B-B14F-4D97-AF65-F5344CB8AC3E}">
        <p14:creationId xmlns:p14="http://schemas.microsoft.com/office/powerpoint/2010/main" val="2626028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8"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Відповіді на питання – Два зайці"/>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805853"/>
            <a:ext cx="4876800" cy="3590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020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56219</TotalTime>
  <Words>1036</Words>
  <Application>Microsoft Office PowerPoint</Application>
  <PresentationFormat>Широкоэкранный</PresentationFormat>
  <Paragraphs>54</Paragraphs>
  <Slides>7</Slides>
  <Notes>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739</cp:revision>
  <dcterms:created xsi:type="dcterms:W3CDTF">2024-08-16T15:30:07Z</dcterms:created>
  <dcterms:modified xsi:type="dcterms:W3CDTF">2025-04-16T08:27:04Z</dcterms:modified>
</cp:coreProperties>
</file>