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09"/>
  </p:normalViewPr>
  <p:slideViewPr>
    <p:cSldViewPr snapToGrid="0" snapToObjects="1">
      <p:cViewPr varScale="1">
        <p:scale>
          <a:sx n="114" d="100"/>
          <a:sy n="114" d="100"/>
        </p:scale>
        <p:origin x="4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2/14/22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2/14/22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F91230-B7A5-DE48-8806-EED550268222}"/>
              </a:ext>
            </a:extLst>
          </p:cNvPr>
          <p:cNvSpPr>
            <a:spLocks noGrp="1"/>
          </p:cNvSpPr>
          <p:nvPr>
            <p:ph type="ctrTitle"/>
          </p:nvPr>
        </p:nvSpPr>
        <p:spPr/>
        <p:txBody>
          <a:bodyPr/>
          <a:lstStyle/>
          <a:p>
            <a:r>
              <a:rPr lang="ru-RU" sz="2400" dirty="0"/>
              <a:t>ПРІОРИТЕТИ </a:t>
            </a:r>
            <a:r>
              <a:rPr lang="ru-RU" sz="2400" dirty="0">
                <a:latin typeface="Times New Roman" panose="02020603050405020304" pitchFamily="18" charset="0"/>
                <a:cs typeface="Times New Roman" panose="02020603050405020304" pitchFamily="18" charset="0"/>
              </a:rPr>
              <a:t>СПОЖИВАЧІВ</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ЯК БАЗОВИЙ ЕЛЕМЕНТ БІЗНЕС-МОДЕЛІ КОМПАНІЇ </a:t>
            </a:r>
            <a:br>
              <a:rPr lang="ru-RU" sz="2400" dirty="0">
                <a:latin typeface="Times New Roman" panose="02020603050405020304" pitchFamily="18" charset="0"/>
                <a:cs typeface="Times New Roman" panose="02020603050405020304" pitchFamily="18" charset="0"/>
              </a:rPr>
            </a:br>
            <a:endParaRPr lang="ru-UA" sz="2400"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14B20D4A-0388-4B4A-BC41-E6B4705640DA}"/>
              </a:ext>
            </a:extLst>
          </p:cNvPr>
          <p:cNvSpPr>
            <a:spLocks noGrp="1"/>
          </p:cNvSpPr>
          <p:nvPr>
            <p:ph type="subTitle" idx="1"/>
          </p:nvPr>
        </p:nvSpPr>
        <p:spPr/>
        <p:txBody>
          <a:bodyPr/>
          <a:lstStyle/>
          <a:p>
            <a:r>
              <a:rPr lang="ru-UA" dirty="0"/>
              <a:t>Лекція 2</a:t>
            </a:r>
          </a:p>
        </p:txBody>
      </p:sp>
    </p:spTree>
    <p:extLst>
      <p:ext uri="{BB962C8B-B14F-4D97-AF65-F5344CB8AC3E}">
        <p14:creationId xmlns:p14="http://schemas.microsoft.com/office/powerpoint/2010/main" val="2875785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0D9693D-57DD-114A-ABCF-C4182BE0A787}"/>
              </a:ext>
            </a:extLst>
          </p:cNvPr>
          <p:cNvSpPr>
            <a:spLocks noGrp="1"/>
          </p:cNvSpPr>
          <p:nvPr>
            <p:ph idx="1"/>
          </p:nvPr>
        </p:nvSpPr>
        <p:spPr>
          <a:xfrm>
            <a:off x="535259" y="479503"/>
            <a:ext cx="10415239" cy="5988204"/>
          </a:xfrm>
        </p:spPr>
        <p:txBody>
          <a:bodyPr/>
          <a:lstStyle/>
          <a:p>
            <a:pPr algn="just"/>
            <a:r>
              <a:rPr lang="uk-UA" sz="1600" dirty="0">
                <a:latin typeface="Times New Roman" panose="02020603050405020304" pitchFamily="18" charset="0"/>
                <a:cs typeface="Times New Roman" panose="02020603050405020304" pitchFamily="18" charset="0"/>
              </a:rPr>
              <a:t>Таким чином, цінність будь-якого продукту чи послуги — це можливість задовольнити пріоритети споживачів. Здатність </a:t>
            </a:r>
            <a:r>
              <a:rPr lang="uk-UA" sz="1600" dirty="0" err="1">
                <a:latin typeface="Times New Roman" panose="02020603050405020304" pitchFamily="18" charset="0"/>
                <a:cs typeface="Times New Roman" panose="02020603050405020304" pitchFamily="18" charset="0"/>
              </a:rPr>
              <a:t>компаніі</a:t>
            </a:r>
            <a:r>
              <a:rPr lang="uk-UA" sz="1600" dirty="0">
                <a:latin typeface="Times New Roman" panose="02020603050405020304" pitchFamily="18" charset="0"/>
                <a:cs typeface="Times New Roman" panose="02020603050405020304" pitchFamily="18" charset="0"/>
              </a:rPr>
              <a:t>̈ створювати </a:t>
            </a:r>
            <a:r>
              <a:rPr lang="uk-UA" sz="1600" dirty="0" err="1">
                <a:latin typeface="Times New Roman" panose="02020603050405020304" pitchFamily="18" charset="0"/>
                <a:cs typeface="Times New Roman" panose="02020603050405020304" pitchFamily="18" charset="0"/>
              </a:rPr>
              <a:t>необхіднии</a:t>
            </a:r>
            <a:r>
              <a:rPr lang="uk-UA" sz="1600" dirty="0">
                <a:latin typeface="Times New Roman" panose="02020603050405020304" pitchFamily="18" charset="0"/>
                <a:cs typeface="Times New Roman" panose="02020603050405020304" pitchFamily="18" charset="0"/>
              </a:rPr>
              <a:t>̆ рівень цінності, що відповідає пріоритетам споживачів, є головною характеристикою </a:t>
            </a:r>
            <a:r>
              <a:rPr lang="uk-UA" sz="1600" dirty="0" err="1">
                <a:latin typeface="Times New Roman" panose="02020603050405020304" pitchFamily="18" charset="0"/>
                <a:cs typeface="Times New Roman" panose="02020603050405020304" pitchFamily="18" charset="0"/>
              </a:rPr>
              <a:t>їі</a:t>
            </a:r>
            <a:r>
              <a:rPr lang="uk-UA" sz="1600" dirty="0">
                <a:latin typeface="Times New Roman" panose="02020603050405020304" pitchFamily="18" charset="0"/>
                <a:cs typeface="Times New Roman" panose="02020603050405020304" pitchFamily="18" charset="0"/>
              </a:rPr>
              <a:t>̈ бізнес-моделі. Якщо ця цінність вже сьогодні втілена у продуктах чи послугах підприємства, це означає, що ним запропоновано кращу альтернативу покупцям, ніж конкуренти. Отже, з </a:t>
            </a:r>
            <a:r>
              <a:rPr lang="uk-UA" sz="1600" dirty="0" err="1">
                <a:latin typeface="Times New Roman" panose="02020603050405020304" pitchFamily="18" charset="0"/>
                <a:cs typeface="Times New Roman" panose="02020603050405020304" pitchFamily="18" charset="0"/>
              </a:rPr>
              <a:t>позиціі</a:t>
            </a:r>
            <a:r>
              <a:rPr lang="uk-UA" sz="1600" dirty="0">
                <a:latin typeface="Times New Roman" panose="02020603050405020304" pitchFamily="18" charset="0"/>
                <a:cs typeface="Times New Roman" panose="02020603050405020304" pitchFamily="18" charset="0"/>
              </a:rPr>
              <a:t>̈ </a:t>
            </a:r>
            <a:r>
              <a:rPr lang="uk-UA" sz="1600" dirty="0" err="1">
                <a:latin typeface="Times New Roman" panose="02020603050405020304" pitchFamily="18" charset="0"/>
                <a:cs typeface="Times New Roman" panose="02020603050405020304" pitchFamily="18" charset="0"/>
              </a:rPr>
              <a:t>концепціі</a:t>
            </a:r>
            <a:r>
              <a:rPr lang="uk-UA" sz="1600" dirty="0">
                <a:latin typeface="Times New Roman" panose="02020603050405020304" pitchFamily="18" charset="0"/>
                <a:cs typeface="Times New Roman" panose="02020603050405020304" pitchFamily="18" charset="0"/>
              </a:rPr>
              <a:t>̈ бізнес-моделювання покупці купують не товари чи послуги, а </a:t>
            </a:r>
            <a:r>
              <a:rPr lang="uk-UA" sz="1600" dirty="0" err="1">
                <a:latin typeface="Times New Roman" panose="02020603050405020304" pitchFamily="18" charset="0"/>
                <a:cs typeface="Times New Roman" panose="02020603050405020304" pitchFamily="18" charset="0"/>
              </a:rPr>
              <a:t>їх</a:t>
            </a:r>
            <a:r>
              <a:rPr lang="uk-UA" sz="1600" dirty="0">
                <a:latin typeface="Times New Roman" panose="02020603050405020304" pitchFamily="18" charset="0"/>
                <a:cs typeface="Times New Roman" panose="02020603050405020304" pitchFamily="18" charset="0"/>
              </a:rPr>
              <a:t> цінність. </a:t>
            </a:r>
          </a:p>
          <a:p>
            <a:pPr algn="just"/>
            <a:r>
              <a:rPr lang="uk-UA" sz="1600" dirty="0">
                <a:latin typeface="Times New Roman" panose="02020603050405020304" pitchFamily="18" charset="0"/>
                <a:cs typeface="Times New Roman" panose="02020603050405020304" pitchFamily="18" charset="0"/>
              </a:rPr>
              <a:t>Однак, потреби споживачів (як реальні, так і </a:t>
            </a:r>
            <a:r>
              <a:rPr lang="uk-UA" sz="1600" dirty="0" err="1">
                <a:latin typeface="Times New Roman" panose="02020603050405020304" pitchFamily="18" charset="0"/>
                <a:cs typeface="Times New Roman" panose="02020603050405020304" pitchFamily="18" charset="0"/>
              </a:rPr>
              <a:t>потенційні</a:t>
            </a:r>
            <a:r>
              <a:rPr lang="uk-UA" sz="1600" dirty="0">
                <a:latin typeface="Times New Roman" panose="02020603050405020304" pitchFamily="18" charset="0"/>
                <a:cs typeface="Times New Roman" panose="02020603050405020304" pitchFamily="18" charset="0"/>
              </a:rPr>
              <a:t>) є необмеженими. Тому для забезпечення ефективності бізнес-моделі підприємство повинно досліджувати </a:t>
            </a:r>
            <a:r>
              <a:rPr lang="uk-UA" sz="1600" dirty="0" err="1">
                <a:latin typeface="Times New Roman" panose="02020603050405020304" pitchFamily="18" charset="0"/>
                <a:cs typeface="Times New Roman" panose="02020603050405020304" pitchFamily="18" charset="0"/>
              </a:rPr>
              <a:t>майбутні</a:t>
            </a:r>
            <a:r>
              <a:rPr lang="uk-UA" sz="1600" dirty="0">
                <a:latin typeface="Times New Roman" panose="02020603050405020304" pitchFamily="18" charset="0"/>
                <a:cs typeface="Times New Roman" panose="02020603050405020304" pitchFamily="18" charset="0"/>
              </a:rPr>
              <a:t> пріоритети споживачів, щоб запропонувати </a:t>
            </a:r>
            <a:r>
              <a:rPr lang="uk-UA" sz="1600" dirty="0" err="1">
                <a:latin typeface="Times New Roman" panose="02020603050405020304" pitchFamily="18" charset="0"/>
                <a:cs typeface="Times New Roman" panose="02020603050405020304" pitchFamily="18" charset="0"/>
              </a:rPr>
              <a:t>їм</a:t>
            </a:r>
            <a:r>
              <a:rPr lang="uk-UA" sz="1600" dirty="0">
                <a:latin typeface="Times New Roman" panose="02020603050405020304" pitchFamily="18" charset="0"/>
                <a:cs typeface="Times New Roman" panose="02020603050405020304" pitchFamily="18" charset="0"/>
              </a:rPr>
              <a:t> нову цінність продуктів чи послуг, причому швидше за конкурентів. Така орієнтація на </a:t>
            </a:r>
            <a:r>
              <a:rPr lang="uk-UA" sz="1600" dirty="0" err="1">
                <a:latin typeface="Times New Roman" panose="02020603050405020304" pitchFamily="18" charset="0"/>
                <a:cs typeface="Times New Roman" panose="02020603050405020304" pitchFamily="18" charset="0"/>
              </a:rPr>
              <a:t>майбутні</a:t>
            </a:r>
            <a:r>
              <a:rPr lang="uk-UA" sz="1600" dirty="0">
                <a:latin typeface="Times New Roman" panose="02020603050405020304" pitchFamily="18" charset="0"/>
                <a:cs typeface="Times New Roman" panose="02020603050405020304" pitchFamily="18" charset="0"/>
              </a:rPr>
              <a:t> пріоритети споживача зумовлює необхідність </a:t>
            </a:r>
            <a:r>
              <a:rPr lang="uk-UA" sz="1600" dirty="0" err="1">
                <a:latin typeface="Times New Roman" panose="02020603050405020304" pitchFamily="18" charset="0"/>
                <a:cs typeface="Times New Roman" panose="02020603050405020304" pitchFamily="18" charset="0"/>
              </a:rPr>
              <a:t>трансформаціі</a:t>
            </a:r>
            <a:r>
              <a:rPr lang="uk-UA" sz="1600" dirty="0">
                <a:latin typeface="Times New Roman" panose="02020603050405020304" pitchFamily="18" charset="0"/>
                <a:cs typeface="Times New Roman" panose="02020603050405020304" pitchFamily="18" charset="0"/>
              </a:rPr>
              <a:t>̈ </a:t>
            </a:r>
            <a:r>
              <a:rPr lang="uk-UA" sz="1600" dirty="0" err="1">
                <a:latin typeface="Times New Roman" panose="02020603050405020304" pitchFamily="18" charset="0"/>
                <a:cs typeface="Times New Roman" panose="02020603050405020304" pitchFamily="18" charset="0"/>
              </a:rPr>
              <a:t>традиційного</a:t>
            </a:r>
            <a:r>
              <a:rPr lang="uk-UA" sz="1600" dirty="0">
                <a:latin typeface="Times New Roman" panose="02020603050405020304" pitchFamily="18" charset="0"/>
                <a:cs typeface="Times New Roman" panose="02020603050405020304" pitchFamily="18" charset="0"/>
              </a:rPr>
              <a:t> ланцюжка створення цінності (рис. 2.5 — 2.6). </a:t>
            </a:r>
          </a:p>
          <a:p>
            <a:endParaRPr lang="ru-UA" dirty="0"/>
          </a:p>
        </p:txBody>
      </p:sp>
      <p:pic>
        <p:nvPicPr>
          <p:cNvPr id="5" name="Рисунок 4">
            <a:extLst>
              <a:ext uri="{FF2B5EF4-FFF2-40B4-BE49-F238E27FC236}">
                <a16:creationId xmlns:a16="http://schemas.microsoft.com/office/drawing/2014/main" id="{FBEE91DF-44F1-ED49-8712-30EB1EF8677F}"/>
              </a:ext>
            </a:extLst>
          </p:cNvPr>
          <p:cNvPicPr>
            <a:picLocks noChangeAspect="1"/>
          </p:cNvPicPr>
          <p:nvPr/>
        </p:nvPicPr>
        <p:blipFill>
          <a:blip r:embed="rId2"/>
          <a:stretch>
            <a:fillRect/>
          </a:stretch>
        </p:blipFill>
        <p:spPr>
          <a:xfrm>
            <a:off x="1734325" y="2953369"/>
            <a:ext cx="8255000" cy="3136900"/>
          </a:xfrm>
          <a:prstGeom prst="rect">
            <a:avLst/>
          </a:prstGeom>
        </p:spPr>
      </p:pic>
    </p:spTree>
    <p:extLst>
      <p:ext uri="{BB962C8B-B14F-4D97-AF65-F5344CB8AC3E}">
        <p14:creationId xmlns:p14="http://schemas.microsoft.com/office/powerpoint/2010/main" val="742947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FF4394D-4E0A-8A4A-B09F-EE6E0AC154AA}"/>
              </a:ext>
            </a:extLst>
          </p:cNvPr>
          <p:cNvSpPr>
            <a:spLocks noGrp="1"/>
          </p:cNvSpPr>
          <p:nvPr>
            <p:ph idx="1"/>
          </p:nvPr>
        </p:nvSpPr>
        <p:spPr>
          <a:xfrm>
            <a:off x="802888" y="457200"/>
            <a:ext cx="10515599" cy="5684523"/>
          </a:xfrm>
        </p:spPr>
        <p:txBody>
          <a:bodyPr>
            <a:normAutofit lnSpcReduction="10000"/>
          </a:bodyPr>
          <a:lstStyle/>
          <a:p>
            <a:pPr algn="just"/>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функціонування яких відповідає </a:t>
            </a:r>
            <a:r>
              <a:rPr lang="uk-UA" dirty="0" err="1">
                <a:latin typeface="Times New Roman" panose="02020603050405020304" pitchFamily="18" charset="0"/>
                <a:cs typeface="Times New Roman" panose="02020603050405020304" pitchFamily="18" charset="0"/>
              </a:rPr>
              <a:t>традиційному</a:t>
            </a:r>
            <a:r>
              <a:rPr lang="uk-UA" dirty="0">
                <a:latin typeface="Times New Roman" panose="02020603050405020304" pitchFamily="18" charset="0"/>
                <a:cs typeface="Times New Roman" panose="02020603050405020304" pitchFamily="18" charset="0"/>
              </a:rPr>
              <a:t> ланцюжку створення вартості, орієнтуються на </a:t>
            </a:r>
            <a:r>
              <a:rPr lang="uk-UA" dirty="0" err="1">
                <a:latin typeface="Times New Roman" panose="02020603050405020304" pitchFamily="18" charset="0"/>
                <a:cs typeface="Times New Roman" panose="02020603050405020304" pitchFamily="18" charset="0"/>
              </a:rPr>
              <a:t>існуючии</a:t>
            </a:r>
            <a:r>
              <a:rPr lang="uk-UA" dirty="0">
                <a:latin typeface="Times New Roman" panose="02020603050405020304" pitchFamily="18" charset="0"/>
                <a:cs typeface="Times New Roman" panose="02020603050405020304" pitchFamily="18" charset="0"/>
              </a:rPr>
              <a:t>̆ на ринку попит, </a:t>
            </a:r>
            <a:r>
              <a:rPr lang="uk-UA" dirty="0" err="1">
                <a:latin typeface="Times New Roman" panose="02020603050405020304" pitchFamily="18" charset="0"/>
                <a:cs typeface="Times New Roman" panose="02020603050405020304" pitchFamily="18" charset="0"/>
              </a:rPr>
              <a:t>якии</a:t>
            </a:r>
            <a:r>
              <a:rPr lang="uk-UA" dirty="0">
                <a:latin typeface="Times New Roman" panose="02020603050405020304" pitchFamily="18" charset="0"/>
                <a:cs typeface="Times New Roman" panose="02020603050405020304" pitchFamily="18" charset="0"/>
              </a:rPr>
              <a:t>̆ є втіленням минулих потреб і бажань покупців. </a:t>
            </a:r>
          </a:p>
          <a:p>
            <a:pPr algn="just"/>
            <a:r>
              <a:rPr lang="uk-UA" dirty="0">
                <a:latin typeface="Times New Roman" panose="02020603050405020304" pitchFamily="18" charset="0"/>
                <a:cs typeface="Times New Roman" panose="02020603050405020304" pitchFamily="18" charset="0"/>
              </a:rPr>
              <a:t>Основними мотивами покупців у процесі </a:t>
            </a:r>
            <a:r>
              <a:rPr lang="uk-UA" dirty="0" err="1">
                <a:latin typeface="Times New Roman" panose="02020603050405020304" pitchFamily="18" charset="0"/>
                <a:cs typeface="Times New Roman" panose="02020603050405020304" pitchFamily="18" charset="0"/>
              </a:rPr>
              <a:t>здійснення</a:t>
            </a:r>
            <a:r>
              <a:rPr lang="uk-UA" dirty="0">
                <a:latin typeface="Times New Roman" panose="02020603050405020304" pitchFamily="18" charset="0"/>
                <a:cs typeface="Times New Roman" panose="02020603050405020304" pitchFamily="18" charset="0"/>
              </a:rPr>
              <a:t> вибору продуктів чи послуг на ринку є: </a:t>
            </a:r>
          </a:p>
          <a:p>
            <a:pPr algn="just"/>
            <a:r>
              <a:rPr lang="uk-UA" dirty="0">
                <a:latin typeface="Times New Roman" panose="02020603050405020304" pitchFamily="18" charset="0"/>
                <a:cs typeface="Times New Roman" panose="02020603050405020304" pitchFamily="18" charset="0"/>
              </a:rPr>
              <a:t>— пропозиція продукту чи послуги на ринку у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час; </a:t>
            </a:r>
          </a:p>
          <a:p>
            <a:pPr algn="just"/>
            <a:r>
              <a:rPr lang="uk-UA" dirty="0">
                <a:latin typeface="Times New Roman" panose="02020603050405020304" pitchFamily="18" charset="0"/>
                <a:cs typeface="Times New Roman" panose="02020603050405020304" pitchFamily="18" charset="0"/>
              </a:rPr>
              <a:t>— відповідність ціни купівельним сподіванням клієнта; </a:t>
            </a:r>
          </a:p>
          <a:p>
            <a:pPr algn="just"/>
            <a:r>
              <a:rPr lang="uk-UA" dirty="0">
                <a:latin typeface="Times New Roman" panose="02020603050405020304" pitchFamily="18" charset="0"/>
                <a:cs typeface="Times New Roman" panose="02020603050405020304" pitchFamily="18" charset="0"/>
              </a:rPr>
              <a:t>—зручність доступу та користування продуктом;</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довіра до якості та </a:t>
            </a:r>
            <a:r>
              <a:rPr lang="uk-UA" dirty="0" err="1">
                <a:latin typeface="Times New Roman" panose="02020603050405020304" pitchFamily="18" charset="0"/>
                <a:cs typeface="Times New Roman" panose="02020603050405020304" pitchFamily="18" charset="0"/>
              </a:rPr>
              <a:t>надійності</a:t>
            </a:r>
            <a:r>
              <a:rPr lang="uk-UA" dirty="0">
                <a:latin typeface="Times New Roman" panose="02020603050405020304" pitchFamily="18" charset="0"/>
                <a:cs typeface="Times New Roman" panose="02020603050405020304" pitchFamily="18" charset="0"/>
              </a:rPr>
              <a:t> продукту. </a:t>
            </a:r>
          </a:p>
          <a:p>
            <a:pPr algn="just"/>
            <a:r>
              <a:rPr lang="uk-UA" dirty="0">
                <a:latin typeface="Times New Roman" panose="02020603050405020304" pitchFamily="18" charset="0"/>
                <a:cs typeface="Times New Roman" panose="02020603050405020304" pitchFamily="18" charset="0"/>
              </a:rPr>
              <a:t>Однак, поступово споживачі починають втрачати інтерес до </a:t>
            </a:r>
            <a:r>
              <a:rPr lang="uk-UA" dirty="0" err="1">
                <a:latin typeface="Times New Roman" panose="02020603050405020304" pitchFamily="18" charset="0"/>
                <a:cs typeface="Times New Roman" panose="02020603050405020304" pitchFamily="18" charset="0"/>
              </a:rPr>
              <a:t>пропонованоі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їм</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продукціі</a:t>
            </a:r>
            <a:r>
              <a:rPr lang="uk-UA" dirty="0">
                <a:latin typeface="Times New Roman" panose="02020603050405020304" pitchFamily="18" charset="0"/>
                <a:cs typeface="Times New Roman" panose="02020603050405020304" pitchFamily="18" charset="0"/>
              </a:rPr>
              <a:t>̈ чи послуг в міру зменшення </a:t>
            </a:r>
            <a:r>
              <a:rPr lang="uk-UA" dirty="0" err="1">
                <a:latin typeface="Times New Roman" panose="02020603050405020304" pitchFamily="18" charset="0"/>
                <a:cs typeface="Times New Roman" panose="02020603050405020304" pitchFamily="18" charset="0"/>
              </a:rPr>
              <a:t>їі</a:t>
            </a:r>
            <a:r>
              <a:rPr lang="uk-UA" dirty="0">
                <a:latin typeface="Times New Roman" panose="02020603050405020304" pitchFamily="18" charset="0"/>
                <a:cs typeface="Times New Roman" panose="02020603050405020304" pitchFamily="18" charset="0"/>
              </a:rPr>
              <a:t>̈ корисності та цінності для них. У </a:t>
            </a:r>
            <a:r>
              <a:rPr lang="uk-UA" dirty="0" err="1">
                <a:latin typeface="Times New Roman" panose="02020603050405020304" pitchFamily="18" charset="0"/>
                <a:cs typeface="Times New Roman" panose="02020603050405020304" pitchFamily="18" charset="0"/>
              </a:rPr>
              <a:t>такіи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ситуаціі</a:t>
            </a:r>
            <a:r>
              <a:rPr lang="uk-UA" dirty="0">
                <a:latin typeface="Times New Roman" panose="02020603050405020304" pitchFamily="18" charset="0"/>
                <a:cs typeface="Times New Roman" panose="02020603050405020304" pitchFamily="18" charset="0"/>
              </a:rPr>
              <a:t>̈ перспективні можливості мають підприємства, які сформують моделі бізнесу на основі трансформованого </a:t>
            </a:r>
            <a:r>
              <a:rPr lang="uk-UA" dirty="0" err="1">
                <a:latin typeface="Times New Roman" panose="02020603050405020304" pitchFamily="18" charset="0"/>
                <a:cs typeface="Times New Roman" panose="02020603050405020304" pitchFamily="18" charset="0"/>
              </a:rPr>
              <a:t>ланюжка</a:t>
            </a:r>
            <a:r>
              <a:rPr lang="uk-UA" dirty="0">
                <a:latin typeface="Times New Roman" panose="02020603050405020304" pitchFamily="18" charset="0"/>
                <a:cs typeface="Times New Roman" panose="02020603050405020304" pitchFamily="18" charset="0"/>
              </a:rPr>
              <a:t> створення цінності. Для цього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необхідно: </a:t>
            </a:r>
          </a:p>
          <a:p>
            <a:pPr algn="just"/>
            <a:r>
              <a:rPr lang="uk-UA" dirty="0">
                <a:latin typeface="Times New Roman" panose="02020603050405020304" pitchFamily="18" charset="0"/>
                <a:cs typeface="Times New Roman" panose="02020603050405020304" pitchFamily="18" charset="0"/>
              </a:rPr>
              <a:t>виявити, які потреби споживачів у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час на ринку ігноруються, та спрогнозувати, якими будуть </a:t>
            </a:r>
            <a:r>
              <a:rPr lang="uk-UA" dirty="0" err="1">
                <a:latin typeface="Times New Roman" panose="02020603050405020304" pitchFamily="18" charset="0"/>
                <a:cs typeface="Times New Roman" panose="02020603050405020304" pitchFamily="18" charset="0"/>
              </a:rPr>
              <a:t>їхні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пріоритети; </a:t>
            </a:r>
          </a:p>
          <a:p>
            <a:pPr algn="just"/>
            <a:r>
              <a:rPr lang="uk-UA" dirty="0">
                <a:latin typeface="Times New Roman" panose="02020603050405020304" pitchFamily="18" charset="0"/>
                <a:cs typeface="Times New Roman" panose="02020603050405020304" pitchFamily="18" charset="0"/>
              </a:rPr>
              <a:t>запропонувати </a:t>
            </a:r>
            <a:r>
              <a:rPr lang="uk-UA" dirty="0" err="1">
                <a:latin typeface="Times New Roman" panose="02020603050405020304" pitchFamily="18" charset="0"/>
                <a:cs typeface="Times New Roman" panose="02020603050405020304" pitchFamily="18" charset="0"/>
              </a:rPr>
              <a:t>новии</a:t>
            </a:r>
            <a:r>
              <a:rPr lang="uk-UA" dirty="0">
                <a:latin typeface="Times New Roman" panose="02020603050405020304" pitchFamily="18" charset="0"/>
                <a:cs typeface="Times New Roman" panose="02020603050405020304" pitchFamily="18" charset="0"/>
              </a:rPr>
              <a:t>̆ рівень цінності продуктів чи послуг, </a:t>
            </a:r>
            <a:r>
              <a:rPr lang="uk-UA" dirty="0" err="1">
                <a:latin typeface="Times New Roman" panose="02020603050405020304" pitchFamily="18" charset="0"/>
                <a:cs typeface="Times New Roman" panose="02020603050405020304" pitchFamily="18" charset="0"/>
              </a:rPr>
              <a:t>якии</a:t>
            </a:r>
            <a:r>
              <a:rPr lang="uk-UA" dirty="0">
                <a:latin typeface="Times New Roman" panose="02020603050405020304" pitchFamily="18" charset="0"/>
                <a:cs typeface="Times New Roman" panose="02020603050405020304" pitchFamily="18" charset="0"/>
              </a:rPr>
              <a:t>̆ відповідатиме пріоритетам споживачів; </a:t>
            </a:r>
          </a:p>
          <a:p>
            <a:pPr algn="just"/>
            <a:r>
              <a:rPr lang="uk-UA" dirty="0">
                <a:latin typeface="Times New Roman" panose="02020603050405020304" pitchFamily="18" charset="0"/>
                <a:cs typeface="Times New Roman" panose="02020603050405020304" pitchFamily="18" charset="0"/>
              </a:rPr>
              <a:t>сформувати бізнес-модель, впровадження </a:t>
            </a:r>
            <a:r>
              <a:rPr lang="uk-UA" dirty="0" err="1">
                <a:latin typeface="Times New Roman" panose="02020603050405020304" pitchFamily="18" charset="0"/>
                <a:cs typeface="Times New Roman" panose="02020603050405020304" pitchFamily="18" charset="0"/>
              </a:rPr>
              <a:t>якоі</a:t>
            </a:r>
            <a:r>
              <a:rPr lang="uk-UA" dirty="0">
                <a:latin typeface="Times New Roman" panose="02020603050405020304" pitchFamily="18" charset="0"/>
                <a:cs typeface="Times New Roman" panose="02020603050405020304" pitchFamily="18" charset="0"/>
              </a:rPr>
              <a:t>̈ дасть змогу генерувати прибуток за рахунок </a:t>
            </a:r>
            <a:r>
              <a:rPr lang="uk-UA" dirty="0" err="1">
                <a:latin typeface="Times New Roman" panose="02020603050405020304" pitchFamily="18" charset="0"/>
                <a:cs typeface="Times New Roman" panose="02020603050405020304" pitchFamily="18" charset="0"/>
              </a:rPr>
              <a:t>пропозиціі</a:t>
            </a:r>
            <a:r>
              <a:rPr lang="uk-UA" dirty="0">
                <a:latin typeface="Times New Roman" panose="02020603050405020304" pitchFamily="18" charset="0"/>
                <a:cs typeface="Times New Roman" panose="02020603050405020304" pitchFamily="18" charset="0"/>
              </a:rPr>
              <a:t>̈ продукту чи послуги з рівнем цінності, що відповідає пріоритетам споживачів. </a:t>
            </a:r>
          </a:p>
          <a:p>
            <a:endParaRPr lang="ru-UA" dirty="0"/>
          </a:p>
        </p:txBody>
      </p:sp>
    </p:spTree>
    <p:extLst>
      <p:ext uri="{BB962C8B-B14F-4D97-AF65-F5344CB8AC3E}">
        <p14:creationId xmlns:p14="http://schemas.microsoft.com/office/powerpoint/2010/main" val="3109703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4132C04-7A46-1044-A001-6EA1BE6CC0A8}"/>
              </a:ext>
            </a:extLst>
          </p:cNvPr>
          <p:cNvSpPr>
            <a:spLocks noGrp="1"/>
          </p:cNvSpPr>
          <p:nvPr>
            <p:ph idx="1"/>
          </p:nvPr>
        </p:nvSpPr>
        <p:spPr>
          <a:xfrm>
            <a:off x="423747" y="379142"/>
            <a:ext cx="10556392" cy="5695674"/>
          </a:xfrm>
        </p:spPr>
        <p:txBody>
          <a:bodyPr>
            <a:normAutofit/>
          </a:bodyPr>
          <a:lstStyle/>
          <a:p>
            <a:pPr algn="just"/>
            <a:r>
              <a:rPr lang="uk-UA" dirty="0">
                <a:latin typeface="Times New Roman" panose="02020603050405020304" pitchFamily="18" charset="0"/>
                <a:cs typeface="Times New Roman" panose="02020603050405020304" pitchFamily="18" charset="0"/>
              </a:rPr>
              <a:t>Зміна структури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приводить до зміни </a:t>
            </a:r>
            <a:r>
              <a:rPr lang="uk-UA" dirty="0" err="1">
                <a:latin typeface="Times New Roman" panose="02020603050405020304" pitchFamily="18" charset="0"/>
                <a:cs typeface="Times New Roman" panose="02020603050405020304" pitchFamily="18" charset="0"/>
              </a:rPr>
              <a:t>пропозиціі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на ринку, а інколи і до появи нових видів діяльності (сервісне обслуговування, виробництво комплектуючих, консалтинг тощо). </a:t>
            </a:r>
          </a:p>
          <a:p>
            <a:pPr algn="just"/>
            <a:r>
              <a:rPr lang="uk-UA" dirty="0">
                <a:latin typeface="Times New Roman" panose="02020603050405020304" pitchFamily="18" charset="0"/>
                <a:cs typeface="Times New Roman" panose="02020603050405020304" pitchFamily="18" charset="0"/>
              </a:rPr>
              <a:t>Як показує досвід досліджень багатьох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покупці, тобто особи, які оплачують вартість продукту, не завжди є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споживачами чи користувачами. Наприклад, покупцями </a:t>
            </a:r>
            <a:r>
              <a:rPr lang="uk-UA" dirty="0" err="1">
                <a:latin typeface="Times New Roman" panose="02020603050405020304" pitchFamily="18" charset="0"/>
                <a:cs typeface="Times New Roman" panose="02020603050405020304" pitchFamily="18" charset="0"/>
              </a:rPr>
              <a:t>продукціі</a:t>
            </a:r>
            <a:r>
              <a:rPr lang="uk-UA" dirty="0">
                <a:latin typeface="Times New Roman" panose="02020603050405020304" pitchFamily="18" charset="0"/>
                <a:cs typeface="Times New Roman" panose="02020603050405020304" pitchFamily="18" charset="0"/>
              </a:rPr>
              <a:t>̈ великих підприємств, як правило, є оптові посередники чи дистриб’ютори, але вони не обов’язково будуть споживачами </a:t>
            </a:r>
            <a:r>
              <a:rPr lang="uk-UA" dirty="0" err="1">
                <a:latin typeface="Times New Roman" panose="02020603050405020304" pitchFamily="18" charset="0"/>
                <a:cs typeface="Times New Roman" panose="02020603050405020304" pitchFamily="18" charset="0"/>
              </a:rPr>
              <a:t>цієїї</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продукціі</a:t>
            </a:r>
            <a:r>
              <a:rPr lang="uk-UA" dirty="0">
                <a:latin typeface="Times New Roman" panose="02020603050405020304" pitchFamily="18" charset="0"/>
                <a:cs typeface="Times New Roman" panose="02020603050405020304" pitchFamily="18" charset="0"/>
              </a:rPr>
              <a:t>̈.</a:t>
            </a:r>
          </a:p>
          <a:p>
            <a:pPr algn="just"/>
            <a:r>
              <a:rPr lang="uk-UA" dirty="0">
                <a:latin typeface="Times New Roman" panose="02020603050405020304" pitchFamily="18" charset="0"/>
                <a:cs typeface="Times New Roman" panose="02020603050405020304" pitchFamily="18" charset="0"/>
              </a:rPr>
              <a:t> Крім цього, доцільно </a:t>
            </a:r>
            <a:r>
              <a:rPr lang="uk-UA" b="1" dirty="0">
                <a:latin typeface="Times New Roman" panose="02020603050405020304" pitchFamily="18" charset="0"/>
                <a:cs typeface="Times New Roman" panose="02020603050405020304" pitchFamily="18" charset="0"/>
              </a:rPr>
              <a:t>виділяти «групу впливу»</a:t>
            </a:r>
            <a:r>
              <a:rPr lang="uk-UA" dirty="0">
                <a:latin typeface="Times New Roman" panose="02020603050405020304" pitchFamily="18" charset="0"/>
                <a:cs typeface="Times New Roman" panose="02020603050405020304" pitchFamily="18" charset="0"/>
              </a:rPr>
              <a:t>, тобто осіб, які не обов’язково є покупцями чи споживачами продукту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але вони можуть мати </a:t>
            </a:r>
            <a:r>
              <a:rPr lang="uk-UA" dirty="0" err="1">
                <a:latin typeface="Times New Roman" panose="02020603050405020304" pitchFamily="18" charset="0"/>
                <a:cs typeface="Times New Roman" panose="02020603050405020304" pitchFamily="18" charset="0"/>
              </a:rPr>
              <a:t>суттєвии</a:t>
            </a:r>
            <a:r>
              <a:rPr lang="uk-UA" dirty="0">
                <a:latin typeface="Times New Roman" panose="02020603050405020304" pitchFamily="18" charset="0"/>
                <a:cs typeface="Times New Roman" panose="02020603050405020304" pitchFamily="18" charset="0"/>
              </a:rPr>
              <a:t>̆ вплив на </a:t>
            </a:r>
            <a:r>
              <a:rPr lang="uk-UA" dirty="0" err="1">
                <a:latin typeface="Times New Roman" panose="02020603050405020304" pitchFamily="18" charset="0"/>
                <a:cs typeface="Times New Roman" panose="02020603050405020304" pitchFamily="18" charset="0"/>
              </a:rPr>
              <a:t>їхніи</a:t>
            </a:r>
            <a:r>
              <a:rPr lang="uk-UA" dirty="0">
                <a:latin typeface="Times New Roman" panose="02020603050405020304" pitchFamily="18" charset="0"/>
                <a:cs typeface="Times New Roman" panose="02020603050405020304" pitchFamily="18" charset="0"/>
              </a:rPr>
              <a:t>̆ вибір. Кожна із цих груп (покупці, споживачі-користувачі, «група впливу») може мати </a:t>
            </a:r>
            <a:r>
              <a:rPr lang="uk-UA" dirty="0" err="1">
                <a:latin typeface="Times New Roman" panose="02020603050405020304" pitchFamily="18" charset="0"/>
                <a:cs typeface="Times New Roman" panose="02020603050405020304" pitchFamily="18" charset="0"/>
              </a:rPr>
              <a:t>своі</a:t>
            </a:r>
            <a:r>
              <a:rPr lang="uk-UA" dirty="0">
                <a:latin typeface="Times New Roman" panose="02020603050405020304" pitchFamily="18" charset="0"/>
                <a:cs typeface="Times New Roman" panose="02020603050405020304" pitchFamily="18" charset="0"/>
              </a:rPr>
              <a:t>̈ пріоритети і вимоги до рівня цінності продуктів чи послуг, а тому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необхідно ці аспекти враховувати. </a:t>
            </a:r>
          </a:p>
          <a:p>
            <a:pPr algn="just"/>
            <a:r>
              <a:rPr lang="uk-UA" dirty="0">
                <a:latin typeface="Times New Roman" panose="02020603050405020304" pitchFamily="18" charset="0"/>
                <a:cs typeface="Times New Roman" panose="02020603050405020304" pitchFamily="18" charset="0"/>
              </a:rPr>
              <a:t>Підприємства, що </a:t>
            </a:r>
            <a:r>
              <a:rPr lang="uk-UA" dirty="0" err="1">
                <a:latin typeface="Times New Roman" panose="02020603050405020304" pitchFamily="18" charset="0"/>
                <a:cs typeface="Times New Roman" panose="02020603050405020304" pitchFamily="18" charset="0"/>
              </a:rPr>
              <a:t>тривалии</a:t>
            </a:r>
            <a:r>
              <a:rPr lang="uk-UA" dirty="0">
                <a:latin typeface="Times New Roman" panose="02020603050405020304" pitchFamily="18" charset="0"/>
                <a:cs typeface="Times New Roman" panose="02020603050405020304" pitchFamily="18" charset="0"/>
              </a:rPr>
              <a:t>̆ час функціонують у певних галузях чи сферах бізнесу, як правило, орієнтуються на </a:t>
            </a:r>
            <a:r>
              <a:rPr lang="uk-UA" dirty="0" err="1">
                <a:latin typeface="Times New Roman" panose="02020603050405020304" pitchFamily="18" charset="0"/>
                <a:cs typeface="Times New Roman" panose="02020603050405020304" pitchFamily="18" charset="0"/>
              </a:rPr>
              <a:t>традиційну</a:t>
            </a:r>
            <a:r>
              <a:rPr lang="uk-UA" dirty="0">
                <a:latin typeface="Times New Roman" panose="02020603050405020304" pitchFamily="18" charset="0"/>
                <a:cs typeface="Times New Roman" panose="02020603050405020304" pitchFamily="18" charset="0"/>
              </a:rPr>
              <a:t>, вже існуючу сегментацію ринку. Наприклад, фармацевтичні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зазвичаи</a:t>
            </a:r>
            <a:r>
              <a:rPr lang="uk-UA" dirty="0">
                <a:latin typeface="Times New Roman" panose="02020603050405020304" pitchFamily="18" charset="0"/>
                <a:cs typeface="Times New Roman" panose="02020603050405020304" pitchFamily="18" charset="0"/>
              </a:rPr>
              <a:t>̆, орієнтуються на «групу впливу» — лікарів; виробники будівельних </a:t>
            </a:r>
            <a:r>
              <a:rPr lang="uk-UA" dirty="0" err="1">
                <a:latin typeface="Times New Roman" panose="02020603050405020304" pitchFamily="18" charset="0"/>
                <a:cs typeface="Times New Roman" panose="02020603050405020304" pitchFamily="18" charset="0"/>
              </a:rPr>
              <a:t>метеріалів</a:t>
            </a:r>
            <a:r>
              <a:rPr lang="uk-UA" dirty="0">
                <a:latin typeface="Times New Roman" panose="02020603050405020304" pitchFamily="18" charset="0"/>
                <a:cs typeface="Times New Roman" panose="02020603050405020304" pitchFamily="18" charset="0"/>
              </a:rPr>
              <a:t> — на групу «покупців» — мережі оптових посередників; кондитерські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 на кінцевих споживачів. Якщо ж компанія має на меті сформувати унікальну бізнес-модель, вона повинна </a:t>
            </a:r>
            <a:r>
              <a:rPr lang="uk-UA" dirty="0" err="1">
                <a:latin typeface="Times New Roman" panose="02020603050405020304" pitchFamily="18" charset="0"/>
                <a:cs typeface="Times New Roman" panose="02020603050405020304" pitchFamily="18" charset="0"/>
              </a:rPr>
              <a:t>вийти</a:t>
            </a:r>
            <a:r>
              <a:rPr lang="uk-UA" dirty="0">
                <a:latin typeface="Times New Roman" panose="02020603050405020304" pitchFamily="18" charset="0"/>
                <a:cs typeface="Times New Roman" panose="02020603050405020304" pitchFamily="18" charset="0"/>
              </a:rPr>
              <a:t> за межі </a:t>
            </a:r>
            <a:r>
              <a:rPr lang="uk-UA" dirty="0" err="1">
                <a:latin typeface="Times New Roman" panose="02020603050405020304" pitchFamily="18" charset="0"/>
                <a:cs typeface="Times New Roman" panose="02020603050405020304" pitchFamily="18" charset="0"/>
              </a:rPr>
              <a:t>традиційного</a:t>
            </a:r>
            <a:r>
              <a:rPr lang="uk-UA" dirty="0">
                <a:latin typeface="Times New Roman" panose="02020603050405020304" pitchFamily="18" charset="0"/>
                <a:cs typeface="Times New Roman" panose="02020603050405020304" pitchFamily="18" charset="0"/>
              </a:rPr>
              <a:t> сегментування клієнтів і досліджувати пріоритети </a:t>
            </a:r>
            <a:r>
              <a:rPr lang="uk-UA" dirty="0" err="1">
                <a:latin typeface="Times New Roman" panose="02020603050405020304" pitchFamily="18" charset="0"/>
                <a:cs typeface="Times New Roman" panose="02020603050405020304" pitchFamily="18" charset="0"/>
              </a:rPr>
              <a:t>кожноі</a:t>
            </a:r>
            <a:r>
              <a:rPr lang="uk-UA" dirty="0">
                <a:latin typeface="Times New Roman" panose="02020603050405020304" pitchFamily="18" charset="0"/>
                <a:cs typeface="Times New Roman" panose="02020603050405020304" pitchFamily="18" charset="0"/>
              </a:rPr>
              <a:t>̈ із груп окремо. </a:t>
            </a:r>
          </a:p>
          <a:p>
            <a:pPr algn="just"/>
            <a:endParaRPr lang="uk-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300691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6058E26-E6D0-7F47-BB10-A2790F1BA74A}"/>
              </a:ext>
            </a:extLst>
          </p:cNvPr>
          <p:cNvSpPr>
            <a:spLocks noGrp="1"/>
          </p:cNvSpPr>
          <p:nvPr>
            <p:ph idx="1"/>
          </p:nvPr>
        </p:nvSpPr>
        <p:spPr>
          <a:xfrm>
            <a:off x="535259" y="289933"/>
            <a:ext cx="11151219" cy="5564457"/>
          </a:xfrm>
        </p:spPr>
        <p:txBody>
          <a:bodyPr>
            <a:normAutofit/>
          </a:bodyPr>
          <a:lstStyle/>
          <a:p>
            <a:pPr algn="just"/>
            <a:r>
              <a:rPr lang="uk-UA" dirty="0">
                <a:latin typeface="Times New Roman" panose="02020603050405020304" pitchFamily="18" charset="0"/>
                <a:cs typeface="Times New Roman" panose="02020603050405020304" pitchFamily="18" charset="0"/>
              </a:rPr>
              <a:t>Отже, орієнтація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на дослідження та втілення пріоритетів споживачів має на меті формування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лояльності як </a:t>
            </a:r>
            <a:r>
              <a:rPr lang="uk-UA" dirty="0" err="1">
                <a:latin typeface="Times New Roman" panose="02020603050405020304" pitchFamily="18" charset="0"/>
                <a:cs typeface="Times New Roman" panose="02020603050405020304" pitchFamily="18" charset="0"/>
              </a:rPr>
              <a:t>унікаль</a:t>
            </a:r>
            <a:r>
              <a:rPr lang="uk-UA" dirty="0">
                <a:latin typeface="Times New Roman" panose="02020603050405020304" pitchFamily="18" charset="0"/>
                <a:cs typeface="Times New Roman" panose="02020603050405020304" pitchFamily="18" charset="0"/>
              </a:rPr>
              <a:t>- ного ресурсу в сучасному бізнесі. Основними мотивами </a:t>
            </a:r>
            <a:r>
              <a:rPr lang="uk-UA" dirty="0" err="1">
                <a:latin typeface="Times New Roman" panose="02020603050405020304" pitchFamily="18" charset="0"/>
                <a:cs typeface="Times New Roman" panose="02020603050405020304" pitchFamily="18" charset="0"/>
              </a:rPr>
              <a:t>здійснення</a:t>
            </a:r>
            <a:r>
              <a:rPr lang="uk-UA" dirty="0">
                <a:latin typeface="Times New Roman" panose="02020603050405020304" pitchFamily="18" charset="0"/>
                <a:cs typeface="Times New Roman" panose="02020603050405020304" pitchFamily="18" charset="0"/>
              </a:rPr>
              <a:t> вибору лояльних до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покупців є: </a:t>
            </a:r>
          </a:p>
          <a:p>
            <a:pPr algn="just"/>
            <a:r>
              <a:rPr lang="uk-UA" dirty="0">
                <a:latin typeface="Times New Roman" panose="02020603050405020304" pitchFamily="18" charset="0"/>
                <a:cs typeface="Times New Roman" panose="02020603050405020304" pitchFamily="18" charset="0"/>
              </a:rPr>
              <a:t>— пропозиція </a:t>
            </a:r>
            <a:r>
              <a:rPr lang="uk-UA" dirty="0" err="1">
                <a:latin typeface="Times New Roman" panose="02020603050405020304" pitchFamily="18" charset="0"/>
                <a:cs typeface="Times New Roman" panose="02020603050405020304" pitchFamily="18" charset="0"/>
              </a:rPr>
              <a:t>додатковоі</a:t>
            </a:r>
            <a:r>
              <a:rPr lang="uk-UA" dirty="0">
                <a:latin typeface="Times New Roman" panose="02020603050405020304" pitchFamily="18" charset="0"/>
                <a:cs typeface="Times New Roman" panose="02020603050405020304" pitchFamily="18" charset="0"/>
              </a:rPr>
              <a:t>̈ цінності для задоволення нових по- треб і вимог покупців і споживачів; </a:t>
            </a:r>
          </a:p>
          <a:p>
            <a:pPr algn="just"/>
            <a:r>
              <a:rPr lang="uk-UA" dirty="0">
                <a:latin typeface="Times New Roman" panose="02020603050405020304" pitchFamily="18" charset="0"/>
                <a:cs typeface="Times New Roman" panose="02020603050405020304" pitchFamily="18" charset="0"/>
              </a:rPr>
              <a:t>— персоналізація взаємовідносин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із різними групами клієнтів; </a:t>
            </a:r>
          </a:p>
          <a:p>
            <a:pPr algn="just"/>
            <a:r>
              <a:rPr lang="uk-UA" dirty="0">
                <a:latin typeface="Times New Roman" panose="02020603050405020304" pitchFamily="18" charset="0"/>
                <a:cs typeface="Times New Roman" panose="02020603050405020304" pitchFamily="18" charset="0"/>
              </a:rPr>
              <a:t>— побудова довготривалих лояльних взаємовідносин підприємства із клієнтами. </a:t>
            </a:r>
          </a:p>
          <a:p>
            <a:pPr algn="just"/>
            <a:r>
              <a:rPr lang="uk-UA" dirty="0">
                <a:latin typeface="Times New Roman" panose="02020603050405020304" pitchFamily="18" charset="0"/>
                <a:cs typeface="Times New Roman" panose="02020603050405020304" pitchFamily="18" charset="0"/>
              </a:rPr>
              <a:t>Для розширення кола лояльних споживачів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необхідно використати технологію аналізу «трьох ярусів </a:t>
            </a:r>
            <a:r>
              <a:rPr lang="uk-UA" dirty="0" err="1">
                <a:latin typeface="Times New Roman" panose="02020603050405020304" pitchFamily="18" charset="0"/>
                <a:cs typeface="Times New Roman" panose="02020603050405020304" pitchFamily="18" charset="0"/>
              </a:rPr>
              <a:t>неклієнтів</a:t>
            </a:r>
            <a:r>
              <a:rPr lang="uk-UA" dirty="0">
                <a:latin typeface="Times New Roman" panose="02020603050405020304" pitchFamily="18" charset="0"/>
                <a:cs typeface="Times New Roman" panose="02020603050405020304" pitchFamily="18" charset="0"/>
              </a:rPr>
              <a:t>» [4]. Відмінність між ними полягає у віддаленості цих </a:t>
            </a:r>
            <a:r>
              <a:rPr lang="uk-UA" dirty="0" err="1">
                <a:latin typeface="Times New Roman" panose="02020603050405020304" pitchFamily="18" charset="0"/>
                <a:cs typeface="Times New Roman" panose="02020603050405020304" pitchFamily="18" charset="0"/>
              </a:rPr>
              <a:t>неклієнтів</a:t>
            </a:r>
            <a:r>
              <a:rPr lang="uk-UA" dirty="0">
                <a:latin typeface="Times New Roman" panose="02020603050405020304" pitchFamily="18" charset="0"/>
                <a:cs typeface="Times New Roman" panose="02020603050405020304" pitchFamily="18" charset="0"/>
              </a:rPr>
              <a:t> від ринку, на якому функціонує компанія (рис. 2.7). </a:t>
            </a:r>
          </a:p>
          <a:p>
            <a:pPr algn="just"/>
            <a:endParaRPr lang="uk-UA" dirty="0">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22E58DD4-5353-3A4C-932F-FAAEDE647C00}"/>
              </a:ext>
            </a:extLst>
          </p:cNvPr>
          <p:cNvPicPr>
            <a:picLocks noChangeAspect="1"/>
          </p:cNvPicPr>
          <p:nvPr/>
        </p:nvPicPr>
        <p:blipFill>
          <a:blip r:embed="rId2"/>
          <a:stretch>
            <a:fillRect/>
          </a:stretch>
        </p:blipFill>
        <p:spPr>
          <a:xfrm>
            <a:off x="3228588" y="3344436"/>
            <a:ext cx="7340600" cy="2667000"/>
          </a:xfrm>
          <a:prstGeom prst="rect">
            <a:avLst/>
          </a:prstGeom>
        </p:spPr>
      </p:pic>
    </p:spTree>
    <p:extLst>
      <p:ext uri="{BB962C8B-B14F-4D97-AF65-F5344CB8AC3E}">
        <p14:creationId xmlns:p14="http://schemas.microsoft.com/office/powerpoint/2010/main" val="1679276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7FCFD16-A6C8-044F-926B-A27EA471F871}"/>
              </a:ext>
            </a:extLst>
          </p:cNvPr>
          <p:cNvSpPr>
            <a:spLocks noGrp="1"/>
          </p:cNvSpPr>
          <p:nvPr>
            <p:ph idx="1"/>
          </p:nvPr>
        </p:nvSpPr>
        <p:spPr>
          <a:xfrm>
            <a:off x="457199" y="457201"/>
            <a:ext cx="10872439" cy="5675970"/>
          </a:xfrm>
        </p:spPr>
        <p:txBody>
          <a:bodyPr/>
          <a:lstStyle/>
          <a:p>
            <a:pPr algn="just"/>
            <a:r>
              <a:rPr lang="uk-UA" dirty="0" err="1">
                <a:latin typeface="Times New Roman" panose="02020603050405020304" pitchFamily="18" charset="0"/>
                <a:cs typeface="Times New Roman" panose="02020603050405020304" pitchFamily="18" charset="0"/>
              </a:rPr>
              <a:t>Першии</a:t>
            </a:r>
            <a:r>
              <a:rPr lang="uk-UA" dirty="0">
                <a:latin typeface="Times New Roman" panose="02020603050405020304" pitchFamily="18" charset="0"/>
                <a:cs typeface="Times New Roman" panose="02020603050405020304" pitchFamily="18" charset="0"/>
              </a:rPr>
              <a:t>̆ ярус </a:t>
            </a:r>
            <a:r>
              <a:rPr lang="uk-UA" dirty="0" err="1">
                <a:latin typeface="Times New Roman" panose="02020603050405020304" pitchFamily="18" charset="0"/>
                <a:cs typeface="Times New Roman" panose="02020603050405020304" pitchFamily="18" charset="0"/>
              </a:rPr>
              <a:t>неклієнтів</a:t>
            </a:r>
            <a:r>
              <a:rPr lang="uk-UA" dirty="0">
                <a:latin typeface="Times New Roman" panose="02020603050405020304" pitchFamily="18" charset="0"/>
                <a:cs typeface="Times New Roman" panose="02020603050405020304" pitchFamily="18" charset="0"/>
              </a:rPr>
              <a:t> є </a:t>
            </a:r>
            <a:r>
              <a:rPr lang="uk-UA" dirty="0" err="1">
                <a:latin typeface="Times New Roman" panose="02020603050405020304" pitchFamily="18" charset="0"/>
                <a:cs typeface="Times New Roman" panose="02020603050405020304" pitchFamily="18" charset="0"/>
              </a:rPr>
              <a:t>найменш</a:t>
            </a:r>
            <a:r>
              <a:rPr lang="uk-UA" dirty="0">
                <a:latin typeface="Times New Roman" panose="02020603050405020304" pitchFamily="18" charset="0"/>
                <a:cs typeface="Times New Roman" panose="02020603050405020304" pitchFamily="18" charset="0"/>
              </a:rPr>
              <a:t> віддаленим від ринку, на якому функціонує компанія — це клієнти, які перебувають на межі вибору. Вони </a:t>
            </a:r>
            <a:r>
              <a:rPr lang="uk-UA" dirty="0" err="1">
                <a:latin typeface="Times New Roman" panose="02020603050405020304" pitchFamily="18" charset="0"/>
                <a:cs typeface="Times New Roman" panose="02020603050405020304" pitchFamily="18" charset="0"/>
              </a:rPr>
              <a:t>рідко</a:t>
            </a:r>
            <a:r>
              <a:rPr lang="uk-UA" dirty="0">
                <a:latin typeface="Times New Roman" panose="02020603050405020304" pitchFamily="18" charset="0"/>
                <a:cs typeface="Times New Roman" panose="02020603050405020304" pitchFamily="18" charset="0"/>
              </a:rPr>
              <a:t> купують товари </a:t>
            </a:r>
            <a:r>
              <a:rPr lang="uk-UA" dirty="0" err="1">
                <a:latin typeface="Times New Roman" panose="02020603050405020304" pitchFamily="18" charset="0"/>
                <a:cs typeface="Times New Roman" panose="02020603050405020304" pitchFamily="18" charset="0"/>
              </a:rPr>
              <a:t>цієі</a:t>
            </a:r>
            <a:r>
              <a:rPr lang="uk-UA" dirty="0">
                <a:latin typeface="Times New Roman" panose="02020603050405020304" pitchFamily="18" charset="0"/>
                <a:cs typeface="Times New Roman" panose="02020603050405020304" pitchFamily="18" charset="0"/>
              </a:rPr>
              <a:t>̈ галузі та не вважають себе </a:t>
            </a:r>
            <a:r>
              <a:rPr lang="uk-UA" dirty="0" err="1">
                <a:latin typeface="Times New Roman" panose="02020603050405020304" pitchFamily="18" charset="0"/>
                <a:cs typeface="Times New Roman" panose="02020603050405020304" pitchFamily="18" charset="0"/>
              </a:rPr>
              <a:t>їі</a:t>
            </a:r>
            <a:r>
              <a:rPr lang="uk-UA" dirty="0">
                <a:latin typeface="Times New Roman" panose="02020603050405020304" pitchFamily="18" charset="0"/>
                <a:cs typeface="Times New Roman" panose="02020603050405020304" pitchFamily="18" charset="0"/>
              </a:rPr>
              <a:t>̈ клієнтами. Ці споживачі здатні при </a:t>
            </a:r>
            <a:r>
              <a:rPr lang="uk-UA" dirty="0" err="1">
                <a:latin typeface="Times New Roman" panose="02020603050405020304" pitchFamily="18" charset="0"/>
                <a:cs typeface="Times New Roman" panose="02020603050405020304" pitchFamily="18" charset="0"/>
              </a:rPr>
              <a:t>першіи</a:t>
            </a:r>
            <a:r>
              <a:rPr lang="uk-UA" dirty="0">
                <a:latin typeface="Times New Roman" panose="02020603050405020304" pitchFamily="18" charset="0"/>
                <a:cs typeface="Times New Roman" panose="02020603050405020304" pitchFamily="18" charset="0"/>
              </a:rPr>
              <a:t>̆ же можливості залишити ринок. Водночас, якщо компанія запропонує </a:t>
            </a:r>
            <a:r>
              <a:rPr lang="uk-UA" dirty="0" err="1">
                <a:latin typeface="Times New Roman" panose="02020603050405020304" pitchFamily="18" charset="0"/>
                <a:cs typeface="Times New Roman" panose="02020603050405020304" pitchFamily="18" charset="0"/>
              </a:rPr>
              <a:t>ціи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категоріі</a:t>
            </a:r>
            <a:r>
              <a:rPr lang="uk-UA" dirty="0">
                <a:latin typeface="Times New Roman" panose="02020603050405020304" pitchFamily="18" charset="0"/>
                <a:cs typeface="Times New Roman" panose="02020603050405020304" pitchFamily="18" charset="0"/>
              </a:rPr>
              <a:t>̈ споживачів вищу споживчу цінність, вони не тільки залишаться, а </a:t>
            </a:r>
            <a:r>
              <a:rPr lang="uk-UA" dirty="0" err="1">
                <a:latin typeface="Times New Roman" panose="02020603050405020304" pitchFamily="18" charset="0"/>
                <a:cs typeface="Times New Roman" panose="02020603050405020304" pitchFamily="18" charset="0"/>
              </a:rPr>
              <a:t>и</a:t>
            </a:r>
            <a:r>
              <a:rPr lang="uk-UA" dirty="0">
                <a:latin typeface="Times New Roman" panose="02020603050405020304" pitchFamily="18" charset="0"/>
                <a:cs typeface="Times New Roman" panose="02020603050405020304" pitchFamily="18" charset="0"/>
              </a:rPr>
              <a:t>̆ будуть купувати значно частіше, формуючи </a:t>
            </a:r>
            <a:r>
              <a:rPr lang="uk-UA" dirty="0" err="1">
                <a:latin typeface="Times New Roman" panose="02020603050405020304" pitchFamily="18" charset="0"/>
                <a:cs typeface="Times New Roman" panose="02020603050405020304" pitchFamily="18" charset="0"/>
              </a:rPr>
              <a:t>потужнии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латентнии</a:t>
            </a:r>
            <a:r>
              <a:rPr lang="uk-UA" dirty="0">
                <a:latin typeface="Times New Roman" panose="02020603050405020304" pitchFamily="18" charset="0"/>
                <a:cs typeface="Times New Roman" panose="02020603050405020304" pitchFamily="18" charset="0"/>
              </a:rPr>
              <a:t>̆ попит. </a:t>
            </a:r>
          </a:p>
          <a:p>
            <a:pPr algn="just"/>
            <a:r>
              <a:rPr lang="uk-UA" dirty="0" err="1">
                <a:latin typeface="Times New Roman" panose="02020603050405020304" pitchFamily="18" charset="0"/>
                <a:cs typeface="Times New Roman" panose="02020603050405020304" pitchFamily="18" charset="0"/>
              </a:rPr>
              <a:t>Другии</a:t>
            </a:r>
            <a:r>
              <a:rPr lang="uk-UA" dirty="0">
                <a:latin typeface="Times New Roman" panose="02020603050405020304" pitchFamily="18" charset="0"/>
                <a:cs typeface="Times New Roman" panose="02020603050405020304" pitchFamily="18" charset="0"/>
              </a:rPr>
              <a:t>̆ ярус </a:t>
            </a:r>
            <a:r>
              <a:rPr lang="uk-UA" dirty="0" err="1">
                <a:latin typeface="Times New Roman" panose="02020603050405020304" pitchFamily="18" charset="0"/>
                <a:cs typeface="Times New Roman" panose="02020603050405020304" pitchFamily="18" charset="0"/>
              </a:rPr>
              <a:t>неклієнтів</a:t>
            </a:r>
            <a:r>
              <a:rPr lang="uk-UA" dirty="0">
                <a:latin typeface="Times New Roman" panose="02020603050405020304" pitchFamily="18" charset="0"/>
                <a:cs typeface="Times New Roman" panose="02020603050405020304" pitchFamily="18" charset="0"/>
              </a:rPr>
              <a:t> формують ті покупці, які розглядали товар (послугу)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як один із варіантів задоволення </a:t>
            </a:r>
            <a:r>
              <a:rPr lang="uk-UA" dirty="0" err="1">
                <a:latin typeface="Times New Roman" panose="02020603050405020304" pitchFamily="18" charset="0"/>
                <a:cs typeface="Times New Roman" panose="02020603050405020304" pitchFamily="18" charset="0"/>
              </a:rPr>
              <a:t>своєі</a:t>
            </a:r>
            <a:r>
              <a:rPr lang="uk-UA" dirty="0">
                <a:latin typeface="Times New Roman" panose="02020603050405020304" pitchFamily="18" charset="0"/>
                <a:cs typeface="Times New Roman" panose="02020603050405020304" pitchFamily="18" charset="0"/>
              </a:rPr>
              <a:t>̈ потреби, проте відмовилися від нього, оскільки вважають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неприйнятним</a:t>
            </a:r>
            <a:r>
              <a:rPr lang="uk-UA" dirty="0">
                <a:latin typeface="Times New Roman" panose="02020603050405020304" pitchFamily="18" charset="0"/>
                <a:cs typeface="Times New Roman" panose="02020603050405020304" pitchFamily="18" charset="0"/>
              </a:rPr>
              <a:t>, або таким, що виходить за межі </a:t>
            </a:r>
            <a:r>
              <a:rPr lang="uk-UA" dirty="0" err="1">
                <a:latin typeface="Times New Roman" panose="02020603050405020304" pitchFamily="18" charset="0"/>
                <a:cs typeface="Times New Roman" panose="02020603050405020304" pitchFamily="18" charset="0"/>
              </a:rPr>
              <a:t>їхніх</a:t>
            </a:r>
            <a:r>
              <a:rPr lang="uk-UA" dirty="0">
                <a:latin typeface="Times New Roman" panose="02020603050405020304" pitchFamily="18" charset="0"/>
                <a:cs typeface="Times New Roman" panose="02020603050405020304" pitchFamily="18" charset="0"/>
              </a:rPr>
              <a:t> купівельних </a:t>
            </a:r>
            <a:r>
              <a:rPr lang="uk-UA" dirty="0" err="1">
                <a:latin typeface="Times New Roman" panose="02020603050405020304" pitchFamily="18" charset="0"/>
                <a:cs typeface="Times New Roman" panose="02020603050405020304" pitchFamily="18" charset="0"/>
              </a:rPr>
              <a:t>можливостеи</a:t>
            </a:r>
            <a:r>
              <a:rPr lang="uk-UA" dirty="0">
                <a:latin typeface="Times New Roman" panose="02020603050405020304" pitchFamily="18" charset="0"/>
                <a:cs typeface="Times New Roman" panose="02020603050405020304" pitchFamily="18" charset="0"/>
              </a:rPr>
              <a:t>̆. </a:t>
            </a:r>
          </a:p>
          <a:p>
            <a:pPr algn="just"/>
            <a:r>
              <a:rPr lang="uk-UA" dirty="0" err="1">
                <a:latin typeface="Times New Roman" panose="02020603050405020304" pitchFamily="18" charset="0"/>
                <a:cs typeface="Times New Roman" panose="02020603050405020304" pitchFamily="18" charset="0"/>
              </a:rPr>
              <a:t>Неклієнти</a:t>
            </a:r>
            <a:r>
              <a:rPr lang="uk-UA" dirty="0">
                <a:latin typeface="Times New Roman" panose="02020603050405020304" pitchFamily="18" charset="0"/>
                <a:cs typeface="Times New Roman" panose="02020603050405020304" pitchFamily="18" charset="0"/>
              </a:rPr>
              <a:t> третього ярусу — це, як правило, невивчені клієнти, які не розглядалися як цільові або </a:t>
            </a:r>
            <a:r>
              <a:rPr lang="uk-UA" dirty="0" err="1">
                <a:latin typeface="Times New Roman" panose="02020603050405020304" pitchFamily="18" charset="0"/>
                <a:cs typeface="Times New Roman" panose="02020603050405020304" pitchFamily="18" charset="0"/>
              </a:rPr>
              <a:t>потенційні</a:t>
            </a:r>
            <a:r>
              <a:rPr lang="uk-UA" dirty="0">
                <a:latin typeface="Times New Roman" panose="02020603050405020304" pitchFamily="18" charset="0"/>
                <a:cs typeface="Times New Roman" panose="02020603050405020304" pitchFamily="18" charset="0"/>
              </a:rPr>
              <a:t> споживачі жодною компанією, що функціонує в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галузі. </a:t>
            </a:r>
            <a:r>
              <a:rPr lang="uk-UA" dirty="0" err="1">
                <a:latin typeface="Times New Roman" panose="02020603050405020304" pitchFamily="18" charset="0"/>
                <a:cs typeface="Times New Roman" panose="02020603050405020304" pitchFamily="18" charset="0"/>
              </a:rPr>
              <a:t>Їхні</a:t>
            </a:r>
            <a:r>
              <a:rPr lang="uk-UA" dirty="0">
                <a:latin typeface="Times New Roman" panose="02020603050405020304" pitchFamily="18" charset="0"/>
                <a:cs typeface="Times New Roman" panose="02020603050405020304" pitchFamily="18" charset="0"/>
              </a:rPr>
              <a:t> потреби і пов’язані з ними бізнес-можливості вважались такими, що відносяться до інших ринків. </a:t>
            </a:r>
          </a:p>
          <a:p>
            <a:endParaRPr lang="ru-UA" dirty="0"/>
          </a:p>
        </p:txBody>
      </p:sp>
    </p:spTree>
    <p:extLst>
      <p:ext uri="{BB962C8B-B14F-4D97-AF65-F5344CB8AC3E}">
        <p14:creationId xmlns:p14="http://schemas.microsoft.com/office/powerpoint/2010/main" val="18817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EA85049-47A3-E44E-AA2F-D5A195415B12}"/>
              </a:ext>
            </a:extLst>
          </p:cNvPr>
          <p:cNvSpPr>
            <a:spLocks noGrp="1"/>
          </p:cNvSpPr>
          <p:nvPr>
            <p:ph idx="1"/>
          </p:nvPr>
        </p:nvSpPr>
        <p:spPr>
          <a:xfrm>
            <a:off x="546409" y="267629"/>
            <a:ext cx="10437541" cy="5773733"/>
          </a:xfrm>
        </p:spPr>
        <p:txBody>
          <a:bodyPr/>
          <a:lstStyle/>
          <a:p>
            <a:r>
              <a:rPr lang="ru-UA" b="1" dirty="0">
                <a:latin typeface="Times New Roman" panose="02020603050405020304" pitchFamily="18" charset="0"/>
                <a:cs typeface="Times New Roman" panose="02020603050405020304" pitchFamily="18" charset="0"/>
              </a:rPr>
              <a:t>2.2 Особливості формування пріоритетів споживачів</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Пріоритети споживачів є основою для формування перспективного вибору ними товарів і послуг у </a:t>
            </a:r>
            <a:r>
              <a:rPr lang="uk-UA" dirty="0" err="1">
                <a:latin typeface="Times New Roman" panose="02020603050405020304" pitchFamily="18" charset="0"/>
                <a:cs typeface="Times New Roman" panose="02020603050405020304" pitchFamily="18" charset="0"/>
              </a:rPr>
              <a:t>майбутньому</a:t>
            </a:r>
            <a:r>
              <a:rPr lang="uk-UA" dirty="0">
                <a:latin typeface="Times New Roman" panose="02020603050405020304" pitchFamily="18" charset="0"/>
                <a:cs typeface="Times New Roman" panose="02020603050405020304" pitchFamily="18" charset="0"/>
              </a:rPr>
              <a:t>. Виходячи із цього, споживачі є творцями доходу і прибутку підприємства, оскільки </a:t>
            </a:r>
            <a:r>
              <a:rPr lang="uk-UA" dirty="0" err="1">
                <a:latin typeface="Times New Roman" panose="02020603050405020304" pitchFamily="18" charset="0"/>
                <a:cs typeface="Times New Roman" panose="02020603050405020304" pitchFamily="18" charset="0"/>
              </a:rPr>
              <a:t>своїми</a:t>
            </a:r>
            <a:r>
              <a:rPr lang="uk-UA" dirty="0">
                <a:latin typeface="Times New Roman" panose="02020603050405020304" pitchFamily="18" charset="0"/>
                <a:cs typeface="Times New Roman" panose="02020603050405020304" pitchFamily="18" charset="0"/>
              </a:rPr>
              <a:t> покупками вони «голосують» за ті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що першими виявили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пріоритети і запропонували </a:t>
            </a:r>
            <a:r>
              <a:rPr lang="uk-UA" dirty="0" err="1">
                <a:latin typeface="Times New Roman" panose="02020603050405020304" pitchFamily="18" charset="0"/>
                <a:cs typeface="Times New Roman" panose="02020603050405020304" pitchFamily="18" charset="0"/>
              </a:rPr>
              <a:t>новии</a:t>
            </a:r>
            <a:r>
              <a:rPr lang="uk-UA" dirty="0">
                <a:latin typeface="Times New Roman" panose="02020603050405020304" pitchFamily="18" charset="0"/>
                <a:cs typeface="Times New Roman" panose="02020603050405020304" pitchFamily="18" charset="0"/>
              </a:rPr>
              <a:t>̆ рівень цінності. При цьому фінансова ефективність бізнес-моделі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визначається саме </a:t>
            </a:r>
            <a:r>
              <a:rPr lang="uk-UA" dirty="0" err="1">
                <a:latin typeface="Times New Roman" panose="02020603050405020304" pitchFamily="18" charset="0"/>
                <a:cs typeface="Times New Roman" panose="02020603050405020304" pitchFamily="18" charset="0"/>
              </a:rPr>
              <a:t>їі</a:t>
            </a:r>
            <a:r>
              <a:rPr lang="uk-UA" dirty="0">
                <a:latin typeface="Times New Roman" panose="02020603050405020304" pitchFamily="18" charset="0"/>
                <a:cs typeface="Times New Roman" panose="02020603050405020304" pitchFamily="18" charset="0"/>
              </a:rPr>
              <a:t>̈ здатністю отримувати </a:t>
            </a:r>
            <a:r>
              <a:rPr lang="uk-UA" dirty="0" err="1">
                <a:latin typeface="Times New Roman" panose="02020603050405020304" pitchFamily="18" charset="0"/>
                <a:cs typeface="Times New Roman" panose="02020603050405020304" pitchFamily="18" charset="0"/>
              </a:rPr>
              <a:t>високии</a:t>
            </a:r>
            <a:r>
              <a:rPr lang="uk-UA" dirty="0">
                <a:latin typeface="Times New Roman" panose="02020603050405020304" pitchFamily="18" charset="0"/>
                <a:cs typeface="Times New Roman" panose="02020603050405020304" pitchFamily="18" charset="0"/>
              </a:rPr>
              <a:t>̆ прибуток від </a:t>
            </a:r>
            <a:r>
              <a:rPr lang="uk-UA" dirty="0" err="1">
                <a:latin typeface="Times New Roman" panose="02020603050405020304" pitchFamily="18" charset="0"/>
                <a:cs typeface="Times New Roman" panose="02020603050405020304" pitchFamily="18" charset="0"/>
              </a:rPr>
              <a:t>пропозиціі</a:t>
            </a:r>
            <a:r>
              <a:rPr lang="uk-UA" dirty="0">
                <a:latin typeface="Times New Roman" panose="02020603050405020304" pitchFamily="18" charset="0"/>
                <a:cs typeface="Times New Roman" panose="02020603050405020304" pitchFamily="18" charset="0"/>
              </a:rPr>
              <a:t>̈ нового рівня цінності. Зростання доходу і прибутку є фінансовим індикатором для інвесторів, які заінтересовані у вкладенні свого капіталу в таку компанію. </a:t>
            </a:r>
          </a:p>
          <a:p>
            <a:pPr algn="just"/>
            <a:r>
              <a:rPr lang="uk-UA" dirty="0">
                <a:latin typeface="Times New Roman" panose="02020603050405020304" pitchFamily="18" charset="0"/>
                <a:cs typeface="Times New Roman" panose="02020603050405020304" pitchFamily="18" charset="0"/>
              </a:rPr>
              <a:t>Отже, бізнес-модель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є прибутковою, забезпечує залучення та ефективне функціонування капіталу інвесторів, якщо вона відповідає пріоритетам споживачів. </a:t>
            </a:r>
          </a:p>
          <a:p>
            <a:pPr algn="just"/>
            <a:r>
              <a:rPr lang="uk-UA" dirty="0">
                <a:latin typeface="Times New Roman" panose="02020603050405020304" pitchFamily="18" charset="0"/>
                <a:cs typeface="Times New Roman" panose="02020603050405020304" pitchFamily="18" charset="0"/>
              </a:rPr>
              <a:t>Тому, </a:t>
            </a:r>
            <a:r>
              <a:rPr lang="uk-UA" b="1" dirty="0">
                <a:latin typeface="Times New Roman" panose="02020603050405020304" pitchFamily="18" charset="0"/>
                <a:cs typeface="Times New Roman" panose="02020603050405020304" pitchFamily="18" charset="0"/>
              </a:rPr>
              <a:t>одним із завдань управління бізнес-моделлю </a:t>
            </a:r>
            <a:r>
              <a:rPr lang="uk-UA" dirty="0">
                <a:latin typeface="Times New Roman" panose="02020603050405020304" pitchFamily="18" charset="0"/>
                <a:cs typeface="Times New Roman" panose="02020603050405020304" pitchFamily="18" charset="0"/>
              </a:rPr>
              <a:t>є неперервне оновлення продуктового портфеля на основі вивчення </a:t>
            </a:r>
            <a:r>
              <a:rPr lang="uk-UA" dirty="0" err="1">
                <a:latin typeface="Times New Roman" panose="02020603050405020304" pitchFamily="18" charset="0"/>
                <a:cs typeface="Times New Roman" panose="02020603050405020304" pitchFamily="18" charset="0"/>
              </a:rPr>
              <a:t>майбутніх</a:t>
            </a:r>
            <a:r>
              <a:rPr lang="uk-UA" dirty="0">
                <a:latin typeface="Times New Roman" panose="02020603050405020304" pitchFamily="18" charset="0"/>
                <a:cs typeface="Times New Roman" panose="02020603050405020304" pitchFamily="18" charset="0"/>
              </a:rPr>
              <a:t> пріоритетів споживачів, на формування яких впливають зовнішні та внутрішні чинники, що проходять крізь призму </a:t>
            </a:r>
            <a:r>
              <a:rPr lang="uk-UA" dirty="0" err="1">
                <a:latin typeface="Times New Roman" panose="02020603050405020304" pitchFamily="18" charset="0"/>
                <a:cs typeface="Times New Roman" panose="02020603050405020304" pitchFamily="18" charset="0"/>
              </a:rPr>
              <a:t>загальноі</a:t>
            </a:r>
            <a:r>
              <a:rPr lang="uk-UA" dirty="0">
                <a:latin typeface="Times New Roman" panose="02020603050405020304" pitchFamily="18" charset="0"/>
                <a:cs typeface="Times New Roman" panose="02020603050405020304" pitchFamily="18" charset="0"/>
              </a:rPr>
              <a:t>̈ системи </a:t>
            </a:r>
            <a:r>
              <a:rPr lang="uk-UA" dirty="0" err="1">
                <a:latin typeface="Times New Roman" panose="02020603050405020304" pitchFamily="18" charset="0"/>
                <a:cs typeface="Times New Roman" panose="02020603050405020304" pitchFamily="18" charset="0"/>
              </a:rPr>
              <a:t>прийняття</a:t>
            </a:r>
            <a:r>
              <a:rPr lang="uk-UA" dirty="0">
                <a:latin typeface="Times New Roman" panose="02020603050405020304" pitchFamily="18" charset="0"/>
                <a:cs typeface="Times New Roman" panose="02020603050405020304" pitchFamily="18" charset="0"/>
              </a:rPr>
              <a:t> рішень (рис. 2.8). </a:t>
            </a:r>
          </a:p>
          <a:p>
            <a:endParaRPr lang="ru-UA" dirty="0"/>
          </a:p>
        </p:txBody>
      </p:sp>
    </p:spTree>
    <p:extLst>
      <p:ext uri="{BB962C8B-B14F-4D97-AF65-F5344CB8AC3E}">
        <p14:creationId xmlns:p14="http://schemas.microsoft.com/office/powerpoint/2010/main" val="2469011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F7E3C3DA-500E-C849-81F0-A811556BC80F}"/>
              </a:ext>
            </a:extLst>
          </p:cNvPr>
          <p:cNvPicPr>
            <a:picLocks noGrp="1" noChangeAspect="1"/>
          </p:cNvPicPr>
          <p:nvPr>
            <p:ph idx="1"/>
          </p:nvPr>
        </p:nvPicPr>
        <p:blipFill>
          <a:blip r:embed="rId2"/>
          <a:stretch>
            <a:fillRect/>
          </a:stretch>
        </p:blipFill>
        <p:spPr>
          <a:xfrm>
            <a:off x="1395839" y="746125"/>
            <a:ext cx="7251700" cy="4203700"/>
          </a:xfrm>
        </p:spPr>
      </p:pic>
    </p:spTree>
    <p:extLst>
      <p:ext uri="{BB962C8B-B14F-4D97-AF65-F5344CB8AC3E}">
        <p14:creationId xmlns:p14="http://schemas.microsoft.com/office/powerpoint/2010/main" val="2821445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B6B6609-6FFE-DF44-B84C-DC9CEE07E84A}"/>
              </a:ext>
            </a:extLst>
          </p:cNvPr>
          <p:cNvSpPr>
            <a:spLocks noGrp="1"/>
          </p:cNvSpPr>
          <p:nvPr>
            <p:ph idx="1"/>
          </p:nvPr>
        </p:nvSpPr>
        <p:spPr>
          <a:xfrm>
            <a:off x="535259" y="423746"/>
            <a:ext cx="10002643" cy="5977053"/>
          </a:xfrm>
        </p:spPr>
        <p:txBody>
          <a:bodyPr/>
          <a:lstStyle/>
          <a:p>
            <a:pPr algn="just"/>
            <a:r>
              <a:rPr lang="uk-UA" dirty="0">
                <a:latin typeface="Times New Roman" panose="02020603050405020304" pitchFamily="18" charset="0"/>
                <a:cs typeface="Times New Roman" panose="02020603050405020304" pitchFamily="18" charset="0"/>
              </a:rPr>
              <a:t>Аналіз системи </a:t>
            </a:r>
            <a:r>
              <a:rPr lang="uk-UA" dirty="0" err="1">
                <a:latin typeface="Times New Roman" panose="02020603050405020304" pitchFamily="18" charset="0"/>
                <a:cs typeface="Times New Roman" panose="02020603050405020304" pitchFamily="18" charset="0"/>
              </a:rPr>
              <a:t>прийняття</a:t>
            </a:r>
            <a:r>
              <a:rPr lang="uk-UA" dirty="0">
                <a:latin typeface="Times New Roman" panose="02020603050405020304" pitchFamily="18" charset="0"/>
                <a:cs typeface="Times New Roman" panose="02020603050405020304" pitchFamily="18" charset="0"/>
              </a:rPr>
              <a:t> рішень споживачами дозволяє зробити висновок про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існуючі потреби, незадоволені вимоги і </a:t>
            </a:r>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пріоритети. Розуміння того, як і чому робить </a:t>
            </a:r>
            <a:r>
              <a:rPr lang="uk-UA" dirty="0" err="1">
                <a:latin typeface="Times New Roman" panose="02020603050405020304" pitchFamily="18" charset="0"/>
                <a:cs typeface="Times New Roman" panose="02020603050405020304" pitchFamily="18" charset="0"/>
              </a:rPr>
              <a:t>свіи</a:t>
            </a:r>
            <a:r>
              <a:rPr lang="uk-UA" dirty="0">
                <a:latin typeface="Times New Roman" panose="02020603050405020304" pitchFamily="18" charset="0"/>
                <a:cs typeface="Times New Roman" panose="02020603050405020304" pitchFamily="18" charset="0"/>
              </a:rPr>
              <a:t>̆ вибір споживач, дозволяє </a:t>
            </a:r>
            <a:r>
              <a:rPr lang="uk-UA" dirty="0" err="1">
                <a:latin typeface="Times New Roman" panose="02020603050405020304" pitchFamily="18" charset="0"/>
                <a:cs typeface="Times New Roman" panose="02020603050405020304" pitchFamily="18" charset="0"/>
              </a:rPr>
              <a:t>цілеспрямованіше</a:t>
            </a:r>
            <a:r>
              <a:rPr lang="uk-UA" dirty="0">
                <a:latin typeface="Times New Roman" panose="02020603050405020304" pitchFamily="18" charset="0"/>
                <a:cs typeface="Times New Roman" panose="02020603050405020304" pitchFamily="18" charset="0"/>
              </a:rPr>
              <a:t> виявляти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незадоволені потреби і досліджувати </a:t>
            </a:r>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пріоритети. </a:t>
            </a:r>
          </a:p>
          <a:p>
            <a:pPr algn="just"/>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пріоритети споживачів формують бажання отримати </a:t>
            </a:r>
            <a:r>
              <a:rPr lang="uk-UA" dirty="0" err="1">
                <a:latin typeface="Times New Roman" panose="02020603050405020304" pitchFamily="18" charset="0"/>
                <a:cs typeface="Times New Roman" panose="02020603050405020304" pitchFamily="18" charset="0"/>
              </a:rPr>
              <a:t>новии</a:t>
            </a:r>
            <a:r>
              <a:rPr lang="uk-UA" dirty="0">
                <a:latin typeface="Times New Roman" panose="02020603050405020304" pitchFamily="18" charset="0"/>
                <a:cs typeface="Times New Roman" panose="02020603050405020304" pitchFamily="18" charset="0"/>
              </a:rPr>
              <a:t>̆ рівень цінності, а тому впливають на зміну попиту із часом. Формування нового попиту на ринку, під впливом чинників </a:t>
            </a:r>
            <a:r>
              <a:rPr lang="uk-UA" dirty="0" err="1">
                <a:latin typeface="Times New Roman" panose="02020603050405020304" pitchFamily="18" charset="0"/>
                <a:cs typeface="Times New Roman" panose="02020603050405020304" pitchFamily="18" charset="0"/>
              </a:rPr>
              <a:t>прийняття</a:t>
            </a:r>
            <a:r>
              <a:rPr lang="uk-UA" dirty="0">
                <a:latin typeface="Times New Roman" panose="02020603050405020304" pitchFamily="18" charset="0"/>
                <a:cs typeface="Times New Roman" panose="02020603050405020304" pitchFamily="18" charset="0"/>
              </a:rPr>
              <a:t> рішень споживачами, зумовлює зміну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вибору. Вибір споживачів скеровується на користь бізнес-</a:t>
            </a:r>
            <a:r>
              <a:rPr lang="uk-UA" dirty="0" err="1">
                <a:latin typeface="Times New Roman" panose="02020603050405020304" pitchFamily="18" charset="0"/>
                <a:cs typeface="Times New Roman" panose="02020603050405020304" pitchFamily="18" charset="0"/>
              </a:rPr>
              <a:t>моделеи</a:t>
            </a:r>
            <a:r>
              <a:rPr lang="uk-UA" dirty="0">
                <a:latin typeface="Times New Roman" panose="02020603050405020304" pitchFamily="18" charset="0"/>
                <a:cs typeface="Times New Roman" panose="02020603050405020304" pitchFamily="18" charset="0"/>
              </a:rPr>
              <a:t>̆ тих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які вчасно передбачили зміну пріоритетів і першими запропонували на ринку товари чи послуги із новим рівнем цінності.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вибір у результаті стає джерелом зростання доходу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що, у свою чергу, забезпечує збільшення прибутку.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з високим рівнем дохідності стають привабливими для </a:t>
            </a:r>
            <a:r>
              <a:rPr lang="uk-UA" dirty="0" err="1">
                <a:latin typeface="Times New Roman" panose="02020603050405020304" pitchFamily="18" charset="0"/>
                <a:cs typeface="Times New Roman" panose="02020603050405020304" pitchFamily="18" charset="0"/>
              </a:rPr>
              <a:t>потенційних</a:t>
            </a:r>
            <a:r>
              <a:rPr lang="uk-UA" dirty="0">
                <a:latin typeface="Times New Roman" panose="02020603050405020304" pitchFamily="18" charset="0"/>
                <a:cs typeface="Times New Roman" panose="02020603050405020304" pitchFamily="18" charset="0"/>
              </a:rPr>
              <a:t> інвесторів, які вилучають </a:t>
            </a:r>
            <a:r>
              <a:rPr lang="uk-UA" dirty="0" err="1">
                <a:latin typeface="Times New Roman" panose="02020603050405020304" pitchFamily="18" charset="0"/>
                <a:cs typeface="Times New Roman" panose="02020603050405020304" pitchFamily="18" charset="0"/>
              </a:rPr>
              <a:t>свіи</a:t>
            </a:r>
            <a:r>
              <a:rPr lang="uk-UA" dirty="0">
                <a:latin typeface="Times New Roman" panose="02020603050405020304" pitchFamily="18" charset="0"/>
                <a:cs typeface="Times New Roman" panose="02020603050405020304" pitchFamily="18" charset="0"/>
              </a:rPr>
              <a:t>̆ капітал із менш ефективних сфер бізнесу та інвестують у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з перспективними бізнес-моделями. У </a:t>
            </a:r>
            <a:r>
              <a:rPr lang="uk-UA" dirty="0" err="1">
                <a:latin typeface="Times New Roman" panose="02020603050405020304" pitchFamily="18" charset="0"/>
                <a:cs typeface="Times New Roman" panose="02020603050405020304" pitchFamily="18" charset="0"/>
              </a:rPr>
              <a:t>такии</a:t>
            </a:r>
            <a:r>
              <a:rPr lang="uk-UA" dirty="0">
                <a:latin typeface="Times New Roman" panose="02020603050405020304" pitchFamily="18" charset="0"/>
                <a:cs typeface="Times New Roman" panose="02020603050405020304" pitchFamily="18" charset="0"/>
              </a:rPr>
              <a:t>̆ спосіб відбувається розгортання «колеса руху капіталу» (рис. 2.9). </a:t>
            </a:r>
          </a:p>
          <a:p>
            <a:pPr algn="just"/>
            <a:endParaRPr lang="uk-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211369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082CF2A1-5678-4A40-A05B-357FF8D816CF}"/>
              </a:ext>
            </a:extLst>
          </p:cNvPr>
          <p:cNvPicPr>
            <a:picLocks noGrp="1" noChangeAspect="1"/>
          </p:cNvPicPr>
          <p:nvPr>
            <p:ph idx="1"/>
          </p:nvPr>
        </p:nvPicPr>
        <p:blipFill>
          <a:blip r:embed="rId2"/>
          <a:stretch>
            <a:fillRect/>
          </a:stretch>
        </p:blipFill>
        <p:spPr>
          <a:xfrm>
            <a:off x="2212768" y="579438"/>
            <a:ext cx="7282277" cy="5441950"/>
          </a:xfrm>
        </p:spPr>
      </p:pic>
    </p:spTree>
    <p:extLst>
      <p:ext uri="{BB962C8B-B14F-4D97-AF65-F5344CB8AC3E}">
        <p14:creationId xmlns:p14="http://schemas.microsoft.com/office/powerpoint/2010/main" val="800869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E0792E2-892A-AE46-9685-00E9A5F9CC1D}"/>
              </a:ext>
            </a:extLst>
          </p:cNvPr>
          <p:cNvSpPr>
            <a:spLocks noGrp="1"/>
          </p:cNvSpPr>
          <p:nvPr>
            <p:ph idx="1"/>
          </p:nvPr>
        </p:nvSpPr>
        <p:spPr>
          <a:xfrm>
            <a:off x="423746" y="412595"/>
            <a:ext cx="8850256" cy="5628767"/>
          </a:xfrm>
        </p:spPr>
        <p:txBody>
          <a:bodyPr>
            <a:normAutofit/>
          </a:bodyPr>
          <a:lstStyle/>
          <a:p>
            <a:r>
              <a:rPr lang="ru-UA" b="1" dirty="0"/>
              <a:t>2.3. Каскад потреб споживачів</a:t>
            </a:r>
          </a:p>
          <a:p>
            <a:endParaRPr lang="ru-UA" dirty="0"/>
          </a:p>
          <a:p>
            <a:pPr algn="just"/>
            <a:r>
              <a:rPr lang="uk-UA" dirty="0">
                <a:latin typeface="Times New Roman" panose="02020603050405020304" pitchFamily="18" charset="0"/>
                <a:cs typeface="Times New Roman" panose="02020603050405020304" pitchFamily="18" charset="0"/>
              </a:rPr>
              <a:t>Ключовим фактором ефективного функціонування бізнес-моделі підприємства є розуміння пріоритетів споживачів. Компанія, яка не досліджує інформацію про </a:t>
            </a:r>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потреби </a:t>
            </a:r>
            <a:r>
              <a:rPr lang="uk-UA" dirty="0" err="1">
                <a:latin typeface="Times New Roman" panose="02020603050405020304" pitchFamily="18" charset="0"/>
                <a:cs typeface="Times New Roman" panose="02020603050405020304" pitchFamily="18" charset="0"/>
              </a:rPr>
              <a:t>своїх</a:t>
            </a:r>
            <a:r>
              <a:rPr lang="uk-UA" dirty="0">
                <a:latin typeface="Times New Roman" panose="02020603050405020304" pitchFamily="18" charset="0"/>
                <a:cs typeface="Times New Roman" panose="02020603050405020304" pitchFamily="18" charset="0"/>
              </a:rPr>
              <a:t> клієнтів, функціонує на ринку «всліпу». Формування </a:t>
            </a:r>
            <a:r>
              <a:rPr lang="uk-UA" dirty="0" err="1">
                <a:latin typeface="Times New Roman" panose="02020603050405020304" pitchFamily="18" charset="0"/>
                <a:cs typeface="Times New Roman" panose="02020603050405020304" pitchFamily="18" charset="0"/>
              </a:rPr>
              <a:t>унікальноі</a:t>
            </a:r>
            <a:r>
              <a:rPr lang="uk-UA" dirty="0">
                <a:latin typeface="Times New Roman" panose="02020603050405020304" pitchFamily="18" charset="0"/>
                <a:cs typeface="Times New Roman" panose="02020603050405020304" pitchFamily="18" charset="0"/>
              </a:rPr>
              <a:t>̈ бізнес-моделі потребує розуміння багатьох аспектів теперішніх і перспективних потреб споживачів. Загалом у споживачів є два види потреб: </a:t>
            </a:r>
          </a:p>
          <a:p>
            <a:pPr algn="just"/>
            <a:r>
              <a:rPr lang="uk-UA" dirty="0">
                <a:latin typeface="Times New Roman" panose="02020603050405020304" pitchFamily="18" charset="0"/>
                <a:cs typeface="Times New Roman" panose="02020603050405020304" pitchFamily="18" charset="0"/>
              </a:rPr>
              <a:t>• ті, що явно виражені через </a:t>
            </a:r>
            <a:r>
              <a:rPr lang="uk-UA" dirty="0" err="1">
                <a:latin typeface="Times New Roman" panose="02020603050405020304" pitchFamily="18" charset="0"/>
                <a:cs typeface="Times New Roman" panose="02020603050405020304" pitchFamily="18" charset="0"/>
              </a:rPr>
              <a:t>їхніи</a:t>
            </a:r>
            <a:r>
              <a:rPr lang="uk-UA" dirty="0">
                <a:latin typeface="Times New Roman" panose="02020603050405020304" pitchFamily="18" charset="0"/>
                <a:cs typeface="Times New Roman" panose="02020603050405020304" pitchFamily="18" charset="0"/>
              </a:rPr>
              <a:t>̆ попит на певні товари чи послуги на ринку сьогодні; </a:t>
            </a:r>
          </a:p>
          <a:p>
            <a:pPr algn="just"/>
            <a:r>
              <a:rPr lang="uk-UA" dirty="0">
                <a:latin typeface="Times New Roman" panose="02020603050405020304" pitchFamily="18" charset="0"/>
                <a:cs typeface="Times New Roman" panose="02020603050405020304" pitchFamily="18" charset="0"/>
              </a:rPr>
              <a:t>• ті, що в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період «замовчуються» споживачами або ігноруються компаніями. </a:t>
            </a:r>
          </a:p>
          <a:p>
            <a:pPr algn="just"/>
            <a:r>
              <a:rPr lang="uk-UA" dirty="0">
                <a:latin typeface="Times New Roman" panose="02020603050405020304" pitchFamily="18" charset="0"/>
                <a:cs typeface="Times New Roman" panose="02020603050405020304" pitchFamily="18" charset="0"/>
              </a:rPr>
              <a:t>Потреби споживачів безмежні і ніколи не залишаються статичними. Саме тому </a:t>
            </a:r>
            <a:r>
              <a:rPr lang="uk-UA" dirty="0" err="1">
                <a:latin typeface="Times New Roman" panose="02020603050405020304" pitchFamily="18" charset="0"/>
                <a:cs typeface="Times New Roman" panose="02020603050405020304" pitchFamily="18" charset="0"/>
              </a:rPr>
              <a:t>постійно</a:t>
            </a:r>
            <a:r>
              <a:rPr lang="uk-UA" dirty="0">
                <a:latin typeface="Times New Roman" panose="02020603050405020304" pitchFamily="18" charset="0"/>
                <a:cs typeface="Times New Roman" panose="02020603050405020304" pitchFamily="18" charset="0"/>
              </a:rPr>
              <a:t> з’являються нові пріоритети, а завдяки </a:t>
            </a:r>
            <a:r>
              <a:rPr lang="ru-RU" dirty="0" err="1">
                <a:latin typeface="Times New Roman" panose="02020603050405020304" pitchFamily="18" charset="0"/>
                <a:cs typeface="Times New Roman" panose="02020603050405020304" pitchFamily="18" charset="0"/>
              </a:rPr>
              <a:t>цьому</a:t>
            </a:r>
            <a:r>
              <a:rPr lang="ru-RU" dirty="0">
                <a:latin typeface="Times New Roman" panose="02020603050405020304" pitchFamily="18" charset="0"/>
                <a:cs typeface="Times New Roman" panose="02020603050405020304" pitchFamily="18" charset="0"/>
              </a:rPr>
              <a:t> — і </a:t>
            </a:r>
            <a:r>
              <a:rPr lang="ru-RU" dirty="0" err="1">
                <a:latin typeface="Times New Roman" panose="02020603050405020304" pitchFamily="18" charset="0"/>
                <a:cs typeface="Times New Roman" panose="02020603050405020304" pitchFamily="18" charset="0"/>
              </a:rPr>
              <a:t>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можливості</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задовольнити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Розуміння</a:t>
            </a:r>
            <a:r>
              <a:rPr lang="ru-RU" dirty="0">
                <a:latin typeface="Times New Roman" panose="02020603050405020304" pitchFamily="18" charset="0"/>
                <a:cs typeface="Times New Roman" panose="02020603050405020304" pitchFamily="18" charset="0"/>
              </a:rPr>
              <a:t> того,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пріоритети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споживачів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змінюються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слід</a:t>
            </a:r>
            <a:r>
              <a:rPr lang="ru-RU" dirty="0">
                <a:latin typeface="Times New Roman" panose="02020603050405020304" pitchFamily="18" charset="0"/>
                <a:cs typeface="Times New Roman" panose="02020603050405020304" pitchFamily="18" charset="0"/>
              </a:rPr>
              <a:t> оперативно </a:t>
            </a:r>
            <a:r>
              <a:rPr lang="ru-RU" dirty="0" err="1">
                <a:latin typeface="Times New Roman" panose="02020603050405020304" pitchFamily="18" charset="0"/>
                <a:cs typeface="Times New Roman" panose="02020603050405020304" pitchFamily="18" charset="0"/>
              </a:rPr>
              <a:t>реагувати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створює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необхідність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різних</a:t>
            </a:r>
            <a:r>
              <a:rPr lang="ru-RU" dirty="0">
                <a:latin typeface="Times New Roman" panose="02020603050405020304" pitchFamily="18" charset="0"/>
                <a:cs typeface="Times New Roman" panose="02020603050405020304" pitchFamily="18" charset="0"/>
              </a:rPr>
              <a:t> сферах </a:t>
            </a:r>
            <a:r>
              <a:rPr lang="ru-RU" dirty="0" err="1">
                <a:latin typeface="Times New Roman" panose="02020603050405020304" pitchFamily="18" charset="0"/>
                <a:cs typeface="Times New Roman" panose="02020603050405020304" pitchFamily="18" charset="0"/>
              </a:rPr>
              <a:t>бізнесу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врахування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пріоритетів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споживачів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цих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-моделях </a:t>
            </a:r>
            <a:r>
              <a:rPr lang="ru-RU" dirty="0" err="1">
                <a:latin typeface="Times New Roman" panose="02020603050405020304" pitchFamily="18" charset="0"/>
                <a:cs typeface="Times New Roman" panose="02020603050405020304" pitchFamily="18" charset="0"/>
              </a:rPr>
              <a:t>появляється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генерувати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високі</a:t>
            </a:r>
            <a:r>
              <a:rPr lang="ru-RU" dirty="0">
                <a:latin typeface="Times New Roman" panose="02020603050405020304" pitchFamily="18" charset="0"/>
                <a:cs typeface="Times New Roman" panose="02020603050405020304" pitchFamily="18" charset="0"/>
              </a:rPr>
              <a:t> доходи і </a:t>
            </a:r>
            <a:r>
              <a:rPr lang="ru-RU" dirty="0" err="1">
                <a:latin typeface="Times New Roman" panose="02020603050405020304" pitchFamily="18" charset="0"/>
                <a:cs typeface="Times New Roman" panose="02020603050405020304" pitchFamily="18" charset="0"/>
              </a:rPr>
              <a:t>прибутки</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рахунок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пропозиціі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вищого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цінності</a:t>
            </a:r>
            <a:r>
              <a:rPr lang="ru-RU" dirty="0">
                <a:latin typeface="Times New Roman" panose="02020603050405020304" pitchFamily="18" charset="0"/>
                <a:cs typeface="Times New Roman" panose="02020603050405020304" pitchFamily="18" charset="0"/>
              </a:rPr>
              <a:t>. </a:t>
            </a:r>
          </a:p>
          <a:p>
            <a:pPr algn="just"/>
            <a:endParaRPr lang="uk-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82502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190B9C6-E4A3-CE4F-AF20-7D058F71EA8A}"/>
              </a:ext>
            </a:extLst>
          </p:cNvPr>
          <p:cNvSpPr>
            <a:spLocks noGrp="1"/>
          </p:cNvSpPr>
          <p:nvPr>
            <p:ph idx="1"/>
          </p:nvPr>
        </p:nvSpPr>
        <p:spPr>
          <a:xfrm>
            <a:off x="677334" y="657923"/>
            <a:ext cx="9815964" cy="5383440"/>
          </a:xfrm>
        </p:spPr>
        <p:txBody>
          <a:bodyPr>
            <a:normAutofit/>
          </a:bodyPr>
          <a:lstStyle/>
          <a:p>
            <a:r>
              <a:rPr lang="uk-UA" dirty="0">
                <a:latin typeface="Times New Roman" panose="02020603050405020304" pitchFamily="18" charset="0"/>
                <a:cs typeface="Times New Roman" panose="02020603050405020304" pitchFamily="18" charset="0"/>
              </a:rPr>
              <a:t>2.1 Економічне трактування поняття «пріоритети споживачів»</a:t>
            </a:r>
          </a:p>
          <a:p>
            <a:pPr algn="just"/>
            <a:r>
              <a:rPr lang="uk-UA" dirty="0">
                <a:latin typeface="Times New Roman" panose="02020603050405020304" pitchFamily="18" charset="0"/>
                <a:cs typeface="Times New Roman" panose="02020603050405020304" pitchFamily="18" charset="0"/>
              </a:rPr>
              <a:t>Успіх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сьогодні залежить від того, чи орієнтована </a:t>
            </a:r>
            <a:r>
              <a:rPr lang="uk-UA" dirty="0" err="1">
                <a:latin typeface="Times New Roman" panose="02020603050405020304" pitchFamily="18" charset="0"/>
                <a:cs typeface="Times New Roman" panose="02020603050405020304" pitchFamily="18" charset="0"/>
              </a:rPr>
              <a:t>їі</a:t>
            </a:r>
            <a:r>
              <a:rPr lang="uk-UA" dirty="0">
                <a:latin typeface="Times New Roman" panose="02020603050405020304" pitchFamily="18" charset="0"/>
                <a:cs typeface="Times New Roman" panose="02020603050405020304" pitchFamily="18" charset="0"/>
              </a:rPr>
              <a:t>̈ модель бізнесу на споживача, чи досліджуються компанією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пріоритети та як вони втілюються у </a:t>
            </a:r>
            <a:r>
              <a:rPr lang="uk-UA" dirty="0" err="1">
                <a:latin typeface="Times New Roman" panose="02020603050405020304" pitchFamily="18" charset="0"/>
                <a:cs typeface="Times New Roman" panose="02020603050405020304" pitchFamily="18" charset="0"/>
              </a:rPr>
              <a:t>створюваніи</a:t>
            </a:r>
            <a:r>
              <a:rPr lang="uk-UA" dirty="0">
                <a:latin typeface="Times New Roman" panose="02020603050405020304" pitchFamily="18" charset="0"/>
                <a:cs typeface="Times New Roman" panose="02020603050405020304" pitchFamily="18" charset="0"/>
              </a:rPr>
              <a:t>̆ цінності продукту чи послуги. Отже, дослідження пріоритетів споживачів є </a:t>
            </a:r>
            <a:r>
              <a:rPr lang="uk-UA" dirty="0" err="1">
                <a:latin typeface="Times New Roman" panose="02020603050405020304" pitchFamily="18" charset="0"/>
                <a:cs typeface="Times New Roman" panose="02020603050405020304" pitchFamily="18" charset="0"/>
              </a:rPr>
              <a:t>найважливішоою</a:t>
            </a:r>
            <a:r>
              <a:rPr lang="uk-UA" dirty="0">
                <a:latin typeface="Times New Roman" panose="02020603050405020304" pitchFamily="18" charset="0"/>
                <a:cs typeface="Times New Roman" panose="02020603050405020304" pitchFamily="18" charset="0"/>
              </a:rPr>
              <a:t> складовою </a:t>
            </a:r>
            <a:r>
              <a:rPr lang="uk-UA" dirty="0" err="1">
                <a:latin typeface="Times New Roman" panose="02020603050405020304" pitchFamily="18" charset="0"/>
                <a:cs typeface="Times New Roman" panose="02020603050405020304" pitchFamily="18" charset="0"/>
              </a:rPr>
              <a:t>технологіі</a:t>
            </a:r>
            <a:r>
              <a:rPr lang="uk-UA" dirty="0">
                <a:latin typeface="Times New Roman" panose="02020603050405020304" pitchFamily="18" charset="0"/>
                <a:cs typeface="Times New Roman" panose="02020603050405020304" pitchFamily="18" charset="0"/>
              </a:rPr>
              <a:t>̈ формування бізнес-моделі підприємства </a:t>
            </a:r>
          </a:p>
          <a:p>
            <a:pPr algn="just"/>
            <a:r>
              <a:rPr lang="uk-UA" dirty="0">
                <a:latin typeface="Times New Roman" panose="02020603050405020304" pitchFamily="18" charset="0"/>
                <a:cs typeface="Times New Roman" panose="02020603050405020304" pitchFamily="18" charset="0"/>
              </a:rPr>
              <a:t>Функціонування будь-якого підприємства в умовах ринку передбачає </a:t>
            </a:r>
            <a:r>
              <a:rPr lang="uk-UA" dirty="0" err="1">
                <a:latin typeface="Times New Roman" panose="02020603050405020304" pitchFamily="18" charset="0"/>
                <a:cs typeface="Times New Roman" panose="02020603050405020304" pitchFamily="18" charset="0"/>
              </a:rPr>
              <a:t>здійснення</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маркетинговоі</a:t>
            </a:r>
            <a:r>
              <a:rPr lang="uk-UA" dirty="0">
                <a:latin typeface="Times New Roman" panose="02020603050405020304" pitchFamily="18" charset="0"/>
                <a:cs typeface="Times New Roman" panose="02020603050405020304" pitchFamily="18" charset="0"/>
              </a:rPr>
              <a:t>̈ діяльності, одним із аспектів </a:t>
            </a:r>
            <a:r>
              <a:rPr lang="uk-UA" dirty="0" err="1">
                <a:latin typeface="Times New Roman" panose="02020603050405020304" pitchFamily="18" charset="0"/>
                <a:cs typeface="Times New Roman" panose="02020603050405020304" pitchFamily="18" charset="0"/>
              </a:rPr>
              <a:t>якоі</a:t>
            </a:r>
            <a:r>
              <a:rPr lang="uk-UA" dirty="0">
                <a:latin typeface="Times New Roman" panose="02020603050405020304" pitchFamily="18" charset="0"/>
                <a:cs typeface="Times New Roman" panose="02020603050405020304" pitchFamily="18" charset="0"/>
              </a:rPr>
              <a:t>̈ є, зокрема, вивчення попиту споживачів. </a:t>
            </a:r>
          </a:p>
          <a:p>
            <a:pPr algn="just"/>
            <a:r>
              <a:rPr lang="uk-UA" b="1" dirty="0" err="1">
                <a:latin typeface="Times New Roman" panose="02020603050405020304" pitchFamily="18" charset="0"/>
                <a:cs typeface="Times New Roman" panose="02020603050405020304" pitchFamily="18" charset="0"/>
              </a:rPr>
              <a:t>Існуючии</a:t>
            </a:r>
            <a:r>
              <a:rPr lang="uk-UA" b="1" dirty="0">
                <a:latin typeface="Times New Roman" panose="02020603050405020304" pitchFamily="18" charset="0"/>
                <a:cs typeface="Times New Roman" panose="02020603050405020304" pitchFamily="18" charset="0"/>
              </a:rPr>
              <a:t>̆ на ринку попит </a:t>
            </a:r>
            <a:r>
              <a:rPr lang="uk-UA" dirty="0">
                <a:latin typeface="Times New Roman" panose="02020603050405020304" pitchFamily="18" charset="0"/>
                <a:cs typeface="Times New Roman" panose="02020603050405020304" pitchFamily="18" charset="0"/>
              </a:rPr>
              <a:t>вважається </a:t>
            </a:r>
            <a:r>
              <a:rPr lang="uk-UA" dirty="0" err="1">
                <a:latin typeface="Times New Roman" panose="02020603050405020304" pitchFamily="18" charset="0"/>
                <a:cs typeface="Times New Roman" panose="02020603050405020304" pitchFamily="18" charset="0"/>
              </a:rPr>
              <a:t>традиційним</a:t>
            </a:r>
            <a:r>
              <a:rPr lang="uk-UA" dirty="0">
                <a:latin typeface="Times New Roman" panose="02020603050405020304" pitchFamily="18" charset="0"/>
                <a:cs typeface="Times New Roman" panose="02020603050405020304" pitchFamily="18" charset="0"/>
              </a:rPr>
              <a:t> орієнтиром для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та вказує, скільки і якого продукту чи послуги готові придбати покупці. </a:t>
            </a:r>
          </a:p>
          <a:p>
            <a:pPr algn="just"/>
            <a:r>
              <a:rPr lang="uk-UA" b="1" dirty="0">
                <a:latin typeface="Times New Roman" panose="02020603050405020304" pitchFamily="18" charset="0"/>
                <a:cs typeface="Times New Roman" panose="02020603050405020304" pitchFamily="18" charset="0"/>
              </a:rPr>
              <a:t>В класичному тлумаченні </a:t>
            </a:r>
            <a:r>
              <a:rPr lang="uk-UA" dirty="0">
                <a:latin typeface="Times New Roman" panose="02020603050405020304" pitchFamily="18" charset="0"/>
                <a:cs typeface="Times New Roman" panose="02020603050405020304" pitchFamily="18" charset="0"/>
              </a:rPr>
              <a:t>попит споживачів трактується як певна кількість окремих товарів чи послуг, яку вони готові купити за визначеного рівня цін. Отже, за критерієм часу, попит — це обсяг незадоволених потреб споживачів у </a:t>
            </a:r>
            <a:r>
              <a:rPr lang="uk-UA" dirty="0" err="1">
                <a:latin typeface="Times New Roman" panose="02020603050405020304" pitchFamily="18" charset="0"/>
                <a:cs typeface="Times New Roman" panose="02020603050405020304" pitchFamily="18" charset="0"/>
              </a:rPr>
              <a:t>певнии</a:t>
            </a:r>
            <a:r>
              <a:rPr lang="uk-UA" dirty="0">
                <a:latin typeface="Times New Roman" panose="02020603050405020304" pitchFamily="18" charset="0"/>
                <a:cs typeface="Times New Roman" panose="02020603050405020304" pitchFamily="18" charset="0"/>
              </a:rPr>
              <a:t>̆ відносно </a:t>
            </a:r>
            <a:r>
              <a:rPr lang="uk-UA" dirty="0" err="1">
                <a:latin typeface="Times New Roman" panose="02020603050405020304" pitchFamily="18" charset="0"/>
                <a:cs typeface="Times New Roman" panose="02020603050405020304" pitchFamily="18" charset="0"/>
              </a:rPr>
              <a:t>короткии</a:t>
            </a:r>
            <a:r>
              <a:rPr lang="uk-UA" dirty="0">
                <a:latin typeface="Times New Roman" panose="02020603050405020304" pitchFamily="18" charset="0"/>
                <a:cs typeface="Times New Roman" panose="02020603050405020304" pitchFamily="18" charset="0"/>
              </a:rPr>
              <a:t>̆ період. Інакше кажучи, це те, що споживачі прагнуть отримати сьогодні. Крім цього, попит характеризує потребу споживачів у продукті чи послузі із відомим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рівнем цінності. </a:t>
            </a:r>
          </a:p>
          <a:p>
            <a:pPr algn="just"/>
            <a:r>
              <a:rPr lang="uk-UA"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3171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0445168-EFDB-6941-95E5-878981B1B4B9}"/>
              </a:ext>
            </a:extLst>
          </p:cNvPr>
          <p:cNvSpPr>
            <a:spLocks noGrp="1"/>
          </p:cNvSpPr>
          <p:nvPr>
            <p:ph idx="1"/>
          </p:nvPr>
        </p:nvSpPr>
        <p:spPr>
          <a:xfrm>
            <a:off x="379141" y="211873"/>
            <a:ext cx="10169913" cy="5829489"/>
          </a:xfrm>
        </p:spPr>
        <p:txBody>
          <a:bodyPr/>
          <a:lstStyle/>
          <a:p>
            <a:pPr algn="just"/>
            <a:r>
              <a:rPr lang="uk-UA" dirty="0">
                <a:latin typeface="Times New Roman" panose="02020603050405020304" pitchFamily="18" charset="0"/>
                <a:cs typeface="Times New Roman" panose="02020603050405020304" pitchFamily="18" charset="0"/>
              </a:rPr>
              <a:t>Для дослідження перспективних потреб споживачів доцільно використовувати технологію формування «каскаду» пріоритетів, графічну інтерпретацію якого зображено на рис. 2.11. Побудову «каскаду» пріоритетів споживачів доцільно </a:t>
            </a:r>
            <a:r>
              <a:rPr lang="uk-UA" dirty="0" err="1">
                <a:latin typeface="Times New Roman" panose="02020603050405020304" pitchFamily="18" charset="0"/>
                <a:cs typeface="Times New Roman" panose="02020603050405020304" pitchFamily="18" charset="0"/>
              </a:rPr>
              <a:t>здійснювати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ретроспе</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ктивно</a:t>
            </a:r>
            <a:r>
              <a:rPr lang="uk-UA" dirty="0">
                <a:latin typeface="Times New Roman" panose="02020603050405020304" pitchFamily="18" charset="0"/>
                <a:cs typeface="Times New Roman" panose="02020603050405020304" pitchFamily="18" charset="0"/>
              </a:rPr>
              <a:t> (за останні 5—10 років) та із проекцією на </a:t>
            </a:r>
            <a:r>
              <a:rPr lang="uk-UA" dirty="0" err="1">
                <a:latin typeface="Times New Roman" panose="02020603050405020304" pitchFamily="18" charset="0"/>
                <a:cs typeface="Times New Roman" panose="02020603050405020304" pitchFamily="18" charset="0"/>
              </a:rPr>
              <a:t>майбутні</a:t>
            </a:r>
            <a:r>
              <a:rPr lang="uk-UA" dirty="0">
                <a:latin typeface="Times New Roman" panose="02020603050405020304" pitchFamily="18" charset="0"/>
                <a:cs typeface="Times New Roman" panose="02020603050405020304" pitchFamily="18" charset="0"/>
              </a:rPr>
              <a:t> 3—5 років щодо базового періоду (рік </a:t>
            </a:r>
            <a:r>
              <a:rPr lang="uk-UA" dirty="0" err="1">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Аналіз пріоритетів за попередні періоди (N-10, N-5 років), які, по суті, є вже втіленим попитом споживачів, дозволить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визначити, наскільки вона задовольняла потреби покупців у минулому</a:t>
            </a:r>
            <a:r>
              <a:rPr lang="ru-RU" dirty="0"/>
              <a:t>. </a:t>
            </a:r>
          </a:p>
          <a:p>
            <a:endParaRPr lang="ru-UA" dirty="0"/>
          </a:p>
        </p:txBody>
      </p:sp>
      <p:pic>
        <p:nvPicPr>
          <p:cNvPr id="5" name="Рисунок 4">
            <a:extLst>
              <a:ext uri="{FF2B5EF4-FFF2-40B4-BE49-F238E27FC236}">
                <a16:creationId xmlns:a16="http://schemas.microsoft.com/office/drawing/2014/main" id="{59F3138F-8165-CC49-A037-DA28BA7AB7A8}"/>
              </a:ext>
            </a:extLst>
          </p:cNvPr>
          <p:cNvPicPr>
            <a:picLocks noChangeAspect="1"/>
          </p:cNvPicPr>
          <p:nvPr/>
        </p:nvPicPr>
        <p:blipFill>
          <a:blip r:embed="rId2"/>
          <a:stretch>
            <a:fillRect/>
          </a:stretch>
        </p:blipFill>
        <p:spPr>
          <a:xfrm>
            <a:off x="2853786" y="2163337"/>
            <a:ext cx="5531002" cy="3687335"/>
          </a:xfrm>
          <a:prstGeom prst="rect">
            <a:avLst/>
          </a:prstGeom>
        </p:spPr>
      </p:pic>
    </p:spTree>
    <p:extLst>
      <p:ext uri="{BB962C8B-B14F-4D97-AF65-F5344CB8AC3E}">
        <p14:creationId xmlns:p14="http://schemas.microsoft.com/office/powerpoint/2010/main" val="90049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8B37B3F-0A08-0545-B77F-AF8BF1B2A15C}"/>
              </a:ext>
            </a:extLst>
          </p:cNvPr>
          <p:cNvSpPr>
            <a:spLocks noGrp="1"/>
          </p:cNvSpPr>
          <p:nvPr>
            <p:ph idx="1"/>
          </p:nvPr>
        </p:nvSpPr>
        <p:spPr>
          <a:xfrm>
            <a:off x="446049" y="267629"/>
            <a:ext cx="11062010" cy="6099717"/>
          </a:xfrm>
        </p:spPr>
        <p:txBody>
          <a:bodyPr/>
          <a:lstStyle/>
          <a:p>
            <a:pPr algn="just"/>
            <a:r>
              <a:rPr lang="uk-UA" dirty="0">
                <a:latin typeface="Times New Roman" panose="02020603050405020304" pitchFamily="18" charset="0"/>
                <a:cs typeface="Times New Roman" panose="02020603050405020304" pitchFamily="18" charset="0"/>
              </a:rPr>
              <a:t>Крім цього, ретроспективне вивчення попиту споживачів дозволить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зробити висновок про особливості зміни </a:t>
            </a:r>
            <a:r>
              <a:rPr lang="uk-UA" dirty="0" err="1">
                <a:latin typeface="Times New Roman" panose="02020603050405020304" pitchFamily="18" charset="0"/>
                <a:cs typeface="Times New Roman" panose="02020603050405020304" pitchFamily="18" charset="0"/>
              </a:rPr>
              <a:t>їхніх</a:t>
            </a:r>
            <a:r>
              <a:rPr lang="uk-UA" dirty="0">
                <a:latin typeface="Times New Roman" panose="02020603050405020304" pitchFamily="18" charset="0"/>
                <a:cs typeface="Times New Roman" panose="02020603050405020304" pitchFamily="18" charset="0"/>
              </a:rPr>
              <a:t> потреб і вимог, а також зрозуміти логіку формування </a:t>
            </a:r>
            <a:r>
              <a:rPr lang="uk-UA" dirty="0" err="1">
                <a:latin typeface="Times New Roman" panose="02020603050405020304" pitchFamily="18" charset="0"/>
                <a:cs typeface="Times New Roman" panose="02020603050405020304" pitchFamily="18" charset="0"/>
              </a:rPr>
              <a:t>їхнього</a:t>
            </a:r>
            <a:r>
              <a:rPr lang="uk-UA" dirty="0">
                <a:latin typeface="Times New Roman" panose="02020603050405020304" pitchFamily="18" charset="0"/>
                <a:cs typeface="Times New Roman" panose="02020603050405020304" pitchFamily="18" charset="0"/>
              </a:rPr>
              <a:t> ринкового вибору. Ця інформація у поєднанні з дослідженнями </a:t>
            </a:r>
            <a:r>
              <a:rPr lang="uk-UA" dirty="0" err="1">
                <a:latin typeface="Times New Roman" panose="02020603050405020304" pitchFamily="18" charset="0"/>
                <a:cs typeface="Times New Roman" panose="02020603050405020304" pitchFamily="18" charset="0"/>
              </a:rPr>
              <a:t>ринковоі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ситуаціі</a:t>
            </a:r>
            <a:r>
              <a:rPr lang="uk-UA" dirty="0">
                <a:latin typeface="Times New Roman" panose="02020603050405020304" pitchFamily="18" charset="0"/>
                <a:cs typeface="Times New Roman" panose="02020603050405020304" pitchFamily="18" charset="0"/>
              </a:rPr>
              <a:t>̈ в період </a:t>
            </a:r>
            <a:r>
              <a:rPr lang="uk-UA" dirty="0" err="1">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 є основою для: </a:t>
            </a:r>
          </a:p>
          <a:p>
            <a:pPr algn="just"/>
            <a:r>
              <a:rPr lang="uk-UA" dirty="0">
                <a:latin typeface="Times New Roman" panose="02020603050405020304" pitchFamily="18" charset="0"/>
                <a:cs typeface="Times New Roman" panose="02020603050405020304" pitchFamily="18" charset="0"/>
              </a:rPr>
              <a:t>—характеристики елементів системи </a:t>
            </a:r>
            <a:r>
              <a:rPr lang="uk-UA" dirty="0" err="1">
                <a:latin typeface="Times New Roman" panose="02020603050405020304" pitchFamily="18" charset="0"/>
                <a:cs typeface="Times New Roman" panose="02020603050405020304" pitchFamily="18" charset="0"/>
              </a:rPr>
              <a:t>прийняття</a:t>
            </a:r>
            <a:r>
              <a:rPr lang="uk-UA" dirty="0">
                <a:latin typeface="Times New Roman" panose="02020603050405020304" pitchFamily="18" charset="0"/>
                <a:cs typeface="Times New Roman" panose="02020603050405020304" pitchFamily="18" charset="0"/>
              </a:rPr>
              <a:t> рішень споживачами; </a:t>
            </a:r>
          </a:p>
          <a:p>
            <a:pPr algn="just"/>
            <a:r>
              <a:rPr lang="uk-UA" dirty="0">
                <a:latin typeface="Times New Roman" panose="02020603050405020304" pitchFamily="18" charset="0"/>
                <a:cs typeface="Times New Roman" panose="02020603050405020304" pitchFamily="18" charset="0"/>
              </a:rPr>
              <a:t>— визначення чинників формування та зміни пріоритетів споживачів. </a:t>
            </a:r>
          </a:p>
          <a:p>
            <a:pPr algn="just"/>
            <a:r>
              <a:rPr lang="uk-UA" dirty="0">
                <a:latin typeface="Times New Roman" panose="02020603050405020304" pitchFamily="18" charset="0"/>
                <a:cs typeface="Times New Roman" panose="02020603050405020304" pitchFamily="18" charset="0"/>
              </a:rPr>
              <a:t>Кінцевою метою формування «каскаду» пріоритетів споживачів є передбачення компанією пріоритетів споживачів на </a:t>
            </a:r>
            <a:r>
              <a:rPr lang="uk-UA" dirty="0" err="1">
                <a:latin typeface="Times New Roman" panose="02020603050405020304" pitchFamily="18" charset="0"/>
                <a:cs typeface="Times New Roman" panose="02020603050405020304" pitchFamily="18" charset="0"/>
              </a:rPr>
              <a:t>перспективнии</a:t>
            </a:r>
            <a:r>
              <a:rPr lang="uk-UA" dirty="0">
                <a:latin typeface="Times New Roman" panose="02020603050405020304" pitchFamily="18" charset="0"/>
                <a:cs typeface="Times New Roman" panose="02020603050405020304" pitchFamily="18" charset="0"/>
              </a:rPr>
              <a:t>̆ період (N+5 років). </a:t>
            </a:r>
          </a:p>
          <a:p>
            <a:pPr algn="just"/>
            <a:r>
              <a:rPr lang="uk-UA" dirty="0">
                <a:latin typeface="Times New Roman" panose="02020603050405020304" pitchFamily="18" charset="0"/>
                <a:cs typeface="Times New Roman" panose="02020603050405020304" pitchFamily="18" charset="0"/>
              </a:rPr>
              <a:t>На рис. 2.12 наведено приклад формування «каскаду» пріоритетів споживачів </a:t>
            </a:r>
            <a:r>
              <a:rPr lang="uk-UA" dirty="0" err="1">
                <a:latin typeface="Times New Roman" panose="02020603050405020304" pitchFamily="18" charset="0"/>
                <a:cs typeface="Times New Roman" panose="02020603050405020304" pitchFamily="18" charset="0"/>
              </a:rPr>
              <a:t>кондитерськоі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продукціі</a:t>
            </a:r>
            <a:r>
              <a:rPr lang="uk-UA" dirty="0">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3826978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C16B85A8-144B-1547-96AD-83BEC022753E}"/>
              </a:ext>
            </a:extLst>
          </p:cNvPr>
          <p:cNvPicPr>
            <a:picLocks noGrp="1" noChangeAspect="1"/>
          </p:cNvPicPr>
          <p:nvPr>
            <p:ph idx="1"/>
          </p:nvPr>
        </p:nvPicPr>
        <p:blipFill>
          <a:blip r:embed="rId2"/>
          <a:stretch>
            <a:fillRect/>
          </a:stretch>
        </p:blipFill>
        <p:spPr>
          <a:xfrm>
            <a:off x="3442208" y="390525"/>
            <a:ext cx="4734496" cy="5988050"/>
          </a:xfrm>
        </p:spPr>
      </p:pic>
    </p:spTree>
    <p:extLst>
      <p:ext uri="{BB962C8B-B14F-4D97-AF65-F5344CB8AC3E}">
        <p14:creationId xmlns:p14="http://schemas.microsoft.com/office/powerpoint/2010/main" val="109433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1AC9097-49AC-D14F-B4F0-420B287D07B9}"/>
              </a:ext>
            </a:extLst>
          </p:cNvPr>
          <p:cNvSpPr>
            <a:spLocks noGrp="1"/>
          </p:cNvSpPr>
          <p:nvPr>
            <p:ph idx="1"/>
          </p:nvPr>
        </p:nvSpPr>
        <p:spPr>
          <a:xfrm>
            <a:off x="289932" y="278780"/>
            <a:ext cx="10861288" cy="6010507"/>
          </a:xfrm>
        </p:spPr>
        <p:txBody>
          <a:bodyPr>
            <a:normAutofit fontScale="92500"/>
          </a:bodyPr>
          <a:lstStyle/>
          <a:p>
            <a:r>
              <a:rPr lang="uk-UA" sz="2000" b="1" dirty="0">
                <a:latin typeface="Times New Roman" panose="02020603050405020304" pitchFamily="18" charset="0"/>
                <a:cs typeface="Times New Roman" panose="02020603050405020304" pitchFamily="18" charset="0"/>
              </a:rPr>
              <a:t>Пріоритети споживачів </a:t>
            </a:r>
            <a:r>
              <a:rPr lang="uk-UA" sz="2000" dirty="0">
                <a:latin typeface="Times New Roman" panose="02020603050405020304" pitchFamily="18" charset="0"/>
                <a:cs typeface="Times New Roman" panose="02020603050405020304" pitchFamily="18" charset="0"/>
              </a:rPr>
              <a:t>— це нове поняття, яке, на противагу попиту, має інші ознаки (рис. 2.1). </a:t>
            </a: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endParaRPr lang="uk-UA" sz="2000"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У вузькому розумінні </a:t>
            </a:r>
            <a:r>
              <a:rPr lang="uk-UA" sz="2000" dirty="0">
                <a:latin typeface="Times New Roman" panose="02020603050405020304" pitchFamily="18" charset="0"/>
                <a:cs typeface="Times New Roman" panose="02020603050405020304" pitchFamily="18" charset="0"/>
              </a:rPr>
              <a:t>пріоритети споживачів характеризують, яким товарам чи послугам залежно від певних обставин, вони надають перевагу. У цьому розумінні пріоритети споживачів відповідають на запитання «</a:t>
            </a:r>
            <a:r>
              <a:rPr lang="uk-UA" sz="2000" dirty="0" err="1">
                <a:latin typeface="Times New Roman" panose="02020603050405020304" pitchFamily="18" charset="0"/>
                <a:cs typeface="Times New Roman" panose="02020603050405020304" pitchFamily="18" charset="0"/>
              </a:rPr>
              <a:t>якии</a:t>
            </a:r>
            <a:r>
              <a:rPr lang="uk-UA" sz="2000" dirty="0">
                <a:latin typeface="Times New Roman" panose="02020603050405020304" pitchFamily="18" charset="0"/>
                <a:cs typeface="Times New Roman" panose="02020603050405020304" pitchFamily="18" charset="0"/>
              </a:rPr>
              <a:t>̆ товар або послугу обрав би споживач за інших умов»? Таке визначення суті споживчих пріоритетів передбачає, що на ринку вже існують альтернативні товари чи послуги, однак через певні обставини (низька купівельна спроможність, обмежена пропозиція тощо) споживач не може </a:t>
            </a:r>
            <a:r>
              <a:rPr lang="uk-UA" sz="2000" dirty="0" err="1">
                <a:latin typeface="Times New Roman" panose="02020603050405020304" pitchFamily="18" charset="0"/>
                <a:cs typeface="Times New Roman" panose="02020603050405020304" pitchFamily="18" charset="0"/>
              </a:rPr>
              <a:t>їх</a:t>
            </a:r>
            <a:r>
              <a:rPr lang="uk-UA" sz="2000" dirty="0">
                <a:latin typeface="Times New Roman" panose="02020603050405020304" pitchFamily="18" charset="0"/>
                <a:cs typeface="Times New Roman" panose="02020603050405020304" pitchFamily="18" charset="0"/>
              </a:rPr>
              <a:t> у </a:t>
            </a:r>
            <a:r>
              <a:rPr lang="uk-UA" sz="2000" dirty="0" err="1">
                <a:latin typeface="Times New Roman" panose="02020603050405020304" pitchFamily="18" charset="0"/>
                <a:cs typeface="Times New Roman" panose="02020603050405020304" pitchFamily="18" charset="0"/>
              </a:rPr>
              <a:t>цеи</a:t>
            </a:r>
            <a:r>
              <a:rPr lang="uk-UA" sz="2000" dirty="0">
                <a:latin typeface="Times New Roman" panose="02020603050405020304" pitchFamily="18" charset="0"/>
                <a:cs typeface="Times New Roman" panose="02020603050405020304" pitchFamily="18" charset="0"/>
              </a:rPr>
              <a:t>̆ час придбати. </a:t>
            </a:r>
          </a:p>
          <a:p>
            <a:endParaRPr lang="ru-UA" dirty="0"/>
          </a:p>
        </p:txBody>
      </p:sp>
      <p:pic>
        <p:nvPicPr>
          <p:cNvPr id="5" name="Рисунок 4">
            <a:extLst>
              <a:ext uri="{FF2B5EF4-FFF2-40B4-BE49-F238E27FC236}">
                <a16:creationId xmlns:a16="http://schemas.microsoft.com/office/drawing/2014/main" id="{46F744B1-786F-9F44-85F6-EBBC8142B681}"/>
              </a:ext>
            </a:extLst>
          </p:cNvPr>
          <p:cNvPicPr>
            <a:picLocks noChangeAspect="1"/>
          </p:cNvPicPr>
          <p:nvPr/>
        </p:nvPicPr>
        <p:blipFill>
          <a:blip r:embed="rId2"/>
          <a:stretch>
            <a:fillRect/>
          </a:stretch>
        </p:blipFill>
        <p:spPr>
          <a:xfrm>
            <a:off x="2330604" y="568713"/>
            <a:ext cx="6923823" cy="3870889"/>
          </a:xfrm>
          <a:prstGeom prst="rect">
            <a:avLst/>
          </a:prstGeom>
        </p:spPr>
      </p:pic>
    </p:spTree>
    <p:extLst>
      <p:ext uri="{BB962C8B-B14F-4D97-AF65-F5344CB8AC3E}">
        <p14:creationId xmlns:p14="http://schemas.microsoft.com/office/powerpoint/2010/main" val="85851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B2D7476-FBA9-2845-B3A7-89DA87896E07}"/>
              </a:ext>
            </a:extLst>
          </p:cNvPr>
          <p:cNvSpPr>
            <a:spLocks noGrp="1"/>
          </p:cNvSpPr>
          <p:nvPr>
            <p:ph idx="1"/>
          </p:nvPr>
        </p:nvSpPr>
        <p:spPr>
          <a:xfrm>
            <a:off x="457201" y="273204"/>
            <a:ext cx="10905892" cy="5871117"/>
          </a:xfrm>
        </p:spPr>
        <p:txBody>
          <a:bodyPr/>
          <a:lstStyle/>
          <a:p>
            <a:pPr algn="just"/>
            <a:r>
              <a:rPr lang="ru-RU" dirty="0">
                <a:latin typeface="Times New Roman" panose="02020603050405020304" pitchFamily="18" charset="0"/>
                <a:cs typeface="Times New Roman" panose="02020603050405020304" pitchFamily="18" charset="0"/>
              </a:rPr>
              <a:t>У </a:t>
            </a:r>
            <a:r>
              <a:rPr lang="uk-UA" dirty="0">
                <a:latin typeface="Times New Roman" panose="02020603050405020304" pitchFamily="18" charset="0"/>
                <a:cs typeface="Times New Roman" panose="02020603050405020304" pitchFamily="18" charset="0"/>
              </a:rPr>
              <a:t>контексті формування бізнес-моделі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потрібно вести мову про пріоритети споживачів у ширшому розумінні цього поняття. А саме, про </a:t>
            </a:r>
            <a:r>
              <a:rPr lang="uk-UA" dirty="0" err="1">
                <a:latin typeface="Times New Roman" panose="02020603050405020304" pitchFamily="18" charset="0"/>
                <a:cs typeface="Times New Roman" panose="02020603050405020304" pitchFamily="18" charset="0"/>
              </a:rPr>
              <a:t>певнии</a:t>
            </a:r>
            <a:r>
              <a:rPr lang="uk-UA" dirty="0">
                <a:latin typeface="Times New Roman" panose="02020603050405020304" pitchFamily="18" charset="0"/>
                <a:cs typeface="Times New Roman" panose="02020603050405020304" pitchFamily="18" charset="0"/>
              </a:rPr>
              <a:t>̆ рівень потреб, які в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період часу не можуть бути задоволені, оскільки на ринку ще немає </a:t>
            </a:r>
            <a:r>
              <a:rPr lang="uk-UA" dirty="0" err="1">
                <a:latin typeface="Times New Roman" panose="02020603050405020304" pitchFamily="18" charset="0"/>
                <a:cs typeface="Times New Roman" panose="02020603050405020304" pitchFamily="18" charset="0"/>
              </a:rPr>
              <a:t>пропозиціі</a:t>
            </a:r>
            <a:r>
              <a:rPr lang="uk-UA" dirty="0">
                <a:latin typeface="Times New Roman" panose="02020603050405020304" pitchFamily="18" charset="0"/>
                <a:cs typeface="Times New Roman" panose="02020603050405020304" pitchFamily="18" charset="0"/>
              </a:rPr>
              <a:t>̈ товарів чи послуг із відповідними характеристиками або функціями. Тобто, це підсвідоме відчуття споживачем </a:t>
            </a:r>
            <a:r>
              <a:rPr lang="uk-UA" dirty="0" err="1">
                <a:latin typeface="Times New Roman" panose="02020603050405020304" pitchFamily="18" charset="0"/>
                <a:cs typeface="Times New Roman" panose="02020603050405020304" pitchFamily="18" charset="0"/>
              </a:rPr>
              <a:t>неповноі</a:t>
            </a:r>
            <a:r>
              <a:rPr lang="uk-UA" dirty="0">
                <a:latin typeface="Times New Roman" panose="02020603050405020304" pitchFamily="18" charset="0"/>
                <a:cs typeface="Times New Roman" panose="02020603050405020304" pitchFamily="18" charset="0"/>
              </a:rPr>
              <a:t>̈ задоволеності </a:t>
            </a:r>
            <a:r>
              <a:rPr lang="uk-UA" dirty="0" err="1">
                <a:latin typeface="Times New Roman" panose="02020603050405020304" pitchFamily="18" charset="0"/>
                <a:cs typeface="Times New Roman" panose="02020603050405020304" pitchFamily="18" charset="0"/>
              </a:rPr>
              <a:t>своїх</a:t>
            </a:r>
            <a:r>
              <a:rPr lang="uk-UA" dirty="0">
                <a:latin typeface="Times New Roman" panose="02020603050405020304" pitchFamily="18" charset="0"/>
                <a:cs typeface="Times New Roman" panose="02020603050405020304" pitchFamily="18" charset="0"/>
              </a:rPr>
              <a:t> вимог, що можна охарактеризувати запитанням «яку додаткову або нову цінність хотів би споживач отримати в перспективі?» </a:t>
            </a:r>
          </a:p>
          <a:p>
            <a:pPr algn="just"/>
            <a:r>
              <a:rPr lang="ru-RU" dirty="0" err="1">
                <a:latin typeface="Times New Roman" panose="02020603050405020304" pitchFamily="18" charset="0"/>
                <a:cs typeface="Times New Roman" panose="02020603050405020304" pitchFamily="18" charset="0"/>
              </a:rPr>
              <a:t>Показово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продемонструвати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співвідношення</a:t>
            </a:r>
            <a:r>
              <a:rPr lang="ru-RU" dirty="0">
                <a:latin typeface="Times New Roman" panose="02020603050405020304" pitchFamily="18" charset="0"/>
                <a:cs typeface="Times New Roman" panose="02020603050405020304" pitchFamily="18" charset="0"/>
              </a:rPr>
              <a:t> понять «попит» і «</a:t>
            </a:r>
            <a:r>
              <a:rPr lang="ru-RU" dirty="0" err="1">
                <a:latin typeface="Times New Roman" panose="02020603050405020304" pitchFamily="18" charset="0"/>
                <a:cs typeface="Times New Roman" panose="02020603050405020304" pitchFamily="18" charset="0"/>
              </a:rPr>
              <a:t>пріоритети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споживачів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прикладі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айсберга</a:t>
            </a:r>
            <a:r>
              <a:rPr lang="ru-RU" dirty="0">
                <a:latin typeface="Times New Roman" panose="02020603050405020304" pitchFamily="18" charset="0"/>
                <a:cs typeface="Times New Roman" panose="02020603050405020304" pitchFamily="18" charset="0"/>
              </a:rPr>
              <a:t> (рис. 2.2). </a:t>
            </a:r>
          </a:p>
          <a:p>
            <a:pPr algn="just"/>
            <a:endParaRPr lang="uk-UA" dirty="0">
              <a:latin typeface="Times New Roman" panose="02020603050405020304" pitchFamily="18" charset="0"/>
              <a:cs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40BED8E5-CDE6-B842-AFEC-4CC36F86D6B6}"/>
              </a:ext>
            </a:extLst>
          </p:cNvPr>
          <p:cNvPicPr>
            <a:picLocks noChangeAspect="1"/>
          </p:cNvPicPr>
          <p:nvPr/>
        </p:nvPicPr>
        <p:blipFill>
          <a:blip r:embed="rId2"/>
          <a:stretch>
            <a:fillRect/>
          </a:stretch>
        </p:blipFill>
        <p:spPr>
          <a:xfrm>
            <a:off x="3702050" y="2369635"/>
            <a:ext cx="7531100" cy="3657600"/>
          </a:xfrm>
          <a:prstGeom prst="rect">
            <a:avLst/>
          </a:prstGeom>
        </p:spPr>
      </p:pic>
    </p:spTree>
    <p:extLst>
      <p:ext uri="{BB962C8B-B14F-4D97-AF65-F5344CB8AC3E}">
        <p14:creationId xmlns:p14="http://schemas.microsoft.com/office/powerpoint/2010/main" val="321368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33C6B8-A843-CE4A-BCA0-1030F0771AC9}"/>
              </a:ext>
            </a:extLst>
          </p:cNvPr>
          <p:cNvSpPr>
            <a:spLocks noGrp="1"/>
          </p:cNvSpPr>
          <p:nvPr>
            <p:ph idx="1"/>
          </p:nvPr>
        </p:nvSpPr>
        <p:spPr>
          <a:xfrm>
            <a:off x="468351" y="412595"/>
            <a:ext cx="10627112" cy="6088566"/>
          </a:xfrm>
        </p:spPr>
        <p:txBody>
          <a:bodyPr>
            <a:normAutofit lnSpcReduction="10000"/>
          </a:bodyPr>
          <a:lstStyle/>
          <a:p>
            <a:pPr algn="just"/>
            <a:r>
              <a:rPr lang="uk-UA" dirty="0">
                <a:latin typeface="Times New Roman" panose="02020603050405020304" pitchFamily="18" charset="0"/>
                <a:cs typeface="Times New Roman" panose="02020603050405020304" pitchFamily="18" charset="0"/>
              </a:rPr>
              <a:t>Отже, попит — це лише верхівка </a:t>
            </a:r>
            <a:r>
              <a:rPr lang="uk-UA" dirty="0" err="1">
                <a:latin typeface="Times New Roman" panose="02020603050405020304" pitchFamily="18" charset="0"/>
                <a:cs typeface="Times New Roman" panose="02020603050405020304" pitchFamily="18" charset="0"/>
              </a:rPr>
              <a:t>айсберга</a:t>
            </a:r>
            <a:r>
              <a:rPr lang="uk-UA" dirty="0">
                <a:latin typeface="Times New Roman" panose="02020603050405020304" pitchFamily="18" charset="0"/>
                <a:cs typeface="Times New Roman" panose="02020603050405020304" pitchFamily="18" charset="0"/>
              </a:rPr>
              <a:t>, а </a:t>
            </a:r>
            <a:r>
              <a:rPr lang="uk-UA" dirty="0" err="1">
                <a:latin typeface="Times New Roman" panose="02020603050405020304" pitchFamily="18" charset="0"/>
                <a:cs typeface="Times New Roman" panose="02020603050405020304" pitchFamily="18" charset="0"/>
              </a:rPr>
              <a:t>справжніи</a:t>
            </a:r>
            <a:r>
              <a:rPr lang="uk-UA" dirty="0">
                <a:latin typeface="Times New Roman" panose="02020603050405020304" pitchFamily="18" charset="0"/>
                <a:cs typeface="Times New Roman" panose="02020603050405020304" pitchFamily="18" charset="0"/>
              </a:rPr>
              <a:t>̆ потенціал незадоволених потреб споживачів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приховании</a:t>
            </a:r>
            <a:r>
              <a:rPr lang="uk-UA" dirty="0">
                <a:latin typeface="Times New Roman" panose="02020603050405020304" pitchFamily="18" charset="0"/>
                <a:cs typeface="Times New Roman" panose="02020603050405020304" pitchFamily="18" charset="0"/>
              </a:rPr>
              <a:t>̆ у </a:t>
            </a:r>
            <a:r>
              <a:rPr lang="uk-UA" dirty="0" err="1">
                <a:latin typeface="Times New Roman" panose="02020603050405020304" pitchFamily="18" charset="0"/>
                <a:cs typeface="Times New Roman" panose="02020603050405020304" pitchFamily="18" charset="0"/>
              </a:rPr>
              <a:t>майбутніх</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пріоритетах. Тому, орієнтація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на дослідження та втілення пріоритетів споживачів у продуктах і послугах є основою </a:t>
            </a:r>
            <a:r>
              <a:rPr lang="uk-UA" dirty="0" err="1">
                <a:latin typeface="Times New Roman" panose="02020603050405020304" pitchFamily="18" charset="0"/>
                <a:cs typeface="Times New Roman" panose="02020603050405020304" pitchFamily="18" charset="0"/>
              </a:rPr>
              <a:t>ціннісно</a:t>
            </a:r>
            <a:r>
              <a:rPr lang="uk-UA" dirty="0">
                <a:latin typeface="Times New Roman" panose="02020603050405020304" pitchFamily="18" charset="0"/>
                <a:cs typeface="Times New Roman" panose="02020603050405020304" pitchFamily="18" charset="0"/>
              </a:rPr>
              <a:t> орієнтованого підходу, </a:t>
            </a:r>
            <a:r>
              <a:rPr lang="uk-UA" dirty="0" err="1">
                <a:latin typeface="Times New Roman" panose="02020603050405020304" pitchFamily="18" charset="0"/>
                <a:cs typeface="Times New Roman" panose="02020603050405020304" pitchFamily="18" charset="0"/>
              </a:rPr>
              <a:t>якии</a:t>
            </a:r>
            <a:r>
              <a:rPr lang="uk-UA" dirty="0">
                <a:latin typeface="Times New Roman" panose="02020603050405020304" pitchFamily="18" charset="0"/>
                <a:cs typeface="Times New Roman" panose="02020603050405020304" pitchFamily="18" charset="0"/>
              </a:rPr>
              <a:t>̆ передбачає аналіз бізнес-процесів з </a:t>
            </a:r>
            <a:r>
              <a:rPr lang="uk-UA" dirty="0" err="1">
                <a:latin typeface="Times New Roman" panose="02020603050405020304" pitchFamily="18" charset="0"/>
                <a:cs typeface="Times New Roman" panose="02020603050405020304" pitchFamily="18" charset="0"/>
              </a:rPr>
              <a:t>позиціі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оптимізаціі</a:t>
            </a:r>
            <a:r>
              <a:rPr lang="uk-UA" dirty="0">
                <a:latin typeface="Times New Roman" panose="02020603050405020304" pitchFamily="18" charset="0"/>
                <a:cs typeface="Times New Roman" panose="02020603050405020304" pitchFamily="18" charset="0"/>
              </a:rPr>
              <a:t>̈ ключового з них — створення вищого рівня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a:t>
            </a:r>
          </a:p>
          <a:p>
            <a:pPr algn="just"/>
            <a:r>
              <a:rPr lang="uk-UA" dirty="0">
                <a:latin typeface="Times New Roman" panose="02020603050405020304" pitchFamily="18" charset="0"/>
                <a:cs typeface="Times New Roman" panose="02020603050405020304" pitchFamily="18" charset="0"/>
              </a:rPr>
              <a:t>Важливим критерієм задоволення пріоритетів споживачів є наявність у продукту чи послуги </a:t>
            </a:r>
            <a:r>
              <a:rPr lang="uk-UA" dirty="0" err="1">
                <a:latin typeface="Times New Roman" panose="02020603050405020304" pitchFamily="18" charset="0"/>
                <a:cs typeface="Times New Roman" panose="02020603050405020304" pitchFamily="18" charset="0"/>
              </a:rPr>
              <a:t>певноі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 </a:t>
            </a:r>
            <a:r>
              <a:rPr lang="uk-UA" dirty="0" err="1">
                <a:latin typeface="Times New Roman" panose="02020603050405020304" pitchFamily="18" charset="0"/>
                <a:cs typeface="Times New Roman" panose="02020603050405020304" pitchFamily="18" charset="0"/>
              </a:rPr>
              <a:t>такоі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характеристики, яка забезпечує споживачу </a:t>
            </a:r>
            <a:r>
              <a:rPr lang="uk-UA" dirty="0" err="1">
                <a:latin typeface="Times New Roman" panose="02020603050405020304" pitchFamily="18" charset="0"/>
                <a:cs typeface="Times New Roman" panose="02020603050405020304" pitchFamily="18" charset="0"/>
              </a:rPr>
              <a:t>певнии</a:t>
            </a:r>
            <a:r>
              <a:rPr lang="uk-UA" dirty="0">
                <a:latin typeface="Times New Roman" panose="02020603050405020304" pitchFamily="18" charset="0"/>
                <a:cs typeface="Times New Roman" panose="02020603050405020304" pitchFamily="18" charset="0"/>
              </a:rPr>
              <a:t>̆ рівень добробуту у процесі задоволення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потреб. </a:t>
            </a:r>
            <a:r>
              <a:rPr lang="uk-UA" b="1" dirty="0">
                <a:latin typeface="Times New Roman" panose="02020603050405020304" pitchFamily="18" charset="0"/>
                <a:cs typeface="Times New Roman" panose="02020603050405020304" pitchFamily="18" charset="0"/>
              </a:rPr>
              <a:t>Споживча цінність </a:t>
            </a:r>
            <a:r>
              <a:rPr lang="uk-UA" dirty="0">
                <a:latin typeface="Times New Roman" panose="02020603050405020304" pitchFamily="18" charset="0"/>
                <a:cs typeface="Times New Roman" panose="02020603050405020304" pitchFamily="18" charset="0"/>
              </a:rPr>
              <a:t>— це співвідношення між перевагами, які споживач отримує в результаті придбання та використання товару, та витратами на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придбання.</a:t>
            </a:r>
          </a:p>
          <a:p>
            <a:pPr algn="just"/>
            <a:r>
              <a:rPr lang="uk-UA" dirty="0">
                <a:latin typeface="Times New Roman" panose="02020603050405020304" pitchFamily="18" charset="0"/>
                <a:cs typeface="Times New Roman" panose="02020603050405020304" pitchFamily="18" charset="0"/>
              </a:rPr>
              <a:t>В іншому випадку продукти чи послуги мають лише </a:t>
            </a:r>
            <a:r>
              <a:rPr lang="uk-UA" dirty="0" err="1">
                <a:latin typeface="Times New Roman" panose="02020603050405020304" pitchFamily="18" charset="0"/>
                <a:cs typeface="Times New Roman" panose="02020603050405020304" pitchFamily="18" charset="0"/>
              </a:rPr>
              <a:t>найпростішу</a:t>
            </a:r>
            <a:r>
              <a:rPr lang="uk-UA" dirty="0">
                <a:latin typeface="Times New Roman" panose="02020603050405020304" pitchFamily="18" charset="0"/>
                <a:cs typeface="Times New Roman" panose="02020603050405020304" pitchFamily="18" charset="0"/>
              </a:rPr>
              <a:t> характеристику </a:t>
            </a:r>
            <a:r>
              <a:rPr lang="uk-UA" b="1" dirty="0">
                <a:latin typeface="Times New Roman" panose="02020603050405020304" pitchFamily="18" charset="0"/>
                <a:cs typeface="Times New Roman" panose="02020603050405020304" pitchFamily="18" charset="0"/>
              </a:rPr>
              <a:t>корисності.</a:t>
            </a:r>
            <a:r>
              <a:rPr lang="uk-UA" dirty="0">
                <a:latin typeface="Times New Roman" panose="02020603050405020304" pitchFamily="18" charset="0"/>
                <a:cs typeface="Times New Roman" panose="02020603050405020304" pitchFamily="18" charset="0"/>
              </a:rPr>
              <a:t> Для набуття цінності </a:t>
            </a:r>
            <a:r>
              <a:rPr lang="uk-UA" dirty="0" err="1">
                <a:latin typeface="Times New Roman" panose="02020603050405020304" pitchFamily="18" charset="0"/>
                <a:cs typeface="Times New Roman" panose="02020603050405020304" pitchFamily="18" charset="0"/>
              </a:rPr>
              <a:t>неохідно</a:t>
            </a:r>
            <a:r>
              <a:rPr lang="uk-UA" dirty="0">
                <a:latin typeface="Times New Roman" panose="02020603050405020304" pitchFamily="18" charset="0"/>
                <a:cs typeface="Times New Roman" panose="02020603050405020304" pitchFamily="18" charset="0"/>
              </a:rPr>
              <a:t>, щоб корисність продукту чи послуги поєднувалась із такою характеристикою як рідкісність, унікальність. </a:t>
            </a:r>
          </a:p>
          <a:p>
            <a:pPr algn="just"/>
            <a:r>
              <a:rPr lang="uk-UA" dirty="0">
                <a:latin typeface="Times New Roman" panose="02020603050405020304" pitchFamily="18" charset="0"/>
                <a:cs typeface="Times New Roman" panose="02020603050405020304" pitchFamily="18" charset="0"/>
              </a:rPr>
              <a:t>У процесі дослідження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необхідно виділяти кілька </a:t>
            </a:r>
            <a:r>
              <a:rPr lang="uk-UA" dirty="0" err="1">
                <a:latin typeface="Times New Roman" panose="02020603050405020304" pitchFamily="18" charset="0"/>
                <a:cs typeface="Times New Roman" panose="02020603050405020304" pitchFamily="18" charset="0"/>
              </a:rPr>
              <a:t>їі</a:t>
            </a:r>
            <a:r>
              <a:rPr lang="uk-UA" dirty="0">
                <a:latin typeface="Times New Roman" panose="02020603050405020304" pitchFamily="18" charset="0"/>
                <a:cs typeface="Times New Roman" panose="02020603050405020304" pitchFamily="18" charset="0"/>
              </a:rPr>
              <a:t>̈ видів: </a:t>
            </a:r>
          </a:p>
          <a:p>
            <a:pPr algn="just"/>
            <a:r>
              <a:rPr lang="uk-UA" b="1" dirty="0">
                <a:latin typeface="Times New Roman" panose="02020603050405020304" pitchFamily="18" charset="0"/>
                <a:cs typeface="Times New Roman" panose="02020603050405020304" pitchFamily="18" charset="0"/>
              </a:rPr>
              <a:t>— базова цінність </a:t>
            </a:r>
            <a:r>
              <a:rPr lang="uk-UA" dirty="0">
                <a:latin typeface="Times New Roman" panose="02020603050405020304" pitchFamily="18" charset="0"/>
                <a:cs typeface="Times New Roman" panose="02020603050405020304" pitchFamily="18" charset="0"/>
              </a:rPr>
              <a:t>— споживча цінність, закладена в продукцію на етапі проектування. Вона характеризується </a:t>
            </a:r>
            <a:r>
              <a:rPr lang="uk-UA" dirty="0" err="1">
                <a:latin typeface="Times New Roman" panose="02020603050405020304" pitchFamily="18" charset="0"/>
                <a:cs typeface="Times New Roman" panose="02020603050405020304" pitchFamily="18" charset="0"/>
              </a:rPr>
              <a:t>експлуатаційними</a:t>
            </a:r>
            <a:r>
              <a:rPr lang="uk-UA" dirty="0">
                <a:latin typeface="Times New Roman" panose="02020603050405020304" pitchFamily="18" charset="0"/>
                <a:cs typeface="Times New Roman" panose="02020603050405020304" pitchFamily="18" charset="0"/>
              </a:rPr>
              <a:t> показниками якості, до яких відносяться показники призначення (функціональні), </a:t>
            </a:r>
            <a:r>
              <a:rPr lang="uk-UA" dirty="0" err="1">
                <a:latin typeface="Times New Roman" panose="02020603050405020304" pitchFamily="18" charset="0"/>
                <a:cs typeface="Times New Roman" panose="02020603050405020304" pitchFamily="18" charset="0"/>
              </a:rPr>
              <a:t>надійності</a:t>
            </a:r>
            <a:r>
              <a:rPr lang="uk-UA" dirty="0">
                <a:latin typeface="Times New Roman" panose="02020603050405020304" pitchFamily="18" charset="0"/>
                <a:cs typeface="Times New Roman" panose="02020603050405020304" pitchFamily="18" charset="0"/>
              </a:rPr>
              <a:t> (безвідмовність, довговічність, ремонтопридатність, збереженість), </a:t>
            </a:r>
            <a:r>
              <a:rPr lang="uk-UA" dirty="0" err="1">
                <a:latin typeface="Times New Roman" panose="02020603050405020304" pitchFamily="18" charset="0"/>
                <a:cs typeface="Times New Roman" panose="02020603050405020304" pitchFamily="18" charset="0"/>
              </a:rPr>
              <a:t>технічноі</a:t>
            </a:r>
            <a:r>
              <a:rPr lang="uk-UA" dirty="0">
                <a:latin typeface="Times New Roman" panose="02020603050405020304" pitchFamily="18" charset="0"/>
                <a:cs typeface="Times New Roman" panose="02020603050405020304" pitchFamily="18" charset="0"/>
              </a:rPr>
              <a:t>̈ естетики (цілісність </a:t>
            </a:r>
            <a:r>
              <a:rPr lang="uk-UA" dirty="0" err="1">
                <a:latin typeface="Times New Roman" panose="02020603050405020304" pitchFamily="18" charset="0"/>
                <a:cs typeface="Times New Roman" panose="02020603050405020304" pitchFamily="18" charset="0"/>
              </a:rPr>
              <a:t>композиціі</a:t>
            </a:r>
            <a:r>
              <a:rPr lang="uk-UA" dirty="0">
                <a:latin typeface="Times New Roman" panose="02020603050405020304" pitchFamily="18" charset="0"/>
                <a:cs typeface="Times New Roman" panose="02020603050405020304" pitchFamily="18" charset="0"/>
              </a:rPr>
              <a:t>̈, досконалість товарного вигляду), екологічності, безпеки і транспортабельності тощо; </a:t>
            </a:r>
          </a:p>
          <a:p>
            <a:pPr algn="just"/>
            <a:r>
              <a:rPr lang="uk-UA"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постійна</a:t>
            </a:r>
            <a:r>
              <a:rPr lang="uk-UA" b="1" dirty="0">
                <a:latin typeface="Times New Roman" panose="02020603050405020304" pitchFamily="18" charset="0"/>
                <a:cs typeface="Times New Roman" panose="02020603050405020304" pitchFamily="18" charset="0"/>
              </a:rPr>
              <a:t> цінність </a:t>
            </a:r>
            <a:r>
              <a:rPr lang="uk-UA" dirty="0">
                <a:latin typeface="Times New Roman" panose="02020603050405020304" pitchFamily="18" charset="0"/>
                <a:cs typeface="Times New Roman" panose="02020603050405020304" pitchFamily="18" charset="0"/>
              </a:rPr>
              <a:t>— додаткова споживча цінність, яка діє протягом усього життєвого циклу </a:t>
            </a:r>
            <a:r>
              <a:rPr lang="uk-UA" dirty="0" err="1">
                <a:latin typeface="Times New Roman" panose="02020603050405020304" pitchFamily="18" charset="0"/>
                <a:cs typeface="Times New Roman" panose="02020603050405020304" pitchFamily="18" charset="0"/>
              </a:rPr>
              <a:t>продукціі</a:t>
            </a:r>
            <a:r>
              <a:rPr lang="uk-UA" dirty="0">
                <a:latin typeface="Times New Roman" panose="02020603050405020304" pitchFamily="18" charset="0"/>
                <a:cs typeface="Times New Roman" panose="02020603050405020304" pitchFamily="18" charset="0"/>
              </a:rPr>
              <a:t>̈, але має до базових </a:t>
            </a:r>
            <a:r>
              <a:rPr lang="uk-UA" dirty="0" err="1">
                <a:latin typeface="Times New Roman" panose="02020603050405020304" pitchFamily="18" charset="0"/>
                <a:cs typeface="Times New Roman" panose="02020603050405020304" pitchFamily="18" charset="0"/>
              </a:rPr>
              <a:t>цінностеи</a:t>
            </a:r>
            <a:r>
              <a:rPr lang="uk-UA" dirty="0">
                <a:latin typeface="Times New Roman" panose="02020603050405020304" pitchFamily="18" charset="0"/>
                <a:cs typeface="Times New Roman" panose="02020603050405020304" pitchFamily="18" charset="0"/>
              </a:rPr>
              <a:t>̆ не пряме, а опосередковане відношення; (</a:t>
            </a:r>
            <a:r>
              <a:rPr lang="uk-UA" dirty="0" err="1">
                <a:latin typeface="Times New Roman" panose="02020603050405020304" pitchFamily="18" charset="0"/>
                <a:cs typeface="Times New Roman" panose="02020603050405020304" pitchFamily="18" charset="0"/>
              </a:rPr>
              <a:t>брєнд</a:t>
            </a:r>
            <a:r>
              <a:rPr lang="uk-UA" dirty="0">
                <a:latin typeface="Times New Roman" panose="02020603050405020304" pitchFamily="18" charset="0"/>
                <a:cs typeface="Times New Roman" panose="02020603050405020304" pitchFamily="18" charset="0"/>
              </a:rPr>
              <a:t>, торгова марка)</a:t>
            </a:r>
          </a:p>
          <a:p>
            <a:pPr algn="just"/>
            <a:endParaRPr lang="uk-UA" dirty="0">
              <a:latin typeface="Times New Roman" panose="02020603050405020304" pitchFamily="18" charset="0"/>
              <a:cs typeface="Times New Roman" panose="02020603050405020304" pitchFamily="18" charset="0"/>
            </a:endParaRPr>
          </a:p>
          <a:p>
            <a:pPr marL="0" indent="0" algn="just">
              <a:buNone/>
            </a:pPr>
            <a:endParaRPr lang="uk-UA" dirty="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4137051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4B704E8-9DD1-1649-ACA5-79257A291A67}"/>
              </a:ext>
            </a:extLst>
          </p:cNvPr>
          <p:cNvSpPr>
            <a:spLocks noGrp="1"/>
          </p:cNvSpPr>
          <p:nvPr>
            <p:ph idx="1"/>
          </p:nvPr>
        </p:nvSpPr>
        <p:spPr>
          <a:xfrm>
            <a:off x="501805" y="446049"/>
            <a:ext cx="10682868" cy="5820936"/>
          </a:xfrm>
        </p:spPr>
        <p:txBody>
          <a:bodyPr>
            <a:normAutofit lnSpcReduction="10000"/>
          </a:bodyPr>
          <a:lstStyle/>
          <a:p>
            <a:pPr algn="just"/>
            <a:r>
              <a:rPr lang="uk-UA" sz="2000" b="1" dirty="0">
                <a:latin typeface="Times New Roman" panose="02020603050405020304" pitchFamily="18" charset="0"/>
                <a:cs typeface="Times New Roman" panose="02020603050405020304" pitchFamily="18" charset="0"/>
              </a:rPr>
              <a:t>— тимчасова споживча цінність </a:t>
            </a:r>
            <a:r>
              <a:rPr lang="uk-UA" sz="2000" dirty="0">
                <a:latin typeface="Times New Roman" panose="02020603050405020304" pitchFamily="18" charset="0"/>
                <a:cs typeface="Times New Roman" panose="02020603050405020304" pitchFamily="18" charset="0"/>
              </a:rPr>
              <a:t>— додаткова цінність, що має пряме відношення до вигляду і якості </a:t>
            </a:r>
            <a:r>
              <a:rPr lang="uk-UA" sz="2000" dirty="0" err="1">
                <a:latin typeface="Times New Roman" panose="02020603050405020304" pitchFamily="18" charset="0"/>
                <a:cs typeface="Times New Roman" panose="02020603050405020304" pitchFamily="18" charset="0"/>
              </a:rPr>
              <a:t>продукціі</a:t>
            </a:r>
            <a:r>
              <a:rPr lang="uk-UA" sz="2000" dirty="0">
                <a:latin typeface="Times New Roman" panose="02020603050405020304" pitchFamily="18" charset="0"/>
                <a:cs typeface="Times New Roman" panose="02020603050405020304" pitchFamily="18" charset="0"/>
              </a:rPr>
              <a:t>̈, але проявляється тимчасово, іноді сезонно, </a:t>
            </a:r>
            <a:r>
              <a:rPr lang="uk-UA" sz="2000" dirty="0" err="1">
                <a:latin typeface="Times New Roman" panose="02020603050405020304" pitchFamily="18" charset="0"/>
                <a:cs typeface="Times New Roman" panose="02020603050405020304" pitchFamily="18" charset="0"/>
              </a:rPr>
              <a:t>зазвичаи</a:t>
            </a:r>
            <a:r>
              <a:rPr lang="uk-UA" sz="2000" dirty="0">
                <a:latin typeface="Times New Roman" panose="02020603050405020304" pitchFamily="18" charset="0"/>
                <a:cs typeface="Times New Roman" panose="02020603050405020304" pitchFamily="18" charset="0"/>
              </a:rPr>
              <a:t>̆ менше життєвого циклу товару: новизна, мода, престиж; </a:t>
            </a:r>
          </a:p>
          <a:p>
            <a:pPr algn="just"/>
            <a:r>
              <a:rPr lang="uk-UA" sz="2000" dirty="0">
                <a:latin typeface="Times New Roman" panose="02020603050405020304" pitchFamily="18" charset="0"/>
                <a:cs typeface="Times New Roman" panose="02020603050405020304" pitchFamily="18" charset="0"/>
              </a:rPr>
              <a:t>—</a:t>
            </a:r>
            <a:r>
              <a:rPr lang="uk-UA" sz="2000" b="1" dirty="0">
                <a:latin typeface="Times New Roman" panose="02020603050405020304" pitchFamily="18" charset="0"/>
                <a:cs typeface="Times New Roman" panose="02020603050405020304" pitchFamily="18" charset="0"/>
              </a:rPr>
              <a:t>супутня цінність </a:t>
            </a:r>
            <a:r>
              <a:rPr lang="uk-UA" sz="2000" dirty="0">
                <a:latin typeface="Times New Roman" panose="02020603050405020304" pitchFamily="18" charset="0"/>
                <a:cs typeface="Times New Roman" panose="02020603050405020304" pitchFamily="18" charset="0"/>
              </a:rPr>
              <a:t>— додаткова споживча цінність, непов’язана із продукцією безпосередньо, але вона полегшує або ускладнює умови </a:t>
            </a:r>
            <a:r>
              <a:rPr lang="uk-UA" sz="2000" dirty="0" err="1">
                <a:latin typeface="Times New Roman" panose="02020603050405020304" pitchFamily="18" charset="0"/>
                <a:cs typeface="Times New Roman" panose="02020603050405020304" pitchFamily="18" charset="0"/>
              </a:rPr>
              <a:t>їі</a:t>
            </a:r>
            <a:r>
              <a:rPr lang="uk-UA" sz="2000" dirty="0">
                <a:latin typeface="Times New Roman" panose="02020603050405020304" pitchFamily="18" charset="0"/>
                <a:cs typeface="Times New Roman" panose="02020603050405020304" pitchFamily="18" charset="0"/>
              </a:rPr>
              <a:t>̈ придбання чи </a:t>
            </a:r>
            <a:r>
              <a:rPr lang="uk-UA" sz="2000" dirty="0" err="1">
                <a:latin typeface="Times New Roman" panose="02020603050405020304" pitchFamily="18" charset="0"/>
                <a:cs typeface="Times New Roman" panose="02020603050405020304" pitchFamily="18" charset="0"/>
              </a:rPr>
              <a:t>експлуатаціі</a:t>
            </a:r>
            <a:r>
              <a:rPr lang="uk-UA" sz="2000" dirty="0">
                <a:latin typeface="Times New Roman" panose="02020603050405020304" pitchFamily="18" charset="0"/>
                <a:cs typeface="Times New Roman" panose="02020603050405020304" pitchFamily="18" charset="0"/>
              </a:rPr>
              <a:t>̈; (рідкісність, проблеми достати)</a:t>
            </a:r>
          </a:p>
          <a:p>
            <a:pPr algn="just"/>
            <a:r>
              <a:rPr lang="uk-UA" sz="2000" b="1" dirty="0">
                <a:latin typeface="Times New Roman" panose="02020603050405020304" pitchFamily="18" charset="0"/>
                <a:cs typeface="Times New Roman" panose="02020603050405020304" pitchFamily="18" charset="0"/>
              </a:rPr>
              <a:t>— привнесена цінність </a:t>
            </a:r>
            <a:r>
              <a:rPr lang="uk-UA" sz="2000" dirty="0">
                <a:latin typeface="Times New Roman" panose="02020603050405020304" pitchFamily="18" charset="0"/>
                <a:cs typeface="Times New Roman" panose="02020603050405020304" pitchFamily="18" charset="0"/>
              </a:rPr>
              <a:t>— це, як правило, цінність </a:t>
            </a:r>
            <a:r>
              <a:rPr lang="uk-UA" sz="2000" dirty="0" err="1">
                <a:latin typeface="Times New Roman" panose="02020603050405020304" pitchFamily="18" charset="0"/>
                <a:cs typeface="Times New Roman" panose="02020603050405020304" pitchFamily="18" charset="0"/>
              </a:rPr>
              <a:t>інформаційного</a:t>
            </a:r>
            <a:r>
              <a:rPr lang="uk-UA" sz="2000" dirty="0">
                <a:latin typeface="Times New Roman" panose="02020603050405020304" pitchFamily="18" charset="0"/>
                <a:cs typeface="Times New Roman" panose="02020603050405020304" pitchFamily="18" charset="0"/>
              </a:rPr>
              <a:t> характеру: реклама, виставки, конкурси; </a:t>
            </a:r>
          </a:p>
          <a:p>
            <a:pPr algn="just"/>
            <a:r>
              <a:rPr lang="uk-UA" sz="2000" b="1" dirty="0">
                <a:latin typeface="Times New Roman" panose="02020603050405020304" pitchFamily="18" charset="0"/>
                <a:cs typeface="Times New Roman" panose="02020603050405020304" pitchFamily="18" charset="0"/>
              </a:rPr>
              <a:t>— універсальна цінність </a:t>
            </a:r>
            <a:r>
              <a:rPr lang="uk-UA" sz="2000" dirty="0">
                <a:latin typeface="Times New Roman" panose="02020603050405020304" pitchFamily="18" charset="0"/>
                <a:cs typeface="Times New Roman" panose="02020603050405020304" pitchFamily="18" charset="0"/>
              </a:rPr>
              <a:t>— це ринкова вартість </a:t>
            </a:r>
            <a:r>
              <a:rPr lang="uk-UA" sz="2000" dirty="0" err="1">
                <a:latin typeface="Times New Roman" panose="02020603050405020304" pitchFamily="18" charset="0"/>
                <a:cs typeface="Times New Roman" panose="02020603050405020304" pitchFamily="18" charset="0"/>
              </a:rPr>
              <a:t>продукціі</a:t>
            </a:r>
            <a:r>
              <a:rPr lang="uk-UA" sz="2000" dirty="0">
                <a:latin typeface="Times New Roman" panose="02020603050405020304" pitchFamily="18" charset="0"/>
                <a:cs typeface="Times New Roman" panose="02020603050405020304" pitchFamily="18" charset="0"/>
              </a:rPr>
              <a:t>̈ або </a:t>
            </a:r>
            <a:r>
              <a:rPr lang="uk-UA" sz="2000" dirty="0" err="1">
                <a:latin typeface="Times New Roman" panose="02020603050405020304" pitchFamily="18" charset="0"/>
                <a:cs typeface="Times New Roman" panose="02020603050405020304" pitchFamily="18" charset="0"/>
              </a:rPr>
              <a:t>їі</a:t>
            </a:r>
            <a:r>
              <a:rPr lang="uk-UA" sz="2000" dirty="0">
                <a:latin typeface="Times New Roman" panose="02020603050405020304" pitchFamily="18" charset="0"/>
                <a:cs typeface="Times New Roman" panose="02020603050405020304" pitchFamily="18" charset="0"/>
              </a:rPr>
              <a:t>̈ ціна. Ціна — головна цінність, яка, як дзеркало, адекватна споживчим властивостями, але з певною похибкою, зумовленою стохастичним характером залежності ціни та якості. </a:t>
            </a:r>
          </a:p>
          <a:p>
            <a:pPr algn="just"/>
            <a:r>
              <a:rPr lang="uk-UA" sz="2000" dirty="0">
                <a:latin typeface="Times New Roman" panose="02020603050405020304" pitchFamily="18" charset="0"/>
                <a:cs typeface="Times New Roman" panose="02020603050405020304" pitchFamily="18" charset="0"/>
              </a:rPr>
              <a:t>Виходячи із переліку основних видів цінності </a:t>
            </a:r>
            <a:r>
              <a:rPr lang="uk-UA" sz="2000" dirty="0" err="1">
                <a:latin typeface="Times New Roman" panose="02020603050405020304" pitchFamily="18" charset="0"/>
                <a:cs typeface="Times New Roman" panose="02020603050405020304" pitchFamily="18" charset="0"/>
              </a:rPr>
              <a:t>їі</a:t>
            </a:r>
            <a:r>
              <a:rPr lang="uk-UA" sz="2000" dirty="0">
                <a:latin typeface="Times New Roman" panose="02020603050405020304" pitchFamily="18" charset="0"/>
                <a:cs typeface="Times New Roman" panose="02020603050405020304" pitchFamily="18" charset="0"/>
              </a:rPr>
              <a:t>̈ структура в конкретному виді продукту чи послуги включає: </a:t>
            </a:r>
          </a:p>
          <a:p>
            <a:pPr algn="just"/>
            <a:r>
              <a:rPr lang="uk-UA" sz="2000" dirty="0">
                <a:latin typeface="Times New Roman" panose="02020603050405020304" pitchFamily="18" charset="0"/>
                <a:cs typeface="Times New Roman" panose="02020603050405020304" pitchFamily="18" charset="0"/>
              </a:rPr>
              <a:t>—матеріальні характеристики;</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—нематеріальні характеристики;</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—наявність ексклюзивних характеристик;</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—рівень </a:t>
            </a:r>
            <a:r>
              <a:rPr lang="uk-UA" sz="2000" dirty="0" err="1">
                <a:latin typeface="Times New Roman" panose="02020603050405020304" pitchFamily="18" charset="0"/>
                <a:cs typeface="Times New Roman" panose="02020603050405020304" pitchFamily="18" charset="0"/>
              </a:rPr>
              <a:t>кастомізаціі</a:t>
            </a:r>
            <a:r>
              <a:rPr lang="uk-UA" sz="2000" dirty="0">
                <a:latin typeface="Times New Roman" panose="02020603050405020304" pitchFamily="18" charset="0"/>
                <a:cs typeface="Times New Roman" panose="02020603050405020304" pitchFamily="18" charset="0"/>
              </a:rPr>
              <a:t>̈ продукту чи послуги.</a:t>
            </a:r>
            <a:br>
              <a:rPr lang="uk-UA" sz="2000" dirty="0">
                <a:latin typeface="Times New Roman" panose="02020603050405020304" pitchFamily="18" charset="0"/>
                <a:cs typeface="Times New Roman" panose="02020603050405020304" pitchFamily="18" charset="0"/>
              </a:rPr>
            </a:br>
            <a:endParaRPr lang="uk-UA" sz="20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033892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EE30787-B442-2D4B-B4E1-295B9B72998F}"/>
              </a:ext>
            </a:extLst>
          </p:cNvPr>
          <p:cNvSpPr>
            <a:spLocks noGrp="1"/>
          </p:cNvSpPr>
          <p:nvPr>
            <p:ph idx="1"/>
          </p:nvPr>
        </p:nvSpPr>
        <p:spPr>
          <a:xfrm>
            <a:off x="401443" y="379141"/>
            <a:ext cx="10983951" cy="5787483"/>
          </a:xfrm>
        </p:spPr>
        <p:txBody>
          <a:bodyPr/>
          <a:lstStyle/>
          <a:p>
            <a:pPr algn="just"/>
            <a:r>
              <a:rPr lang="uk-UA" dirty="0">
                <a:latin typeface="Times New Roman" panose="02020603050405020304" pitchFamily="18" charset="0"/>
                <a:cs typeface="Times New Roman" panose="02020603050405020304" pitchFamily="18" charset="0"/>
              </a:rPr>
              <a:t>Загальна економічна формула визначення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має </a:t>
            </a:r>
            <a:r>
              <a:rPr lang="uk-UA" dirty="0" err="1">
                <a:latin typeface="Times New Roman" panose="02020603050405020304" pitchFamily="18" charset="0"/>
                <a:cs typeface="Times New Roman" panose="02020603050405020304" pitchFamily="18" charset="0"/>
              </a:rPr>
              <a:t>такии</a:t>
            </a:r>
            <a:r>
              <a:rPr lang="uk-UA" dirty="0">
                <a:latin typeface="Times New Roman" panose="02020603050405020304" pitchFamily="18" charset="0"/>
                <a:cs typeface="Times New Roman" panose="02020603050405020304" pitchFamily="18" charset="0"/>
              </a:rPr>
              <a:t>̆ вигляд: </a:t>
            </a:r>
          </a:p>
          <a:p>
            <a:pPr algn="just"/>
            <a:r>
              <a:rPr lang="uk-UA" b="1" dirty="0">
                <a:latin typeface="Times New Roman" panose="02020603050405020304" pitchFamily="18" charset="0"/>
                <a:cs typeface="Times New Roman" panose="02020603050405020304" pitchFamily="18" charset="0"/>
              </a:rPr>
              <a:t>Споживча цінність = Загальна цінність для споживача / Сукупні витрати споживача. </a:t>
            </a:r>
          </a:p>
          <a:p>
            <a:r>
              <a:rPr lang="uk-UA" dirty="0">
                <a:latin typeface="Times New Roman" panose="02020603050405020304" pitchFamily="18" charset="0"/>
                <a:cs typeface="Times New Roman" panose="02020603050405020304" pitchFamily="18" charset="0"/>
              </a:rPr>
              <a:t>Споживча цінність проявляється на кількох рівнях: </a:t>
            </a:r>
          </a:p>
          <a:p>
            <a:r>
              <a:rPr lang="uk-UA"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споживчии</a:t>
            </a:r>
            <a:r>
              <a:rPr lang="uk-UA" b="1" dirty="0">
                <a:latin typeface="Times New Roman" panose="02020603050405020304" pitchFamily="18" charset="0"/>
                <a:cs typeface="Times New Roman" panose="02020603050405020304" pitchFamily="18" charset="0"/>
              </a:rPr>
              <a:t>̆ функціонал </a:t>
            </a:r>
            <a:r>
              <a:rPr lang="uk-UA" dirty="0">
                <a:latin typeface="Times New Roman" panose="02020603050405020304" pitchFamily="18" charset="0"/>
                <a:cs typeface="Times New Roman" panose="02020603050405020304" pitchFamily="18" charset="0"/>
              </a:rPr>
              <a:t>— це обов’язкові для </a:t>
            </a:r>
            <a:r>
              <a:rPr lang="uk-UA" dirty="0" err="1">
                <a:latin typeface="Times New Roman" panose="02020603050405020304" pitchFamily="18" charset="0"/>
                <a:cs typeface="Times New Roman" panose="02020603050405020304" pitchFamily="18" charset="0"/>
              </a:rPr>
              <a:t>здійснення</a:t>
            </a:r>
            <a:r>
              <a:rPr lang="uk-UA" dirty="0">
                <a:latin typeface="Times New Roman" panose="02020603050405020304" pitchFamily="18" charset="0"/>
                <a:cs typeface="Times New Roman" panose="02020603050405020304" pitchFamily="18" charset="0"/>
              </a:rPr>
              <a:t> покупки параметри продукту чи послуги; </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додаткові характеристики продукту чи послуги, </a:t>
            </a:r>
            <a:r>
              <a:rPr lang="uk-UA" dirty="0">
                <a:latin typeface="Times New Roman" panose="02020603050405020304" pitchFamily="18" charset="0"/>
                <a:cs typeface="Times New Roman" panose="02020603050405020304" pitchFamily="18" charset="0"/>
              </a:rPr>
              <a:t>які проявляються на етапі купівлі-продажу (зручність покупки, стосунки з клієнтом тощо); </a:t>
            </a:r>
          </a:p>
          <a:p>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рівень </a:t>
            </a:r>
            <a:r>
              <a:rPr lang="uk-UA" b="1" dirty="0" err="1">
                <a:latin typeface="Times New Roman" panose="02020603050405020304" pitchFamily="18" charset="0"/>
                <a:cs typeface="Times New Roman" panose="02020603050405020304" pitchFamily="18" charset="0"/>
              </a:rPr>
              <a:t>сприйняття</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вимоги до іміджу, популярності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або бренду продукту чи послуги. </a:t>
            </a:r>
          </a:p>
          <a:p>
            <a:pPr algn="just"/>
            <a:r>
              <a:rPr lang="uk-UA" dirty="0">
                <a:latin typeface="Times New Roman" panose="02020603050405020304" pitchFamily="18" charset="0"/>
                <a:cs typeface="Times New Roman" panose="02020603050405020304" pitchFamily="18" charset="0"/>
              </a:rPr>
              <a:t>Залежно від зміни структури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може змінюватись структура собівартості та ціна продукту чи послуги. Як результат з’являється </a:t>
            </a:r>
            <a:r>
              <a:rPr lang="uk-UA" dirty="0" err="1">
                <a:latin typeface="Times New Roman" panose="02020603050405020304" pitchFamily="18" charset="0"/>
                <a:cs typeface="Times New Roman" panose="02020603050405020304" pitchFamily="18" charset="0"/>
              </a:rPr>
              <a:t>новии</a:t>
            </a:r>
            <a:r>
              <a:rPr lang="uk-UA" dirty="0">
                <a:latin typeface="Times New Roman" panose="02020603050405020304" pitchFamily="18" charset="0"/>
                <a:cs typeface="Times New Roman" panose="02020603050405020304" pitchFamily="18" charset="0"/>
              </a:rPr>
              <a:t>̆ ланцюжок створення прибутку від </a:t>
            </a:r>
            <a:r>
              <a:rPr lang="uk-UA" dirty="0" err="1">
                <a:latin typeface="Times New Roman" panose="02020603050405020304" pitchFamily="18" charset="0"/>
                <a:cs typeface="Times New Roman" panose="02020603050405020304" pitchFamily="18" charset="0"/>
              </a:rPr>
              <a:t>новоі</a:t>
            </a:r>
            <a:r>
              <a:rPr lang="uk-UA" dirty="0">
                <a:latin typeface="Times New Roman" panose="02020603050405020304" pitchFamily="18" charset="0"/>
                <a:cs typeface="Times New Roman" panose="02020603050405020304" pitchFamily="18" charset="0"/>
              </a:rPr>
              <a:t>̈ структури цінності продукту чи послуги, тобто змінюється модель бізнесу. Цю тенденцію можна простежити на прикладі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Adidas</a:t>
            </a:r>
            <a:r>
              <a:rPr lang="uk-UA" dirty="0">
                <a:latin typeface="Times New Roman" panose="02020603050405020304" pitchFamily="18" charset="0"/>
                <a:cs typeface="Times New Roman" panose="02020603050405020304" pitchFamily="18" charset="0"/>
              </a:rPr>
              <a:t> (рис. 2.3). </a:t>
            </a:r>
          </a:p>
          <a:p>
            <a:endParaRPr lang="uk-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291903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2801C9B8-B96D-2649-BD05-AA4455DA4EC3}"/>
              </a:ext>
            </a:extLst>
          </p:cNvPr>
          <p:cNvPicPr>
            <a:picLocks noGrp="1" noChangeAspect="1"/>
          </p:cNvPicPr>
          <p:nvPr>
            <p:ph idx="1"/>
          </p:nvPr>
        </p:nvPicPr>
        <p:blipFill>
          <a:blip r:embed="rId2"/>
          <a:stretch>
            <a:fillRect/>
          </a:stretch>
        </p:blipFill>
        <p:spPr>
          <a:xfrm>
            <a:off x="1560164" y="343791"/>
            <a:ext cx="8064500" cy="3873500"/>
          </a:xfrm>
        </p:spPr>
      </p:pic>
    </p:spTree>
    <p:extLst>
      <p:ext uri="{BB962C8B-B14F-4D97-AF65-F5344CB8AC3E}">
        <p14:creationId xmlns:p14="http://schemas.microsoft.com/office/powerpoint/2010/main" val="1265672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A91AA0-CEAE-7D41-8256-D6C4704F7B10}"/>
              </a:ext>
            </a:extLst>
          </p:cNvPr>
          <p:cNvSpPr>
            <a:spLocks noGrp="1"/>
          </p:cNvSpPr>
          <p:nvPr>
            <p:ph idx="1"/>
          </p:nvPr>
        </p:nvSpPr>
        <p:spPr>
          <a:xfrm>
            <a:off x="490654" y="345689"/>
            <a:ext cx="10660566" cy="6099716"/>
          </a:xfrm>
        </p:spPr>
        <p:txBody>
          <a:bodyPr>
            <a:normAutofit/>
          </a:bodyPr>
          <a:lstStyle/>
          <a:p>
            <a:pPr algn="just"/>
            <a:r>
              <a:rPr lang="uk-UA" dirty="0">
                <a:latin typeface="Times New Roman" panose="02020603050405020304" pitchFamily="18" charset="0"/>
                <a:cs typeface="Times New Roman" panose="02020603050405020304" pitchFamily="18" charset="0"/>
              </a:rPr>
              <a:t>Зростання значущості </a:t>
            </a:r>
            <a:r>
              <a:rPr lang="uk-UA" dirty="0" err="1">
                <a:latin typeface="Times New Roman" panose="02020603050405020304" pitchFamily="18" charset="0"/>
                <a:cs typeface="Times New Roman" panose="02020603050405020304" pitchFamily="18" charset="0"/>
              </a:rPr>
              <a:t>споживчоі</a:t>
            </a:r>
            <a:r>
              <a:rPr lang="uk-UA" dirty="0">
                <a:latin typeface="Times New Roman" panose="02020603050405020304" pitchFamily="18" charset="0"/>
                <a:cs typeface="Times New Roman" panose="02020603050405020304" pitchFamily="18" charset="0"/>
              </a:rPr>
              <a:t>̈ цінності для задоволення пріоритетів споживачів обумовило появу нового маркетингового трактування продукту — </a:t>
            </a:r>
            <a:r>
              <a:rPr lang="uk-UA" dirty="0" err="1">
                <a:latin typeface="Times New Roman" panose="02020603050405020304" pitchFamily="18" charset="0"/>
                <a:cs typeface="Times New Roman" panose="02020603050405020304" pitchFamily="18" charset="0"/>
              </a:rPr>
              <a:t>концепціі</a:t>
            </a:r>
            <a:r>
              <a:rPr lang="uk-UA" dirty="0">
                <a:latin typeface="Times New Roman" panose="02020603050405020304" pitchFamily="18" charset="0"/>
                <a:cs typeface="Times New Roman" panose="02020603050405020304" pitchFamily="18" charset="0"/>
              </a:rPr>
              <a:t>̈ «комплексного рішення» (рис. 2.4). </a:t>
            </a:r>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pPr algn="just"/>
            <a:r>
              <a:rPr lang="uk-UA" dirty="0">
                <a:latin typeface="Times New Roman" panose="02020603050405020304" pitchFamily="18" charset="0"/>
                <a:cs typeface="Times New Roman" panose="02020603050405020304" pitchFamily="18" charset="0"/>
              </a:rPr>
              <a:t>Концепція «комплексного рішення» включає в себе товар, сервіс, бренд, фінансові характеристики, технологію і культуру споживання. Інакше кажучи, </a:t>
            </a:r>
            <a:r>
              <a:rPr lang="uk-UA" dirty="0" err="1">
                <a:latin typeface="Times New Roman" panose="02020603050405020304" pitchFamily="18" charset="0"/>
                <a:cs typeface="Times New Roman" panose="02020603050405020304" pitchFamily="18" charset="0"/>
              </a:rPr>
              <a:t>компаніі</a:t>
            </a:r>
            <a:r>
              <a:rPr lang="uk-UA" dirty="0">
                <a:latin typeface="Times New Roman" panose="02020603050405020304" pitchFamily="18" charset="0"/>
                <a:cs typeface="Times New Roman" panose="02020603050405020304" pitchFamily="18" charset="0"/>
              </a:rPr>
              <a:t>̈ повинні не тільки пропонувати споживачам товар, а </a:t>
            </a:r>
            <a:r>
              <a:rPr lang="uk-UA" dirty="0" err="1">
                <a:latin typeface="Times New Roman" panose="02020603050405020304" pitchFamily="18" charset="0"/>
                <a:cs typeface="Times New Roman" panose="02020603050405020304" pitchFamily="18" charset="0"/>
              </a:rPr>
              <a:t>и</a:t>
            </a:r>
            <a:r>
              <a:rPr lang="uk-UA" dirty="0">
                <a:latin typeface="Times New Roman" panose="02020603050405020304" pitchFamily="18" charset="0"/>
                <a:cs typeface="Times New Roman" panose="02020603050405020304" pitchFamily="18" charset="0"/>
              </a:rPr>
              <a:t>̆ вчити </a:t>
            </a:r>
            <a:r>
              <a:rPr lang="uk-UA" dirty="0" err="1">
                <a:latin typeface="Times New Roman" panose="02020603050405020304" pitchFamily="18" charset="0"/>
                <a:cs typeface="Times New Roman" panose="02020603050405020304" pitchFamily="18" charset="0"/>
              </a:rPr>
              <a:t>їх</a:t>
            </a:r>
            <a:r>
              <a:rPr lang="uk-UA" dirty="0">
                <a:latin typeface="Times New Roman" panose="02020603050405020304" pitchFamily="18" charset="0"/>
                <a:cs typeface="Times New Roman" panose="02020603050405020304" pitchFamily="18" charset="0"/>
              </a:rPr>
              <a:t> правильно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використовувати, а за бажання — </a:t>
            </a:r>
            <a:r>
              <a:rPr lang="uk-UA" dirty="0" err="1">
                <a:latin typeface="Times New Roman" panose="02020603050405020304" pitchFamily="18" charset="0"/>
                <a:cs typeface="Times New Roman" panose="02020603050405020304" pitchFamily="18" charset="0"/>
              </a:rPr>
              <a:t>самостійно</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його</a:t>
            </a:r>
            <a:r>
              <a:rPr lang="uk-UA" dirty="0">
                <a:latin typeface="Times New Roman" panose="02020603050405020304" pitchFamily="18" charset="0"/>
                <a:cs typeface="Times New Roman" panose="02020603050405020304" pitchFamily="18" charset="0"/>
              </a:rPr>
              <a:t> виробляти (наприклад, продаж компанією ІТ-</a:t>
            </a:r>
            <a:r>
              <a:rPr lang="uk-UA" dirty="0" err="1">
                <a:latin typeface="Times New Roman" panose="02020603050405020304" pitchFamily="18" charset="0"/>
                <a:cs typeface="Times New Roman" panose="02020603050405020304" pitchFamily="18" charset="0"/>
              </a:rPr>
              <a:t>технологіи</a:t>
            </a:r>
            <a:r>
              <a:rPr lang="uk-UA" dirty="0">
                <a:latin typeface="Times New Roman" panose="02020603050405020304" pitchFamily="18" charset="0"/>
                <a:cs typeface="Times New Roman" panose="02020603050405020304" pitchFamily="18" charset="0"/>
              </a:rPr>
              <a:t>̆ іншим суб’єктам бізнесу). </a:t>
            </a:r>
          </a:p>
          <a:p>
            <a:endParaRPr lang="ru-UA" dirty="0"/>
          </a:p>
        </p:txBody>
      </p:sp>
      <p:pic>
        <p:nvPicPr>
          <p:cNvPr id="5" name="Рисунок 4">
            <a:extLst>
              <a:ext uri="{FF2B5EF4-FFF2-40B4-BE49-F238E27FC236}">
                <a16:creationId xmlns:a16="http://schemas.microsoft.com/office/drawing/2014/main" id="{B75BE97A-E2A2-9545-8ECF-A62F21AC3C6A}"/>
              </a:ext>
            </a:extLst>
          </p:cNvPr>
          <p:cNvPicPr>
            <a:picLocks noChangeAspect="1"/>
          </p:cNvPicPr>
          <p:nvPr/>
        </p:nvPicPr>
        <p:blipFill>
          <a:blip r:embed="rId2"/>
          <a:stretch>
            <a:fillRect/>
          </a:stretch>
        </p:blipFill>
        <p:spPr>
          <a:xfrm>
            <a:off x="2572370" y="998963"/>
            <a:ext cx="6772352" cy="3833407"/>
          </a:xfrm>
          <a:prstGeom prst="rect">
            <a:avLst/>
          </a:prstGeom>
        </p:spPr>
      </p:pic>
    </p:spTree>
    <p:extLst>
      <p:ext uri="{BB962C8B-B14F-4D97-AF65-F5344CB8AC3E}">
        <p14:creationId xmlns:p14="http://schemas.microsoft.com/office/powerpoint/2010/main" val="3911744999"/>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Аспект</Template>
  <TotalTime>144</TotalTime>
  <Words>2806</Words>
  <Application>Microsoft Macintosh PowerPoint</Application>
  <PresentationFormat>Широкоэкранный</PresentationFormat>
  <Paragraphs>97</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Times New Roman</vt:lpstr>
      <vt:lpstr>Trebuchet MS</vt:lpstr>
      <vt:lpstr>Wingdings 3</vt:lpstr>
      <vt:lpstr>Аспект</vt:lpstr>
      <vt:lpstr>ПРІОРИТЕТИ СПОЖИВАЧІВ ЯК БАЗОВИЙ ЕЛЕМЕНТ БІЗНЕС-МОДЕЛІ КОМПАНІЇ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ПРІОРИТЕТИ СПОЖИВАЧІВ ЯК БАЗОВИЙ ЕЛЕМЕНТ БІЗНЕС-МОДЕЛІ КОМПАНІЇ  </dc:title>
  <dc:creator>Александр Ткачук</dc:creator>
  <cp:lastModifiedBy>Александр Ткачук</cp:lastModifiedBy>
  <cp:revision>41</cp:revision>
  <dcterms:created xsi:type="dcterms:W3CDTF">2022-02-13T16:09:58Z</dcterms:created>
  <dcterms:modified xsi:type="dcterms:W3CDTF">2022-02-14T15:43:04Z</dcterms:modified>
</cp:coreProperties>
</file>