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365" r:id="rId2"/>
    <p:sldId id="360" r:id="rId3"/>
    <p:sldId id="361" r:id="rId4"/>
    <p:sldId id="278" r:id="rId5"/>
    <p:sldId id="287" r:id="rId6"/>
    <p:sldId id="286" r:id="rId7"/>
    <p:sldId id="283" r:id="rId8"/>
    <p:sldId id="279" r:id="rId9"/>
    <p:sldId id="280" r:id="rId10"/>
    <p:sldId id="281" r:id="rId11"/>
    <p:sldId id="282" r:id="rId12"/>
    <p:sldId id="284" r:id="rId13"/>
    <p:sldId id="288" r:id="rId14"/>
    <p:sldId id="311" r:id="rId15"/>
    <p:sldId id="312" r:id="rId16"/>
    <p:sldId id="313" r:id="rId17"/>
    <p:sldId id="314" r:id="rId18"/>
    <p:sldId id="315" r:id="rId19"/>
    <p:sldId id="289" r:id="rId20"/>
    <p:sldId id="363" r:id="rId21"/>
    <p:sldId id="290" r:id="rId22"/>
    <p:sldId id="291" r:id="rId23"/>
    <p:sldId id="260" r:id="rId24"/>
    <p:sldId id="292" r:id="rId25"/>
    <p:sldId id="293" r:id="rId26"/>
    <p:sldId id="294" r:id="rId27"/>
    <p:sldId id="295" r:id="rId28"/>
    <p:sldId id="296" r:id="rId29"/>
    <p:sldId id="297" r:id="rId30"/>
    <p:sldId id="298" r:id="rId31"/>
    <p:sldId id="299" r:id="rId32"/>
    <p:sldId id="300" r:id="rId33"/>
    <p:sldId id="364" r:id="rId34"/>
    <p:sldId id="366" r:id="rId35"/>
    <p:sldId id="367" r:id="rId36"/>
    <p:sldId id="301" r:id="rId37"/>
    <p:sldId id="302" r:id="rId38"/>
    <p:sldId id="368" r:id="rId3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10A8"/>
    <a:srgbClr val="070D8B"/>
    <a:srgbClr val="050963"/>
    <a:srgbClr val="060B74"/>
    <a:srgbClr val="0912C7"/>
    <a:srgbClr val="FF0000"/>
    <a:srgbClr val="640422"/>
    <a:srgbClr val="5810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E9E10-55ED-4EDB-A6F1-73EB0BBAFCD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F6E5B-B5A6-4DAD-90C3-9DDA6FC187BC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606F86-58A0-4378-9D87-CB3001B150A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C01886-F312-4363-9FBD-404DC5B3210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7D5FA-6D68-4F41-9C47-02D4E5DA6128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>
  <p:cSld name="Заголовок, 2 маленьких объекта и 1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05918-11F7-42D5-864B-279CCB85CE50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03114-C6F0-4150-AD52-6CEC94F6545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163CF-274E-454A-9F65-46D1C9901542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1CC9F3-DFC8-4F80-BEA2-37F21762F6BE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D8399-1290-49A7-A700-BF744D609C2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E15117-07B2-4AEF-8F75-38338E2E739F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8F7AF7-D746-4934-87CB-7219B12B052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B20C-E811-4919-9C30-8A5D14753AF4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EC78A-9EFB-4A48-BCC3-D75C9F90178B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D2B37372-5044-4713-A6D0-263AB0A4E55E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8" r:id="rId9"/>
    <p:sldLayoutId id="2147483893" r:id="rId10"/>
    <p:sldLayoutId id="2147483894" r:id="rId11"/>
    <p:sldLayoutId id="2147483895" r:id="rId12"/>
    <p:sldLayoutId id="2147483896" r:id="rId13"/>
    <p:sldLayoutId id="2147483897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4%D0%B0%D0%B9%D0%BB:Henri_Becquerel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://ru.wikipedia.org/wiki/%D0%A4%D0%B0%D0%B9%D0%BB:Jj-thomson2.jpg" TargetMode="External"/><Relationship Id="rId4" Type="http://schemas.openxmlformats.org/officeDocument/2006/relationships/image" Target="../media/image5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uk.wikipedia.org/wiki/%D0%A4%D0%B0%D0%B9%D0%BB:Einstein1921_by_F_Schmutzer_2.jpg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046C2-CD34-663B-448A-7EFA754F4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332656"/>
            <a:ext cx="7851648" cy="1152128"/>
          </a:xfrm>
        </p:spPr>
        <p:txBody>
          <a:bodyPr/>
          <a:lstStyle/>
          <a:p>
            <a:pPr algn="ctr"/>
            <a:r>
              <a:rPr lang="uk-UA" b="1" dirty="0">
                <a:solidFill>
                  <a:schemeClr val="tx2">
                    <a:lumMod val="75000"/>
                  </a:schemeClr>
                </a:solidFill>
              </a:rPr>
              <a:t>Розділи філософії</a:t>
            </a:r>
          </a:p>
        </p:txBody>
      </p:sp>
      <p:sp>
        <p:nvSpPr>
          <p:cNvPr id="8" name="Підзаголовок 7">
            <a:extLst>
              <a:ext uri="{FF2B5EF4-FFF2-40B4-BE49-F238E27FC236}">
                <a16:creationId xmlns:a16="http://schemas.microsoft.com/office/drawing/2014/main" id="{6C73BCE6-7214-B5F1-D143-E34BC7323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1916832"/>
            <a:ext cx="7854696" cy="4608512"/>
          </a:xfrm>
        </p:spPr>
        <p:txBody>
          <a:bodyPr/>
          <a:lstStyle/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Онтологія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вчення про буття.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Гносеологія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вчення про пізнання.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Етика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вчення про моральність, про добро і зло.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Естетика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вчення про прекрасне і потворне.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Логіка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вчення про мислення.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Аксіологія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вчення про цінності.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Філософська антропологія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вчення про людину як цілісність.</a:t>
            </a:r>
          </a:p>
          <a:p>
            <a:pPr algn="l"/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Соціальна філософія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вчення про суспільство.</a:t>
            </a:r>
          </a:p>
          <a:p>
            <a:pPr algn="l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0277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5515" name="Group 43"/>
          <p:cNvGraphicFramePr>
            <a:graphicFrameLocks noGrp="1"/>
          </p:cNvGraphicFramePr>
          <p:nvPr>
            <p:ph sz="half" idx="1"/>
          </p:nvPr>
        </p:nvGraphicFramePr>
        <p:xfrm>
          <a:off x="251520" y="620688"/>
          <a:ext cx="8642350" cy="5162555"/>
        </p:xfrm>
        <a:graphic>
          <a:graphicData uri="http://schemas.openxmlformats.org/drawingml/2006/table">
            <a:tbl>
              <a:tblPr/>
              <a:tblGrid>
                <a:gridCol w="86423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2539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4. Буття духовного: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73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 Буття індивідуальної свідомості;</a:t>
                      </a:r>
                      <a:r>
                        <a:rPr kumimoji="0" lang="uk-UA" sz="4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0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 Буття суспільної свідомості окремого суспільства;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06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 Буття суспільної свідомості людства в цілому.</a:t>
                      </a:r>
                    </a:p>
                  </a:txBody>
                  <a:tcPr marT="45715" marB="4571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524" name="Group 28"/>
          <p:cNvGraphicFramePr>
            <a:graphicFrameLocks noGrp="1"/>
          </p:cNvGraphicFramePr>
          <p:nvPr>
            <p:ph sz="half" idx="1"/>
          </p:nvPr>
        </p:nvGraphicFramePr>
        <p:xfrm>
          <a:off x="323850" y="549275"/>
          <a:ext cx="8362950" cy="5576889"/>
        </p:xfrm>
        <a:graphic>
          <a:graphicData uri="http://schemas.openxmlformats.org/drawingml/2006/table">
            <a:tbl>
              <a:tblPr/>
              <a:tblGrid>
                <a:gridCol w="418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8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97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ОСНОВНІ СФЕРИ БУТТЯ: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РІВНІ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БУТТЯ: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Природа;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всесвіту;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95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Свідомість;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світу, що містить людину;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Суспільство.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4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людини.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0" y="908720"/>
            <a:ext cx="9144000" cy="5715000"/>
          </a:xfrm>
        </p:spPr>
        <p:txBody>
          <a:bodyPr>
            <a:normAutofit fontScale="70000" lnSpcReduction="20000"/>
          </a:bodyPr>
          <a:lstStyle/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            </a:t>
            </a:r>
            <a:r>
              <a:rPr lang="uk-UA" altLang="ru-RU" sz="5100" b="1" dirty="0"/>
              <a:t>Основні категорії онтології: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Всесвіт</a:t>
            </a:r>
            <a:r>
              <a:rPr lang="uk-UA" altLang="ru-RU" sz="3600" dirty="0">
                <a:solidFill>
                  <a:srgbClr val="FF0000"/>
                </a:solidFill>
              </a:rPr>
              <a:t> </a:t>
            </a:r>
            <a:r>
              <a:rPr lang="uk-UA" altLang="ru-RU" sz="3600" dirty="0"/>
              <a:t>– </a:t>
            </a:r>
            <a:r>
              <a:rPr lang="uk-UA" altLang="ru-RU" sz="3600" b="1" dirty="0">
                <a:solidFill>
                  <a:schemeClr val="tx2"/>
                </a:solidFill>
              </a:rPr>
              <a:t>це весь матеріальний і духовний світ різноманітний за формами, що його сприймає людина, включаючи усі галактики  та космічні тіла.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Природа</a:t>
            </a:r>
            <a:r>
              <a:rPr lang="uk-UA" altLang="ru-RU" sz="3600" dirty="0"/>
              <a:t> — </a:t>
            </a:r>
            <a:r>
              <a:rPr lang="uk-UA" altLang="ru-RU" sz="3600" b="1" dirty="0">
                <a:solidFill>
                  <a:schemeClr val="tx2"/>
                </a:solidFill>
              </a:rPr>
              <a:t>матеріальна  частина Всесвіту – основний об'єкт вивчення науками.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b="1" dirty="0">
                <a:solidFill>
                  <a:srgbClr val="FF0000"/>
                </a:solidFill>
              </a:rPr>
              <a:t>Людина розумна</a:t>
            </a:r>
            <a:r>
              <a:rPr lang="uk-UA" altLang="ru-RU" sz="3600" dirty="0">
                <a:solidFill>
                  <a:srgbClr val="FF0000"/>
                </a:solidFill>
              </a:rPr>
              <a:t> </a:t>
            </a:r>
            <a:r>
              <a:rPr lang="uk-UA" altLang="ru-RU" sz="3600" dirty="0"/>
              <a:t>–</a:t>
            </a:r>
            <a:r>
              <a:rPr lang="uk-UA" altLang="ru-RU" sz="3600" b="1" dirty="0">
                <a:solidFill>
                  <a:srgbClr val="FF0000"/>
                </a:solidFill>
              </a:rPr>
              <a:t> </a:t>
            </a:r>
            <a:r>
              <a:rPr lang="uk-UA" altLang="ru-RU" sz="3600" b="1" dirty="0">
                <a:solidFill>
                  <a:schemeClr val="tx2"/>
                </a:solidFill>
              </a:rPr>
              <a:t>(</a:t>
            </a:r>
            <a:r>
              <a:rPr lang="uk-UA" altLang="ru-RU" sz="3600" b="1" i="1" dirty="0">
                <a:solidFill>
                  <a:schemeClr val="tx2"/>
                </a:solidFill>
              </a:rPr>
              <a:t>Homo Sapiens</a:t>
            </a:r>
            <a:r>
              <a:rPr lang="uk-UA" altLang="ru-RU" sz="3600" b="1" dirty="0">
                <a:solidFill>
                  <a:schemeClr val="tx2"/>
                </a:solidFill>
              </a:rPr>
              <a:t>) — вид живих організмів, що володіє свідомістю і на сучасному етапі існування живого перебуває на найвищому щаблі розвитку. </a:t>
            </a: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3600" dirty="0"/>
              <a:t> </a:t>
            </a:r>
            <a:endParaRPr lang="uk-UA" altLang="ru-RU" sz="3600" b="1" dirty="0"/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endParaRPr lang="uk-UA" altLang="ru-RU" b="1" dirty="0">
              <a:solidFill>
                <a:srgbClr val="FF0000"/>
              </a:solidFill>
            </a:endParaRPr>
          </a:p>
          <a:p>
            <a:pPr marL="548640" indent="-41148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tx1">
                  <a:shade val="95000"/>
                </a:schemeClr>
              </a:buClr>
              <a:buFontTx/>
              <a:buNone/>
              <a:defRPr/>
            </a:pPr>
            <a:r>
              <a:rPr lang="uk-UA" altLang="ru-RU" sz="2000" dirty="0"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uk-UA" altLang="ru-RU" sz="4000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endParaRPr lang="uk-UA" altLang="ru-RU" sz="4000" b="1" dirty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uk-UA" altLang="ru-RU" sz="4000" b="1" dirty="0"/>
              <a:t>Свідомість</a:t>
            </a:r>
            <a:r>
              <a:rPr lang="uk-UA" altLang="ru-RU" sz="4000" b="1" dirty="0">
                <a:solidFill>
                  <a:srgbClr val="FF0000"/>
                </a:solidFill>
              </a:rPr>
              <a:t> </a:t>
            </a:r>
            <a:r>
              <a:rPr lang="uk-UA" altLang="ru-RU" b="1" dirty="0"/>
              <a:t>-</a:t>
            </a:r>
            <a:r>
              <a:rPr lang="uk-UA" altLang="ru-RU" sz="2800" dirty="0"/>
              <a:t> </a:t>
            </a:r>
            <a:r>
              <a:rPr lang="uk-UA" altLang="ru-RU" sz="2800" b="1" dirty="0">
                <a:solidFill>
                  <a:schemeClr val="accent1">
                    <a:lumMod val="75000"/>
                  </a:schemeClr>
                </a:solidFill>
              </a:rPr>
              <a:t>це відображення людиною в ідеальних образах матеріальної дійсності, своєї діяльності  і самої себе.</a:t>
            </a:r>
          </a:p>
          <a:p>
            <a:pPr algn="just" eaLnBrk="1" hangingPunct="1">
              <a:lnSpc>
                <a:spcPct val="90000"/>
              </a:lnSpc>
              <a:buFontTx/>
              <a:buNone/>
              <a:defRPr/>
            </a:pPr>
            <a:r>
              <a:rPr lang="uk-UA" altLang="ru-RU" sz="4000" b="1" dirty="0"/>
              <a:t>Суспільство</a:t>
            </a:r>
            <a:r>
              <a:rPr lang="uk-UA" altLang="ru-RU" sz="4000" b="1" dirty="0">
                <a:solidFill>
                  <a:srgbClr val="FF0000"/>
                </a:solidFill>
              </a:rPr>
              <a:t> </a:t>
            </a:r>
            <a:r>
              <a:rPr lang="uk-UA" altLang="ru-RU" b="1" dirty="0"/>
              <a:t>— </a:t>
            </a:r>
            <a:r>
              <a:rPr lang="uk-UA" altLang="ru-RU" sz="2800" b="1" dirty="0">
                <a:solidFill>
                  <a:schemeClr val="accent1">
                    <a:lumMod val="75000"/>
                  </a:schemeClr>
                </a:solidFill>
              </a:rPr>
              <a:t>це організована сукупність людей, об'єднаних характерними для них відносинами на певному етапі історичного розвитку,  яка забезпечується співпрацею даної організованої спільноти.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Прямоугольник 1"/>
          <p:cNvSpPr>
            <a:spLocks noChangeArrowheads="1"/>
          </p:cNvSpPr>
          <p:nvPr/>
        </p:nvSpPr>
        <p:spPr bwMode="auto">
          <a:xfrm>
            <a:off x="1071563" y="549275"/>
            <a:ext cx="645318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ru-RU" sz="4000" dirty="0"/>
              <a:t>Наукова картина світу</a:t>
            </a:r>
            <a:endParaRPr lang="ru-RU" altLang="ru-RU" sz="4000" dirty="0"/>
          </a:p>
        </p:txBody>
      </p:sp>
      <p:sp>
        <p:nvSpPr>
          <p:cNvPr id="18435" name="Прямоугольник 2"/>
          <p:cNvSpPr>
            <a:spLocks noChangeArrowheads="1"/>
          </p:cNvSpPr>
          <p:nvPr/>
        </p:nvSpPr>
        <p:spPr bwMode="auto">
          <a:xfrm>
            <a:off x="611560" y="1628800"/>
            <a:ext cx="7920000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endParaRPr lang="ru-RU" alt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інтегральне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узагальнення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досягнень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багатьох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наук на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підставі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деяких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фундаментальних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співвідношень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величин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вихідних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предметних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визначень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сущого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(у межах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окремих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наук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або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в межах науки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загалом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).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F470341-5FC4-0A52-9FF3-A5F7179E8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3944080"/>
            <a:ext cx="3711042" cy="257024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/>
          <p:cNvSpPr>
            <a:spLocks noChangeArrowheads="1"/>
          </p:cNvSpPr>
          <p:nvPr/>
        </p:nvSpPr>
        <p:spPr bwMode="auto">
          <a:xfrm>
            <a:off x="609600" y="333375"/>
            <a:ext cx="7991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altLang="ru-RU" sz="2800" dirty="0">
                <a:latin typeface="+mn-lt"/>
              </a:rPr>
              <a:t>Н</a:t>
            </a:r>
            <a:r>
              <a:rPr lang="ru-RU" altLang="ru-RU" sz="2800" dirty="0" err="1">
                <a:latin typeface="+mn-lt"/>
              </a:rPr>
              <a:t>айважливіши</a:t>
            </a:r>
            <a:r>
              <a:rPr lang="ru-RU" altLang="ru-RU" sz="2800" dirty="0">
                <a:latin typeface="+mn-lt"/>
              </a:rPr>
              <a:t> аспект</a:t>
            </a:r>
            <a:r>
              <a:rPr lang="uk-UA" altLang="ru-RU" sz="2800" dirty="0">
                <a:latin typeface="+mn-lt"/>
              </a:rPr>
              <a:t>и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представлення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буття</a:t>
            </a:r>
            <a:r>
              <a:rPr lang="ru-RU" altLang="ru-RU" sz="2800" dirty="0">
                <a:latin typeface="+mn-lt"/>
              </a:rPr>
              <a:t> у </a:t>
            </a:r>
            <a:r>
              <a:rPr lang="ru-RU" altLang="ru-RU" sz="2800" dirty="0" err="1">
                <a:latin typeface="+mn-lt"/>
              </a:rPr>
              <a:t>сучасній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науковій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картині</a:t>
            </a:r>
            <a:r>
              <a:rPr lang="ru-RU" altLang="ru-RU" sz="2800" dirty="0">
                <a:latin typeface="+mn-lt"/>
              </a:rPr>
              <a:t> </a:t>
            </a:r>
            <a:r>
              <a:rPr lang="ru-RU" altLang="ru-RU" sz="2800" dirty="0" err="1">
                <a:latin typeface="+mn-lt"/>
              </a:rPr>
              <a:t>світу</a:t>
            </a:r>
            <a:r>
              <a:rPr lang="ru-RU" altLang="ru-RU" sz="2800" dirty="0"/>
              <a:t>.</a:t>
            </a:r>
          </a:p>
        </p:txBody>
      </p:sp>
      <p:sp>
        <p:nvSpPr>
          <p:cNvPr id="19459" name="Прямоугольник 2"/>
          <p:cNvSpPr>
            <a:spLocks noChangeArrowheads="1"/>
          </p:cNvSpPr>
          <p:nvPr/>
        </p:nvSpPr>
        <p:spPr bwMode="auto">
          <a:xfrm>
            <a:off x="609600" y="1287463"/>
            <a:ext cx="7991475" cy="563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altLang="ru-RU" sz="2400" i="1" dirty="0"/>
              <a:t>Б</a:t>
            </a:r>
            <a:r>
              <a:rPr lang="ru-RU" altLang="ru-RU" sz="2400" i="1" dirty="0" err="1"/>
              <a:t>уття</a:t>
            </a:r>
            <a:r>
              <a:rPr lang="ru-RU" altLang="ru-RU" sz="2400" i="1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постає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переважно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altLang="ru-RU" sz="2400" i="1" dirty="0" err="1"/>
              <a:t>динамічному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а не статичному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вигляді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Світ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процесуальними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за основною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тенденцією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defRPr/>
            </a:pP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uk-UA" altLang="ru-RU" sz="2400" i="1" dirty="0"/>
              <a:t>Б</a:t>
            </a:r>
            <a:r>
              <a:rPr lang="ru-RU" altLang="ru-RU" sz="2400" i="1" dirty="0" err="1"/>
              <a:t>уття</a:t>
            </a:r>
            <a:r>
              <a:rPr lang="ru-RU" altLang="ru-RU" sz="2400" i="1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постає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системних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окресленнях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тобто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в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окресленнях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зв’язку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“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всього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усім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”. Цей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зв'язок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не просто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з'єднує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окремі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явища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об'єднує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їх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таким чином,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зміни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його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окремих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елементів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впливають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як на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інші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елементи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так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на стан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загалом</a:t>
            </a:r>
            <a:r>
              <a:rPr lang="ru-RU" altLang="ru-RU" sz="2400" dirty="0">
                <a:solidFill>
                  <a:schemeClr val="tx2"/>
                </a:solidFill>
              </a:rPr>
              <a:t>.</a:t>
            </a: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uk-UA" altLang="ru-RU" sz="2400" i="1" dirty="0"/>
              <a:t>Р</a:t>
            </a:r>
            <a:r>
              <a:rPr lang="ru-RU" altLang="ru-RU" sz="2400" i="1" dirty="0" err="1"/>
              <a:t>івнево-ієрархізована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будова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проявів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мікро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-, макро- та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мегапроцеси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1"/>
          <p:cNvSpPr>
            <a:spLocks noChangeArrowheads="1"/>
          </p:cNvSpPr>
          <p:nvPr/>
        </p:nvSpPr>
        <p:spPr bwMode="auto">
          <a:xfrm>
            <a:off x="114300" y="-674688"/>
            <a:ext cx="8712200" cy="563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  <a:p>
            <a:pPr>
              <a:defRPr/>
            </a:pPr>
            <a:endParaRPr lang="ru-RU" altLang="ru-RU" sz="2400" dirty="0"/>
          </a:p>
          <a:p>
            <a:pPr algn="just">
              <a:defRPr/>
            </a:pP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</a:rPr>
              <a:t>Еволюційний процес  рухається у напрямі дедалі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тотальнішого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прояву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глибинних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характеристик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 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цьому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аспекті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розвиненіші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форми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сутнісного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є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більш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демонстративні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більш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розгорнуті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щодо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виявлення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форм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ніж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нижчі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algn="just">
              <a:defRPr/>
            </a:pP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 algn="just">
              <a:defRPr/>
            </a:pP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сучасній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науковій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картині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світу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набуває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характеристик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суперечливої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єдності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процесів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ентропії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 (хаосу,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невпорядкованості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) та </a:t>
            </a:r>
            <a:r>
              <a:rPr lang="ru-RU" altLang="ru-RU" sz="2400" i="1" dirty="0" err="1">
                <a:solidFill>
                  <a:schemeClr val="accent1">
                    <a:lumMod val="75000"/>
                  </a:schemeClr>
                </a:solidFill>
              </a:rPr>
              <a:t>самоорганізації</a:t>
            </a:r>
            <a:r>
              <a:rPr lang="ru-RU" altLang="ru-RU" sz="2400" i="1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altLang="ru-RU" sz="24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ru-RU" alt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229600" cy="187200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b="1" dirty="0">
                <a:solidFill>
                  <a:schemeClr val="tx1"/>
                </a:solidFill>
              </a:rPr>
              <a:t>Класифікації філософських позицій на основі розуміння вихідних характеристик </a:t>
            </a:r>
            <a:r>
              <a:rPr lang="ru-RU" sz="3200" b="1" dirty="0" err="1">
                <a:solidFill>
                  <a:schemeClr val="tx1"/>
                </a:solidFill>
              </a:rPr>
              <a:t>буття</a:t>
            </a:r>
            <a:r>
              <a:rPr lang="ru-RU" sz="3200" b="1" dirty="0">
                <a:solidFill>
                  <a:schemeClr val="tx1"/>
                </a:solidFill>
              </a:rPr>
              <a:t> 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21507" name="Прямоугольник 3"/>
          <p:cNvSpPr>
            <a:spLocks noChangeArrowheads="1"/>
          </p:cNvSpPr>
          <p:nvPr/>
        </p:nvSpPr>
        <p:spPr bwMode="auto">
          <a:xfrm>
            <a:off x="2286000" y="-10190163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uk-UA" altLang="ru-RU"/>
          </a:p>
          <a:p>
            <a:endParaRPr lang="ru-RU" altLang="ru-RU"/>
          </a:p>
        </p:txBody>
      </p:sp>
      <p:sp>
        <p:nvSpPr>
          <p:cNvPr id="21508" name="Прямоугольник 4"/>
          <p:cNvSpPr>
            <a:spLocks noChangeArrowheads="1"/>
          </p:cNvSpPr>
          <p:nvPr/>
        </p:nvSpPr>
        <p:spPr bwMode="auto">
          <a:xfrm>
            <a:off x="250825" y="1700213"/>
            <a:ext cx="8569325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altLang="ru-RU" sz="2400" i="1" dirty="0" err="1"/>
              <a:t>монізм</a:t>
            </a:r>
            <a:r>
              <a:rPr lang="ru-RU" altLang="ru-RU" sz="2400" i="1" dirty="0">
                <a:solidFill>
                  <a:srgbClr val="FF0000"/>
                </a:solidFill>
              </a:rPr>
              <a:t> </a:t>
            </a:r>
            <a:r>
              <a:rPr lang="ru-RU" altLang="ru-RU" sz="2400" i="1" dirty="0"/>
              <a:t>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розуміння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єдиного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у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своїй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основі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 algn="just">
              <a:defRPr/>
            </a:pPr>
            <a:endParaRPr lang="ru-RU" altLang="ru-RU" sz="2400" i="1" dirty="0">
              <a:solidFill>
                <a:srgbClr val="FF0000"/>
              </a:solidFill>
            </a:endParaRPr>
          </a:p>
          <a:p>
            <a:pPr algn="just">
              <a:defRPr/>
            </a:pPr>
            <a:r>
              <a:rPr lang="ru-RU" altLang="ru-RU" sz="2400" i="1" dirty="0" err="1"/>
              <a:t>дуалізм</a:t>
            </a:r>
            <a:r>
              <a:rPr lang="ru-RU" altLang="ru-RU" sz="2400" i="1" dirty="0"/>
              <a:t> 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визнання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двох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першооснов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—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матеріального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та духовного —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рівноправними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взаємодіючими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defRPr/>
            </a:pPr>
            <a:endParaRPr lang="ru-RU" altLang="ru-RU" sz="2400" dirty="0"/>
          </a:p>
          <a:p>
            <a:pPr algn="just">
              <a:defRPr/>
            </a:pPr>
            <a:r>
              <a:rPr lang="ru-RU" altLang="ru-RU" sz="2400" i="1" dirty="0" err="1"/>
              <a:t>плюралізм</a:t>
            </a:r>
            <a:r>
              <a:rPr lang="ru-RU" altLang="ru-RU" sz="2400" i="1" dirty="0"/>
              <a:t> 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розуміння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буття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як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абстракції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від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реально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існуючої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множини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речей,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якостей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процесів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і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явищ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pPr>
              <a:defRPr/>
            </a:pPr>
            <a:endParaRPr lang="ru-RU" altLang="ru-RU" sz="2400" dirty="0"/>
          </a:p>
          <a:p>
            <a:pPr algn="just">
              <a:defRPr/>
            </a:pPr>
            <a:r>
              <a:rPr lang="ru-RU" altLang="ru-RU" sz="2400" i="1" dirty="0" err="1"/>
              <a:t>субстанціалізм</a:t>
            </a:r>
            <a:r>
              <a:rPr lang="ru-RU" altLang="ru-RU" sz="2400" i="1" dirty="0">
                <a:solidFill>
                  <a:srgbClr val="FF0000"/>
                </a:solidFill>
              </a:rPr>
              <a:t> </a:t>
            </a:r>
            <a:r>
              <a:rPr lang="ru-RU" altLang="ru-RU" sz="2400" i="1" dirty="0"/>
              <a:t>—</a:t>
            </a:r>
            <a:r>
              <a:rPr lang="ru-RU" altLang="ru-RU" sz="2400" dirty="0"/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визнання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того,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що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за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поверхнею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явищ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лежить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глибинна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внутрішня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altLang="ru-RU" sz="2400" dirty="0" err="1">
                <a:solidFill>
                  <a:schemeClr val="accent1">
                    <a:lumMod val="75000"/>
                  </a:schemeClr>
                </a:solidFill>
              </a:rPr>
              <a:t>сутність</a:t>
            </a:r>
            <a:r>
              <a:rPr lang="ru-RU" altLang="ru-RU" sz="2400" dirty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/>
          <p:cNvSpPr>
            <a:spLocks noChangeArrowheads="1"/>
          </p:cNvSpPr>
          <p:nvPr/>
        </p:nvSpPr>
        <p:spPr bwMode="auto">
          <a:xfrm>
            <a:off x="365125" y="765175"/>
            <a:ext cx="84709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sz="2800" i="1" dirty="0" err="1">
                <a:latin typeface="+mn-lt"/>
              </a:rPr>
              <a:t>реїзм</a:t>
            </a:r>
            <a:r>
              <a:rPr lang="ru-RU" altLang="ru-RU" sz="2800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2800" i="1" dirty="0">
                <a:solidFill>
                  <a:schemeClr val="tx2"/>
                </a:solidFill>
                <a:latin typeface="+mn-lt"/>
              </a:rPr>
              <a:t>—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позиція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згідно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якою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немає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ніяких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сутностей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поза речами;</a:t>
            </a:r>
          </a:p>
          <a:p>
            <a:pPr algn="just"/>
            <a:endParaRPr lang="ru-RU" altLang="ru-RU" sz="2800" dirty="0">
              <a:latin typeface="+mn-lt"/>
            </a:endParaRPr>
          </a:p>
          <a:p>
            <a:pPr algn="just"/>
            <a:r>
              <a:rPr lang="ru-RU" altLang="ru-RU" sz="2800" i="1" dirty="0" err="1">
                <a:latin typeface="+mn-lt"/>
              </a:rPr>
              <a:t>організм</a:t>
            </a:r>
            <a:r>
              <a:rPr lang="ru-RU" altLang="ru-RU" sz="28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(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або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організмизм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) —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позиція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згідно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якою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будова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світу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подібна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до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організму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тобто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внутрішньо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пов'язана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так,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що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окремі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елементи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не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мають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у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ній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самостійного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значення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;</a:t>
            </a:r>
          </a:p>
          <a:p>
            <a:pPr algn="just"/>
            <a:endParaRPr lang="ru-RU" altLang="ru-RU" sz="2800" dirty="0">
              <a:latin typeface="+mn-lt"/>
            </a:endParaRPr>
          </a:p>
          <a:p>
            <a:pPr algn="just"/>
            <a:r>
              <a:rPr lang="ru-RU" altLang="ru-RU" sz="2800" i="1" dirty="0" err="1">
                <a:latin typeface="+mn-lt"/>
              </a:rPr>
              <a:t>механіцизм</a:t>
            </a:r>
            <a:r>
              <a:rPr lang="ru-RU" altLang="ru-RU" sz="2800" i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altLang="ru-RU" sz="2800" i="1" dirty="0">
                <a:solidFill>
                  <a:schemeClr val="tx2"/>
                </a:solidFill>
                <a:latin typeface="+mn-lt"/>
              </a:rPr>
              <a:t>—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позиція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згідно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з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якою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елементи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світобудови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пов'язані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суто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зовнішньо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,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тобто</a:t>
            </a:r>
            <a:r>
              <a:rPr lang="ru-RU" altLang="ru-RU" sz="2800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altLang="ru-RU" sz="2800" dirty="0" err="1">
                <a:solidFill>
                  <a:schemeClr val="tx2"/>
                </a:solidFill>
                <a:latin typeface="+mn-lt"/>
              </a:rPr>
              <a:t>механічно</a:t>
            </a:r>
            <a:endParaRPr lang="ru-RU" altLang="ru-RU" sz="2800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/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600" b="1" dirty="0"/>
              <a:t>ВИСНОВКИ: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Буття це вся цілісна дійсність 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Буття – це єдність матеріального та ідеального, природного й штучного, постійного та мінливого, </a:t>
            </a:r>
            <a:r>
              <a:rPr lang="uk-UA" altLang="ru-RU" sz="3200" b="1" dirty="0" err="1">
                <a:solidFill>
                  <a:schemeClr val="accent1">
                    <a:lumMod val="75000"/>
                  </a:schemeClr>
                </a:solidFill>
              </a:rPr>
              <a:t>кінечного</a:t>
            </a: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 й безкінечного. </a:t>
            </a: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Содержимое 2"/>
          <p:cNvSpPr>
            <a:spLocks noGrp="1"/>
          </p:cNvSpPr>
          <p:nvPr>
            <p:ph type="subTitle" idx="1"/>
          </p:nvPr>
        </p:nvSpPr>
        <p:spPr>
          <a:xfrm>
            <a:off x="533400" y="836713"/>
            <a:ext cx="7854950" cy="1368152"/>
          </a:xfrm>
        </p:spPr>
        <p:txBody>
          <a:bodyPr/>
          <a:lstStyle/>
          <a:p>
            <a:pPr marR="0" algn="ctr" eaLnBrk="1" hangingPunct="1"/>
            <a:r>
              <a:rPr lang="uk-UA" altLang="ru-RU" sz="6600" b="1" dirty="0">
                <a:solidFill>
                  <a:schemeClr val="tx2"/>
                </a:solidFill>
              </a:rPr>
              <a:t>Онтологія</a:t>
            </a:r>
            <a:endParaRPr lang="ru-RU" altLang="ru-RU" sz="6600" b="1" dirty="0">
              <a:solidFill>
                <a:schemeClr val="tx2"/>
              </a:solidFill>
            </a:endParaRPr>
          </a:p>
          <a:p>
            <a:pPr marR="0" eaLnBrk="1" hangingPunct="1"/>
            <a:endParaRPr lang="ru-RU" dirty="0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3F35DF6-9DC3-17A2-F152-01EC41F4A6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988840"/>
            <a:ext cx="7488758" cy="417646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altLang="ru-RU" sz="2800" b="1" dirty="0"/>
          </a:p>
          <a:p>
            <a:pPr algn="ctr"/>
            <a:r>
              <a:rPr lang="uk-UA" altLang="ru-RU" sz="2800" b="1" dirty="0"/>
              <a:t> </a:t>
            </a:r>
            <a:r>
              <a:rPr lang="uk-UA" altLang="ru-RU" sz="4400" b="1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Категорія </a:t>
            </a:r>
            <a:r>
              <a:rPr lang="uk-UA" altLang="ru-RU" sz="4400" b="1" dirty="0" err="1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“матерія”</a:t>
            </a:r>
            <a:r>
              <a:rPr lang="uk-UA" altLang="ru-RU" sz="4400" b="1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в </a:t>
            </a:r>
            <a:r>
              <a:rPr lang="uk-UA" altLang="ru-RU" sz="4400" b="1" dirty="0" err="1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історико-</a:t>
            </a:r>
            <a:r>
              <a:rPr lang="uk-UA" altLang="ru-RU" sz="4400" b="1" dirty="0">
                <a:solidFill>
                  <a:schemeClr val="accent3">
                    <a:lumMod val="50000"/>
                  </a:schemeClr>
                </a:solidFill>
                <a:latin typeface="Bookman Old Style" pitchFamily="18" charset="0"/>
              </a:rPr>
              <a:t>       філософському процесі</a:t>
            </a:r>
            <a:endParaRPr lang="ru-RU" sz="4400" dirty="0">
              <a:solidFill>
                <a:schemeClr val="accent3">
                  <a:lumMod val="50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839" name="Group 5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89686866"/>
              </p:ext>
            </p:extLst>
          </p:nvPr>
        </p:nvGraphicFramePr>
        <p:xfrm>
          <a:off x="0" y="1341438"/>
          <a:ext cx="9144000" cy="5173662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0799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Категорія “матерія” пройшла в своєму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розвитку декілька етапів: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91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. </a:t>
                      </a: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Період Стародавньої філософії –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ототожнювалась з першоосновою світу – матерія – це вода, повітря, апейрон тощо;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91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2. Період Нового часу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матерія ототожнювалась з речовиною – характеризується масою та складається з елементарих частинок (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Arial" charset="0"/>
                        </a:rPr>
                        <a:t>електронів, протонів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); </a:t>
                      </a: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990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70D8B"/>
                          </a:solidFill>
                          <a:effectLst/>
                          <a:latin typeface="Arial" charset="0"/>
                        </a:rPr>
                        <a:t>3.Матеріалізм ХХ століття </a:t>
                      </a:r>
                      <a:r>
                        <a:rPr kumimoji="0" lang="uk-UA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матерія це вся об'єктивна реальність.</a:t>
                      </a:r>
                      <a:endParaRPr kumimoji="0" lang="uk-UA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7" marB="4571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uk-UA" altLang="ru-RU" sz="2400" b="1" dirty="0">
                <a:solidFill>
                  <a:srgbClr val="070D8B"/>
                </a:solidFill>
              </a:rPr>
              <a:t>НОВОМУ ПІДХОДУ СПРИЯЛИ: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b="1" dirty="0">
                <a:solidFill>
                  <a:srgbClr val="070D8B"/>
                </a:solidFill>
              </a:rPr>
              <a:t>1895 </a:t>
            </a:r>
            <a:r>
              <a:rPr lang="uk-UA" altLang="ru-RU" dirty="0">
                <a:solidFill>
                  <a:srgbClr val="070D8B"/>
                </a:solidFill>
              </a:rPr>
              <a:t>– відкриття рентгенівських променів </a:t>
            </a:r>
            <a:r>
              <a:rPr lang="uk-UA" altLang="ru-RU" sz="2400" dirty="0">
                <a:solidFill>
                  <a:srgbClr val="070D8B"/>
                </a:solidFill>
              </a:rPr>
              <a:t>(Рентген);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b="1" dirty="0">
                <a:solidFill>
                  <a:srgbClr val="070D8B"/>
                </a:solidFill>
              </a:rPr>
              <a:t>1896</a:t>
            </a:r>
            <a:r>
              <a:rPr lang="uk-UA" altLang="ru-RU" dirty="0">
                <a:solidFill>
                  <a:srgbClr val="070D8B"/>
                </a:solidFill>
              </a:rPr>
              <a:t> – відкриття явища радіоактивності </a:t>
            </a:r>
            <a:r>
              <a:rPr lang="uk-UA" altLang="ru-RU" sz="2400" dirty="0">
                <a:solidFill>
                  <a:srgbClr val="070D8B"/>
                </a:solidFill>
              </a:rPr>
              <a:t>(Беккерель)</a:t>
            </a:r>
            <a:r>
              <a:rPr lang="uk-UA" altLang="ru-RU" dirty="0">
                <a:solidFill>
                  <a:srgbClr val="070D8B"/>
                </a:solidFill>
              </a:rPr>
              <a:t>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b="1" dirty="0">
                <a:solidFill>
                  <a:srgbClr val="070D8B"/>
                </a:solidFill>
              </a:rPr>
              <a:t>1897 </a:t>
            </a:r>
            <a:r>
              <a:rPr lang="uk-UA" altLang="ru-RU" dirty="0"/>
              <a:t>– відкриття електрона </a:t>
            </a:r>
            <a:r>
              <a:rPr lang="uk-UA" altLang="ru-RU" sz="2400" dirty="0"/>
              <a:t>(Д. Томсон)</a:t>
            </a:r>
            <a:r>
              <a:rPr lang="uk-UA" altLang="ru-RU" dirty="0"/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 dirty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 dirty="0"/>
              <a:t>Рентген                                Беккерель              Джозеф Томсон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 dirty="0"/>
              <a:t>1845-1923                           1852-1908                 1856-1940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uk-UA" altLang="ru-RU" sz="2400" dirty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</p:txBody>
      </p:sp>
      <p:pic>
        <p:nvPicPr>
          <p:cNvPr id="25603" name="Picture 5" descr="Рентге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205038"/>
            <a:ext cx="2225675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7" descr="Henri Becquerel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48038" y="2276475"/>
            <a:ext cx="2540000" cy="288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11" descr="Jj-thomson2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40513" y="2349500"/>
            <a:ext cx="2503487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7"/>
          <p:cNvGrpSpPr>
            <a:grpSpLocks/>
          </p:cNvGrpSpPr>
          <p:nvPr/>
        </p:nvGrpSpPr>
        <p:grpSpPr bwMode="auto">
          <a:xfrm>
            <a:off x="250825" y="765175"/>
            <a:ext cx="8642350" cy="5616575"/>
            <a:chOff x="385" y="482"/>
            <a:chExt cx="4944" cy="2722"/>
          </a:xfrm>
        </p:grpSpPr>
        <p:sp>
          <p:nvSpPr>
            <p:cNvPr id="26627" name="Oval 4"/>
            <p:cNvSpPr>
              <a:spLocks noChangeArrowheads="1"/>
            </p:cNvSpPr>
            <p:nvPr/>
          </p:nvSpPr>
          <p:spPr bwMode="auto">
            <a:xfrm>
              <a:off x="703" y="482"/>
              <a:ext cx="4218" cy="81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uk-UA" altLang="ru-RU" sz="3200" i="1" u="sng">
                  <a:solidFill>
                    <a:srgbClr val="050963"/>
                  </a:solidFill>
                  <a:latin typeface="Times New Roman" pitchFamily="18" charset="0"/>
                </a:rPr>
                <a:t>Категорія “матерія”</a:t>
              </a:r>
              <a:endParaRPr lang="ru-RU" altLang="ru-RU" sz="3200" i="1" u="sng">
                <a:solidFill>
                  <a:srgbClr val="050963"/>
                </a:solidFill>
                <a:latin typeface="Times New Roman" pitchFamily="18" charset="0"/>
              </a:endParaRPr>
            </a:p>
          </p:txBody>
        </p:sp>
        <p:sp>
          <p:nvSpPr>
            <p:cNvPr id="26628" name="Rectangle 5"/>
            <p:cNvSpPr>
              <a:spLocks noChangeArrowheads="1"/>
            </p:cNvSpPr>
            <p:nvPr/>
          </p:nvSpPr>
          <p:spPr bwMode="auto">
            <a:xfrm>
              <a:off x="385" y="1752"/>
              <a:ext cx="4944" cy="1452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just"/>
              <a:r>
                <a:rPr lang="uk-UA" altLang="ru-RU" sz="4000" i="1" dirty="0">
                  <a:solidFill>
                    <a:srgbClr val="070D8B"/>
                  </a:solidFill>
                  <a:latin typeface="Times New Roman" pitchFamily="18" charset="0"/>
                </a:rPr>
                <a:t>Матерія</a:t>
              </a:r>
              <a:r>
                <a:rPr lang="uk-UA" altLang="ru-RU" sz="3200" i="1" dirty="0">
                  <a:solidFill>
                    <a:srgbClr val="070D8B"/>
                  </a:solidFill>
                  <a:latin typeface="Times New Roman" pitchFamily="18" charset="0"/>
                </a:rPr>
                <a:t> </a:t>
              </a:r>
              <a:r>
                <a:rPr lang="uk-UA" altLang="ru-RU" sz="3200" i="1" dirty="0">
                  <a:solidFill>
                    <a:srgbClr val="050963"/>
                  </a:solidFill>
                  <a:latin typeface="Times New Roman" pitchFamily="18" charset="0"/>
                </a:rPr>
                <a:t>– філософська категорія для </a:t>
              </a:r>
            </a:p>
            <a:p>
              <a:pPr algn="just"/>
              <a:r>
                <a:rPr lang="uk-UA" altLang="ru-RU" sz="3200" i="1" dirty="0">
                  <a:solidFill>
                    <a:srgbClr val="050963"/>
                  </a:solidFill>
                  <a:latin typeface="Times New Roman" pitchFamily="18" charset="0"/>
                </a:rPr>
                <a:t>означення об’єктивної реальності </a:t>
              </a:r>
            </a:p>
            <a:p>
              <a:pPr algn="just"/>
              <a:r>
                <a:rPr lang="uk-UA" altLang="ru-RU" sz="3200" i="1" dirty="0">
                  <a:solidFill>
                    <a:srgbClr val="050963"/>
                  </a:solidFill>
                  <a:latin typeface="Times New Roman" pitchFamily="18" charset="0"/>
                </a:rPr>
                <a:t>(чуттєво-предметного світу), що дається </a:t>
              </a:r>
            </a:p>
            <a:p>
              <a:pPr algn="just"/>
              <a:r>
                <a:rPr lang="uk-UA" altLang="ru-RU" sz="3200" i="1" dirty="0">
                  <a:solidFill>
                    <a:srgbClr val="050963"/>
                  </a:solidFill>
                  <a:latin typeface="Times New Roman" pitchFamily="18" charset="0"/>
                </a:rPr>
                <a:t>людині через її відчуття, сприймається </a:t>
              </a:r>
            </a:p>
            <a:p>
              <a:pPr algn="just"/>
              <a:r>
                <a:rPr lang="uk-UA" altLang="ru-RU" sz="3200" i="1" dirty="0">
                  <a:solidFill>
                    <a:srgbClr val="050963"/>
                  </a:solidFill>
                  <a:latin typeface="Times New Roman" pitchFamily="18" charset="0"/>
                </a:rPr>
                <a:t>ними та не залежить від </a:t>
              </a:r>
              <a:r>
                <a:rPr lang="uk-UA" altLang="ru-RU" sz="3200" i="1" dirty="0" err="1">
                  <a:solidFill>
                    <a:srgbClr val="050963"/>
                  </a:solidFill>
                  <a:latin typeface="Times New Roman" pitchFamily="18" charset="0"/>
                </a:rPr>
                <a:t>відчуттів</a:t>
              </a:r>
              <a:r>
                <a:rPr lang="uk-UA" altLang="ru-RU" sz="3200" i="1" dirty="0">
                  <a:solidFill>
                    <a:srgbClr val="050963"/>
                  </a:solidFill>
                  <a:latin typeface="Times New Roman" pitchFamily="18" charset="0"/>
                </a:rPr>
                <a:t>. </a:t>
              </a:r>
              <a:endParaRPr lang="ru-RU" altLang="ru-RU" sz="3200" i="1" dirty="0">
                <a:solidFill>
                  <a:srgbClr val="050963"/>
                </a:solidFill>
                <a:latin typeface="Times New Roman" pitchFamily="18" charset="0"/>
              </a:endParaRPr>
            </a:p>
          </p:txBody>
        </p:sp>
        <p:sp>
          <p:nvSpPr>
            <p:cNvPr id="26629" name="Line 6"/>
            <p:cNvSpPr>
              <a:spLocks noChangeShapeType="1"/>
            </p:cNvSpPr>
            <p:nvPr/>
          </p:nvSpPr>
          <p:spPr bwMode="auto">
            <a:xfrm>
              <a:off x="2835" y="1298"/>
              <a:ext cx="0" cy="4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  <a:defRPr/>
            </a:pPr>
            <a:r>
              <a:rPr lang="uk-UA" altLang="ru-RU" sz="4000" b="1" dirty="0">
                <a:solidFill>
                  <a:srgbClr val="070D8B"/>
                </a:solidFill>
              </a:rPr>
              <a:t>         </a:t>
            </a:r>
          </a:p>
          <a:p>
            <a:pPr marL="609600" indent="-609600" algn="ctr" eaLnBrk="1" hangingPunct="1">
              <a:buFontTx/>
              <a:buNone/>
              <a:defRPr/>
            </a:pPr>
            <a:r>
              <a:rPr lang="uk-UA" altLang="ru-RU" sz="4000" b="1" dirty="0">
                <a:solidFill>
                  <a:srgbClr val="070D8B"/>
                </a:solidFill>
              </a:rPr>
              <a:t>   ОСНОВНІ ВЛАСТИВОСТІ МАТЕРІЇ:</a:t>
            </a:r>
            <a:endParaRPr lang="uk-UA" altLang="ru-RU" sz="4000" b="1" dirty="0">
              <a:solidFill>
                <a:srgbClr val="FF0000"/>
              </a:solidFill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3600" dirty="0">
                <a:solidFill>
                  <a:srgbClr val="070D8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об'єктивність</a:t>
            </a:r>
            <a:endParaRPr lang="uk-UA" sz="3600" dirty="0">
              <a:solidFill>
                <a:srgbClr val="070D8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3600" dirty="0">
                <a:solidFill>
                  <a:srgbClr val="070D8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існує незалежно від нашої свідомості</a:t>
            </a:r>
            <a:endParaRPr lang="uk-UA" sz="3600" dirty="0">
              <a:solidFill>
                <a:srgbClr val="070D8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3600" dirty="0">
                <a:solidFill>
                  <a:srgbClr val="070D8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безкінечність у просторі і часі</a:t>
            </a:r>
            <a:endParaRPr lang="uk-UA" sz="3600" dirty="0">
              <a:solidFill>
                <a:srgbClr val="070D8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uk-UA" sz="3600" dirty="0">
                <a:solidFill>
                  <a:srgbClr val="070D8B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структурованість</a:t>
            </a:r>
            <a:b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endParaRPr lang="uk-UA" altLang="ru-RU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НЕЖИВА:</a:t>
            </a:r>
          </a:p>
          <a:p>
            <a:pPr eaLnBrk="1" hangingPunct="1">
              <a:buFontTx/>
              <a:buNone/>
            </a:pPr>
            <a:r>
              <a:rPr lang="uk-UA" altLang="ru-RU" b="1"/>
              <a:t>МІКРОСВІТ;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МАКРОСВІТ;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МЕГАСВІТ.</a:t>
            </a:r>
          </a:p>
        </p:txBody>
      </p:sp>
      <p:sp>
        <p:nvSpPr>
          <p:cNvPr id="28675" name="Rectangle 13"/>
          <p:cNvSpPr>
            <a:spLocks noGrp="1" noChangeArrowheads="1"/>
          </p:cNvSpPr>
          <p:nvPr>
            <p:ph sz="quarter" idx="2"/>
          </p:nvPr>
        </p:nvSpPr>
        <p:spPr>
          <a:xfrm>
            <a:off x="250825" y="3938588"/>
            <a:ext cx="4244975" cy="22272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FF0000"/>
                </a:solidFill>
              </a:rPr>
              <a:t>     ЖИВА:</a:t>
            </a:r>
          </a:p>
          <a:p>
            <a:pPr eaLnBrk="1" hangingPunct="1">
              <a:buFontTx/>
              <a:buNone/>
            </a:pPr>
            <a:r>
              <a:rPr lang="uk-UA" altLang="ru-RU" b="1" dirty="0"/>
              <a:t>ПІДОРГАНІЗМИ;</a:t>
            </a:r>
          </a:p>
          <a:p>
            <a:pPr eaLnBrk="1" hangingPunct="1">
              <a:buFontTx/>
              <a:buNone/>
            </a:pPr>
            <a:r>
              <a:rPr lang="uk-UA" altLang="ru-RU" b="1" dirty="0"/>
              <a:t>ОРГАНІЗМИ;</a:t>
            </a:r>
          </a:p>
          <a:p>
            <a:pPr eaLnBrk="1" hangingPunct="1">
              <a:buFontTx/>
              <a:buNone/>
            </a:pPr>
            <a:r>
              <a:rPr lang="uk-UA" altLang="ru-RU" b="1" dirty="0"/>
              <a:t>ПОНАДОРГАНІЗМИ.</a:t>
            </a:r>
          </a:p>
        </p:txBody>
      </p:sp>
      <p:sp>
        <p:nvSpPr>
          <p:cNvPr id="28676" name="Rectangle 14"/>
          <p:cNvSpPr>
            <a:spLocks noGrp="1" noChangeArrowheads="1"/>
          </p:cNvSpPr>
          <p:nvPr>
            <p:ph sz="half" idx="3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uk-UA" altLang="ru-RU" b="1">
                <a:solidFill>
                  <a:srgbClr val="FF0000"/>
                </a:solidFill>
              </a:rPr>
              <a:t>СОЦІАЛЬНО-ОРГАНІЗОВАНА:</a:t>
            </a:r>
          </a:p>
          <a:p>
            <a:pPr eaLnBrk="1" hangingPunct="1">
              <a:buFontTx/>
              <a:buNone/>
            </a:pPr>
            <a:r>
              <a:rPr lang="uk-UA" altLang="ru-RU" b="1"/>
              <a:t>ЛЮДИНА;</a:t>
            </a:r>
          </a:p>
          <a:p>
            <a:pPr eaLnBrk="1" hangingPunct="1">
              <a:buFontTx/>
              <a:buNone/>
            </a:pPr>
            <a:r>
              <a:rPr lang="uk-UA" altLang="ru-RU" b="1"/>
              <a:t>СУСПІЛЬСТВО;</a:t>
            </a:r>
          </a:p>
          <a:p>
            <a:pPr eaLnBrk="1" hangingPunct="1">
              <a:buFontTx/>
              <a:buNone/>
            </a:pPr>
            <a:r>
              <a:rPr lang="uk-UA" altLang="ru-RU" b="1"/>
              <a:t>ЛЮДСТВО В ЦІЛОМУ.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algn="ctr" eaLnBrk="1" hangingPunct="1">
              <a:buFontTx/>
              <a:buNone/>
            </a:pPr>
            <a:r>
              <a:rPr lang="uk-UA" altLang="ru-RU" sz="3600" b="1" dirty="0">
                <a:solidFill>
                  <a:srgbClr val="070D8B"/>
                </a:solidFill>
              </a:rPr>
              <a:t>ТИПИ МАТЕРІЇ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89" name="Group 69"/>
          <p:cNvGraphicFramePr>
            <a:graphicFrameLocks noGrp="1"/>
          </p:cNvGraphicFramePr>
          <p:nvPr>
            <p:ph sz="half" idx="1"/>
          </p:nvPr>
        </p:nvGraphicFramePr>
        <p:xfrm>
          <a:off x="565150" y="620713"/>
          <a:ext cx="8578850" cy="6307138"/>
        </p:xfrm>
        <a:graphic>
          <a:graphicData uri="http://schemas.openxmlformats.org/drawingml/2006/table">
            <a:tbl>
              <a:tblPr/>
              <a:tblGrid>
                <a:gridCol w="4475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155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912C7"/>
                          </a:solidFill>
                          <a:effectLst/>
                          <a:latin typeface="Arial" charset="0"/>
                        </a:rPr>
                        <a:t>РЕЧОВИНА </a:t>
                      </a: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</a:t>
                      </a: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</a:t>
                      </a:r>
                      <a:r>
                        <a:rPr kumimoji="0" lang="uk-UA" sz="3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такий вид матерії, що має масу спокою. Її стани: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rgbClr val="0912C7"/>
                          </a:solidFill>
                          <a:effectLst/>
                          <a:latin typeface="Arial" charset="0"/>
                        </a:rPr>
                        <a:t>ПОЛЕ</a:t>
                      </a: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912C7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– матеріальне утворення, що не має стану спокою. 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ЗВЕРХТВЕРДИЙ;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ГРАВІТАЦІЙНЕ;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5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ТВЕРДИЙ;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МАГНІТНЕ;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02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РІДКИЙ;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uk-UA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ЕЛЕКТРИЧНЕ;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049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ГАЗОПОДІБНИЙ;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ЕЛЕКТРОННЕ;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449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ПЛАМА</a:t>
                      </a: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– </a:t>
                      </a: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іонізований газ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МЕЗОННЕ…. тощо.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721" name="Rectangle 3"/>
          <p:cNvSpPr>
            <a:spLocks noGrp="1" noChangeArrowheads="1"/>
          </p:cNvSpPr>
          <p:nvPr>
            <p:ph sz="quarter" idx="2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uk-UA" altLang="ru-RU" sz="3600" b="1" dirty="0">
                <a:solidFill>
                  <a:srgbClr val="070D8B"/>
                </a:solidFill>
              </a:rPr>
              <a:t>ВИДИ МАТЕРІЇ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uk-UA" altLang="ru-RU" sz="3200" b="1" dirty="0">
              <a:solidFill>
                <a:srgbClr val="FF0000"/>
              </a:solidFill>
            </a:endParaRP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uk-UA" altLang="ru-RU" sz="3200" b="1" dirty="0">
                <a:solidFill>
                  <a:srgbClr val="070D8B"/>
                </a:solidFill>
              </a:rPr>
              <a:t>СПОСОБОМ ІСНУВАННЯ МАТЕРІЇ Є РУХ, а ФОРМАМИ ЇЇ ІСНУВАННЯ Є ПРОСТІР І ЧАС</a:t>
            </a:r>
            <a:endParaRPr lang="uk-UA" altLang="ru-RU" sz="3600" b="1" dirty="0">
              <a:solidFill>
                <a:srgbClr val="FF0000"/>
              </a:solidFill>
            </a:endParaRPr>
          </a:p>
          <a:p>
            <a:pPr marL="609600" indent="-609600" algn="just" eaLnBrk="1" hangingPunct="1">
              <a:lnSpc>
                <a:spcPct val="90000"/>
              </a:lnSpc>
              <a:buNone/>
            </a:pPr>
            <a:r>
              <a:rPr lang="uk-UA" sz="2800" b="1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Рух</a:t>
            </a:r>
            <a:r>
              <a:rPr lang="uk-UA" sz="2800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є загальним поняттям, яке об'єднує всі характеристики змін, переміщень, взаємодій, перетворень, метаморфоз, що відбуваються з об'єктами (тілами, речами, процесами).</a:t>
            </a:r>
            <a:r>
              <a:rPr lang="uk-UA" altLang="ru-RU" sz="3200" b="1" dirty="0">
                <a:solidFill>
                  <a:srgbClr val="070D8B"/>
                </a:solidFill>
              </a:rPr>
              <a:t> </a:t>
            </a:r>
          </a:p>
          <a:p>
            <a:pPr marL="609600" indent="-609600" algn="just" eaLnBrk="1" hangingPunct="1">
              <a:lnSpc>
                <a:spcPct val="90000"/>
              </a:lnSpc>
              <a:buNone/>
            </a:pPr>
            <a:r>
              <a:rPr lang="uk-UA" altLang="ru-RU" sz="3200" b="1" dirty="0">
                <a:solidFill>
                  <a:srgbClr val="070D8B"/>
                </a:solidFill>
              </a:rPr>
              <a:t>Рух</a:t>
            </a:r>
            <a:r>
              <a:rPr lang="uk-UA" altLang="ru-RU" sz="3200" b="1" dirty="0">
                <a:solidFill>
                  <a:srgbClr val="FF0000"/>
                </a:solidFill>
              </a:rPr>
              <a:t> </a:t>
            </a:r>
            <a:r>
              <a:rPr lang="uk-UA" altLang="ru-RU" sz="2800" b="1" dirty="0">
                <a:solidFill>
                  <a:srgbClr val="070D8B"/>
                </a:solidFill>
              </a:rPr>
              <a:t>– це будь-яка зміна матеріальних об'єктів або взаємодія між ними. </a:t>
            </a:r>
          </a:p>
          <a:p>
            <a:pPr marL="609600" indent="-609600" algn="just" eaLnBrk="1" hangingPunct="1">
              <a:lnSpc>
                <a:spcPct val="90000"/>
              </a:lnSpc>
              <a:buNone/>
            </a:pPr>
            <a:endParaRPr lang="uk-UA" altLang="ru-RU" sz="2800" b="1" dirty="0">
              <a:solidFill>
                <a:srgbClr val="0810A8"/>
              </a:solidFill>
            </a:endParaRP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uk-UA" sz="3200" b="1" dirty="0">
                <a:solidFill>
                  <a:srgbClr val="070D8B"/>
                </a:solidFill>
              </a:rPr>
              <a:t> </a:t>
            </a:r>
            <a:r>
              <a:rPr lang="uk-UA" sz="3200" dirty="0">
                <a:solidFill>
                  <a:srgbClr val="070D8B"/>
                </a:solidFill>
              </a:rPr>
              <a:t>Немає руху - немає матерії.</a:t>
            </a:r>
          </a:p>
          <a:p>
            <a:pPr marL="609600" indent="-609600" algn="just" eaLnBrk="1" hangingPunct="1">
              <a:lnSpc>
                <a:spcPct val="90000"/>
              </a:lnSpc>
              <a:buFontTx/>
              <a:buNone/>
            </a:pPr>
            <a:r>
              <a:rPr lang="uk-UA" sz="3200" dirty="0">
                <a:solidFill>
                  <a:srgbClr val="070D8B"/>
                </a:solidFill>
              </a:rPr>
              <a:t> Розвиток - це рух, але не кожен рух – розвиток.</a:t>
            </a:r>
            <a:endParaRPr lang="uk-UA" altLang="ru-RU" sz="3200" dirty="0">
              <a:solidFill>
                <a:srgbClr val="070D8B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uk-UA" altLang="ru-RU" sz="3600" b="1" dirty="0">
                <a:solidFill>
                  <a:srgbClr val="0810A8"/>
                </a:solidFill>
              </a:rPr>
              <a:t>ФОРМИ РУХУ МАТЕРІЇ: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Механічна</a:t>
            </a:r>
            <a:r>
              <a:rPr lang="uk-UA" altLang="ru-RU" sz="3600" dirty="0">
                <a:solidFill>
                  <a:srgbClr val="0912C7"/>
                </a:solidFill>
              </a:rPr>
              <a:t> </a:t>
            </a:r>
            <a:r>
              <a:rPr lang="uk-UA" altLang="ru-RU" sz="3600" dirty="0"/>
              <a:t>– переміщення мас тіл.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Фізична</a:t>
            </a:r>
            <a:r>
              <a:rPr lang="uk-UA" altLang="ru-RU" sz="3600" dirty="0">
                <a:solidFill>
                  <a:srgbClr val="0912C7"/>
                </a:solidFill>
              </a:rPr>
              <a:t> </a:t>
            </a:r>
            <a:r>
              <a:rPr lang="uk-UA" altLang="ru-RU" sz="3600" dirty="0"/>
              <a:t>– зміни на молекулярному рівні.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Хімічна</a:t>
            </a:r>
            <a:r>
              <a:rPr lang="uk-UA" altLang="ru-RU" sz="3600" dirty="0">
                <a:solidFill>
                  <a:srgbClr val="0912C7"/>
                </a:solidFill>
              </a:rPr>
              <a:t> </a:t>
            </a:r>
            <a:r>
              <a:rPr lang="uk-UA" altLang="ru-RU" sz="3600" dirty="0"/>
              <a:t>- зміни на атомарному рівні.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Біологічна</a:t>
            </a:r>
            <a:r>
              <a:rPr lang="uk-UA" altLang="ru-RU" sz="3600" dirty="0"/>
              <a:t> - зміни на клітинному рівні.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3600" b="1" dirty="0">
                <a:solidFill>
                  <a:srgbClr val="0912C7"/>
                </a:solidFill>
              </a:rPr>
              <a:t>Соціальна</a:t>
            </a:r>
            <a:r>
              <a:rPr lang="uk-UA" altLang="ru-RU" sz="3600" dirty="0"/>
              <a:t> – зміни на рівні особистості і суспільства.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rgbClr val="FF0000"/>
                </a:solidFill>
              </a:rPr>
              <a:t>ПРИНЦИПИ ВЗАЄМОДІЇ ФОРМ РУХУ:</a:t>
            </a: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>
              <a:solidFill>
                <a:srgbClr val="FF0000"/>
              </a:solidFill>
            </a:endParaRP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ФУНКЦІОНАЛЬНИЙ </a:t>
            </a:r>
            <a:r>
              <a:rPr lang="uk-UA" altLang="ru-RU" sz="2800" dirty="0">
                <a:solidFill>
                  <a:srgbClr val="0070C0"/>
                </a:solidFill>
              </a:rPr>
              <a:t>– кожна форма руху виконує свої функції.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ГЕНЕТИЧНИЙ </a:t>
            </a:r>
            <a:r>
              <a:rPr lang="uk-UA" altLang="ru-RU" sz="2800" dirty="0">
                <a:solidFill>
                  <a:srgbClr val="0070C0"/>
                </a:solidFill>
              </a:rPr>
              <a:t>– нижчі форми руху входять до складу вищих.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AutoNum type="arabicPeriod"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АНТИРЕДУКЦІЙНИЙ </a:t>
            </a:r>
            <a:r>
              <a:rPr lang="uk-UA" altLang="ru-RU" sz="2800" dirty="0">
                <a:solidFill>
                  <a:srgbClr val="0070C0"/>
                </a:solidFill>
              </a:rPr>
              <a:t>– вищі форми не входять і не зводяться до нижчих.</a:t>
            </a:r>
          </a:p>
          <a:p>
            <a:pPr marL="609600" indent="-60960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800" dirty="0">
              <a:solidFill>
                <a:srgbClr val="0070C0"/>
              </a:solidFill>
            </a:endParaRPr>
          </a:p>
          <a:p>
            <a:pPr marL="609600" indent="-60960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800" b="1" dirty="0">
                <a:solidFill>
                  <a:srgbClr val="0070C0"/>
                </a:solidFill>
              </a:rPr>
              <a:t>РУХ МОЖЕ ЗДІЙСНЮВАТИСЬ ТІЛЬКИ У ПРОСТОРІ І ЧАСІ, ЯКІ Є ФОРМАМИ БУТТЯ МАТЕРІЇ.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642938" y="785813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uk-UA" sz="4400" b="1" dirty="0"/>
              <a:t>План лекції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sz="3200" dirty="0"/>
              <a:t>Основні етапи розвитку уявлень про буття в історії філософської думки.</a:t>
            </a:r>
            <a:endParaRPr lang="ru-RU" sz="3200" dirty="0"/>
          </a:p>
          <a:p>
            <a:pPr marL="548640" indent="-411480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Char char=""/>
              <a:defRPr/>
            </a:pPr>
            <a:r>
              <a:rPr lang="uk-UA" sz="3200" dirty="0"/>
              <a:t>Основні форми буття. Філософський зміст категорій матерія. Простір  і час.</a:t>
            </a:r>
            <a:endParaRPr lang="ru-RU" sz="32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uk-UA" altLang="ru-RU" sz="2400" b="1" dirty="0">
                <a:solidFill>
                  <a:srgbClr val="FF0000"/>
                </a:solidFill>
              </a:rPr>
              <a:t>ПРОСТІР </a:t>
            </a:r>
            <a:r>
              <a:rPr lang="uk-UA" altLang="ru-RU" sz="2400" dirty="0"/>
              <a:t>– </a:t>
            </a:r>
            <a:r>
              <a:rPr lang="uk-UA" altLang="ru-RU" sz="2400" b="1" dirty="0"/>
              <a:t>це така форма буття матерії, що визначає </a:t>
            </a:r>
            <a:r>
              <a:rPr lang="uk-UA" altLang="ru-RU" sz="2400" b="1" dirty="0" err="1"/>
              <a:t>взаємовідносне</a:t>
            </a:r>
            <a:r>
              <a:rPr lang="uk-UA" altLang="ru-RU" sz="2400" b="1" dirty="0"/>
              <a:t> розміщення об'єктів, їх структуру та порядок існування. </a:t>
            </a:r>
          </a:p>
          <a:p>
            <a:pPr marL="609600" indent="-609600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eaLnBrk="1" hangingPunct="1">
              <a:buFontTx/>
              <a:buNone/>
            </a:pPr>
            <a:r>
              <a:rPr lang="uk-UA" altLang="ru-RU" sz="2400" b="1" dirty="0">
                <a:solidFill>
                  <a:srgbClr val="FF0000"/>
                </a:solidFill>
              </a:rPr>
              <a:t>ЧАС </a:t>
            </a:r>
            <a:r>
              <a:rPr lang="uk-UA" altLang="ru-RU" sz="2400" dirty="0"/>
              <a:t>– </a:t>
            </a:r>
            <a:r>
              <a:rPr lang="uk-UA" altLang="ru-RU" sz="2400" b="1" dirty="0"/>
              <a:t>така форма існування матерії, що характеризує тривалість існування матеріальних об</a:t>
            </a:r>
            <a:r>
              <a:rPr lang="en-US" altLang="ru-RU" sz="2400" b="1" dirty="0"/>
              <a:t>’</a:t>
            </a:r>
            <a:r>
              <a:rPr lang="uk-UA" altLang="ru-RU" sz="2400" b="1" dirty="0" err="1"/>
              <a:t>єктів</a:t>
            </a:r>
            <a:r>
              <a:rPr lang="uk-UA" altLang="ru-RU" sz="2400" b="1" dirty="0"/>
              <a:t> та послідовність зміни їх стану.</a:t>
            </a:r>
          </a:p>
          <a:p>
            <a:pPr marL="609600" indent="-609600" algn="ctr" eaLnBrk="1" hangingPunct="1">
              <a:buFontTx/>
              <a:buNone/>
            </a:pPr>
            <a:endParaRPr lang="uk-UA" altLang="ru-RU" sz="2400" b="1" dirty="0">
              <a:solidFill>
                <a:srgbClr val="FF0000"/>
              </a:solidFill>
            </a:endParaRPr>
          </a:p>
          <a:p>
            <a:pPr marL="609600" indent="-609600" algn="ctr" eaLnBrk="1" hangingPunct="1">
              <a:buFontTx/>
              <a:buNone/>
            </a:pPr>
            <a:endParaRPr lang="uk-UA" altLang="ru-RU" sz="2400" b="1" dirty="0">
              <a:solidFill>
                <a:srgbClr val="0912C7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>
          <a:xfrm>
            <a:off x="0" y="260350"/>
            <a:ext cx="9144000" cy="6858000"/>
          </a:xfrm>
        </p:spPr>
        <p:txBody>
          <a:bodyPr/>
          <a:lstStyle/>
          <a:p>
            <a:pPr marL="609600" indent="-609600" algn="ctr" eaLnBrk="1" hangingPunct="1">
              <a:buFontTx/>
              <a:buNone/>
            </a:pPr>
            <a:r>
              <a:rPr lang="uk-UA" altLang="ru-RU" sz="2800" b="1" dirty="0">
                <a:solidFill>
                  <a:srgbClr val="FF0000"/>
                </a:solidFill>
              </a:rPr>
              <a:t>ЗАГАЛЬНІ ВЛАСТИВОСТІ ПРОСТОРУ І ЧАСУ: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b="1" dirty="0">
                <a:solidFill>
                  <a:srgbClr val="0912C7"/>
                </a:solidFill>
              </a:rPr>
              <a:t>Об</a:t>
            </a:r>
            <a:r>
              <a:rPr lang="en-US" altLang="ru-RU" sz="2800" b="1" dirty="0">
                <a:solidFill>
                  <a:srgbClr val="0912C7"/>
                </a:solidFill>
              </a:rPr>
              <a:t>’</a:t>
            </a:r>
            <a:r>
              <a:rPr lang="uk-UA" altLang="ru-RU" sz="2800" b="1" dirty="0" err="1">
                <a:solidFill>
                  <a:srgbClr val="0912C7"/>
                </a:solidFill>
              </a:rPr>
              <a:t>єктивність</a:t>
            </a:r>
            <a:r>
              <a:rPr lang="uk-UA" altLang="ru-RU" sz="2800" b="1" dirty="0">
                <a:solidFill>
                  <a:srgbClr val="0912C7"/>
                </a:solidFill>
              </a:rPr>
              <a:t>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sz="2800" b="1" dirty="0" err="1">
                <a:solidFill>
                  <a:srgbClr val="0912C7"/>
                </a:solidFill>
              </a:rPr>
              <a:t>Всезагальність</a:t>
            </a:r>
            <a:r>
              <a:rPr lang="uk-UA" altLang="ru-RU" sz="2800" b="1" dirty="0">
                <a:solidFill>
                  <a:srgbClr val="0912C7"/>
                </a:solidFill>
              </a:rPr>
              <a:t>.</a:t>
            </a:r>
            <a:endParaRPr lang="uk-UA" altLang="ru-RU" b="1" dirty="0">
              <a:solidFill>
                <a:srgbClr val="0912C7"/>
              </a:solidFill>
            </a:endParaRPr>
          </a:p>
          <a:p>
            <a:pPr eaLnBrk="1" hangingPunct="1">
              <a:buFontTx/>
              <a:buNone/>
            </a:pPr>
            <a:endParaRPr lang="uk-UA" altLang="ru-RU" b="1" dirty="0">
              <a:solidFill>
                <a:srgbClr val="0912C7"/>
              </a:solidFill>
            </a:endParaRP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3. Безмежність.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4. Дискретність</a:t>
            </a:r>
            <a:r>
              <a:rPr lang="uk-UA" altLang="ru-RU" dirty="0"/>
              <a:t> (властивість </a:t>
            </a:r>
            <a:r>
              <a:rPr lang="uk-UA" altLang="ru-RU" dirty="0" err="1"/>
              <a:t>переривності</a:t>
            </a:r>
            <a:r>
              <a:rPr lang="uk-UA" altLang="ru-RU" dirty="0"/>
              <a:t>, роздільності).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5. Нерозривність простору 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0912C7"/>
                </a:solidFill>
              </a:rPr>
              <a:t>і часу,</a:t>
            </a:r>
            <a:r>
              <a:rPr lang="uk-UA" altLang="ru-RU" dirty="0"/>
              <a:t> що </a:t>
            </a:r>
            <a:r>
              <a:rPr lang="uk-UA" altLang="ru-RU" dirty="0" err="1"/>
              <a:t>обгрунтував</a:t>
            </a:r>
            <a:endParaRPr lang="uk-UA" altLang="ru-RU" dirty="0"/>
          </a:p>
          <a:p>
            <a:pPr eaLnBrk="1" hangingPunct="1">
              <a:buFontTx/>
              <a:buNone/>
            </a:pPr>
            <a:r>
              <a:rPr lang="uk-UA" altLang="ru-RU" dirty="0"/>
              <a:t>вчений-фізик </a:t>
            </a:r>
            <a:r>
              <a:rPr lang="uk-UA" altLang="ru-RU" dirty="0">
                <a:solidFill>
                  <a:srgbClr val="FF0000"/>
                </a:solidFill>
              </a:rPr>
              <a:t>Альберт</a:t>
            </a:r>
            <a:r>
              <a:rPr lang="uk-UA" altLang="ru-RU" dirty="0"/>
              <a:t> </a:t>
            </a:r>
          </a:p>
          <a:p>
            <a:pPr eaLnBrk="1" hangingPunct="1">
              <a:buFontTx/>
              <a:buNone/>
            </a:pPr>
            <a:r>
              <a:rPr lang="uk-UA" altLang="ru-RU" b="1" dirty="0">
                <a:solidFill>
                  <a:srgbClr val="FF0000"/>
                </a:solidFill>
              </a:rPr>
              <a:t>ЕЙНШТЕЙН</a:t>
            </a:r>
            <a:r>
              <a:rPr lang="uk-UA" altLang="ru-RU" dirty="0"/>
              <a:t> </a:t>
            </a:r>
            <a:r>
              <a:rPr lang="uk-UA" altLang="ru-RU" dirty="0">
                <a:solidFill>
                  <a:srgbClr val="0912C7"/>
                </a:solidFill>
              </a:rPr>
              <a:t>(1879-1955)</a:t>
            </a:r>
          </a:p>
          <a:p>
            <a:pPr eaLnBrk="1" hangingPunct="1">
              <a:buFontTx/>
              <a:buNone/>
            </a:pPr>
            <a:endParaRPr lang="uk-UA" altLang="ru-RU" dirty="0">
              <a:solidFill>
                <a:srgbClr val="0912C7"/>
              </a:solidFill>
            </a:endParaRPr>
          </a:p>
          <a:p>
            <a:pPr eaLnBrk="1" hangingPunct="1">
              <a:buFontTx/>
              <a:buNone/>
            </a:pPr>
            <a:endParaRPr lang="uk-UA" altLang="ru-RU" sz="3600" b="1" dirty="0">
              <a:solidFill>
                <a:srgbClr val="FF0000"/>
              </a:solidFill>
            </a:endParaRPr>
          </a:p>
        </p:txBody>
      </p:sp>
      <p:pic>
        <p:nvPicPr>
          <p:cNvPr id="34819" name="Picture 5" descr="Einstein1921 by F Schmutzer 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107663"/>
            <a:ext cx="3606800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/>
            <a:br>
              <a:rPr lang="en-US" altLang="ru-RU" b="1" dirty="0">
                <a:solidFill>
                  <a:srgbClr val="0912C7"/>
                </a:solidFill>
              </a:rPr>
            </a:br>
            <a:r>
              <a:rPr lang="uk-UA" altLang="ru-RU" sz="3600" b="1" dirty="0">
                <a:solidFill>
                  <a:srgbClr val="FF0000"/>
                </a:solidFill>
              </a:rPr>
              <a:t>СПЕЦИФІЧНІ ВЛАСТИВОСТІ</a:t>
            </a:r>
            <a:br>
              <a:rPr lang="uk-UA" altLang="ru-RU" sz="3600" b="1" dirty="0">
                <a:solidFill>
                  <a:srgbClr val="FF0000"/>
                </a:solidFill>
              </a:rPr>
            </a:br>
            <a:r>
              <a:rPr lang="uk-UA" altLang="ru-RU" sz="3600" b="1" dirty="0">
                <a:solidFill>
                  <a:srgbClr val="FF0000"/>
                </a:solidFill>
              </a:rPr>
              <a:t>ПРОСТОРУ:</a:t>
            </a:r>
            <a:endParaRPr lang="ru-RU" sz="3600" dirty="0"/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536" y="1772816"/>
            <a:ext cx="7854950" cy="17526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ПРОТЯЖНІСТЬ</a:t>
            </a:r>
            <a:r>
              <a:rPr lang="uk-UA" altLang="ru-RU" dirty="0"/>
              <a:t> – порядок розміщення об'єктів і відстань між ними.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ТРЬОХВИМІРНІСТЬ </a:t>
            </a:r>
            <a:r>
              <a:rPr lang="uk-UA" altLang="ru-RU" dirty="0"/>
              <a:t>– висота, довжина, ширина.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КІЛЬКІСНА І ЯКІСНА</a:t>
            </a:r>
            <a:r>
              <a:rPr lang="uk-UA" altLang="ru-RU" dirty="0"/>
              <a:t> визначеність.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БЕЗМЕЖНІСТЬ (НЕСКІНЧЕННІСТЬ).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ГОМОГЕННІСТЬ</a:t>
            </a:r>
            <a:r>
              <a:rPr lang="uk-UA" altLang="ru-RU" b="1" dirty="0">
                <a:solidFill>
                  <a:srgbClr val="FF0000"/>
                </a:solidFill>
              </a:rPr>
              <a:t> </a:t>
            </a:r>
            <a:r>
              <a:rPr lang="uk-UA" altLang="ru-RU" dirty="0"/>
              <a:t>– однорідність окремих просторових предметів і явищ.</a:t>
            </a:r>
          </a:p>
          <a:p>
            <a:pPr marL="609600" indent="-609600" eaLnBrk="1" hangingPunct="1">
              <a:buFontTx/>
              <a:buAutoNum type="arabicPeriod"/>
            </a:pPr>
            <a:endParaRPr lang="uk-UA" altLang="ru-RU" dirty="0"/>
          </a:p>
          <a:p>
            <a:pPr marL="609600" indent="-609600" eaLnBrk="1" hangingPunct="1">
              <a:buFontTx/>
              <a:buNone/>
            </a:pPr>
            <a:endParaRPr lang="uk-UA" alt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916833"/>
            <a:ext cx="8496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/>
            <a:r>
              <a:rPr lang="uk-UA" sz="3200" b="1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Час</a:t>
            </a:r>
            <a:r>
              <a:rPr lang="uk-UA" sz="3200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 філософська категорія, яка означає властивість матерії послідовно змінювати свій стан і якості, тривалість свого буття, фази, етапи, цикли існування.</a:t>
            </a:r>
            <a:br>
              <a:rPr lang="uk-UA" sz="3200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br>
              <a:rPr lang="uk-UA" sz="800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sz="3200" b="1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Універсальні властивості часу:</a:t>
            </a:r>
          </a:p>
          <a:p>
            <a:pPr marL="742950" indent="-742950"/>
            <a:r>
              <a:rPr lang="uk-UA" sz="3200" b="1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Тривалість</a:t>
            </a:r>
          </a:p>
          <a:p>
            <a:pPr marL="742950" indent="-742950"/>
            <a:r>
              <a:rPr lang="uk-UA" sz="3200" b="1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Одномірність</a:t>
            </a:r>
          </a:p>
          <a:p>
            <a:pPr marL="742950" indent="-742950"/>
            <a:r>
              <a:rPr lang="uk-UA" sz="3200" b="1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незворотність</a:t>
            </a:r>
            <a:r>
              <a:rPr lang="uk-UA" sz="3200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uk-UA" sz="3200" dirty="0">
                <a:solidFill>
                  <a:srgbClr val="0810A8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3200" dirty="0">
                <a:solidFill>
                  <a:srgbClr val="0810A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Відносність?</a:t>
            </a:r>
            <a:endParaRPr lang="uk-UA" altLang="ru-RU" sz="3200" dirty="0">
              <a:solidFill>
                <a:srgbClr val="0810A8"/>
              </a:solidFill>
            </a:endParaRPr>
          </a:p>
          <a:p>
            <a:pPr marL="742950" indent="-742950"/>
            <a:endParaRPr lang="uk-UA" altLang="ru-RU" sz="2800" dirty="0">
              <a:solidFill>
                <a:srgbClr val="0070C0"/>
              </a:solidFill>
            </a:endParaRPr>
          </a:p>
          <a:p>
            <a:pPr marL="742950" indent="-742950"/>
            <a:br>
              <a:rPr lang="uk-UA" altLang="ru-RU" dirty="0"/>
            </a:br>
            <a:endParaRPr lang="ru-RU" dirty="0"/>
          </a:p>
        </p:txBody>
      </p:sp>
      <p:pic>
        <p:nvPicPr>
          <p:cNvPr id="1026" name="Picture 2" descr="Весела Абетка. Читанка. БЕРЕЖИ СВІЙ ЧАС!">
            <a:extLst>
              <a:ext uri="{FF2B5EF4-FFF2-40B4-BE49-F238E27FC236}">
                <a16:creationId xmlns:a16="http://schemas.microsoft.com/office/drawing/2014/main" id="{FCC24960-9DD1-DA42-C219-86CFAE34F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3364" y="107715"/>
            <a:ext cx="253365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EDF6B1F-A9D0-E9AB-D899-835DD9DB3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sz="5400" b="1" dirty="0">
                <a:solidFill>
                  <a:srgbClr val="0810A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філософії розрізняють:</a:t>
            </a:r>
            <a:endParaRPr lang="uk-UA" b="1" dirty="0">
              <a:solidFill>
                <a:srgbClr val="0810A8"/>
              </a:solidFill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EFA182C-A672-BE72-37B4-229125A233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об'єктивний (фізичний) час (фіксація сумарних процесів у мікросвіті або ритмів руху небесних тіл);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суб'єктивний час (пов'язаний із його усвідомленням людьми);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біологічний час (тривалість існування живих організмів);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uk-UA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соціальний час (хронологічні виміри динаміки соціальних процесів, людського буття).</a:t>
            </a:r>
            <a:endParaRPr lang="uk-UA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8436357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2FF3DED-061A-604B-00F9-27DF8377B5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487888"/>
          </a:xfrm>
        </p:spPr>
        <p:txBody>
          <a:bodyPr/>
          <a:lstStyle/>
          <a:p>
            <a:pPr marL="97155">
              <a:lnSpc>
                <a:spcPct val="107000"/>
              </a:lnSpc>
              <a:spcAft>
                <a:spcPts val="800"/>
              </a:spcAft>
            </a:pPr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 розвитком науки, зокрема астрофізики, збагачувалися знання про простір і час, їх взаємозв'язок. Деякі учені вважають, що термін "час" неможливо по-філософськи визначити. Однією з основних для теорії часу є проблема його початку: 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 є точкою відліку часу? </a:t>
            </a:r>
            <a:endParaRPr lang="uk-UA" sz="18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Одні фахівці стверджують, що час - 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поняття, яке виникає разом з матерією в той момент, коли народжується Всесвіт</a:t>
            </a:r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Адже для розуміння часу як певної тривалості потрібно від 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чогось відштовхнутися</a:t>
            </a:r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Інші вчені доводять, що це 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четверта координата виміру, </a:t>
            </a:r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і людина живе в 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чотиривимірному просторі</a:t>
            </a:r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: "просторі - часі". Існує думка, що час - абстракція, яка фіксує моменти зміни об'єкта; що час, як і простір, - це лише здатність нашого мислення фіксувати явища швидкоплинного світу. </a:t>
            </a:r>
          </a:p>
          <a:p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сучасній астрономічній науці є дискусійною проблема 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"машини часу", "чорних дір" і "кротових </a:t>
            </a:r>
            <a:r>
              <a:rPr lang="uk-UA" sz="1800" b="1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нір</a:t>
            </a:r>
            <a:r>
              <a:rPr lang="uk-UA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", </a:t>
            </a:r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яких, відповідно до теорії відносності, спостерігається уповільнення часу, гальмування всіх процесів, подій, переміщення тіл у всесвітньому тунелі простору-часу. </a:t>
            </a:r>
          </a:p>
          <a:p>
            <a:r>
              <a:rPr lang="uk-UA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 XX ст. сформувалося стійке уявлення про єдиний час-простір, яке фіксує існування матерії як особливої системи з притаманними їй метричними вимірами</a:t>
            </a:r>
            <a:r>
              <a:rPr lang="uk-UA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95804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ru-RU" b="1" dirty="0">
              <a:solidFill>
                <a:srgbClr val="0912C7"/>
              </a:solidFill>
            </a:endParaRPr>
          </a:p>
          <a:p>
            <a:pPr marL="609600" indent="-609600" algn="ctr" eaLnBrk="1" hangingPunct="1">
              <a:buFontTx/>
              <a:buNone/>
            </a:pPr>
            <a:r>
              <a:rPr lang="uk-UA" altLang="ru-RU" b="1" dirty="0">
                <a:solidFill>
                  <a:srgbClr val="0070C0"/>
                </a:solidFill>
              </a:rPr>
              <a:t>РОЛЬ ПРОСТОРУ І ЧАСУ У ДІЯЛЬНОСТІ ПРАВОЗНАВЦІВ:</a:t>
            </a:r>
            <a:endParaRPr lang="en-US" altLang="ru-RU" b="1" dirty="0">
              <a:solidFill>
                <a:srgbClr val="0070C0"/>
              </a:solidFill>
            </a:endParaRPr>
          </a:p>
          <a:p>
            <a:pPr marL="609600" indent="-609600" algn="ctr" eaLnBrk="1" hangingPunct="1">
              <a:buFontTx/>
              <a:buNone/>
            </a:pPr>
            <a:endParaRPr lang="uk-UA" altLang="ru-RU" b="1" dirty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ЗМЕНШУЄТЬСЯ</a:t>
            </a:r>
            <a:r>
              <a:rPr lang="uk-UA" altLang="ru-RU" dirty="0"/>
              <a:t> (</a:t>
            </a:r>
            <a:r>
              <a:rPr lang="en-US" altLang="ru-RU" dirty="0"/>
              <a:t>Interpol</a:t>
            </a:r>
            <a:r>
              <a:rPr lang="uk-UA" altLang="ru-RU" dirty="0"/>
              <a:t>)</a:t>
            </a:r>
            <a:r>
              <a:rPr lang="en-US" altLang="ru-RU" dirty="0"/>
              <a:t> – </a:t>
            </a:r>
            <a:r>
              <a:rPr lang="uk-UA" altLang="ru-RU" dirty="0"/>
              <a:t>не сховаєшся.</a:t>
            </a: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uk-UA" altLang="ru-RU" b="1" dirty="0">
                <a:solidFill>
                  <a:srgbClr val="0810A8"/>
                </a:solidFill>
              </a:rPr>
              <a:t>ЗБІЛЬШУЄТЬСЯ</a:t>
            </a:r>
            <a:r>
              <a:rPr lang="uk-UA" altLang="ru-RU" b="1" dirty="0">
                <a:solidFill>
                  <a:srgbClr val="0912C7"/>
                </a:solidFill>
              </a:rPr>
              <a:t> </a:t>
            </a:r>
            <a:r>
              <a:rPr lang="uk-UA" altLang="ru-RU" dirty="0"/>
              <a:t>– чим більший простір, тим важче зібрати докази, зробити розслідування.</a:t>
            </a:r>
          </a:p>
          <a:p>
            <a:pPr marL="609600" indent="-609600" eaLnBrk="1" hangingPunct="1">
              <a:lnSpc>
                <a:spcPct val="150000"/>
              </a:lnSpc>
              <a:buFontTx/>
              <a:buAutoNum type="arabicPeriod"/>
            </a:pPr>
            <a:r>
              <a:rPr lang="uk-UA" altLang="ru-RU" b="1" dirty="0">
                <a:solidFill>
                  <a:srgbClr val="0912C7"/>
                </a:solidFill>
              </a:rPr>
              <a:t>Роль часу невпинно ЗРОСТАЄ.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uk-UA" altLang="ru-RU" sz="4000" dirty="0">
                <a:solidFill>
                  <a:srgbClr val="FF0000"/>
                </a:solidFill>
              </a:rPr>
              <a:t>                        </a:t>
            </a:r>
            <a:endParaRPr lang="en-US" altLang="ru-RU" sz="4000" dirty="0">
              <a:solidFill>
                <a:srgbClr val="FF0000"/>
              </a:solidFill>
            </a:endParaRPr>
          </a:p>
          <a:p>
            <a:pPr marL="609600" indent="-609600" algn="ctr" eaLnBrk="1" hangingPunct="1">
              <a:buFontTx/>
              <a:buNone/>
              <a:defRPr/>
            </a:pPr>
            <a:r>
              <a:rPr lang="uk-UA" altLang="ru-RU" sz="4000" b="1" dirty="0"/>
              <a:t>ВИСНОВКИ:</a:t>
            </a:r>
          </a:p>
          <a:p>
            <a:pPr marL="609600" indent="-609600" eaLnBrk="1" hangingPunct="1">
              <a:buNone/>
              <a:defRPr/>
            </a:pPr>
            <a:r>
              <a:rPr lang="en-US" altLang="ru-RU" sz="4000" b="1" dirty="0">
                <a:solidFill>
                  <a:schemeClr val="accent1">
                    <a:lumMod val="75000"/>
                  </a:schemeClr>
                </a:solidFill>
              </a:rPr>
              <a:t>1</a:t>
            </a:r>
            <a:r>
              <a:rPr lang="ru-RU" altLang="ru-RU" sz="3200" b="1" dirty="0">
                <a:solidFill>
                  <a:schemeClr val="accent1">
                    <a:lumMod val="75000"/>
                  </a:schemeClr>
                </a:solidFill>
              </a:rPr>
              <a:t>. </a:t>
            </a: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Матерія є філософською категорією для позначення об'єктивної реальності.</a:t>
            </a:r>
            <a:endParaRPr lang="en-US" altLang="ru-RU" sz="32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09600" indent="-609600" eaLnBrk="1" hangingPunct="1">
              <a:buFont typeface="Wingdings 2" pitchFamily="18" charset="2"/>
              <a:buNone/>
              <a:defRPr/>
            </a:pPr>
            <a:endParaRPr lang="uk-UA" altLang="ru-RU" sz="3200" b="1" dirty="0"/>
          </a:p>
          <a:p>
            <a:pPr marL="609600" indent="-609600" eaLnBrk="1" hangingPunct="1">
              <a:buNone/>
              <a:defRPr/>
            </a:pPr>
            <a:r>
              <a:rPr lang="uk-UA" altLang="ru-RU" sz="3200" b="1" dirty="0">
                <a:solidFill>
                  <a:schemeClr val="accent1">
                    <a:lumMod val="75000"/>
                  </a:schemeClr>
                </a:solidFill>
              </a:rPr>
              <a:t>2. Способом існування матерії є рух, а формами існування – простір і час.</a:t>
            </a:r>
          </a:p>
          <a:p>
            <a:pPr marL="609600" indent="-609600" eaLnBrk="1" hangingPunct="1">
              <a:buFontTx/>
              <a:buNone/>
              <a:defRPr/>
            </a:pPr>
            <a:endParaRPr lang="uk-UA" altLang="ru-RU" sz="4000" b="1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A351CE10-0DE6-9619-4504-6F17886A4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3"/>
            <a:ext cx="8229600" cy="5487888"/>
          </a:xfrm>
        </p:spPr>
        <p:txBody>
          <a:bodyPr/>
          <a:lstStyle/>
          <a:p>
            <a:pPr marL="0" indent="0" algn="ctr">
              <a:buNone/>
            </a:pPr>
            <a:br>
              <a:rPr lang="uk-UA" sz="2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uk-UA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Отже, філософська онтологія є наукою про все, що реально існує - матеріальне чи ідеальне, об'єктивне чи суб'єктивне. Виявляючи фундаментальні властивості буття, з'ясовуючи сутність усіх його форм і способів існування, категоріально їх фіксуючи (матерія, свідомість, простір, час, рух, взаємодія, структура тощо), філософська теорія буття продукує історично та науково змінну картину світу, прагне дати цілісне уявлення про неї.</a:t>
            </a:r>
            <a:endParaRPr lang="uk-UA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334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ctr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ОСНОВНІ ПОНЯТТЯ ТЕМИ: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2400" b="1" i="1" dirty="0"/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Онтологія — 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(від </a:t>
            </a:r>
            <a:r>
              <a:rPr lang="uk-UA" altLang="ru-RU" sz="2400" b="1" i="1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лат.ontologia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–  вчення, наука) — це вчення про буття, розділ філософії, у якому з'ясовуються фундаментальні проблеми існування дійсності.</a:t>
            </a:r>
            <a:r>
              <a:rPr lang="uk-UA" altLang="ru-RU" sz="240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endParaRPr lang="uk-UA" altLang="ru-RU" sz="2400" b="1" i="1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Буття</a:t>
            </a:r>
            <a:r>
              <a:rPr lang="uk-UA" altLang="ru-RU" sz="2400" b="1" i="1" dirty="0">
                <a:solidFill>
                  <a:srgbClr val="FF0000"/>
                </a:solidFill>
              </a:rPr>
              <a:t> </a:t>
            </a:r>
            <a:r>
              <a:rPr lang="uk-UA" altLang="ru-RU" sz="2400" i="1" dirty="0">
                <a:solidFill>
                  <a:srgbClr val="050963"/>
                </a:solidFill>
              </a:rPr>
              <a:t>– 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філософська категорія для позначення реально існуючої, об'єктивної, вічної, безмежної субстанції, що містить у собі все суще.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2400" b="1" i="1" dirty="0"/>
              <a:t>Небуття</a:t>
            </a:r>
            <a:r>
              <a:rPr lang="uk-UA" altLang="ru-RU" sz="2400" b="1" i="1" dirty="0">
                <a:solidFill>
                  <a:srgbClr val="FF0000"/>
                </a:solidFill>
              </a:rPr>
              <a:t> </a:t>
            </a:r>
            <a:r>
              <a:rPr lang="uk-UA" altLang="ru-RU" sz="2400" b="1" i="1" dirty="0">
                <a:solidFill>
                  <a:srgbClr val="050963"/>
                </a:solidFill>
              </a:rPr>
              <a:t>– </a:t>
            </a:r>
            <a:r>
              <a:rPr lang="uk-UA" altLang="ru-RU" sz="2400" b="1" i="1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стан абсолютного ніщо, межа, за якою певний предмет (явище) ще не існує або вже не існує.</a:t>
            </a:r>
          </a:p>
          <a:p>
            <a:pPr marL="609600" indent="-609600" algn="just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7127875"/>
          </a:xfrm>
        </p:spPr>
        <p:txBody>
          <a:bodyPr>
            <a:normAutofit fontScale="77500" lnSpcReduction="20000"/>
          </a:bodyPr>
          <a:lstStyle/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b="1" dirty="0">
              <a:solidFill>
                <a:schemeClr val="tx2"/>
              </a:solidFill>
              <a:latin typeface="Arial Black" pitchFamily="34" charset="0"/>
            </a:endParaRPr>
          </a:p>
          <a:p>
            <a:pPr marL="274320" indent="-274320" algn="ctr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300" b="1" dirty="0">
              <a:solidFill>
                <a:schemeClr val="tx2"/>
              </a:solidFill>
              <a:latin typeface="Arial Black" pitchFamily="34" charset="0"/>
            </a:endParaRPr>
          </a:p>
          <a:p>
            <a:pPr marL="274320" indent="-274320" algn="ctr" eaLnBrk="1" fontAlgn="auto" hangingPunct="1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300" b="1" dirty="0">
                <a:solidFill>
                  <a:schemeClr val="tx2"/>
                </a:solidFill>
              </a:rPr>
              <a:t>РОЗВИТОК КОНЦЕПЦІЇ БУТТЯ В ІСТОРІЇ ФІЛОСОФІЇ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Антична філософія</a:t>
            </a:r>
            <a:r>
              <a:rPr lang="uk-UA" altLang="ru-RU" sz="3200" dirty="0">
                <a:solidFill>
                  <a:schemeClr val="tx2"/>
                </a:solidFill>
              </a:rPr>
              <a:t> </a:t>
            </a:r>
            <a:r>
              <a:rPr lang="uk-UA" altLang="ru-RU" sz="3200" dirty="0"/>
              <a:t>– </a:t>
            </a:r>
          </a:p>
          <a:p>
            <a:pPr marL="274320" indent="-274320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буття – це першооснова світу (вода, повітря тощо).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Середньовіччя</a:t>
            </a:r>
            <a:r>
              <a:rPr lang="uk-UA" altLang="ru-RU" sz="3200" b="1" dirty="0">
                <a:solidFill>
                  <a:srgbClr val="FF0000"/>
                </a:solidFill>
              </a:rPr>
              <a:t> </a:t>
            </a:r>
            <a:r>
              <a:rPr lang="uk-UA" altLang="ru-RU" sz="3200" dirty="0"/>
              <a:t>–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буття роздвоєне – божественне і природне.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Відродження і Новий час</a:t>
            </a:r>
            <a:r>
              <a:rPr lang="uk-UA" altLang="ru-RU" sz="3200" dirty="0">
                <a:solidFill>
                  <a:schemeClr val="tx2"/>
                </a:solidFill>
              </a:rPr>
              <a:t> </a:t>
            </a:r>
            <a:r>
              <a:rPr lang="uk-UA" altLang="ru-RU" sz="3200" dirty="0"/>
              <a:t>–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буття – це існування природно-тілесного.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200" b="1" dirty="0">
              <a:solidFill>
                <a:schemeClr val="tx2"/>
              </a:solidFill>
            </a:endParaRP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b="1" dirty="0">
                <a:solidFill>
                  <a:schemeClr val="tx2"/>
                </a:solidFill>
              </a:rPr>
              <a:t>Сучасна концепція буття </a:t>
            </a:r>
            <a:r>
              <a:rPr lang="uk-UA" altLang="ru-RU" sz="3200" b="1" dirty="0"/>
              <a:t>– 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sz="3200" dirty="0"/>
              <a:t>це  філософська категорія, що включає:</a:t>
            </a:r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uk-UA" altLang="ru-RU" sz="3600" dirty="0"/>
          </a:p>
          <a:p>
            <a:pPr marL="274320" indent="-274320" algn="just" eaLnBrk="1" fontAlgn="auto" hangingPunct="1">
              <a:lnSpc>
                <a:spcPct val="9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uk-UA" altLang="ru-RU" b="1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idx="1"/>
          </p:nvPr>
        </p:nvSpPr>
        <p:spPr>
          <a:xfrm>
            <a:off x="36513" y="0"/>
            <a:ext cx="9144000" cy="6858000"/>
          </a:xfrm>
        </p:spPr>
        <p:txBody>
          <a:bodyPr/>
          <a:lstStyle/>
          <a:p>
            <a:pPr algn="just" eaLnBrk="1" hangingPunct="1"/>
            <a:endParaRPr lang="uk-UA" altLang="ru-RU" b="1"/>
          </a:p>
          <a:p>
            <a:pPr algn="just" eaLnBrk="1" hangingPunct="1"/>
            <a:endParaRPr lang="uk-UA" altLang="ru-RU" b="1"/>
          </a:p>
          <a:p>
            <a:pPr algn="just" eaLnBrk="1" hangingPunct="1"/>
            <a:r>
              <a:rPr lang="uk-UA" altLang="ru-RU" b="1"/>
              <a:t>все те, що ми бачимо, що реально існує; </a:t>
            </a:r>
          </a:p>
          <a:p>
            <a:pPr algn="just" eaLnBrk="1" hangingPunct="1"/>
            <a:r>
              <a:rPr lang="uk-UA" altLang="ru-RU" b="1"/>
              <a:t>все те, що ми не бачимо, але воно є у дійсності (наприклад, радіохвилі, електричне поле, внутрішні зміни тощо); </a:t>
            </a:r>
          </a:p>
          <a:p>
            <a:pPr algn="just" eaLnBrk="1" hangingPunct="1"/>
            <a:r>
              <a:rPr lang="uk-UA" altLang="ru-RU" b="1"/>
              <a:t>все те, що є уявним, нереальним (наприклад, уявлення про ідеальне, міфологічні образи); </a:t>
            </a:r>
          </a:p>
          <a:p>
            <a:pPr algn="just" eaLnBrk="1" hangingPunct="1"/>
            <a:r>
              <a:rPr lang="uk-UA" altLang="ru-RU" b="1"/>
              <a:t>елементи реальності, що існують об'єктивно, незалежно від свідомості людини (об'єктивні закони); </a:t>
            </a:r>
          </a:p>
          <a:p>
            <a:pPr algn="just" eaLnBrk="1" hangingPunct="1"/>
            <a:r>
              <a:rPr lang="uk-UA" altLang="ru-RU" b="1"/>
              <a:t>загальні проблеми існування людини, її сідомості і суспільства.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609600" indent="-609600" algn="just" eaLnBrk="1" hangingPunct="1">
              <a:buFontTx/>
              <a:buNone/>
              <a:defRPr/>
            </a:pPr>
            <a:endParaRPr lang="uk-UA" altLang="ru-RU" sz="4000" b="1" i="1" dirty="0">
              <a:solidFill>
                <a:schemeClr val="tx2"/>
              </a:solidFill>
            </a:endParaRPr>
          </a:p>
          <a:p>
            <a:pPr marL="609600" indent="-609600" algn="just" eaLnBrk="1" hangingPunct="1">
              <a:buFontTx/>
              <a:buNone/>
              <a:defRPr/>
            </a:pPr>
            <a:r>
              <a:rPr lang="uk-UA" altLang="ru-RU" sz="4000" b="1" i="1" dirty="0">
                <a:solidFill>
                  <a:schemeClr val="tx2"/>
                </a:solidFill>
              </a:rPr>
              <a:t>Ступені узагальнення буття:</a:t>
            </a:r>
          </a:p>
          <a:p>
            <a:pPr marL="609600" indent="-609600" algn="ctr" eaLnBrk="1" hangingPunct="1">
              <a:buNone/>
              <a:defRPr/>
            </a:pPr>
            <a:endParaRPr lang="uk-UA" altLang="ru-RU" sz="36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609600" indent="-609600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1. Буття як загальне (всесвіт).</a:t>
            </a:r>
          </a:p>
          <a:p>
            <a:pPr marL="609600" indent="-609600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2. Буття як особливе          (навчальна група)</a:t>
            </a:r>
          </a:p>
          <a:p>
            <a:pPr marL="609600" indent="-609600" algn="just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3. Буття як одиничне </a:t>
            </a:r>
          </a:p>
          <a:p>
            <a:pPr marL="609600" indent="-609600" algn="just" eaLnBrk="1" hangingPunct="1">
              <a:buNone/>
              <a:defRPr/>
            </a:pPr>
            <a:r>
              <a:rPr lang="uk-UA" altLang="ru-RU" sz="3600" b="1" dirty="0">
                <a:solidFill>
                  <a:schemeClr val="accent1">
                    <a:lumMod val="75000"/>
                  </a:schemeClr>
                </a:solidFill>
              </a:rPr>
              <a:t>(окрема людина, рослина, річ).</a:t>
            </a:r>
          </a:p>
          <a:p>
            <a:pPr marL="609600" indent="-609600" algn="just" eaLnBrk="1" hangingPunct="1">
              <a:defRPr/>
            </a:pPr>
            <a:endParaRPr lang="uk-UA" altLang="ru-RU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942263" cy="1223963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altLang="ru-RU" sz="4000" b="1" dirty="0">
                <a:solidFill>
                  <a:schemeClr val="tx1"/>
                </a:solidFill>
              </a:rPr>
              <a:t>ФОРМИ БУТТЯ:</a:t>
            </a:r>
            <a:br>
              <a:rPr lang="uk-UA" altLang="ru-RU" sz="4000" dirty="0">
                <a:solidFill>
                  <a:srgbClr val="FF0000"/>
                </a:solidFill>
              </a:rPr>
            </a:br>
            <a:r>
              <a:rPr lang="uk-UA" altLang="ru-RU" sz="4000" b="1" dirty="0"/>
              <a:t>1. Буття матеріального</a:t>
            </a:r>
          </a:p>
        </p:txBody>
      </p:sp>
      <p:graphicFrame>
        <p:nvGraphicFramePr>
          <p:cNvPr id="77867" name="Group 4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8435975" cy="4810126"/>
        </p:xfrm>
        <a:graphic>
          <a:graphicData uri="http://schemas.openxmlformats.org/drawingml/2006/table">
            <a:tbl>
              <a:tblPr/>
              <a:tblGrid>
                <a:gridCol w="4429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93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природи в цілому;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предметів , речей;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52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 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процесів (дощ, сніг, вулкан)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9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Г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станів природи (літо, зима);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Д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uk-UA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Буття речей, створених людиною (стіл, ручка, авто).</a:t>
                      </a:r>
                      <a:endParaRPr kumimoji="0" lang="uk-UA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9930" name="Group 58"/>
          <p:cNvGraphicFramePr>
            <a:graphicFrameLocks noGrp="1"/>
          </p:cNvGraphicFramePr>
          <p:nvPr>
            <p:ph sz="half" idx="2"/>
          </p:nvPr>
        </p:nvGraphicFramePr>
        <p:xfrm>
          <a:off x="107950" y="115888"/>
          <a:ext cx="9036050" cy="6850065"/>
        </p:xfrm>
        <a:graphic>
          <a:graphicData uri="http://schemas.openxmlformats.org/drawingml/2006/table">
            <a:tbl>
              <a:tblPr/>
              <a:tblGrid>
                <a:gridCol w="9036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81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2. Буття людини: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 Буття людини як матеріального тіла;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 Буття людини як живого організму;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 Буття людини як </a:t>
                      </a: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homo sapiens</a:t>
                      </a: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charset="0"/>
                        </a:rPr>
                        <a:t>3. Буття соціального:</a:t>
                      </a:r>
                      <a:endParaRPr kumimoji="0" lang="uk-UA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А. Буття індивіда в окремому суспільстві;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Б. Буття окремого суспільства;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6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В. Буття людства в цілому.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2574</TotalTime>
  <Words>1905</Words>
  <Application>Microsoft Office PowerPoint</Application>
  <PresentationFormat>Екран (4:3)</PresentationFormat>
  <Paragraphs>268</Paragraphs>
  <Slides>38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38</vt:i4>
      </vt:variant>
    </vt:vector>
  </HeadingPairs>
  <TitlesOfParts>
    <vt:vector size="47" baseType="lpstr">
      <vt:lpstr>Arial</vt:lpstr>
      <vt:lpstr>Arial Black</vt:lpstr>
      <vt:lpstr>Bookman Old Style</vt:lpstr>
      <vt:lpstr>Calibri</vt:lpstr>
      <vt:lpstr>Georgia</vt:lpstr>
      <vt:lpstr>Symbol</vt:lpstr>
      <vt:lpstr>Times New Roman</vt:lpstr>
      <vt:lpstr>Wingdings 2</vt:lpstr>
      <vt:lpstr>Поток</vt:lpstr>
      <vt:lpstr>Розділи філософії</vt:lpstr>
      <vt:lpstr>Презентація PowerPoint</vt:lpstr>
      <vt:lpstr>План лекції</vt:lpstr>
      <vt:lpstr>Презентація PowerPoint</vt:lpstr>
      <vt:lpstr>Презентація PowerPoint</vt:lpstr>
      <vt:lpstr>Презентація PowerPoint</vt:lpstr>
      <vt:lpstr>Презентація PowerPoint</vt:lpstr>
      <vt:lpstr>ФОРМИ БУТТЯ: 1. Буття матеріального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Класифікації філософських позицій на основі розуміння вихідних характеристик буття 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СПЕЦИФІЧНІ ВЛАСТИВОСТІ ПРОСТОРУ:</vt:lpstr>
      <vt:lpstr>Презентація PowerPoint</vt:lpstr>
      <vt:lpstr>У філософії розрізняють: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MoBIL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2. ПРОБЛЕМА БУТТЯ.  ФІЛОСОФСЬКИЙ ЗМІСТ ПОНЯТТЯ “МАТЕРІЯ”</dc:title>
  <dc:creator>Admin</dc:creator>
  <cp:lastModifiedBy>Olga</cp:lastModifiedBy>
  <cp:revision>151</cp:revision>
  <dcterms:created xsi:type="dcterms:W3CDTF">2010-05-15T19:12:14Z</dcterms:created>
  <dcterms:modified xsi:type="dcterms:W3CDTF">2023-11-03T15:42:26Z</dcterms:modified>
</cp:coreProperties>
</file>