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Bricolage Grotesque Bold" charset="1" panose="020B0605040402000204"/>
      <p:regular r:id="rId13"/>
    </p:embeddedFont>
    <p:embeddedFont>
      <p:font typeface="Inter 1" charset="1" panose="020B0502030000000004"/>
      <p:regular r:id="rId14"/>
    </p:embeddedFont>
    <p:embeddedFont>
      <p:font typeface="Inter 1 Medium" charset="1" panose="02000503000000020004"/>
      <p:regular r:id="rId15"/>
    </p:embeddedFont>
    <p:embeddedFont>
      <p:font typeface="Merriweather Bold" charset="1" panose="00000800000000000000"/>
      <p:regular r:id="rId16"/>
    </p:embeddedFont>
    <p:embeddedFont>
      <p:font typeface="Inter 2" charset="1" panose="02000503000000020004"/>
      <p:regular r:id="rId17"/>
    </p:embeddedFont>
    <p:embeddedFont>
      <p:font typeface="Inter 2 Bold" charset="1" panose="02000503000000020004"/>
      <p:regular r:id="rId18"/>
    </p:embeddedFont>
    <p:embeddedFont>
      <p:font typeface="Bricolage Grotesque" charset="1" panose="020B060504040200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2.png" Type="http://schemas.openxmlformats.org/officeDocument/2006/relationships/image"/><Relationship Id="rId12" Target="../media/image3.svg" Type="http://schemas.openxmlformats.org/officeDocument/2006/relationships/image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4698579" y="-462136"/>
            <a:ext cx="4595895" cy="5230037"/>
          </a:xfrm>
          <a:custGeom>
            <a:avLst/>
            <a:gdLst/>
            <a:ahLst/>
            <a:cxnLst/>
            <a:rect r="r" b="b" t="t" l="l"/>
            <a:pathLst>
              <a:path h="5230037" w="4595895">
                <a:moveTo>
                  <a:pt x="4595894" y="5230037"/>
                </a:moveTo>
                <a:lnTo>
                  <a:pt x="0" y="5230037"/>
                </a:lnTo>
                <a:lnTo>
                  <a:pt x="0" y="0"/>
                </a:lnTo>
                <a:lnTo>
                  <a:pt x="4595894" y="0"/>
                </a:lnTo>
                <a:lnTo>
                  <a:pt x="4595894" y="5230037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006473" y="5519099"/>
            <a:ext cx="4595895" cy="5230037"/>
          </a:xfrm>
          <a:custGeom>
            <a:avLst/>
            <a:gdLst/>
            <a:ahLst/>
            <a:cxnLst/>
            <a:rect r="r" b="b" t="t" l="l"/>
            <a:pathLst>
              <a:path h="5230037" w="4595895">
                <a:moveTo>
                  <a:pt x="0" y="0"/>
                </a:moveTo>
                <a:lnTo>
                  <a:pt x="4595894" y="0"/>
                </a:lnTo>
                <a:lnTo>
                  <a:pt x="4595894" y="5230037"/>
                </a:lnTo>
                <a:lnTo>
                  <a:pt x="0" y="5230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798249" y="8694950"/>
            <a:ext cx="4691503" cy="561098"/>
            <a:chOff x="0" y="0"/>
            <a:chExt cx="1235622" cy="1477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35622" cy="147779"/>
            </a:xfrm>
            <a:custGeom>
              <a:avLst/>
              <a:gdLst/>
              <a:ahLst/>
              <a:cxnLst/>
              <a:rect r="r" b="b" t="t" l="l"/>
              <a:pathLst>
                <a:path h="147779" w="1235622">
                  <a:moveTo>
                    <a:pt x="73889" y="0"/>
                  </a:moveTo>
                  <a:lnTo>
                    <a:pt x="1161733" y="0"/>
                  </a:lnTo>
                  <a:cubicBezTo>
                    <a:pt x="1181329" y="0"/>
                    <a:pt x="1200123" y="7785"/>
                    <a:pt x="1213980" y="21642"/>
                  </a:cubicBezTo>
                  <a:cubicBezTo>
                    <a:pt x="1227837" y="35499"/>
                    <a:pt x="1235622" y="54293"/>
                    <a:pt x="1235622" y="73889"/>
                  </a:cubicBezTo>
                  <a:lnTo>
                    <a:pt x="1235622" y="73889"/>
                  </a:lnTo>
                  <a:cubicBezTo>
                    <a:pt x="1235622" y="93486"/>
                    <a:pt x="1227837" y="112280"/>
                    <a:pt x="1213980" y="126137"/>
                  </a:cubicBezTo>
                  <a:cubicBezTo>
                    <a:pt x="1200123" y="139994"/>
                    <a:pt x="1181329" y="147779"/>
                    <a:pt x="1161733" y="147779"/>
                  </a:cubicBezTo>
                  <a:lnTo>
                    <a:pt x="73889" y="147779"/>
                  </a:lnTo>
                  <a:cubicBezTo>
                    <a:pt x="54293" y="147779"/>
                    <a:pt x="35499" y="139994"/>
                    <a:pt x="21642" y="126137"/>
                  </a:cubicBezTo>
                  <a:cubicBezTo>
                    <a:pt x="7785" y="112280"/>
                    <a:pt x="0" y="93486"/>
                    <a:pt x="0" y="73889"/>
                  </a:cubicBezTo>
                  <a:lnTo>
                    <a:pt x="0" y="73889"/>
                  </a:lnTo>
                  <a:cubicBezTo>
                    <a:pt x="0" y="54293"/>
                    <a:pt x="7785" y="35499"/>
                    <a:pt x="21642" y="21642"/>
                  </a:cubicBezTo>
                  <a:cubicBezTo>
                    <a:pt x="35499" y="7785"/>
                    <a:pt x="54293" y="0"/>
                    <a:pt x="73889" y="0"/>
                  </a:cubicBezTo>
                  <a:close/>
                </a:path>
              </a:pathLst>
            </a:custGeom>
            <a:solidFill>
              <a:srgbClr val="073B3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0"/>
              <a:ext cx="1235622" cy="1477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161998" y="3446948"/>
            <a:ext cx="12678020" cy="2448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b="true" sz="8000">
                <a:solidFill>
                  <a:srgbClr val="073B3A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ОТРИМУЄМО ЦІЛЬОВЕ ФІНАНСУВАННЯ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236119" y="6282538"/>
            <a:ext cx="7748745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Inter 1"/>
                <a:ea typeface="Inter 1"/>
                <a:cs typeface="Inter 1"/>
                <a:sym typeface="Inter 1"/>
              </a:rPr>
              <a:t>Як відображати кошти,</a:t>
            </a:r>
            <a:r>
              <a:rPr lang="en-US" sz="1800">
                <a:solidFill>
                  <a:srgbClr val="000000"/>
                </a:solidFill>
                <a:latin typeface="Inter 1"/>
                <a:ea typeface="Inter 1"/>
                <a:cs typeface="Inter 1"/>
                <a:sym typeface="Inter 1"/>
              </a:rPr>
              <a:t> що надходять підприємству на суворо обумовлені цілі в межах статутної діяльності.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03142" y="8818336"/>
            <a:ext cx="428171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2100">
                <a:solidFill>
                  <a:srgbClr val="FFFFFF"/>
                </a:solidFill>
                <a:latin typeface="Inter 1 Medium"/>
                <a:ea typeface="Inter 1 Medium"/>
                <a:cs typeface="Inter 1 Medium"/>
                <a:sym typeface="Inter 1 Medium"/>
              </a:rPr>
              <a:t>Малецька Анастасія ОО-9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2079081" y="-1447755"/>
            <a:ext cx="7315200" cy="3849701"/>
          </a:xfrm>
          <a:custGeom>
            <a:avLst/>
            <a:gdLst/>
            <a:ahLst/>
            <a:cxnLst/>
            <a:rect r="r" b="b" t="t" l="l"/>
            <a:pathLst>
              <a:path h="3849701" w="7315200">
                <a:moveTo>
                  <a:pt x="0" y="0"/>
                </a:moveTo>
                <a:lnTo>
                  <a:pt x="7315200" y="0"/>
                </a:lnTo>
                <a:lnTo>
                  <a:pt x="7315200" y="3849701"/>
                </a:lnTo>
                <a:lnTo>
                  <a:pt x="0" y="38497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true" rot="0">
            <a:off x="13051881" y="7885054"/>
            <a:ext cx="7315200" cy="3849701"/>
          </a:xfrm>
          <a:custGeom>
            <a:avLst/>
            <a:gdLst/>
            <a:ahLst/>
            <a:cxnLst/>
            <a:rect r="r" b="b" t="t" l="l"/>
            <a:pathLst>
              <a:path h="3849701" w="7315200">
                <a:moveTo>
                  <a:pt x="7315200" y="3849701"/>
                </a:moveTo>
                <a:lnTo>
                  <a:pt x="0" y="3849701"/>
                </a:lnTo>
                <a:lnTo>
                  <a:pt x="0" y="0"/>
                </a:lnTo>
                <a:lnTo>
                  <a:pt x="7315200" y="0"/>
                </a:lnTo>
                <a:lnTo>
                  <a:pt x="7315200" y="384970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560393" y="1028700"/>
            <a:ext cx="1698907" cy="875423"/>
            <a:chOff x="0" y="0"/>
            <a:chExt cx="2265210" cy="116723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265210" cy="1167230"/>
              <a:chOff x="0" y="0"/>
              <a:chExt cx="447449" cy="230564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47449" cy="230564"/>
              </a:xfrm>
              <a:custGeom>
                <a:avLst/>
                <a:gdLst/>
                <a:ahLst/>
                <a:cxnLst/>
                <a:rect r="r" b="b" t="t" l="l"/>
                <a:pathLst>
                  <a:path h="230564" w="447449">
                    <a:moveTo>
                      <a:pt x="115282" y="0"/>
                    </a:moveTo>
                    <a:lnTo>
                      <a:pt x="332167" y="0"/>
                    </a:lnTo>
                    <a:cubicBezTo>
                      <a:pt x="362742" y="0"/>
                      <a:pt x="392064" y="12146"/>
                      <a:pt x="413684" y="33765"/>
                    </a:cubicBezTo>
                    <a:cubicBezTo>
                      <a:pt x="435303" y="55385"/>
                      <a:pt x="447449" y="84707"/>
                      <a:pt x="447449" y="115282"/>
                    </a:cubicBezTo>
                    <a:lnTo>
                      <a:pt x="447449" y="115282"/>
                    </a:lnTo>
                    <a:cubicBezTo>
                      <a:pt x="447449" y="145857"/>
                      <a:pt x="435303" y="175179"/>
                      <a:pt x="413684" y="196799"/>
                    </a:cubicBezTo>
                    <a:cubicBezTo>
                      <a:pt x="392064" y="218418"/>
                      <a:pt x="362742" y="230564"/>
                      <a:pt x="332167" y="230564"/>
                    </a:cubicBezTo>
                    <a:lnTo>
                      <a:pt x="115282" y="230564"/>
                    </a:lnTo>
                    <a:cubicBezTo>
                      <a:pt x="84707" y="230564"/>
                      <a:pt x="55385" y="218418"/>
                      <a:pt x="33765" y="196799"/>
                    </a:cubicBezTo>
                    <a:cubicBezTo>
                      <a:pt x="12146" y="175179"/>
                      <a:pt x="0" y="145857"/>
                      <a:pt x="0" y="115282"/>
                    </a:cubicBezTo>
                    <a:lnTo>
                      <a:pt x="0" y="115282"/>
                    </a:lnTo>
                    <a:cubicBezTo>
                      <a:pt x="0" y="84707"/>
                      <a:pt x="12146" y="55385"/>
                      <a:pt x="33765" y="33765"/>
                    </a:cubicBezTo>
                    <a:cubicBezTo>
                      <a:pt x="55385" y="12146"/>
                      <a:pt x="84707" y="0"/>
                      <a:pt x="115282" y="0"/>
                    </a:cubicBezTo>
                    <a:close/>
                  </a:path>
                </a:pathLst>
              </a:custGeom>
              <a:solidFill>
                <a:srgbClr val="073B3A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0"/>
                <a:ext cx="447449" cy="2305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98929" y="164515"/>
              <a:ext cx="2067351" cy="83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2100">
                  <a:solidFill>
                    <a:srgbClr val="FFFFFF"/>
                  </a:solidFill>
                  <a:latin typeface="Inter 1 Medium"/>
                  <a:ea typeface="Inter 1 Medium"/>
                  <a:cs typeface="Inter 1 Medium"/>
                  <a:sym typeface="Inter 1 Medium"/>
                </a:rPr>
                <a:t>Сторінка 02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1028700"/>
            <a:ext cx="3366656" cy="561098"/>
            <a:chOff x="0" y="0"/>
            <a:chExt cx="4488874" cy="748130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4488874" cy="748130"/>
              <a:chOff x="0" y="0"/>
              <a:chExt cx="886691" cy="14777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86691" cy="147779"/>
              </a:xfrm>
              <a:custGeom>
                <a:avLst/>
                <a:gdLst/>
                <a:ahLst/>
                <a:cxnLst/>
                <a:rect r="r" b="b" t="t" l="l"/>
                <a:pathLst>
                  <a:path h="147779" w="886691">
                    <a:moveTo>
                      <a:pt x="73889" y="0"/>
                    </a:moveTo>
                    <a:lnTo>
                      <a:pt x="812802" y="0"/>
                    </a:lnTo>
                    <a:cubicBezTo>
                      <a:pt x="853610" y="0"/>
                      <a:pt x="886691" y="33081"/>
                      <a:pt x="886691" y="73889"/>
                    </a:cubicBezTo>
                    <a:lnTo>
                      <a:pt x="886691" y="73889"/>
                    </a:lnTo>
                    <a:cubicBezTo>
                      <a:pt x="886691" y="114697"/>
                      <a:pt x="853610" y="147779"/>
                      <a:pt x="812802" y="147779"/>
                    </a:cubicBezTo>
                    <a:lnTo>
                      <a:pt x="73889" y="147779"/>
                    </a:lnTo>
                    <a:cubicBezTo>
                      <a:pt x="33081" y="147779"/>
                      <a:pt x="0" y="114697"/>
                      <a:pt x="0" y="73889"/>
                    </a:cubicBezTo>
                    <a:lnTo>
                      <a:pt x="0" y="73889"/>
                    </a:lnTo>
                    <a:cubicBezTo>
                      <a:pt x="0" y="33081"/>
                      <a:pt x="33081" y="0"/>
                      <a:pt x="73889" y="0"/>
                    </a:cubicBezTo>
                    <a:close/>
                  </a:path>
                </a:pathLst>
              </a:custGeom>
              <a:solidFill>
                <a:srgbClr val="073B3A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0"/>
                <a:ext cx="886691" cy="147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273192" y="164515"/>
              <a:ext cx="3942491" cy="419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4961655"/>
            <a:ext cx="5237756" cy="3086100"/>
            <a:chOff x="0" y="0"/>
            <a:chExt cx="1379491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79491" cy="812800"/>
            </a:xfrm>
            <a:custGeom>
              <a:avLst/>
              <a:gdLst/>
              <a:ahLst/>
              <a:cxnLst/>
              <a:rect r="r" b="b" t="t" l="l"/>
              <a:pathLst>
                <a:path h="812800" w="1379491">
                  <a:moveTo>
                    <a:pt x="44343" y="0"/>
                  </a:moveTo>
                  <a:lnTo>
                    <a:pt x="1335148" y="0"/>
                  </a:lnTo>
                  <a:cubicBezTo>
                    <a:pt x="1359638" y="0"/>
                    <a:pt x="1379491" y="19853"/>
                    <a:pt x="1379491" y="44343"/>
                  </a:cubicBezTo>
                  <a:lnTo>
                    <a:pt x="1379491" y="768457"/>
                  </a:lnTo>
                  <a:cubicBezTo>
                    <a:pt x="1379491" y="792947"/>
                    <a:pt x="1359638" y="812800"/>
                    <a:pt x="1335148" y="812800"/>
                  </a:cubicBezTo>
                  <a:lnTo>
                    <a:pt x="44343" y="812800"/>
                  </a:lnTo>
                  <a:cubicBezTo>
                    <a:pt x="19853" y="812800"/>
                    <a:pt x="0" y="792947"/>
                    <a:pt x="0" y="768457"/>
                  </a:cubicBezTo>
                  <a:lnTo>
                    <a:pt x="0" y="44343"/>
                  </a:lnTo>
                  <a:cubicBezTo>
                    <a:pt x="0" y="19853"/>
                    <a:pt x="19853" y="0"/>
                    <a:pt x="44343" y="0"/>
                  </a:cubicBezTo>
                  <a:close/>
                </a:path>
              </a:pathLst>
            </a:custGeom>
            <a:solidFill>
              <a:srgbClr val="073B3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1379491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4295475" y="2390941"/>
            <a:ext cx="9697050" cy="194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b="true" sz="6399">
                <a:solidFill>
                  <a:srgbClr val="073B3A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РАХУНОК 48 «ЦІЛЬОВЕ ФІНАНСУВАННЯ»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525122" y="4961655"/>
            <a:ext cx="5237756" cy="3086100"/>
            <a:chOff x="0" y="0"/>
            <a:chExt cx="1379491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79491" cy="812800"/>
            </a:xfrm>
            <a:custGeom>
              <a:avLst/>
              <a:gdLst/>
              <a:ahLst/>
              <a:cxnLst/>
              <a:rect r="r" b="b" t="t" l="l"/>
              <a:pathLst>
                <a:path h="812800" w="1379491">
                  <a:moveTo>
                    <a:pt x="44343" y="0"/>
                  </a:moveTo>
                  <a:lnTo>
                    <a:pt x="1335148" y="0"/>
                  </a:lnTo>
                  <a:cubicBezTo>
                    <a:pt x="1359638" y="0"/>
                    <a:pt x="1379491" y="19853"/>
                    <a:pt x="1379491" y="44343"/>
                  </a:cubicBezTo>
                  <a:lnTo>
                    <a:pt x="1379491" y="768457"/>
                  </a:lnTo>
                  <a:cubicBezTo>
                    <a:pt x="1379491" y="792947"/>
                    <a:pt x="1359638" y="812800"/>
                    <a:pt x="1335148" y="812800"/>
                  </a:cubicBezTo>
                  <a:lnTo>
                    <a:pt x="44343" y="812800"/>
                  </a:lnTo>
                  <a:cubicBezTo>
                    <a:pt x="19853" y="812800"/>
                    <a:pt x="0" y="792947"/>
                    <a:pt x="0" y="768457"/>
                  </a:cubicBezTo>
                  <a:lnTo>
                    <a:pt x="0" y="44343"/>
                  </a:lnTo>
                  <a:cubicBezTo>
                    <a:pt x="0" y="19853"/>
                    <a:pt x="19853" y="0"/>
                    <a:pt x="44343" y="0"/>
                  </a:cubicBezTo>
                  <a:close/>
                </a:path>
              </a:pathLst>
            </a:custGeom>
            <a:solidFill>
              <a:srgbClr val="073B3A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1379491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021544" y="4961655"/>
            <a:ext cx="5237756" cy="3086100"/>
            <a:chOff x="0" y="0"/>
            <a:chExt cx="1379491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79491" cy="812800"/>
            </a:xfrm>
            <a:custGeom>
              <a:avLst/>
              <a:gdLst/>
              <a:ahLst/>
              <a:cxnLst/>
              <a:rect r="r" b="b" t="t" l="l"/>
              <a:pathLst>
                <a:path h="812800" w="1379491">
                  <a:moveTo>
                    <a:pt x="44343" y="0"/>
                  </a:moveTo>
                  <a:lnTo>
                    <a:pt x="1335148" y="0"/>
                  </a:lnTo>
                  <a:cubicBezTo>
                    <a:pt x="1359638" y="0"/>
                    <a:pt x="1379491" y="19853"/>
                    <a:pt x="1379491" y="44343"/>
                  </a:cubicBezTo>
                  <a:lnTo>
                    <a:pt x="1379491" y="768457"/>
                  </a:lnTo>
                  <a:cubicBezTo>
                    <a:pt x="1379491" y="792947"/>
                    <a:pt x="1359638" y="812800"/>
                    <a:pt x="1335148" y="812800"/>
                  </a:cubicBezTo>
                  <a:lnTo>
                    <a:pt x="44343" y="812800"/>
                  </a:lnTo>
                  <a:cubicBezTo>
                    <a:pt x="19853" y="812800"/>
                    <a:pt x="0" y="792947"/>
                    <a:pt x="0" y="768457"/>
                  </a:cubicBezTo>
                  <a:lnTo>
                    <a:pt x="0" y="44343"/>
                  </a:lnTo>
                  <a:cubicBezTo>
                    <a:pt x="0" y="19853"/>
                    <a:pt x="19853" y="0"/>
                    <a:pt x="44343" y="0"/>
                  </a:cubicBezTo>
                  <a:close/>
                </a:path>
              </a:pathLst>
            </a:custGeom>
            <a:solidFill>
              <a:srgbClr val="073B3A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0"/>
              <a:ext cx="1379491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6906203" y="5791207"/>
            <a:ext cx="4475595" cy="1426997"/>
            <a:chOff x="0" y="0"/>
            <a:chExt cx="5967459" cy="1902663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0"/>
              <a:ext cx="5967459" cy="419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2100">
                  <a:solidFill>
                    <a:srgbClr val="FFFFFF"/>
                  </a:solidFill>
                  <a:latin typeface="Inter 1 Medium"/>
                  <a:ea typeface="Inter 1 Medium"/>
                  <a:cs typeface="Inter 1 Medium"/>
                  <a:sym typeface="Inter 1 Medium"/>
                </a:rPr>
                <a:t>Субрахунок 483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668223"/>
              <a:ext cx="5967459" cy="1234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Inter 1"/>
                  <a:ea typeface="Inter 1"/>
                  <a:cs typeface="Inter 1"/>
                  <a:sym typeface="Inter 1"/>
                </a:rPr>
                <a:t>Благодійна</a:t>
              </a:r>
              <a:r>
                <a:rPr lang="en-US" sz="1800">
                  <a:solidFill>
                    <a:srgbClr val="FFFFFF"/>
                  </a:solidFill>
                  <a:latin typeface="Inter 1"/>
                  <a:ea typeface="Inter 1"/>
                  <a:cs typeface="Inter 1"/>
                  <a:sym typeface="Inter 1"/>
                </a:rPr>
                <a:t> допомога. Надходження від фізичних та юридичних осіб на гуманітарні цілі.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09781" y="5791207"/>
            <a:ext cx="4475595" cy="1426997"/>
            <a:chOff x="0" y="0"/>
            <a:chExt cx="5967459" cy="1902663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0"/>
              <a:ext cx="5967459" cy="419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2100">
                  <a:solidFill>
                    <a:srgbClr val="FFFFFF"/>
                  </a:solidFill>
                  <a:latin typeface="Inter 1 Medium"/>
                  <a:ea typeface="Inter 1 Medium"/>
                  <a:cs typeface="Inter 1 Medium"/>
                  <a:sym typeface="Inter 1 Medium"/>
                </a:rPr>
                <a:t>Субрахунок 482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668223"/>
              <a:ext cx="5967459" cy="1234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Inter 1"/>
                  <a:ea typeface="Inter 1"/>
                  <a:cs typeface="Inter 1"/>
                  <a:sym typeface="Inter 1"/>
                </a:rPr>
                <a:t>Кошти</a:t>
              </a:r>
              <a:r>
                <a:rPr lang="en-US" sz="1800">
                  <a:solidFill>
                    <a:srgbClr val="FFFFFF"/>
                  </a:solidFill>
                  <a:latin typeface="Inter 1"/>
                  <a:ea typeface="Inter 1"/>
                  <a:cs typeface="Inter 1"/>
                  <a:sym typeface="Inter 1"/>
                </a:rPr>
                <a:t> з бюджету та державних цільових фондів. Офіційні асигнування та субсидії.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2402625" y="5791207"/>
            <a:ext cx="4475595" cy="1426997"/>
            <a:chOff x="0" y="0"/>
            <a:chExt cx="5967459" cy="1902663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0"/>
              <a:ext cx="5967459" cy="419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2100">
                  <a:solidFill>
                    <a:srgbClr val="FFFFFF"/>
                  </a:solidFill>
                  <a:latin typeface="Inter 1 Medium"/>
                  <a:ea typeface="Inter 1 Medium"/>
                  <a:cs typeface="Inter 1 Medium"/>
                  <a:sym typeface="Inter 1 Medium"/>
                </a:rPr>
                <a:t>Субрахунок 484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668223"/>
              <a:ext cx="5967459" cy="1234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Inter 1"/>
                  <a:ea typeface="Inter 1"/>
                  <a:cs typeface="Inter 1"/>
                  <a:sym typeface="Inter 1"/>
                </a:rPr>
                <a:t>Інші кошти</a:t>
              </a:r>
              <a:r>
                <a:rPr lang="en-US" sz="1800">
                  <a:solidFill>
                    <a:srgbClr val="FFFFFF"/>
                  </a:solidFill>
                  <a:latin typeface="Inter 1"/>
                  <a:ea typeface="Inter 1"/>
                  <a:cs typeface="Inter 1"/>
                  <a:sym typeface="Inter 1"/>
                </a:rPr>
                <a:t> цільового фінансування і цільових надходжень, включаючи гранти та цільові внески.</a:t>
              </a:r>
            </a:p>
          </p:txBody>
        </p:sp>
      </p:grpSp>
      <p:sp>
        <p:nvSpPr>
          <p:cNvPr name="Freeform 31" id="31"/>
          <p:cNvSpPr/>
          <p:nvPr/>
        </p:nvSpPr>
        <p:spPr>
          <a:xfrm flipH="true" flipV="true" rot="0">
            <a:off x="13635920" y="8362150"/>
            <a:ext cx="7315200" cy="3849701"/>
          </a:xfrm>
          <a:custGeom>
            <a:avLst/>
            <a:gdLst/>
            <a:ahLst/>
            <a:cxnLst/>
            <a:rect r="r" b="b" t="t" l="l"/>
            <a:pathLst>
              <a:path h="3849701" w="7315200">
                <a:moveTo>
                  <a:pt x="7315200" y="3849700"/>
                </a:moveTo>
                <a:lnTo>
                  <a:pt x="0" y="3849700"/>
                </a:lnTo>
                <a:lnTo>
                  <a:pt x="0" y="0"/>
                </a:lnTo>
                <a:lnTo>
                  <a:pt x="7315200" y="0"/>
                </a:lnTo>
                <a:lnTo>
                  <a:pt x="7315200" y="38497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true" rot="0">
            <a:off x="-2663120" y="8362150"/>
            <a:ext cx="7315200" cy="3849701"/>
          </a:xfrm>
          <a:custGeom>
            <a:avLst/>
            <a:gdLst/>
            <a:ahLst/>
            <a:cxnLst/>
            <a:rect r="r" b="b" t="t" l="l"/>
            <a:pathLst>
              <a:path h="3849701" w="7315200">
                <a:moveTo>
                  <a:pt x="0" y="3849700"/>
                </a:moveTo>
                <a:lnTo>
                  <a:pt x="7315200" y="3849700"/>
                </a:lnTo>
                <a:lnTo>
                  <a:pt x="7315200" y="0"/>
                </a:lnTo>
                <a:lnTo>
                  <a:pt x="0" y="0"/>
                </a:lnTo>
                <a:lnTo>
                  <a:pt x="0" y="38497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560393" y="1028700"/>
            <a:ext cx="1698907" cy="875423"/>
            <a:chOff x="0" y="0"/>
            <a:chExt cx="2265210" cy="116723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265210" cy="1167230"/>
              <a:chOff x="0" y="0"/>
              <a:chExt cx="447449" cy="230564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47449" cy="230564"/>
              </a:xfrm>
              <a:custGeom>
                <a:avLst/>
                <a:gdLst/>
                <a:ahLst/>
                <a:cxnLst/>
                <a:rect r="r" b="b" t="t" l="l"/>
                <a:pathLst>
                  <a:path h="230564" w="447449">
                    <a:moveTo>
                      <a:pt x="115282" y="0"/>
                    </a:moveTo>
                    <a:lnTo>
                      <a:pt x="332167" y="0"/>
                    </a:lnTo>
                    <a:cubicBezTo>
                      <a:pt x="362742" y="0"/>
                      <a:pt x="392064" y="12146"/>
                      <a:pt x="413684" y="33765"/>
                    </a:cubicBezTo>
                    <a:cubicBezTo>
                      <a:pt x="435303" y="55385"/>
                      <a:pt x="447449" y="84707"/>
                      <a:pt x="447449" y="115282"/>
                    </a:cubicBezTo>
                    <a:lnTo>
                      <a:pt x="447449" y="115282"/>
                    </a:lnTo>
                    <a:cubicBezTo>
                      <a:pt x="447449" y="145857"/>
                      <a:pt x="435303" y="175179"/>
                      <a:pt x="413684" y="196799"/>
                    </a:cubicBezTo>
                    <a:cubicBezTo>
                      <a:pt x="392064" y="218418"/>
                      <a:pt x="362742" y="230564"/>
                      <a:pt x="332167" y="230564"/>
                    </a:cubicBezTo>
                    <a:lnTo>
                      <a:pt x="115282" y="230564"/>
                    </a:lnTo>
                    <a:cubicBezTo>
                      <a:pt x="84707" y="230564"/>
                      <a:pt x="55385" y="218418"/>
                      <a:pt x="33765" y="196799"/>
                    </a:cubicBezTo>
                    <a:cubicBezTo>
                      <a:pt x="12146" y="175179"/>
                      <a:pt x="0" y="145857"/>
                      <a:pt x="0" y="115282"/>
                    </a:cubicBezTo>
                    <a:lnTo>
                      <a:pt x="0" y="115282"/>
                    </a:lnTo>
                    <a:cubicBezTo>
                      <a:pt x="0" y="84707"/>
                      <a:pt x="12146" y="55385"/>
                      <a:pt x="33765" y="33765"/>
                    </a:cubicBezTo>
                    <a:cubicBezTo>
                      <a:pt x="55385" y="12146"/>
                      <a:pt x="84707" y="0"/>
                      <a:pt x="115282" y="0"/>
                    </a:cubicBezTo>
                    <a:close/>
                  </a:path>
                </a:pathLst>
              </a:custGeom>
              <a:solidFill>
                <a:srgbClr val="073B3A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0"/>
                <a:ext cx="447449" cy="2305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98929" y="164515"/>
              <a:ext cx="2067351" cy="83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2100">
                  <a:solidFill>
                    <a:srgbClr val="FFFFFF"/>
                  </a:solidFill>
                  <a:latin typeface="Inter 1 Medium"/>
                  <a:ea typeface="Inter 1 Medium"/>
                  <a:cs typeface="Inter 1 Medium"/>
                  <a:sym typeface="Inter 1 Medium"/>
                </a:rPr>
                <a:t>Сторінка 03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144000" y="2390941"/>
            <a:ext cx="8115300" cy="6867359"/>
            <a:chOff x="0" y="0"/>
            <a:chExt cx="1257272" cy="106393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57272" cy="1063934"/>
            </a:xfrm>
            <a:custGeom>
              <a:avLst/>
              <a:gdLst/>
              <a:ahLst/>
              <a:cxnLst/>
              <a:rect r="r" b="b" t="t" l="l"/>
              <a:pathLst>
                <a:path h="1063934" w="1257272">
                  <a:moveTo>
                    <a:pt x="28620" y="0"/>
                  </a:moveTo>
                  <a:lnTo>
                    <a:pt x="1228653" y="0"/>
                  </a:lnTo>
                  <a:cubicBezTo>
                    <a:pt x="1244459" y="0"/>
                    <a:pt x="1257272" y="12813"/>
                    <a:pt x="1257272" y="28620"/>
                  </a:cubicBezTo>
                  <a:lnTo>
                    <a:pt x="1257272" y="1035314"/>
                  </a:lnTo>
                  <a:cubicBezTo>
                    <a:pt x="1257272" y="1051120"/>
                    <a:pt x="1244459" y="1063934"/>
                    <a:pt x="1228653" y="1063934"/>
                  </a:cubicBezTo>
                  <a:lnTo>
                    <a:pt x="28620" y="1063934"/>
                  </a:lnTo>
                  <a:cubicBezTo>
                    <a:pt x="12813" y="1063934"/>
                    <a:pt x="0" y="1051120"/>
                    <a:pt x="0" y="1035314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blipFill>
              <a:blip r:embed="rId2"/>
              <a:stretch>
                <a:fillRect l="-16594" t="0" r="-14467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704772" y="760753"/>
            <a:ext cx="6720041" cy="194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b="true">
                <a:solidFill>
                  <a:srgbClr val="073B3A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ЧИ ВСІ КОШТИ — ЦІЛЬОВІ?</a:t>
            </a:r>
          </a:p>
        </p:txBody>
      </p:sp>
      <p:sp>
        <p:nvSpPr>
          <p:cNvPr name="Freeform 10" id="10"/>
          <p:cNvSpPr/>
          <p:nvPr/>
        </p:nvSpPr>
        <p:spPr>
          <a:xfrm flipH="true" flipV="true" rot="-2846608">
            <a:off x="7310609" y="-2270162"/>
            <a:ext cx="4595895" cy="5230037"/>
          </a:xfrm>
          <a:custGeom>
            <a:avLst/>
            <a:gdLst/>
            <a:ahLst/>
            <a:cxnLst/>
            <a:rect r="r" b="b" t="t" l="l"/>
            <a:pathLst>
              <a:path h="5230037" w="4595895">
                <a:moveTo>
                  <a:pt x="4595895" y="5230036"/>
                </a:moveTo>
                <a:lnTo>
                  <a:pt x="0" y="5230036"/>
                </a:lnTo>
                <a:lnTo>
                  <a:pt x="0" y="0"/>
                </a:lnTo>
                <a:lnTo>
                  <a:pt x="4595895" y="0"/>
                </a:lnTo>
                <a:lnTo>
                  <a:pt x="4595895" y="5230036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true" rot="0">
            <a:off x="-1658157" y="8628940"/>
            <a:ext cx="7315200" cy="3849701"/>
          </a:xfrm>
          <a:custGeom>
            <a:avLst/>
            <a:gdLst/>
            <a:ahLst/>
            <a:cxnLst/>
            <a:rect r="r" b="b" t="t" l="l"/>
            <a:pathLst>
              <a:path h="3849701" w="7315200">
                <a:moveTo>
                  <a:pt x="0" y="3849701"/>
                </a:moveTo>
                <a:lnTo>
                  <a:pt x="7315200" y="3849701"/>
                </a:lnTo>
                <a:lnTo>
                  <a:pt x="7315200" y="0"/>
                </a:lnTo>
                <a:lnTo>
                  <a:pt x="0" y="0"/>
                </a:lnTo>
                <a:lnTo>
                  <a:pt x="0" y="384970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75459" y="3464583"/>
            <a:ext cx="8251031" cy="481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b="true" sz="2925">
                <a:solidFill>
                  <a:srgbClr val="1E293B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Позиція Податківців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75459" y="3997983"/>
            <a:ext cx="7858125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250">
                <a:solidFill>
                  <a:srgbClr val="334155"/>
                </a:solidFill>
                <a:latin typeface="Inter 2"/>
                <a:ea typeface="Inter 2"/>
                <a:cs typeface="Inter 2"/>
                <a:sym typeface="Inter 2"/>
              </a:rPr>
              <a:t>Рекомендують визнавати </a:t>
            </a:r>
            <a:r>
              <a:rPr lang="en-US" b="true" sz="2250">
                <a:solidFill>
                  <a:srgbClr val="334155"/>
                </a:solidFill>
                <a:latin typeface="Inter 2 Bold"/>
                <a:ea typeface="Inter 2 Bold"/>
                <a:cs typeface="Inter 2 Bold"/>
                <a:sym typeface="Inter 2 Bold"/>
              </a:rPr>
              <a:t>всі</a:t>
            </a:r>
            <a:r>
              <a:rPr lang="en-US" sz="2250">
                <a:solidFill>
                  <a:srgbClr val="334155"/>
                </a:solidFill>
                <a:latin typeface="Inter 2"/>
                <a:ea typeface="Inter 2"/>
                <a:cs typeface="Inter 2"/>
                <a:sym typeface="Inter 2"/>
              </a:rPr>
              <a:t> надходження НПО цільовим фінансуванням (орендні платежі, відсотки, безповоротна фіндопомога).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75459" y="6022046"/>
            <a:ext cx="8251031" cy="481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b="true" sz="2925">
                <a:solidFill>
                  <a:srgbClr val="1E293B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Експертна Думка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5459" y="6555446"/>
            <a:ext cx="7858125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250">
                <a:solidFill>
                  <a:srgbClr val="334155"/>
                </a:solidFill>
                <a:latin typeface="Inter 2"/>
                <a:ea typeface="Inter 2"/>
                <a:cs typeface="Inter 2"/>
                <a:sym typeface="Inter 2"/>
              </a:rPr>
              <a:t>Цільовим фінансуванням є тільки ті кошти, які надійшли на </a:t>
            </a:r>
            <a:r>
              <a:rPr lang="en-US" b="true" sz="2250">
                <a:solidFill>
                  <a:srgbClr val="334155"/>
                </a:solidFill>
                <a:latin typeface="Inter 2 Bold"/>
                <a:ea typeface="Inter 2 Bold"/>
                <a:cs typeface="Inter 2 Bold"/>
                <a:sym typeface="Inter 2 Bold"/>
              </a:rPr>
              <a:t>суворо обумовлені цілі</a:t>
            </a:r>
            <a:r>
              <a:rPr lang="en-US" sz="2250">
                <a:solidFill>
                  <a:srgbClr val="334155"/>
                </a:solidFill>
                <a:latin typeface="Inter 2"/>
                <a:ea typeface="Inter 2"/>
                <a:cs typeface="Inter 2"/>
                <a:sym typeface="Inter 2"/>
              </a:rPr>
              <a:t> під конкретне призначення.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018027" y="7927046"/>
            <a:ext cx="5874745" cy="1584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250">
                <a:solidFill>
                  <a:srgbClr val="334155"/>
                </a:solidFill>
                <a:latin typeface="Inter 2"/>
                <a:ea typeface="Inter 2"/>
                <a:cs typeface="Inter 2"/>
                <a:sym typeface="Inter 2"/>
              </a:rPr>
              <a:t>Кошти без умов витрачання цільовими не є. Вимог визнавати всі надходження цільовими в бухстандартах немає.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560393" y="1028700"/>
            <a:ext cx="1698907" cy="875423"/>
            <a:chOff x="0" y="0"/>
            <a:chExt cx="2265210" cy="116723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265210" cy="1167230"/>
              <a:chOff x="0" y="0"/>
              <a:chExt cx="447449" cy="230564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47449" cy="230564"/>
              </a:xfrm>
              <a:custGeom>
                <a:avLst/>
                <a:gdLst/>
                <a:ahLst/>
                <a:cxnLst/>
                <a:rect r="r" b="b" t="t" l="l"/>
                <a:pathLst>
                  <a:path h="230564" w="447449">
                    <a:moveTo>
                      <a:pt x="115282" y="0"/>
                    </a:moveTo>
                    <a:lnTo>
                      <a:pt x="332167" y="0"/>
                    </a:lnTo>
                    <a:cubicBezTo>
                      <a:pt x="362742" y="0"/>
                      <a:pt x="392064" y="12146"/>
                      <a:pt x="413684" y="33765"/>
                    </a:cubicBezTo>
                    <a:cubicBezTo>
                      <a:pt x="435303" y="55385"/>
                      <a:pt x="447449" y="84707"/>
                      <a:pt x="447449" y="115282"/>
                    </a:cubicBezTo>
                    <a:lnTo>
                      <a:pt x="447449" y="115282"/>
                    </a:lnTo>
                    <a:cubicBezTo>
                      <a:pt x="447449" y="145857"/>
                      <a:pt x="435303" y="175179"/>
                      <a:pt x="413684" y="196799"/>
                    </a:cubicBezTo>
                    <a:cubicBezTo>
                      <a:pt x="392064" y="218418"/>
                      <a:pt x="362742" y="230564"/>
                      <a:pt x="332167" y="230564"/>
                    </a:cubicBezTo>
                    <a:lnTo>
                      <a:pt x="115282" y="230564"/>
                    </a:lnTo>
                    <a:cubicBezTo>
                      <a:pt x="84707" y="230564"/>
                      <a:pt x="55385" y="218418"/>
                      <a:pt x="33765" y="196799"/>
                    </a:cubicBezTo>
                    <a:cubicBezTo>
                      <a:pt x="12146" y="175179"/>
                      <a:pt x="0" y="145857"/>
                      <a:pt x="0" y="115282"/>
                    </a:cubicBezTo>
                    <a:lnTo>
                      <a:pt x="0" y="115282"/>
                    </a:lnTo>
                    <a:cubicBezTo>
                      <a:pt x="0" y="84707"/>
                      <a:pt x="12146" y="55385"/>
                      <a:pt x="33765" y="33765"/>
                    </a:cubicBezTo>
                    <a:cubicBezTo>
                      <a:pt x="55385" y="12146"/>
                      <a:pt x="84707" y="0"/>
                      <a:pt x="115282" y="0"/>
                    </a:cubicBezTo>
                    <a:close/>
                  </a:path>
                </a:pathLst>
              </a:custGeom>
              <a:solidFill>
                <a:srgbClr val="073B3A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0"/>
                <a:ext cx="447449" cy="2305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98929" y="164515"/>
              <a:ext cx="2067351" cy="83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2100">
                  <a:solidFill>
                    <a:srgbClr val="FFFFFF"/>
                  </a:solidFill>
                  <a:latin typeface="Inter 1 Medium"/>
                  <a:ea typeface="Inter 1 Medium"/>
                  <a:cs typeface="Inter 1 Medium"/>
                  <a:sym typeface="Inter 1 Medium"/>
                </a:rPr>
                <a:t>Сторінка 04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1028700"/>
            <a:ext cx="3366656" cy="561098"/>
            <a:chOff x="0" y="0"/>
            <a:chExt cx="4488874" cy="748130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4488874" cy="748130"/>
              <a:chOff x="0" y="0"/>
              <a:chExt cx="886691" cy="14777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86691" cy="147779"/>
              </a:xfrm>
              <a:custGeom>
                <a:avLst/>
                <a:gdLst/>
                <a:ahLst/>
                <a:cxnLst/>
                <a:rect r="r" b="b" t="t" l="l"/>
                <a:pathLst>
                  <a:path h="147779" w="886691">
                    <a:moveTo>
                      <a:pt x="73889" y="0"/>
                    </a:moveTo>
                    <a:lnTo>
                      <a:pt x="812802" y="0"/>
                    </a:lnTo>
                    <a:cubicBezTo>
                      <a:pt x="853610" y="0"/>
                      <a:pt x="886691" y="33081"/>
                      <a:pt x="886691" y="73889"/>
                    </a:cubicBezTo>
                    <a:lnTo>
                      <a:pt x="886691" y="73889"/>
                    </a:lnTo>
                    <a:cubicBezTo>
                      <a:pt x="886691" y="114697"/>
                      <a:pt x="853610" y="147779"/>
                      <a:pt x="812802" y="147779"/>
                    </a:cubicBezTo>
                    <a:lnTo>
                      <a:pt x="73889" y="147779"/>
                    </a:lnTo>
                    <a:cubicBezTo>
                      <a:pt x="33081" y="147779"/>
                      <a:pt x="0" y="114697"/>
                      <a:pt x="0" y="73889"/>
                    </a:cubicBezTo>
                    <a:lnTo>
                      <a:pt x="0" y="73889"/>
                    </a:lnTo>
                    <a:cubicBezTo>
                      <a:pt x="0" y="33081"/>
                      <a:pt x="33081" y="0"/>
                      <a:pt x="73889" y="0"/>
                    </a:cubicBezTo>
                    <a:close/>
                  </a:path>
                </a:pathLst>
              </a:custGeom>
              <a:solidFill>
                <a:srgbClr val="073B3A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0"/>
                <a:ext cx="886691" cy="147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273192" y="164515"/>
              <a:ext cx="3942491" cy="419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true" flipV="true" rot="0">
            <a:off x="11902793" y="8134437"/>
            <a:ext cx="7315200" cy="3849701"/>
          </a:xfrm>
          <a:custGeom>
            <a:avLst/>
            <a:gdLst/>
            <a:ahLst/>
            <a:cxnLst/>
            <a:rect r="r" b="b" t="t" l="l"/>
            <a:pathLst>
              <a:path h="3849701" w="7315200">
                <a:moveTo>
                  <a:pt x="7315200" y="3849701"/>
                </a:moveTo>
                <a:lnTo>
                  <a:pt x="0" y="3849701"/>
                </a:lnTo>
                <a:lnTo>
                  <a:pt x="0" y="0"/>
                </a:lnTo>
                <a:lnTo>
                  <a:pt x="7315200" y="0"/>
                </a:lnTo>
                <a:lnTo>
                  <a:pt x="7315200" y="384970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true" rot="-2846608">
            <a:off x="9782054" y="-2950717"/>
            <a:ext cx="4595895" cy="5230037"/>
          </a:xfrm>
          <a:custGeom>
            <a:avLst/>
            <a:gdLst/>
            <a:ahLst/>
            <a:cxnLst/>
            <a:rect r="r" b="b" t="t" l="l"/>
            <a:pathLst>
              <a:path h="5230037" w="4595895">
                <a:moveTo>
                  <a:pt x="4595895" y="5230036"/>
                </a:moveTo>
                <a:lnTo>
                  <a:pt x="0" y="5230036"/>
                </a:lnTo>
                <a:lnTo>
                  <a:pt x="0" y="0"/>
                </a:lnTo>
                <a:lnTo>
                  <a:pt x="4595895" y="0"/>
                </a:lnTo>
                <a:lnTo>
                  <a:pt x="4595895" y="5230036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5078200"/>
            <a:ext cx="16230600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b="true" sz="6399">
                <a:solidFill>
                  <a:srgbClr val="073B3A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ПРАВИЛА ВИЗНАННЯ ДОХОДУ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74942" y="6375215"/>
            <a:ext cx="14339778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Inter 1"/>
                <a:ea typeface="Inter 1"/>
                <a:cs typeface="Inter 1"/>
                <a:sym typeface="Inter 1"/>
              </a:rPr>
              <a:t>Згідно</a:t>
            </a:r>
            <a:r>
              <a:rPr lang="en-US" sz="1800">
                <a:solidFill>
                  <a:srgbClr val="000000"/>
                </a:solidFill>
                <a:latin typeface="Inter 1"/>
                <a:ea typeface="Inter 1"/>
                <a:cs typeface="Inter 1"/>
                <a:sym typeface="Inter 1"/>
              </a:rPr>
              <a:t> з</a:t>
            </a:r>
            <a:r>
              <a:rPr lang="en-US" sz="1800">
                <a:solidFill>
                  <a:srgbClr val="000000"/>
                </a:solidFill>
                <a:latin typeface="Inter 1"/>
                <a:ea typeface="Inter 1"/>
                <a:cs typeface="Inter 1"/>
                <a:sym typeface="Inter 1"/>
              </a:rPr>
              <a:t> НП(С)БО 15, момент визнання доходу залежить від того, на які цілі надходить фінансування.</a:t>
            </a:r>
          </a:p>
          <a:p>
            <a:pPr algn="ctr">
              <a:lnSpc>
                <a:spcPts val="252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7250" y="2787625"/>
            <a:ext cx="5143500" cy="6283376"/>
            <a:chOff x="0" y="0"/>
            <a:chExt cx="6858000" cy="8377834"/>
          </a:xfrm>
        </p:grpSpPr>
        <p:sp>
          <p:nvSpPr>
            <p:cNvPr name="Freeform 3" id="3" descr="image.png"/>
            <p:cNvSpPr/>
            <p:nvPr/>
          </p:nvSpPr>
          <p:spPr>
            <a:xfrm flipH="false" flipV="false" rot="0">
              <a:off x="0" y="0"/>
              <a:ext cx="6858000" cy="8377809"/>
            </a:xfrm>
            <a:custGeom>
              <a:avLst/>
              <a:gdLst/>
              <a:ahLst/>
              <a:cxnLst/>
              <a:rect r="r" b="b" t="t" l="l"/>
              <a:pathLst>
                <a:path h="8377809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8377809"/>
                  </a:lnTo>
                  <a:lnTo>
                    <a:pt x="0" y="8377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5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572250" y="2787625"/>
            <a:ext cx="5143500" cy="6283376"/>
            <a:chOff x="0" y="0"/>
            <a:chExt cx="6858000" cy="8377834"/>
          </a:xfrm>
        </p:grpSpPr>
        <p:sp>
          <p:nvSpPr>
            <p:cNvPr name="Freeform 5" id="5" descr="image.png"/>
            <p:cNvSpPr/>
            <p:nvPr/>
          </p:nvSpPr>
          <p:spPr>
            <a:xfrm flipH="false" flipV="false" rot="0">
              <a:off x="0" y="0"/>
              <a:ext cx="6858000" cy="8377809"/>
            </a:xfrm>
            <a:custGeom>
              <a:avLst/>
              <a:gdLst/>
              <a:ahLst/>
              <a:cxnLst/>
              <a:rect r="r" b="b" t="t" l="l"/>
              <a:pathLst>
                <a:path h="8377809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8377809"/>
                  </a:lnTo>
                  <a:lnTo>
                    <a:pt x="0" y="8377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5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287250" y="2787625"/>
            <a:ext cx="5143500" cy="6283376"/>
            <a:chOff x="0" y="0"/>
            <a:chExt cx="6858000" cy="8377834"/>
          </a:xfrm>
        </p:grpSpPr>
        <p:sp>
          <p:nvSpPr>
            <p:cNvPr name="Freeform 7" id="7" descr="image.png"/>
            <p:cNvSpPr/>
            <p:nvPr/>
          </p:nvSpPr>
          <p:spPr>
            <a:xfrm flipH="false" flipV="false" rot="0">
              <a:off x="0" y="0"/>
              <a:ext cx="6858000" cy="8377809"/>
            </a:xfrm>
            <a:custGeom>
              <a:avLst/>
              <a:gdLst/>
              <a:ahLst/>
              <a:cxnLst/>
              <a:rect r="r" b="b" t="t" l="l"/>
              <a:pathLst>
                <a:path h="8377809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8377809"/>
                  </a:lnTo>
                  <a:lnTo>
                    <a:pt x="0" y="8377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5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805817" y="3101637"/>
            <a:ext cx="3246367" cy="2972425"/>
          </a:xfrm>
          <a:custGeom>
            <a:avLst/>
            <a:gdLst/>
            <a:ahLst/>
            <a:cxnLst/>
            <a:rect r="r" b="b" t="t" l="l"/>
            <a:pathLst>
              <a:path h="2972425" w="3246367">
                <a:moveTo>
                  <a:pt x="0" y="0"/>
                </a:moveTo>
                <a:lnTo>
                  <a:pt x="3246366" y="0"/>
                </a:lnTo>
                <a:lnTo>
                  <a:pt x="3246366" y="2972425"/>
                </a:lnTo>
                <a:lnTo>
                  <a:pt x="0" y="2972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583139" y="3115847"/>
            <a:ext cx="3121723" cy="3013881"/>
          </a:xfrm>
          <a:custGeom>
            <a:avLst/>
            <a:gdLst/>
            <a:ahLst/>
            <a:cxnLst/>
            <a:rect r="r" b="b" t="t" l="l"/>
            <a:pathLst>
              <a:path h="3013881" w="3121723">
                <a:moveTo>
                  <a:pt x="0" y="0"/>
                </a:moveTo>
                <a:lnTo>
                  <a:pt x="3121722" y="0"/>
                </a:lnTo>
                <a:lnTo>
                  <a:pt x="3121722" y="3013881"/>
                </a:lnTo>
                <a:lnTo>
                  <a:pt x="0" y="30138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347383" y="3127794"/>
            <a:ext cx="3057525" cy="3001934"/>
          </a:xfrm>
          <a:custGeom>
            <a:avLst/>
            <a:gdLst/>
            <a:ahLst/>
            <a:cxnLst/>
            <a:rect r="r" b="b" t="t" l="l"/>
            <a:pathLst>
              <a:path h="3001934" w="3057525">
                <a:moveTo>
                  <a:pt x="0" y="0"/>
                </a:moveTo>
                <a:lnTo>
                  <a:pt x="3057525" y="0"/>
                </a:lnTo>
                <a:lnTo>
                  <a:pt x="3057525" y="3001934"/>
                </a:lnTo>
                <a:lnTo>
                  <a:pt x="0" y="30019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81907" y="6373787"/>
            <a:ext cx="3494186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b="true" sz="2475">
                <a:solidFill>
                  <a:srgbClr val="27664B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Капітальні інвестиції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28725" y="6854800"/>
            <a:ext cx="4400550" cy="1721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1800">
                <a:solidFill>
                  <a:srgbClr val="334155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Визнається доходом протягом періоду корисного використання об'єктів інвестування пропорційно сумі нарахованої амортизації.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833711" y="6373787"/>
            <a:ext cx="4620578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b="true" sz="2475">
                <a:solidFill>
                  <a:srgbClr val="27664B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Поточні (вже понесені) витрати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943725" y="7254850"/>
            <a:ext cx="4400550" cy="844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1800">
                <a:solidFill>
                  <a:srgbClr val="334155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Визнається дебіторською заборгованістю з </a:t>
            </a:r>
            <a:r>
              <a:rPr lang="en-US" b="true" sz="1800">
                <a:solidFill>
                  <a:srgbClr val="334155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одночасним</a:t>
            </a:r>
            <a:r>
              <a:rPr lang="en-US" sz="1800">
                <a:solidFill>
                  <a:srgbClr val="334155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визнанням доходу.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347383" y="6373787"/>
            <a:ext cx="3023235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b="true" sz="2475">
                <a:solidFill>
                  <a:srgbClr val="27664B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Майбутні витрати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658725" y="6854800"/>
            <a:ext cx="4400550" cy="1283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1800">
                <a:solidFill>
                  <a:srgbClr val="334155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Визнається доходом протягом тих періодів, у яких понесені витрати, пов'язані з виконанням умов фінансування.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57250" y="847725"/>
            <a:ext cx="17402175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70"/>
              </a:lnSpc>
            </a:pPr>
            <a:r>
              <a:rPr lang="en-US" b="true" sz="4725">
                <a:solidFill>
                  <a:srgbClr val="1E293B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Коли визнавати дохід? (НП(С)БО 15)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5560393" y="1028700"/>
            <a:ext cx="1698907" cy="875423"/>
            <a:chOff x="0" y="0"/>
            <a:chExt cx="2265210" cy="1167230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2265210" cy="1167230"/>
              <a:chOff x="0" y="0"/>
              <a:chExt cx="447449" cy="230564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447449" cy="230564"/>
              </a:xfrm>
              <a:custGeom>
                <a:avLst/>
                <a:gdLst/>
                <a:ahLst/>
                <a:cxnLst/>
                <a:rect r="r" b="b" t="t" l="l"/>
                <a:pathLst>
                  <a:path h="230564" w="447449">
                    <a:moveTo>
                      <a:pt x="115282" y="0"/>
                    </a:moveTo>
                    <a:lnTo>
                      <a:pt x="332167" y="0"/>
                    </a:lnTo>
                    <a:cubicBezTo>
                      <a:pt x="362742" y="0"/>
                      <a:pt x="392064" y="12146"/>
                      <a:pt x="413684" y="33765"/>
                    </a:cubicBezTo>
                    <a:cubicBezTo>
                      <a:pt x="435303" y="55385"/>
                      <a:pt x="447449" y="84707"/>
                      <a:pt x="447449" y="115282"/>
                    </a:cubicBezTo>
                    <a:lnTo>
                      <a:pt x="447449" y="115282"/>
                    </a:lnTo>
                    <a:cubicBezTo>
                      <a:pt x="447449" y="145857"/>
                      <a:pt x="435303" y="175179"/>
                      <a:pt x="413684" y="196799"/>
                    </a:cubicBezTo>
                    <a:cubicBezTo>
                      <a:pt x="392064" y="218418"/>
                      <a:pt x="362742" y="230564"/>
                      <a:pt x="332167" y="230564"/>
                    </a:cubicBezTo>
                    <a:lnTo>
                      <a:pt x="115282" y="230564"/>
                    </a:lnTo>
                    <a:cubicBezTo>
                      <a:pt x="84707" y="230564"/>
                      <a:pt x="55385" y="218418"/>
                      <a:pt x="33765" y="196799"/>
                    </a:cubicBezTo>
                    <a:cubicBezTo>
                      <a:pt x="12146" y="175179"/>
                      <a:pt x="0" y="145857"/>
                      <a:pt x="0" y="115282"/>
                    </a:cubicBezTo>
                    <a:lnTo>
                      <a:pt x="0" y="115282"/>
                    </a:lnTo>
                    <a:cubicBezTo>
                      <a:pt x="0" y="84707"/>
                      <a:pt x="12146" y="55385"/>
                      <a:pt x="33765" y="33765"/>
                    </a:cubicBezTo>
                    <a:cubicBezTo>
                      <a:pt x="55385" y="12146"/>
                      <a:pt x="84707" y="0"/>
                      <a:pt x="115282" y="0"/>
                    </a:cubicBezTo>
                    <a:close/>
                  </a:path>
                </a:pathLst>
              </a:custGeom>
              <a:solidFill>
                <a:srgbClr val="073B3A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0"/>
                <a:ext cx="447449" cy="2305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98929" y="164515"/>
              <a:ext cx="2067351" cy="83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2100">
                  <a:solidFill>
                    <a:srgbClr val="FFFFFF"/>
                  </a:solidFill>
                  <a:latin typeface="Inter 1 Medium"/>
                  <a:ea typeface="Inter 1 Medium"/>
                  <a:cs typeface="Inter 1 Medium"/>
                  <a:sym typeface="Inter 1 Medium"/>
                </a:rPr>
                <a:t>Сторінка 04</a:t>
              </a:r>
            </a:p>
          </p:txBody>
        </p:sp>
      </p:grpSp>
      <p:sp>
        <p:nvSpPr>
          <p:cNvPr name="Freeform 23" id="23"/>
          <p:cNvSpPr/>
          <p:nvPr/>
        </p:nvSpPr>
        <p:spPr>
          <a:xfrm flipH="true" flipV="true" rot="0">
            <a:off x="13635920" y="8362150"/>
            <a:ext cx="7315200" cy="3849701"/>
          </a:xfrm>
          <a:custGeom>
            <a:avLst/>
            <a:gdLst/>
            <a:ahLst/>
            <a:cxnLst/>
            <a:rect r="r" b="b" t="t" l="l"/>
            <a:pathLst>
              <a:path h="3849701" w="7315200">
                <a:moveTo>
                  <a:pt x="7315200" y="3849700"/>
                </a:moveTo>
                <a:lnTo>
                  <a:pt x="0" y="3849700"/>
                </a:lnTo>
                <a:lnTo>
                  <a:pt x="0" y="0"/>
                </a:lnTo>
                <a:lnTo>
                  <a:pt x="7315200" y="0"/>
                </a:lnTo>
                <a:lnTo>
                  <a:pt x="7315200" y="384970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true" rot="0">
            <a:off x="-2663120" y="8362150"/>
            <a:ext cx="7315200" cy="3849701"/>
          </a:xfrm>
          <a:custGeom>
            <a:avLst/>
            <a:gdLst/>
            <a:ahLst/>
            <a:cxnLst/>
            <a:rect r="r" b="b" t="t" l="l"/>
            <a:pathLst>
              <a:path h="3849701" w="7315200">
                <a:moveTo>
                  <a:pt x="0" y="3849700"/>
                </a:moveTo>
                <a:lnTo>
                  <a:pt x="7315200" y="3849700"/>
                </a:lnTo>
                <a:lnTo>
                  <a:pt x="7315200" y="0"/>
                </a:lnTo>
                <a:lnTo>
                  <a:pt x="0" y="0"/>
                </a:lnTo>
                <a:lnTo>
                  <a:pt x="0" y="384970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560393" y="1028700"/>
            <a:ext cx="1698907" cy="875423"/>
            <a:chOff x="0" y="0"/>
            <a:chExt cx="2265210" cy="116723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265210" cy="1167230"/>
              <a:chOff x="0" y="0"/>
              <a:chExt cx="447449" cy="230564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47449" cy="230564"/>
              </a:xfrm>
              <a:custGeom>
                <a:avLst/>
                <a:gdLst/>
                <a:ahLst/>
                <a:cxnLst/>
                <a:rect r="r" b="b" t="t" l="l"/>
                <a:pathLst>
                  <a:path h="230564" w="447449">
                    <a:moveTo>
                      <a:pt x="115282" y="0"/>
                    </a:moveTo>
                    <a:lnTo>
                      <a:pt x="332167" y="0"/>
                    </a:lnTo>
                    <a:cubicBezTo>
                      <a:pt x="362742" y="0"/>
                      <a:pt x="392064" y="12146"/>
                      <a:pt x="413684" y="33765"/>
                    </a:cubicBezTo>
                    <a:cubicBezTo>
                      <a:pt x="435303" y="55385"/>
                      <a:pt x="447449" y="84707"/>
                      <a:pt x="447449" y="115282"/>
                    </a:cubicBezTo>
                    <a:lnTo>
                      <a:pt x="447449" y="115282"/>
                    </a:lnTo>
                    <a:cubicBezTo>
                      <a:pt x="447449" y="145857"/>
                      <a:pt x="435303" y="175179"/>
                      <a:pt x="413684" y="196799"/>
                    </a:cubicBezTo>
                    <a:cubicBezTo>
                      <a:pt x="392064" y="218418"/>
                      <a:pt x="362742" y="230564"/>
                      <a:pt x="332167" y="230564"/>
                    </a:cubicBezTo>
                    <a:lnTo>
                      <a:pt x="115282" y="230564"/>
                    </a:lnTo>
                    <a:cubicBezTo>
                      <a:pt x="84707" y="230564"/>
                      <a:pt x="55385" y="218418"/>
                      <a:pt x="33765" y="196799"/>
                    </a:cubicBezTo>
                    <a:cubicBezTo>
                      <a:pt x="12146" y="175179"/>
                      <a:pt x="0" y="145857"/>
                      <a:pt x="0" y="115282"/>
                    </a:cubicBezTo>
                    <a:lnTo>
                      <a:pt x="0" y="115282"/>
                    </a:lnTo>
                    <a:cubicBezTo>
                      <a:pt x="0" y="84707"/>
                      <a:pt x="12146" y="55385"/>
                      <a:pt x="33765" y="33765"/>
                    </a:cubicBezTo>
                    <a:cubicBezTo>
                      <a:pt x="55385" y="12146"/>
                      <a:pt x="84707" y="0"/>
                      <a:pt x="115282" y="0"/>
                    </a:cubicBezTo>
                    <a:close/>
                  </a:path>
                </a:pathLst>
              </a:custGeom>
              <a:solidFill>
                <a:srgbClr val="073B3A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0"/>
                <a:ext cx="447449" cy="2305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98929" y="164515"/>
              <a:ext cx="2067351" cy="83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2100">
                  <a:solidFill>
                    <a:srgbClr val="FFFFFF"/>
                  </a:solidFill>
                  <a:latin typeface="Inter 1 Medium"/>
                  <a:ea typeface="Inter 1 Medium"/>
                  <a:cs typeface="Inter 1 Medium"/>
                  <a:sym typeface="Inter 1 Medium"/>
                </a:rPr>
                <a:t>Сторінка 06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1028700"/>
            <a:ext cx="3366656" cy="561098"/>
            <a:chOff x="0" y="0"/>
            <a:chExt cx="4488874" cy="748130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4488874" cy="748130"/>
              <a:chOff x="0" y="0"/>
              <a:chExt cx="886691" cy="14777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86691" cy="147779"/>
              </a:xfrm>
              <a:custGeom>
                <a:avLst/>
                <a:gdLst/>
                <a:ahLst/>
                <a:cxnLst/>
                <a:rect r="r" b="b" t="t" l="l"/>
                <a:pathLst>
                  <a:path h="147779" w="886691">
                    <a:moveTo>
                      <a:pt x="73889" y="0"/>
                    </a:moveTo>
                    <a:lnTo>
                      <a:pt x="812802" y="0"/>
                    </a:lnTo>
                    <a:cubicBezTo>
                      <a:pt x="853610" y="0"/>
                      <a:pt x="886691" y="33081"/>
                      <a:pt x="886691" y="73889"/>
                    </a:cubicBezTo>
                    <a:lnTo>
                      <a:pt x="886691" y="73889"/>
                    </a:lnTo>
                    <a:cubicBezTo>
                      <a:pt x="886691" y="114697"/>
                      <a:pt x="853610" y="147779"/>
                      <a:pt x="812802" y="147779"/>
                    </a:cubicBezTo>
                    <a:lnTo>
                      <a:pt x="73889" y="147779"/>
                    </a:lnTo>
                    <a:cubicBezTo>
                      <a:pt x="33081" y="147779"/>
                      <a:pt x="0" y="114697"/>
                      <a:pt x="0" y="73889"/>
                    </a:cubicBezTo>
                    <a:lnTo>
                      <a:pt x="0" y="73889"/>
                    </a:lnTo>
                    <a:cubicBezTo>
                      <a:pt x="0" y="33081"/>
                      <a:pt x="33081" y="0"/>
                      <a:pt x="73889" y="0"/>
                    </a:cubicBezTo>
                    <a:close/>
                  </a:path>
                </a:pathLst>
              </a:custGeom>
              <a:solidFill>
                <a:srgbClr val="073B3A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0"/>
                <a:ext cx="886691" cy="147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273192" y="164515"/>
              <a:ext cx="3942491" cy="419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326767" y="2390941"/>
            <a:ext cx="3366656" cy="6867359"/>
            <a:chOff x="0" y="0"/>
            <a:chExt cx="521583" cy="106393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21583" cy="1063934"/>
            </a:xfrm>
            <a:custGeom>
              <a:avLst/>
              <a:gdLst/>
              <a:ahLst/>
              <a:cxnLst/>
              <a:rect r="r" b="b" t="t" l="l"/>
              <a:pathLst>
                <a:path h="1063934" w="521583">
                  <a:moveTo>
                    <a:pt x="68988" y="0"/>
                  </a:moveTo>
                  <a:lnTo>
                    <a:pt x="452595" y="0"/>
                  </a:lnTo>
                  <a:cubicBezTo>
                    <a:pt x="490696" y="0"/>
                    <a:pt x="521583" y="30887"/>
                    <a:pt x="521583" y="68988"/>
                  </a:cubicBezTo>
                  <a:lnTo>
                    <a:pt x="521583" y="994946"/>
                  </a:lnTo>
                  <a:cubicBezTo>
                    <a:pt x="521583" y="1033047"/>
                    <a:pt x="490696" y="1063934"/>
                    <a:pt x="452595" y="1063934"/>
                  </a:cubicBezTo>
                  <a:lnTo>
                    <a:pt x="68988" y="1063934"/>
                  </a:lnTo>
                  <a:cubicBezTo>
                    <a:pt x="30887" y="1063934"/>
                    <a:pt x="0" y="1033047"/>
                    <a:pt x="0" y="994946"/>
                  </a:cubicBezTo>
                  <a:lnTo>
                    <a:pt x="0" y="68988"/>
                  </a:lnTo>
                  <a:cubicBezTo>
                    <a:pt x="0" y="30887"/>
                    <a:pt x="30887" y="0"/>
                    <a:pt x="68988" y="0"/>
                  </a:cubicBezTo>
                  <a:close/>
                </a:path>
              </a:pathLst>
            </a:custGeom>
            <a:blipFill>
              <a:blip r:embed="rId2"/>
              <a:stretch>
                <a:fillRect l="-17422" t="0" r="-18479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1954942" y="2390941"/>
            <a:ext cx="5304358" cy="3289756"/>
            <a:chOff x="0" y="0"/>
            <a:chExt cx="821784" cy="50966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21784" cy="509669"/>
            </a:xfrm>
            <a:custGeom>
              <a:avLst/>
              <a:gdLst/>
              <a:ahLst/>
              <a:cxnLst/>
              <a:rect r="r" b="b" t="t" l="l"/>
              <a:pathLst>
                <a:path h="509669" w="821784">
                  <a:moveTo>
                    <a:pt x="43786" y="0"/>
                  </a:moveTo>
                  <a:lnTo>
                    <a:pt x="777998" y="0"/>
                  </a:lnTo>
                  <a:cubicBezTo>
                    <a:pt x="789611" y="0"/>
                    <a:pt x="800748" y="4613"/>
                    <a:pt x="808959" y="12825"/>
                  </a:cubicBezTo>
                  <a:cubicBezTo>
                    <a:pt x="817171" y="21036"/>
                    <a:pt x="821784" y="32173"/>
                    <a:pt x="821784" y="43786"/>
                  </a:cubicBezTo>
                  <a:lnTo>
                    <a:pt x="821784" y="465883"/>
                  </a:lnTo>
                  <a:cubicBezTo>
                    <a:pt x="821784" y="477496"/>
                    <a:pt x="817171" y="488633"/>
                    <a:pt x="808959" y="496845"/>
                  </a:cubicBezTo>
                  <a:cubicBezTo>
                    <a:pt x="800748" y="505056"/>
                    <a:pt x="789611" y="509669"/>
                    <a:pt x="777998" y="509669"/>
                  </a:cubicBezTo>
                  <a:lnTo>
                    <a:pt x="43786" y="509669"/>
                  </a:lnTo>
                  <a:cubicBezTo>
                    <a:pt x="32173" y="509669"/>
                    <a:pt x="21036" y="505056"/>
                    <a:pt x="12825" y="496845"/>
                  </a:cubicBezTo>
                  <a:cubicBezTo>
                    <a:pt x="4613" y="488633"/>
                    <a:pt x="0" y="477496"/>
                    <a:pt x="0" y="465883"/>
                  </a:cubicBezTo>
                  <a:lnTo>
                    <a:pt x="0" y="43786"/>
                  </a:lnTo>
                  <a:cubicBezTo>
                    <a:pt x="0" y="32173"/>
                    <a:pt x="4613" y="21036"/>
                    <a:pt x="12825" y="12825"/>
                  </a:cubicBezTo>
                  <a:cubicBezTo>
                    <a:pt x="21036" y="4613"/>
                    <a:pt x="32173" y="0"/>
                    <a:pt x="43786" y="0"/>
                  </a:cubicBezTo>
                  <a:close/>
                </a:path>
              </a:pathLst>
            </a:custGeom>
            <a:blipFill>
              <a:blip r:embed="rId3"/>
              <a:stretch>
                <a:fillRect l="-835" t="0" r="-835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1954942" y="5968544"/>
            <a:ext cx="5304358" cy="3289756"/>
            <a:chOff x="0" y="0"/>
            <a:chExt cx="821784" cy="50966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21784" cy="509669"/>
            </a:xfrm>
            <a:custGeom>
              <a:avLst/>
              <a:gdLst/>
              <a:ahLst/>
              <a:cxnLst/>
              <a:rect r="r" b="b" t="t" l="l"/>
              <a:pathLst>
                <a:path h="509669" w="821784">
                  <a:moveTo>
                    <a:pt x="43786" y="0"/>
                  </a:moveTo>
                  <a:lnTo>
                    <a:pt x="777998" y="0"/>
                  </a:lnTo>
                  <a:cubicBezTo>
                    <a:pt x="789611" y="0"/>
                    <a:pt x="800748" y="4613"/>
                    <a:pt x="808959" y="12825"/>
                  </a:cubicBezTo>
                  <a:cubicBezTo>
                    <a:pt x="817171" y="21036"/>
                    <a:pt x="821784" y="32173"/>
                    <a:pt x="821784" y="43786"/>
                  </a:cubicBezTo>
                  <a:lnTo>
                    <a:pt x="821784" y="465883"/>
                  </a:lnTo>
                  <a:cubicBezTo>
                    <a:pt x="821784" y="477496"/>
                    <a:pt x="817171" y="488633"/>
                    <a:pt x="808959" y="496845"/>
                  </a:cubicBezTo>
                  <a:cubicBezTo>
                    <a:pt x="800748" y="505056"/>
                    <a:pt x="789611" y="509669"/>
                    <a:pt x="777998" y="509669"/>
                  </a:cubicBezTo>
                  <a:lnTo>
                    <a:pt x="43786" y="509669"/>
                  </a:lnTo>
                  <a:cubicBezTo>
                    <a:pt x="32173" y="509669"/>
                    <a:pt x="21036" y="505056"/>
                    <a:pt x="12825" y="496845"/>
                  </a:cubicBezTo>
                  <a:cubicBezTo>
                    <a:pt x="4613" y="488633"/>
                    <a:pt x="0" y="477496"/>
                    <a:pt x="0" y="465883"/>
                  </a:cubicBezTo>
                  <a:lnTo>
                    <a:pt x="0" y="43786"/>
                  </a:lnTo>
                  <a:cubicBezTo>
                    <a:pt x="0" y="32173"/>
                    <a:pt x="4613" y="21036"/>
                    <a:pt x="12825" y="12825"/>
                  </a:cubicBezTo>
                  <a:cubicBezTo>
                    <a:pt x="21036" y="4613"/>
                    <a:pt x="32173" y="0"/>
                    <a:pt x="43786" y="0"/>
                  </a:cubicBezTo>
                  <a:close/>
                </a:path>
              </a:pathLst>
            </a:custGeom>
            <a:blipFill>
              <a:blip r:embed="rId4"/>
              <a:stretch>
                <a:fillRect l="-3262" t="0" r="-16006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028700" y="2438566"/>
            <a:ext cx="6720041" cy="189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40"/>
              </a:lnSpc>
            </a:pPr>
            <a:r>
              <a:rPr lang="en-US" sz="6200" b="true">
                <a:solidFill>
                  <a:srgbClr val="073B3A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ПДВ ТА ЦІЛЬОВЕ ФІНАНСУВАННЯ</a:t>
            </a:r>
          </a:p>
        </p:txBody>
      </p:sp>
      <p:sp>
        <p:nvSpPr>
          <p:cNvPr name="Freeform 19" id="19"/>
          <p:cNvSpPr/>
          <p:nvPr/>
        </p:nvSpPr>
        <p:spPr>
          <a:xfrm flipH="true" flipV="true" rot="6207023">
            <a:off x="15386976" y="7841584"/>
            <a:ext cx="4595895" cy="5230037"/>
          </a:xfrm>
          <a:custGeom>
            <a:avLst/>
            <a:gdLst/>
            <a:ahLst/>
            <a:cxnLst/>
            <a:rect r="r" b="b" t="t" l="l"/>
            <a:pathLst>
              <a:path h="5230037" w="4595895">
                <a:moveTo>
                  <a:pt x="4595895" y="5230037"/>
                </a:moveTo>
                <a:lnTo>
                  <a:pt x="0" y="5230037"/>
                </a:lnTo>
                <a:lnTo>
                  <a:pt x="0" y="0"/>
                </a:lnTo>
                <a:lnTo>
                  <a:pt x="4595895" y="0"/>
                </a:lnTo>
                <a:lnTo>
                  <a:pt x="4595895" y="5230037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854405" y="4460058"/>
            <a:ext cx="7215188" cy="1364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4"/>
              </a:lnSpc>
            </a:pPr>
            <a:r>
              <a:rPr lang="en-US" b="true" sz="1950">
                <a:solidFill>
                  <a:srgbClr val="0F172A"/>
                </a:solidFill>
                <a:latin typeface="Inter 2 Bold"/>
                <a:ea typeface="Inter 2 Bold"/>
                <a:cs typeface="Inter 2 Bold"/>
                <a:sym typeface="Inter 2 Bold"/>
              </a:rPr>
              <a:t>Не є об'єктом ПДВ:</a:t>
            </a:r>
            <a:r>
              <a:rPr lang="en-US" sz="1950">
                <a:solidFill>
                  <a:srgbClr val="334155"/>
                </a:solidFill>
                <a:latin typeface="Inter 2"/>
                <a:ea typeface="Inter 2"/>
                <a:cs typeface="Inter 2"/>
                <a:sym typeface="Inter 2"/>
              </a:rPr>
              <a:t> Отримання цільового фінансування не оподатковується ПДВ (ст. 185 ПКУ), оскільки немає постачання товарів чи послуг.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54405" y="5948445"/>
            <a:ext cx="7215188" cy="1364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4"/>
              </a:lnSpc>
            </a:pPr>
            <a:r>
              <a:rPr lang="en-US" b="true" sz="1950">
                <a:solidFill>
                  <a:srgbClr val="0F172A"/>
                </a:solidFill>
                <a:latin typeface="Inter 2 Bold"/>
                <a:ea typeface="Inter 2 Bold"/>
                <a:cs typeface="Inter 2 Bold"/>
                <a:sym typeface="Inter 2 Bold"/>
              </a:rPr>
              <a:t>Податковий кредит:</a:t>
            </a:r>
            <a:r>
              <a:rPr lang="en-US" sz="1950">
                <a:solidFill>
                  <a:srgbClr val="334155"/>
                </a:solidFill>
                <a:latin typeface="Inter 2"/>
                <a:ea typeface="Inter 2"/>
                <a:cs typeface="Inter 2"/>
                <a:sym typeface="Inter 2"/>
              </a:rPr>
              <a:t> За товарами/послугами, придбаними за цільові кошти, суми вхідного ПДВ включаються до податкового кредиту на загальних підставах.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54405" y="7436833"/>
            <a:ext cx="7215188" cy="1364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4"/>
              </a:lnSpc>
            </a:pPr>
            <a:r>
              <a:rPr lang="en-US" b="true" sz="1950">
                <a:solidFill>
                  <a:srgbClr val="0F172A"/>
                </a:solidFill>
                <a:latin typeface="Inter 2 Bold"/>
                <a:ea typeface="Inter 2 Bold"/>
                <a:cs typeface="Inter 2 Bold"/>
                <a:sym typeface="Inter 2 Bold"/>
              </a:rPr>
              <a:t>Умови для кредиту:</a:t>
            </a:r>
            <a:r>
              <a:rPr lang="en-US" sz="1950">
                <a:solidFill>
                  <a:srgbClr val="334155"/>
                </a:solidFill>
                <a:latin typeface="Inter 2"/>
                <a:ea typeface="Inter 2"/>
                <a:cs typeface="Inter 2"/>
                <a:sym typeface="Inter 2"/>
              </a:rPr>
              <a:t> Наявність зареєстрованих податкових накладних та використання придбань в оподатковуваній діяльності.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0106" y="3394843"/>
            <a:ext cx="16587788" cy="5068710"/>
            <a:chOff x="0" y="0"/>
            <a:chExt cx="22117050" cy="67582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117050" cy="6758305"/>
            </a:xfrm>
            <a:custGeom>
              <a:avLst/>
              <a:gdLst/>
              <a:ahLst/>
              <a:cxnLst/>
              <a:rect r="r" b="b" t="t" l="l"/>
              <a:pathLst>
                <a:path h="6758305" w="22117050">
                  <a:moveTo>
                    <a:pt x="0" y="0"/>
                  </a:moveTo>
                  <a:lnTo>
                    <a:pt x="22117050" y="0"/>
                  </a:lnTo>
                  <a:lnTo>
                    <a:pt x="22117050" y="6758305"/>
                  </a:lnTo>
                  <a:lnTo>
                    <a:pt x="0" y="6758305"/>
                  </a:lnTo>
                </a:path>
              </a:pathLst>
            </a:custGeom>
            <a:solidFill>
              <a:srgbClr val="FFFFFF"/>
            </a:solidFill>
            <a:ln w="14288" cap="sq">
              <a:solidFill>
                <a:srgbClr val="4A7DBA"/>
              </a:solidFill>
              <a:prstDash val="solid"/>
              <a:miter/>
            </a:ln>
          </p:spPr>
        </p:sp>
      </p:grp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857250" y="3437487"/>
          <a:ext cx="16535400" cy="5029200"/>
        </p:xfrm>
        <a:graphic>
          <a:graphicData uri="http://schemas.openxmlformats.org/drawingml/2006/table">
            <a:tbl>
              <a:tblPr/>
              <a:tblGrid>
                <a:gridCol w="8746401"/>
                <a:gridCol w="2315546"/>
                <a:gridCol w="2509768"/>
                <a:gridCol w="2963685"/>
              </a:tblGrid>
              <a:tr h="838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0"/>
                        </a:lnSpc>
                        <a:defRPr/>
                      </a:pPr>
                      <a:r>
                        <a:rPr lang="en-US" b="true" sz="2025">
                          <a:solidFill>
                            <a:srgbClr val="0F172A"/>
                          </a:solidFill>
                          <a:latin typeface="Inter 2 Bold"/>
                          <a:ea typeface="Inter 2 Bold"/>
                          <a:cs typeface="Inter 2 Bold"/>
                          <a:sym typeface="Inter 2 Bold"/>
                        </a:rPr>
                        <a:t>Зміст господарської операції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0"/>
                        </a:lnSpc>
                        <a:defRPr/>
                      </a:pPr>
                      <a:r>
                        <a:rPr lang="en-US" b="true" sz="2025">
                          <a:solidFill>
                            <a:srgbClr val="0F172A"/>
                          </a:solidFill>
                          <a:latin typeface="Inter 2 Bold"/>
                          <a:ea typeface="Inter 2 Bold"/>
                          <a:cs typeface="Inter 2 Bold"/>
                          <a:sym typeface="Inter 2 Bold"/>
                        </a:rPr>
                        <a:t>Дебет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0"/>
                        </a:lnSpc>
                        <a:defRPr/>
                      </a:pPr>
                      <a:r>
                        <a:rPr lang="en-US" b="true" sz="2025">
                          <a:solidFill>
                            <a:srgbClr val="0F172A"/>
                          </a:solidFill>
                          <a:latin typeface="Inter 2 Bold"/>
                          <a:ea typeface="Inter 2 Bold"/>
                          <a:cs typeface="Inter 2 Bold"/>
                          <a:sym typeface="Inter 2 Bold"/>
                        </a:rPr>
                        <a:t>Кредит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30"/>
                        </a:lnSpc>
                        <a:defRPr/>
                      </a:pPr>
                      <a:r>
                        <a:rPr lang="en-US" b="true" sz="2025">
                          <a:solidFill>
                            <a:srgbClr val="0F172A"/>
                          </a:solidFill>
                          <a:latin typeface="Inter 2 Bold"/>
                          <a:ea typeface="Inter 2 Bold"/>
                          <a:cs typeface="Inter 2 Bold"/>
                          <a:sym typeface="Inter 2 Bold"/>
                        </a:rPr>
                        <a:t>Сума, грн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7"/>
                    </a:solidFill>
                  </a:tcPr>
                </a:tc>
              </a:tr>
              <a:tr h="838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1. Отримано кошти цільового фінансування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F8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311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F8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484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F8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100 000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F8E"/>
                    </a:solidFill>
                  </a:tcPr>
                </a:tc>
              </a:tr>
              <a:tr h="838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2. Оприбутковано ТМЦ від постачальників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20, 28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631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60 000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7"/>
                    </a:solidFill>
                  </a:tcPr>
                </a:tc>
              </a:tr>
              <a:tr h="838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3. Отримано послуги від постачальників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F8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92, 94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F8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631, 685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F8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40 000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F8E"/>
                    </a:solidFill>
                  </a:tcPr>
                </a:tc>
              </a:tr>
              <a:tr h="838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4. Визнано дохід в сумі витрат на послуги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484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718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40 000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BD7"/>
                    </a:solidFill>
                  </a:tcPr>
                </a:tc>
              </a:tr>
              <a:tr h="838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5. Використано ТМЦ для статутної діяльності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F8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92, 94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F8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20, 28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F8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334155"/>
                          </a:solidFill>
                          <a:latin typeface="Inter 2"/>
                          <a:ea typeface="Inter 2"/>
                          <a:cs typeface="Inter 2"/>
                          <a:sym typeface="Inter 2"/>
                        </a:rPr>
                        <a:t>60 000</a:t>
                      </a:r>
                      <a:endParaRPr lang="en-US" sz="1100"/>
                    </a:p>
                  </a:txBody>
                  <a:tcPr marL="63500" marR="63500" marT="63500" marB="63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F8E"/>
                    </a:solidFill>
                  </a:tcPr>
                </a:tc>
              </a:tr>
            </a:tbl>
          </a:graphicData>
        </a:graphic>
      </p:graphicFrame>
      <p:grpSp>
        <p:nvGrpSpPr>
          <p:cNvPr name="Group 5" id="5"/>
          <p:cNvGrpSpPr/>
          <p:nvPr/>
        </p:nvGrpSpPr>
        <p:grpSpPr>
          <a:xfrm rot="0">
            <a:off x="857250" y="4263476"/>
            <a:ext cx="8798423" cy="14288"/>
            <a:chOff x="0" y="0"/>
            <a:chExt cx="11731231" cy="190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731244" cy="19050"/>
            </a:xfrm>
            <a:custGeom>
              <a:avLst/>
              <a:gdLst/>
              <a:ahLst/>
              <a:cxnLst/>
              <a:rect r="r" b="b" t="t" l="l"/>
              <a:pathLst>
                <a:path h="19050" w="11731244">
                  <a:moveTo>
                    <a:pt x="0" y="0"/>
                  </a:moveTo>
                  <a:lnTo>
                    <a:pt x="11731244" y="0"/>
                  </a:lnTo>
                  <a:lnTo>
                    <a:pt x="1173124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9655673" y="4263476"/>
            <a:ext cx="2308327" cy="14288"/>
            <a:chOff x="0" y="0"/>
            <a:chExt cx="3077769" cy="190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077718" cy="19050"/>
            </a:xfrm>
            <a:custGeom>
              <a:avLst/>
              <a:gdLst/>
              <a:ahLst/>
              <a:cxnLst/>
              <a:rect r="r" b="b" t="t" l="l"/>
              <a:pathLst>
                <a:path h="19050" w="3077718">
                  <a:moveTo>
                    <a:pt x="0" y="0"/>
                  </a:moveTo>
                  <a:lnTo>
                    <a:pt x="3077718" y="0"/>
                  </a:lnTo>
                  <a:lnTo>
                    <a:pt x="3077718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1963991" y="4263476"/>
            <a:ext cx="2504332" cy="14288"/>
            <a:chOff x="0" y="0"/>
            <a:chExt cx="3339109" cy="190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339084" cy="19050"/>
            </a:xfrm>
            <a:custGeom>
              <a:avLst/>
              <a:gdLst/>
              <a:ahLst/>
              <a:cxnLst/>
              <a:rect r="r" b="b" t="t" l="l"/>
              <a:pathLst>
                <a:path h="19050" w="3339084">
                  <a:moveTo>
                    <a:pt x="0" y="0"/>
                  </a:moveTo>
                  <a:lnTo>
                    <a:pt x="3339084" y="0"/>
                  </a:lnTo>
                  <a:lnTo>
                    <a:pt x="333908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4468323" y="4263476"/>
            <a:ext cx="2962427" cy="14288"/>
            <a:chOff x="0" y="0"/>
            <a:chExt cx="3949903" cy="190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949954" cy="19050"/>
            </a:xfrm>
            <a:custGeom>
              <a:avLst/>
              <a:gdLst/>
              <a:ahLst/>
              <a:cxnLst/>
              <a:rect r="r" b="b" t="t" l="l"/>
              <a:pathLst>
                <a:path h="19050" w="3949954">
                  <a:moveTo>
                    <a:pt x="0" y="0"/>
                  </a:moveTo>
                  <a:lnTo>
                    <a:pt x="3949954" y="0"/>
                  </a:lnTo>
                  <a:lnTo>
                    <a:pt x="39499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857250" y="5100638"/>
            <a:ext cx="8798423" cy="14288"/>
            <a:chOff x="0" y="0"/>
            <a:chExt cx="11731231" cy="190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731244" cy="19050"/>
            </a:xfrm>
            <a:custGeom>
              <a:avLst/>
              <a:gdLst/>
              <a:ahLst/>
              <a:cxnLst/>
              <a:rect r="r" b="b" t="t" l="l"/>
              <a:pathLst>
                <a:path h="19050" w="11731244">
                  <a:moveTo>
                    <a:pt x="0" y="0"/>
                  </a:moveTo>
                  <a:lnTo>
                    <a:pt x="11731244" y="0"/>
                  </a:lnTo>
                  <a:lnTo>
                    <a:pt x="1173124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9655673" y="5100638"/>
            <a:ext cx="2308327" cy="14288"/>
            <a:chOff x="0" y="0"/>
            <a:chExt cx="3077769" cy="190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77718" cy="19050"/>
            </a:xfrm>
            <a:custGeom>
              <a:avLst/>
              <a:gdLst/>
              <a:ahLst/>
              <a:cxnLst/>
              <a:rect r="r" b="b" t="t" l="l"/>
              <a:pathLst>
                <a:path h="19050" w="3077718">
                  <a:moveTo>
                    <a:pt x="0" y="0"/>
                  </a:moveTo>
                  <a:lnTo>
                    <a:pt x="3077718" y="0"/>
                  </a:lnTo>
                  <a:lnTo>
                    <a:pt x="3077718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1963991" y="5100638"/>
            <a:ext cx="2504332" cy="14288"/>
            <a:chOff x="0" y="0"/>
            <a:chExt cx="3339109" cy="1905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339084" cy="19050"/>
            </a:xfrm>
            <a:custGeom>
              <a:avLst/>
              <a:gdLst/>
              <a:ahLst/>
              <a:cxnLst/>
              <a:rect r="r" b="b" t="t" l="l"/>
              <a:pathLst>
                <a:path h="19050" w="3339084">
                  <a:moveTo>
                    <a:pt x="0" y="0"/>
                  </a:moveTo>
                  <a:lnTo>
                    <a:pt x="3339084" y="0"/>
                  </a:lnTo>
                  <a:lnTo>
                    <a:pt x="333908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4468323" y="5100638"/>
            <a:ext cx="2962427" cy="14288"/>
            <a:chOff x="0" y="0"/>
            <a:chExt cx="3949903" cy="1905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949954" cy="19050"/>
            </a:xfrm>
            <a:custGeom>
              <a:avLst/>
              <a:gdLst/>
              <a:ahLst/>
              <a:cxnLst/>
              <a:rect r="r" b="b" t="t" l="l"/>
              <a:pathLst>
                <a:path h="19050" w="3949954">
                  <a:moveTo>
                    <a:pt x="0" y="0"/>
                  </a:moveTo>
                  <a:lnTo>
                    <a:pt x="3949954" y="0"/>
                  </a:lnTo>
                  <a:lnTo>
                    <a:pt x="39499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857250" y="5937799"/>
            <a:ext cx="8798423" cy="14288"/>
            <a:chOff x="0" y="0"/>
            <a:chExt cx="11731231" cy="1905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1731244" cy="19050"/>
            </a:xfrm>
            <a:custGeom>
              <a:avLst/>
              <a:gdLst/>
              <a:ahLst/>
              <a:cxnLst/>
              <a:rect r="r" b="b" t="t" l="l"/>
              <a:pathLst>
                <a:path h="19050" w="11731244">
                  <a:moveTo>
                    <a:pt x="0" y="0"/>
                  </a:moveTo>
                  <a:lnTo>
                    <a:pt x="11731244" y="0"/>
                  </a:lnTo>
                  <a:lnTo>
                    <a:pt x="1173124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9655673" y="5937799"/>
            <a:ext cx="2308327" cy="14288"/>
            <a:chOff x="0" y="0"/>
            <a:chExt cx="3077769" cy="1905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077718" cy="19050"/>
            </a:xfrm>
            <a:custGeom>
              <a:avLst/>
              <a:gdLst/>
              <a:ahLst/>
              <a:cxnLst/>
              <a:rect r="r" b="b" t="t" l="l"/>
              <a:pathLst>
                <a:path h="19050" w="3077718">
                  <a:moveTo>
                    <a:pt x="0" y="0"/>
                  </a:moveTo>
                  <a:lnTo>
                    <a:pt x="3077718" y="0"/>
                  </a:lnTo>
                  <a:lnTo>
                    <a:pt x="3077718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1963991" y="5937799"/>
            <a:ext cx="2504332" cy="14288"/>
            <a:chOff x="0" y="0"/>
            <a:chExt cx="3339109" cy="1905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339084" cy="19050"/>
            </a:xfrm>
            <a:custGeom>
              <a:avLst/>
              <a:gdLst/>
              <a:ahLst/>
              <a:cxnLst/>
              <a:rect r="r" b="b" t="t" l="l"/>
              <a:pathLst>
                <a:path h="19050" w="3339084">
                  <a:moveTo>
                    <a:pt x="0" y="0"/>
                  </a:moveTo>
                  <a:lnTo>
                    <a:pt x="3339084" y="0"/>
                  </a:lnTo>
                  <a:lnTo>
                    <a:pt x="333908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4468323" y="5937799"/>
            <a:ext cx="2962427" cy="14288"/>
            <a:chOff x="0" y="0"/>
            <a:chExt cx="3949903" cy="1905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949954" cy="19050"/>
            </a:xfrm>
            <a:custGeom>
              <a:avLst/>
              <a:gdLst/>
              <a:ahLst/>
              <a:cxnLst/>
              <a:rect r="r" b="b" t="t" l="l"/>
              <a:pathLst>
                <a:path h="19050" w="3949954">
                  <a:moveTo>
                    <a:pt x="0" y="0"/>
                  </a:moveTo>
                  <a:lnTo>
                    <a:pt x="3949954" y="0"/>
                  </a:lnTo>
                  <a:lnTo>
                    <a:pt x="39499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857250" y="6774952"/>
            <a:ext cx="8798423" cy="14288"/>
            <a:chOff x="0" y="0"/>
            <a:chExt cx="11731231" cy="1905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1731244" cy="19050"/>
            </a:xfrm>
            <a:custGeom>
              <a:avLst/>
              <a:gdLst/>
              <a:ahLst/>
              <a:cxnLst/>
              <a:rect r="r" b="b" t="t" l="l"/>
              <a:pathLst>
                <a:path h="19050" w="11731244">
                  <a:moveTo>
                    <a:pt x="0" y="0"/>
                  </a:moveTo>
                  <a:lnTo>
                    <a:pt x="11731244" y="0"/>
                  </a:lnTo>
                  <a:lnTo>
                    <a:pt x="1173124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9655673" y="6774952"/>
            <a:ext cx="2308327" cy="14288"/>
            <a:chOff x="0" y="0"/>
            <a:chExt cx="3077769" cy="1905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077718" cy="19050"/>
            </a:xfrm>
            <a:custGeom>
              <a:avLst/>
              <a:gdLst/>
              <a:ahLst/>
              <a:cxnLst/>
              <a:rect r="r" b="b" t="t" l="l"/>
              <a:pathLst>
                <a:path h="19050" w="3077718">
                  <a:moveTo>
                    <a:pt x="0" y="0"/>
                  </a:moveTo>
                  <a:lnTo>
                    <a:pt x="3077718" y="0"/>
                  </a:lnTo>
                  <a:lnTo>
                    <a:pt x="3077718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1963991" y="6774952"/>
            <a:ext cx="2504332" cy="14288"/>
            <a:chOff x="0" y="0"/>
            <a:chExt cx="3339109" cy="1905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339084" cy="19050"/>
            </a:xfrm>
            <a:custGeom>
              <a:avLst/>
              <a:gdLst/>
              <a:ahLst/>
              <a:cxnLst/>
              <a:rect r="r" b="b" t="t" l="l"/>
              <a:pathLst>
                <a:path h="19050" w="3339084">
                  <a:moveTo>
                    <a:pt x="0" y="0"/>
                  </a:moveTo>
                  <a:lnTo>
                    <a:pt x="3339084" y="0"/>
                  </a:lnTo>
                  <a:lnTo>
                    <a:pt x="333908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4468323" y="6774952"/>
            <a:ext cx="2962427" cy="14288"/>
            <a:chOff x="0" y="0"/>
            <a:chExt cx="3949903" cy="1905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949954" cy="19050"/>
            </a:xfrm>
            <a:custGeom>
              <a:avLst/>
              <a:gdLst/>
              <a:ahLst/>
              <a:cxnLst/>
              <a:rect r="r" b="b" t="t" l="l"/>
              <a:pathLst>
                <a:path h="19050" w="3949954">
                  <a:moveTo>
                    <a:pt x="0" y="0"/>
                  </a:moveTo>
                  <a:lnTo>
                    <a:pt x="3949954" y="0"/>
                  </a:lnTo>
                  <a:lnTo>
                    <a:pt x="39499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857250" y="7612113"/>
            <a:ext cx="8798423" cy="14288"/>
            <a:chOff x="0" y="0"/>
            <a:chExt cx="11731231" cy="1905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1731244" cy="19050"/>
            </a:xfrm>
            <a:custGeom>
              <a:avLst/>
              <a:gdLst/>
              <a:ahLst/>
              <a:cxnLst/>
              <a:rect r="r" b="b" t="t" l="l"/>
              <a:pathLst>
                <a:path h="19050" w="11731244">
                  <a:moveTo>
                    <a:pt x="0" y="0"/>
                  </a:moveTo>
                  <a:lnTo>
                    <a:pt x="11731244" y="0"/>
                  </a:lnTo>
                  <a:lnTo>
                    <a:pt x="1173124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9655673" y="7612113"/>
            <a:ext cx="2308327" cy="14288"/>
            <a:chOff x="0" y="0"/>
            <a:chExt cx="3077769" cy="1905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077718" cy="19050"/>
            </a:xfrm>
            <a:custGeom>
              <a:avLst/>
              <a:gdLst/>
              <a:ahLst/>
              <a:cxnLst/>
              <a:rect r="r" b="b" t="t" l="l"/>
              <a:pathLst>
                <a:path h="19050" w="3077718">
                  <a:moveTo>
                    <a:pt x="0" y="0"/>
                  </a:moveTo>
                  <a:lnTo>
                    <a:pt x="3077718" y="0"/>
                  </a:lnTo>
                  <a:lnTo>
                    <a:pt x="3077718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1963991" y="7612113"/>
            <a:ext cx="2504332" cy="14288"/>
            <a:chOff x="0" y="0"/>
            <a:chExt cx="3339109" cy="1905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3339084" cy="19050"/>
            </a:xfrm>
            <a:custGeom>
              <a:avLst/>
              <a:gdLst/>
              <a:ahLst/>
              <a:cxnLst/>
              <a:rect r="r" b="b" t="t" l="l"/>
              <a:pathLst>
                <a:path h="19050" w="3339084">
                  <a:moveTo>
                    <a:pt x="0" y="0"/>
                  </a:moveTo>
                  <a:lnTo>
                    <a:pt x="3339084" y="0"/>
                  </a:lnTo>
                  <a:lnTo>
                    <a:pt x="333908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4468323" y="7612113"/>
            <a:ext cx="2962427" cy="14288"/>
            <a:chOff x="0" y="0"/>
            <a:chExt cx="3949903" cy="1905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949954" cy="19050"/>
            </a:xfrm>
            <a:custGeom>
              <a:avLst/>
              <a:gdLst/>
              <a:ahLst/>
              <a:cxnLst/>
              <a:rect r="r" b="b" t="t" l="l"/>
              <a:pathLst>
                <a:path h="19050" w="3949954">
                  <a:moveTo>
                    <a:pt x="0" y="0"/>
                  </a:moveTo>
                  <a:lnTo>
                    <a:pt x="3949954" y="0"/>
                  </a:lnTo>
                  <a:lnTo>
                    <a:pt x="39499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E8F0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5560393" y="1028700"/>
            <a:ext cx="1698907" cy="875423"/>
            <a:chOff x="0" y="0"/>
            <a:chExt cx="2265210" cy="1167230"/>
          </a:xfrm>
        </p:grpSpPr>
        <p:grpSp>
          <p:nvGrpSpPr>
            <p:cNvPr name="Group 46" id="46"/>
            <p:cNvGrpSpPr/>
            <p:nvPr/>
          </p:nvGrpSpPr>
          <p:grpSpPr>
            <a:xfrm rot="0">
              <a:off x="0" y="0"/>
              <a:ext cx="2265210" cy="1167230"/>
              <a:chOff x="0" y="0"/>
              <a:chExt cx="447449" cy="230564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447449" cy="230564"/>
              </a:xfrm>
              <a:custGeom>
                <a:avLst/>
                <a:gdLst/>
                <a:ahLst/>
                <a:cxnLst/>
                <a:rect r="r" b="b" t="t" l="l"/>
                <a:pathLst>
                  <a:path h="230564" w="447449">
                    <a:moveTo>
                      <a:pt x="115282" y="0"/>
                    </a:moveTo>
                    <a:lnTo>
                      <a:pt x="332167" y="0"/>
                    </a:lnTo>
                    <a:cubicBezTo>
                      <a:pt x="362742" y="0"/>
                      <a:pt x="392064" y="12146"/>
                      <a:pt x="413684" y="33765"/>
                    </a:cubicBezTo>
                    <a:cubicBezTo>
                      <a:pt x="435303" y="55385"/>
                      <a:pt x="447449" y="84707"/>
                      <a:pt x="447449" y="115282"/>
                    </a:cubicBezTo>
                    <a:lnTo>
                      <a:pt x="447449" y="115282"/>
                    </a:lnTo>
                    <a:cubicBezTo>
                      <a:pt x="447449" y="145857"/>
                      <a:pt x="435303" y="175179"/>
                      <a:pt x="413684" y="196799"/>
                    </a:cubicBezTo>
                    <a:cubicBezTo>
                      <a:pt x="392064" y="218418"/>
                      <a:pt x="362742" y="230564"/>
                      <a:pt x="332167" y="230564"/>
                    </a:cubicBezTo>
                    <a:lnTo>
                      <a:pt x="115282" y="230564"/>
                    </a:lnTo>
                    <a:cubicBezTo>
                      <a:pt x="84707" y="230564"/>
                      <a:pt x="55385" y="218418"/>
                      <a:pt x="33765" y="196799"/>
                    </a:cubicBezTo>
                    <a:cubicBezTo>
                      <a:pt x="12146" y="175179"/>
                      <a:pt x="0" y="145857"/>
                      <a:pt x="0" y="115282"/>
                    </a:cubicBezTo>
                    <a:lnTo>
                      <a:pt x="0" y="115282"/>
                    </a:lnTo>
                    <a:cubicBezTo>
                      <a:pt x="0" y="84707"/>
                      <a:pt x="12146" y="55385"/>
                      <a:pt x="33765" y="33765"/>
                    </a:cubicBezTo>
                    <a:cubicBezTo>
                      <a:pt x="55385" y="12146"/>
                      <a:pt x="84707" y="0"/>
                      <a:pt x="115282" y="0"/>
                    </a:cubicBezTo>
                    <a:close/>
                  </a:path>
                </a:pathLst>
              </a:custGeom>
              <a:solidFill>
                <a:srgbClr val="073B3A"/>
              </a:solidFill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0"/>
                <a:ext cx="447449" cy="2305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TextBox 49" id="49"/>
            <p:cNvSpPr txBox="true"/>
            <p:nvPr/>
          </p:nvSpPr>
          <p:spPr>
            <a:xfrm rot="0">
              <a:off x="98929" y="164515"/>
              <a:ext cx="2067351" cy="83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2100">
                  <a:solidFill>
                    <a:srgbClr val="FFFFFF"/>
                  </a:solidFill>
                  <a:latin typeface="Inter 1 Medium"/>
                  <a:ea typeface="Inter 1 Medium"/>
                  <a:cs typeface="Inter 1 Medium"/>
                  <a:sym typeface="Inter 1 Medium"/>
                </a:rPr>
                <a:t>Сторінка 07</a:t>
              </a:r>
            </a:p>
          </p:txBody>
        </p:sp>
      </p:grpSp>
      <p:sp>
        <p:nvSpPr>
          <p:cNvPr name="Freeform 50" id="50"/>
          <p:cNvSpPr/>
          <p:nvPr/>
        </p:nvSpPr>
        <p:spPr>
          <a:xfrm flipH="true" flipV="true" rot="-2846608">
            <a:off x="9423566" y="-2912709"/>
            <a:ext cx="4595895" cy="5230037"/>
          </a:xfrm>
          <a:custGeom>
            <a:avLst/>
            <a:gdLst/>
            <a:ahLst/>
            <a:cxnLst/>
            <a:rect r="r" b="b" t="t" l="l"/>
            <a:pathLst>
              <a:path h="5230037" w="4595895">
                <a:moveTo>
                  <a:pt x="4595895" y="5230036"/>
                </a:moveTo>
                <a:lnTo>
                  <a:pt x="0" y="5230036"/>
                </a:lnTo>
                <a:lnTo>
                  <a:pt x="0" y="0"/>
                </a:lnTo>
                <a:lnTo>
                  <a:pt x="4595895" y="0"/>
                </a:lnTo>
                <a:lnTo>
                  <a:pt x="4595895" y="5230036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850106" y="1851793"/>
            <a:ext cx="17402175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70"/>
              </a:lnSpc>
            </a:pPr>
            <a:r>
              <a:rPr lang="en-US" b="true" sz="4725">
                <a:solidFill>
                  <a:srgbClr val="1E293B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Приклад: Облік надходження коштів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DAHKNun6kQA</dc:identifier>
  <dcterms:modified xsi:type="dcterms:W3CDTF">2011-08-01T06:04:30Z</dcterms:modified>
  <cp:revision>1</cp:revision>
  <dc:title>Отримуємо цільове фінансування</dc:title>
</cp:coreProperties>
</file>