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97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93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77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714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4078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0612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984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192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39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757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43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524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954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56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420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420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846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4DC8-F41A-4284-80E9-F0A3F182C91E}" type="datetimeFigureOut">
              <a:rPr lang="uk-UA" smtClean="0"/>
              <a:t>19.02.2024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8821-6F21-4176-B8F1-C923E42952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3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747950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Класифікація торговельних закладів із врахуванням мотивів споживання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27954"/>
            <a:ext cx="9448800" cy="685800"/>
          </a:xfrm>
        </p:spPr>
        <p:txBody>
          <a:bodyPr/>
          <a:lstStyle/>
          <a:p>
            <a:r>
              <a:rPr lang="uk-UA" dirty="0" smtClean="0"/>
              <a:t>Лекція з навчальної дисципліни «Управління </a:t>
            </a:r>
            <a:r>
              <a:rPr lang="uk-UA" dirty="0" err="1" smtClean="0"/>
              <a:t>ритейл</a:t>
            </a:r>
            <a:r>
              <a:rPr lang="uk-UA" dirty="0" smtClean="0"/>
              <a:t>-технологіями»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250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605872" y="2294935"/>
            <a:ext cx="68496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Незрозуміло у даному визначенні , що є стандартом , адже у США зовсім інші стандарти , ніж у Європі , крім того , багато форматів , які є розповсюдженими та успішними в одних країнах , взагалі відсутні в інших , а також із даного визначення не зрозуміло , куди </a:t>
            </a:r>
            <a:r>
              <a:rPr lang="uk-UA" dirty="0" smtClean="0"/>
              <a:t>відносити </a:t>
            </a:r>
            <a:r>
              <a:rPr lang="uk-UA" dirty="0"/>
              <a:t>нові , щойно створені формати , яких у світі ще не існує .</a:t>
            </a:r>
          </a:p>
        </p:txBody>
      </p:sp>
    </p:spTree>
    <p:extLst>
      <p:ext uri="{BB962C8B-B14F-4D97-AF65-F5344CB8AC3E}">
        <p14:creationId xmlns:p14="http://schemas.microsoft.com/office/powerpoint/2010/main" val="225322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394857" y="1797711"/>
            <a:ext cx="72013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Враховуючи вищенаведені підходи до визначення сутності поняття « формат </a:t>
            </a:r>
            <a:r>
              <a:rPr lang="uk-UA" dirty="0" smtClean="0"/>
              <a:t>торговельного </a:t>
            </a:r>
            <a:r>
              <a:rPr lang="uk-UA" dirty="0"/>
              <a:t>закладу » , Їхні позитивні та негативні сторони , </a:t>
            </a:r>
            <a:r>
              <a:rPr lang="uk-UA" dirty="0" smtClean="0"/>
              <a:t>спробуємо запропонувати </a:t>
            </a:r>
            <a:endParaRPr lang="uk-UA" dirty="0"/>
          </a:p>
          <a:p>
            <a:r>
              <a:rPr lang="uk-UA" dirty="0"/>
              <a:t>власне витлумачення даного </a:t>
            </a:r>
            <a:r>
              <a:rPr lang="uk-UA" dirty="0" smtClean="0"/>
              <a:t>терміну .</a:t>
            </a:r>
          </a:p>
          <a:p>
            <a:r>
              <a:rPr lang="uk-UA" b="1" dirty="0"/>
              <a:t>Ф</a:t>
            </a:r>
            <a:r>
              <a:rPr lang="uk-UA" b="1" dirty="0" smtClean="0"/>
              <a:t>ормат </a:t>
            </a:r>
            <a:r>
              <a:rPr lang="uk-UA" b="1" dirty="0"/>
              <a:t>торговельного </a:t>
            </a:r>
            <a:r>
              <a:rPr lang="uk-UA" b="1" dirty="0" smtClean="0"/>
              <a:t>закладу</a:t>
            </a:r>
            <a:r>
              <a:rPr lang="uk-UA" dirty="0" smtClean="0"/>
              <a:t> </a:t>
            </a:r>
            <a:r>
              <a:rPr lang="uk-UA" dirty="0"/>
              <a:t>- це такий </a:t>
            </a:r>
            <a:r>
              <a:rPr lang="uk-UA" dirty="0" smtClean="0"/>
              <a:t>різновид </a:t>
            </a:r>
            <a:r>
              <a:rPr lang="uk-UA" dirty="0"/>
              <a:t>торговельно го об'єкта , який задовольняє певні потреби жителів визначеної території та </a:t>
            </a:r>
            <a:r>
              <a:rPr lang="uk-UA" dirty="0" smtClean="0"/>
              <a:t>характеризується </a:t>
            </a:r>
            <a:r>
              <a:rPr lang="uk-UA" dirty="0"/>
              <a:t>сукупністю </a:t>
            </a:r>
            <a:r>
              <a:rPr lang="uk-UA" dirty="0" err="1" smtClean="0"/>
              <a:t>органiзацiйно</a:t>
            </a:r>
            <a:r>
              <a:rPr lang="uk-UA" dirty="0" smtClean="0"/>
              <a:t>-технологічних </a:t>
            </a:r>
            <a:r>
              <a:rPr lang="uk-UA" dirty="0"/>
              <a:t>та маркетингових ознак : мотивом </a:t>
            </a:r>
            <a:r>
              <a:rPr lang="uk-UA" dirty="0" smtClean="0"/>
              <a:t>відвідування </a:t>
            </a:r>
            <a:r>
              <a:rPr lang="uk-UA" dirty="0"/>
              <a:t>, величиною </a:t>
            </a:r>
            <a:r>
              <a:rPr lang="uk-UA" dirty="0" smtClean="0"/>
              <a:t>торговельної </a:t>
            </a:r>
            <a:r>
              <a:rPr lang="uk-UA" dirty="0"/>
              <a:t>зони , шириною асортименту </a:t>
            </a:r>
            <a:r>
              <a:rPr lang="uk-UA" dirty="0" smtClean="0"/>
              <a:t>товарів </a:t>
            </a:r>
            <a:r>
              <a:rPr lang="uk-UA" dirty="0"/>
              <a:t>та послуг </a:t>
            </a:r>
            <a:r>
              <a:rPr lang="uk-UA" dirty="0" smtClean="0"/>
              <a:t>(розміром торговельної площі), рівнем цін, товарною спеціалізацією.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586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13018" y="2010904"/>
            <a:ext cx="81157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Слід зауважити , що на даний момент у світі існує два основних підходи щодо розподілу торговельних </a:t>
            </a:r>
            <a:r>
              <a:rPr lang="uk-UA" dirty="0" smtClean="0"/>
              <a:t>організацій </a:t>
            </a:r>
            <a:r>
              <a:rPr lang="uk-UA" dirty="0"/>
              <a:t>на різні види . Перший - маркетинговий , </a:t>
            </a:r>
            <a:r>
              <a:rPr lang="uk-UA" dirty="0" smtClean="0"/>
              <a:t>він </a:t>
            </a:r>
            <a:r>
              <a:rPr lang="uk-UA" dirty="0"/>
              <a:t>здебільшого властивий для Європи та США . Суть його полягає у використанні критеріїв внутрішнього та </a:t>
            </a:r>
            <a:r>
              <a:rPr lang="uk-UA" dirty="0" smtClean="0"/>
              <a:t>зовнішнього </a:t>
            </a:r>
            <a:r>
              <a:rPr lang="uk-UA" dirty="0"/>
              <a:t>середовища для диференціації </a:t>
            </a:r>
            <a:r>
              <a:rPr lang="uk-UA" dirty="0" smtClean="0"/>
              <a:t>різних </a:t>
            </a:r>
            <a:r>
              <a:rPr lang="uk-UA" dirty="0"/>
              <a:t>видів торговельних об'єктів 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dirty="0"/>
              <a:t>Другий - </a:t>
            </a:r>
            <a:r>
              <a:rPr lang="uk-UA" dirty="0" smtClean="0"/>
              <a:t>господарсько </a:t>
            </a:r>
            <a:r>
              <a:rPr lang="uk-UA" dirty="0"/>
              <a:t>- організаційний , він характерний для країн </a:t>
            </a:r>
            <a:r>
              <a:rPr lang="uk-UA" dirty="0" smtClean="0"/>
              <a:t>Східної Європи </a:t>
            </a:r>
            <a:r>
              <a:rPr lang="uk-UA" dirty="0"/>
              <a:t>. </a:t>
            </a:r>
            <a:r>
              <a:rPr lang="uk-UA" dirty="0" smtClean="0"/>
              <a:t>Відповідно </a:t>
            </a:r>
            <a:r>
              <a:rPr lang="uk-UA" dirty="0"/>
              <a:t>до цієї методології , </a:t>
            </a:r>
            <a:r>
              <a:rPr lang="uk-UA" dirty="0" smtClean="0"/>
              <a:t>диференціальними </a:t>
            </a:r>
            <a:r>
              <a:rPr lang="uk-UA" dirty="0"/>
              <a:t>критеріями </a:t>
            </a:r>
            <a:r>
              <a:rPr lang="uk-UA" dirty="0" smtClean="0"/>
              <a:t>є </a:t>
            </a:r>
            <a:r>
              <a:rPr lang="uk-UA" dirty="0"/>
              <a:t>параметри </a:t>
            </a:r>
            <a:r>
              <a:rPr lang="uk-UA" dirty="0" smtClean="0"/>
              <a:t>діяльності підприємства.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808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952729" y="1753163"/>
            <a:ext cx="80654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При дослідженні класифікацій торговельних закладів , в основу яких покладений </a:t>
            </a:r>
            <a:r>
              <a:rPr lang="uk-UA" dirty="0" smtClean="0"/>
              <a:t>господарсько </a:t>
            </a:r>
            <a:r>
              <a:rPr lang="uk-UA" dirty="0"/>
              <a:t>- організаційний </a:t>
            </a:r>
            <a:r>
              <a:rPr lang="uk-UA" dirty="0" smtClean="0"/>
              <a:t>підхід, </a:t>
            </a:r>
            <a:r>
              <a:rPr lang="uk-UA" dirty="0"/>
              <a:t>було встановлено , що різні вчені по - різному </a:t>
            </a:r>
            <a:r>
              <a:rPr lang="uk-UA" dirty="0" smtClean="0"/>
              <a:t>вирішували </a:t>
            </a:r>
            <a:r>
              <a:rPr lang="uk-UA" dirty="0"/>
              <a:t>це питання </a:t>
            </a:r>
            <a:r>
              <a:rPr lang="uk-UA" dirty="0" smtClean="0"/>
              <a:t>.</a:t>
            </a:r>
          </a:p>
          <a:p>
            <a:r>
              <a:rPr lang="uk-UA" dirty="0" smtClean="0"/>
              <a:t>Так </a:t>
            </a:r>
            <a:r>
              <a:rPr lang="uk-UA" dirty="0"/>
              <a:t>, В. </a:t>
            </a:r>
            <a:r>
              <a:rPr lang="uk-UA" dirty="0" err="1"/>
              <a:t>Памбухчиянц</a:t>
            </a:r>
            <a:r>
              <a:rPr lang="uk-UA" dirty="0"/>
              <a:t> пропонує класифікувати підприємства роздрібної торгівлі : за </a:t>
            </a:r>
            <a:r>
              <a:rPr lang="uk-UA" dirty="0" smtClean="0"/>
              <a:t>видами </a:t>
            </a:r>
            <a:r>
              <a:rPr lang="uk-UA" dirty="0"/>
              <a:t>та особливостями розташування , залежно від асортименту та розміру торгової </a:t>
            </a:r>
            <a:r>
              <a:rPr lang="uk-UA" dirty="0" smtClean="0"/>
              <a:t>площі </a:t>
            </a:r>
            <a:r>
              <a:rPr lang="uk-UA" dirty="0"/>
              <a:t>, за формами обслуговування , за типом будівлі та особливостями її </a:t>
            </a:r>
            <a:r>
              <a:rPr lang="uk-UA" dirty="0" err="1"/>
              <a:t>об'ємно</a:t>
            </a:r>
            <a:r>
              <a:rPr lang="uk-UA" dirty="0"/>
              <a:t> - </a:t>
            </a:r>
            <a:r>
              <a:rPr lang="uk-UA" dirty="0" smtClean="0"/>
              <a:t>планувального </a:t>
            </a:r>
            <a:r>
              <a:rPr lang="uk-UA" dirty="0"/>
              <a:t>рішення , за функціональними особливостями , з урахуванням товарної </a:t>
            </a:r>
            <a:r>
              <a:rPr lang="uk-UA" dirty="0" smtClean="0"/>
              <a:t>спеціалізації.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8125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354663" y="2284886"/>
            <a:ext cx="72917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Соболев</a:t>
            </a:r>
            <a:r>
              <a:rPr lang="uk-UA" dirty="0"/>
              <a:t> В. пропонує класифікацію на основі таких параметрів , як місце розташування , </a:t>
            </a:r>
            <a:r>
              <a:rPr lang="uk-UA" dirty="0" smtClean="0"/>
              <a:t>товарна </a:t>
            </a:r>
            <a:r>
              <a:rPr lang="uk-UA" dirty="0"/>
              <a:t>спеціалізація , розмір торгової площі , характер процесу обслуговування , номенклатури послуг , типового набору торговельно - технологічного устаткування , форми продажу товарів , кількості </a:t>
            </a:r>
            <a:r>
              <a:rPr lang="uk-UA" dirty="0" err="1"/>
              <a:t>брендованих</a:t>
            </a:r>
            <a:r>
              <a:rPr lang="uk-UA" dirty="0"/>
              <a:t> товарів , рівня цін , сегменту </a:t>
            </a:r>
            <a:r>
              <a:rPr lang="uk-UA" dirty="0" smtClean="0"/>
              <a:t>покупців.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148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455147" y="2310676"/>
            <a:ext cx="68697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Чкалова О. вказує на такі параметри , за якими слід диференціювати види торговельних організацій : асортимент , який реалізується ; форма торговельного обслуговування ; </a:t>
            </a:r>
            <a:r>
              <a:rPr lang="uk-UA" dirty="0" smtClean="0"/>
              <a:t>методи </a:t>
            </a:r>
            <a:r>
              <a:rPr lang="uk-UA" dirty="0"/>
              <a:t>продажу ; рівень </a:t>
            </a:r>
            <a:r>
              <a:rPr lang="uk-UA" dirty="0" smtClean="0"/>
              <a:t>ціни, види  інтеграції </a:t>
            </a:r>
            <a:r>
              <a:rPr lang="uk-UA" dirty="0"/>
              <a:t>; концентрація ; </a:t>
            </a:r>
            <a:r>
              <a:rPr lang="uk-UA" dirty="0" smtClean="0"/>
              <a:t>місцезнаходження.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442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25485" y="2351315"/>
            <a:ext cx="68998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Тарасова Т. , аналізуючи роздрібні організації Японії , вказує на те , що в основу </a:t>
            </a:r>
            <a:r>
              <a:rPr lang="uk-UA" dirty="0" smtClean="0"/>
              <a:t>розподілу </a:t>
            </a:r>
            <a:r>
              <a:rPr lang="uk-UA" dirty="0"/>
              <a:t>покладено кількість робочих місць , які вони створюють , річний обсяг продажу , який вони генерують , та середня торгова площа , яка необхідна для </a:t>
            </a:r>
            <a:r>
              <a:rPr lang="uk-UA" dirty="0" smtClean="0"/>
              <a:t>функціонування.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355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25485" y="2256920"/>
            <a:ext cx="68697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Вищенаведені підходи до класифікації торговельних об'єктів , </a:t>
            </a:r>
            <a:r>
              <a:rPr lang="uk-UA" dirty="0" smtClean="0"/>
              <a:t>є </a:t>
            </a:r>
            <a:r>
              <a:rPr lang="uk-UA" dirty="0"/>
              <a:t>не прийнятними для використання органами місцевого самоврядування , позаяк не </a:t>
            </a:r>
            <a:r>
              <a:rPr lang="uk-UA" dirty="0" smtClean="0"/>
              <a:t>дозволяють </a:t>
            </a:r>
            <a:r>
              <a:rPr lang="uk-UA" dirty="0"/>
              <a:t>здійснювати комплексну оцінку забезпеченості населення регіонів у </a:t>
            </a:r>
            <a:r>
              <a:rPr lang="uk-UA" dirty="0" smtClean="0"/>
              <a:t>торговельних </a:t>
            </a:r>
            <a:r>
              <a:rPr lang="uk-UA" dirty="0"/>
              <a:t>послугах . Адже жодна з вище наведених класифікацій не містить </a:t>
            </a:r>
            <a:r>
              <a:rPr lang="uk-UA" dirty="0" smtClean="0"/>
              <a:t>критеріїв </a:t>
            </a:r>
            <a:r>
              <a:rPr lang="uk-UA" dirty="0"/>
              <a:t>, які б повністю відображали потреби населення регіонів .</a:t>
            </a:r>
          </a:p>
        </p:txBody>
      </p:sp>
    </p:spTree>
    <p:extLst>
      <p:ext uri="{BB962C8B-B14F-4D97-AF65-F5344CB8AC3E}">
        <p14:creationId xmlns:p14="http://schemas.microsoft.com/office/powerpoint/2010/main" val="2731935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54181" y="1916113"/>
            <a:ext cx="78645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При дослідженні класифікацій , як </a:t>
            </a:r>
            <a:r>
              <a:rPr lang="uk-UA" dirty="0" smtClean="0"/>
              <a:t>базисний </a:t>
            </a:r>
            <a:r>
              <a:rPr lang="uk-UA" dirty="0"/>
              <a:t>принцип формування яких був використаний маркетинговий підхід , </a:t>
            </a:r>
            <a:r>
              <a:rPr lang="uk-UA" dirty="0" smtClean="0"/>
              <a:t>встановлено, </a:t>
            </a:r>
            <a:r>
              <a:rPr lang="uk-UA" dirty="0"/>
              <a:t>що вони також не можуть </a:t>
            </a:r>
            <a:r>
              <a:rPr lang="uk-UA" dirty="0" smtClean="0"/>
              <a:t>задовольняти </a:t>
            </a:r>
            <a:r>
              <a:rPr lang="uk-UA" dirty="0"/>
              <a:t>потреби органів місцевої влади у систематизації </a:t>
            </a:r>
            <a:r>
              <a:rPr lang="uk-UA" dirty="0" smtClean="0"/>
              <a:t>об'єктів </a:t>
            </a:r>
            <a:r>
              <a:rPr lang="uk-UA" dirty="0"/>
              <a:t>торгівлі , адже </a:t>
            </a:r>
            <a:r>
              <a:rPr lang="uk-UA" dirty="0" smtClean="0"/>
              <a:t>створені </a:t>
            </a:r>
            <a:r>
              <a:rPr lang="uk-UA" dirty="0"/>
              <a:t>для вирішення проблем торговельних організацій , пов'язаних із пошуком їх </a:t>
            </a:r>
            <a:r>
              <a:rPr lang="uk-UA" dirty="0" smtClean="0"/>
              <a:t>диференціації </a:t>
            </a:r>
            <a:r>
              <a:rPr lang="uk-UA" dirty="0"/>
              <a:t>у позиціонуванні </a:t>
            </a:r>
            <a:r>
              <a:rPr lang="uk-UA" dirty="0" smtClean="0"/>
              <a:t>.</a:t>
            </a:r>
          </a:p>
          <a:p>
            <a:r>
              <a:rPr lang="uk-UA" dirty="0" smtClean="0"/>
              <a:t>Так </a:t>
            </a:r>
            <a:r>
              <a:rPr lang="uk-UA" dirty="0"/>
              <a:t>, на думку А. </a:t>
            </a:r>
            <a:r>
              <a:rPr lang="uk-UA" dirty="0" err="1"/>
              <a:t>Дітера</a:t>
            </a:r>
            <a:r>
              <a:rPr lang="uk-UA" dirty="0"/>
              <a:t> , Б. </a:t>
            </a:r>
            <a:r>
              <a:rPr lang="uk-UA" dirty="0" err="1"/>
              <a:t>Маркуса</a:t>
            </a:r>
            <a:r>
              <a:rPr lang="uk-UA" dirty="0"/>
              <a:t> у США домінує наступна класифікація форматів роздрібної </a:t>
            </a:r>
            <a:r>
              <a:rPr lang="uk-UA" dirty="0" err="1" smtClean="0"/>
              <a:t>торгівл</a:t>
            </a:r>
            <a:r>
              <a:rPr lang="uk-UA" dirty="0" smtClean="0"/>
              <a:t>: </a:t>
            </a:r>
            <a:endParaRPr lang="uk-UA" dirty="0"/>
          </a:p>
          <a:p>
            <a:r>
              <a:rPr lang="uk-UA" dirty="0"/>
              <a:t>магазини </a:t>
            </a:r>
            <a:r>
              <a:rPr lang="uk-UA" dirty="0" err="1"/>
              <a:t>Cash</a:t>
            </a:r>
            <a:r>
              <a:rPr lang="uk-UA" dirty="0"/>
              <a:t> &amp; </a:t>
            </a:r>
            <a:r>
              <a:rPr lang="uk-UA" dirty="0" err="1"/>
              <a:t>Carry</a:t>
            </a:r>
            <a:r>
              <a:rPr lang="uk-UA" dirty="0"/>
              <a:t> та клуби оптової торгівлі ; 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/>
              <a:t>магазини « біля дому » та магазини на АЗС </a:t>
            </a:r>
            <a:r>
              <a:rPr lang="uk-UA" dirty="0" smtClean="0"/>
              <a:t>;</a:t>
            </a:r>
          </a:p>
          <a:p>
            <a:r>
              <a:rPr lang="uk-UA" dirty="0" err="1" smtClean="0"/>
              <a:t>дискаунтери</a:t>
            </a:r>
            <a:r>
              <a:rPr lang="uk-UA" dirty="0" smtClean="0"/>
              <a:t> </a:t>
            </a:r>
            <a:r>
              <a:rPr lang="uk-UA" dirty="0"/>
              <a:t>; </a:t>
            </a:r>
            <a:endParaRPr lang="uk-UA" dirty="0" smtClean="0"/>
          </a:p>
          <a:p>
            <a:r>
              <a:rPr lang="uk-UA" dirty="0" err="1" smtClean="0"/>
              <a:t>гіпермаркети</a:t>
            </a:r>
            <a:r>
              <a:rPr lang="uk-UA" dirty="0" smtClean="0"/>
              <a:t> </a:t>
            </a:r>
            <a:r>
              <a:rPr lang="uk-UA" dirty="0"/>
              <a:t>та </a:t>
            </a:r>
            <a:r>
              <a:rPr lang="uk-UA" dirty="0" err="1"/>
              <a:t>супермагазини</a:t>
            </a:r>
            <a:r>
              <a:rPr lang="uk-UA" dirty="0"/>
              <a:t> ; </a:t>
            </a:r>
            <a:endParaRPr lang="uk-UA" dirty="0" smtClean="0"/>
          </a:p>
          <a:p>
            <a:r>
              <a:rPr lang="uk-UA" dirty="0" smtClean="0"/>
              <a:t>супермаркети </a:t>
            </a:r>
            <a:r>
              <a:rPr lang="uk-UA" dirty="0"/>
              <a:t>та районні магазини 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831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676211" y="2672861"/>
            <a:ext cx="7251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Магазин </a:t>
            </a:r>
            <a:r>
              <a:rPr lang="uk-UA" dirty="0" err="1"/>
              <a:t>Cash</a:t>
            </a:r>
            <a:r>
              <a:rPr lang="uk-UA" dirty="0"/>
              <a:t> &amp; </a:t>
            </a:r>
            <a:r>
              <a:rPr lang="uk-UA" dirty="0" err="1"/>
              <a:t>Carry</a:t>
            </a:r>
            <a:r>
              <a:rPr lang="uk-UA" dirty="0"/>
              <a:t> - це підприємство оптової торгівлі , яке функціонує на </a:t>
            </a:r>
            <a:r>
              <a:rPr lang="uk-UA" dirty="0" smtClean="0"/>
              <a:t>основі членства </a:t>
            </a:r>
            <a:r>
              <a:rPr lang="uk-UA" dirty="0"/>
              <a:t>і яке обслуговує </a:t>
            </a:r>
            <a:r>
              <a:rPr lang="uk-UA" dirty="0" err="1"/>
              <a:t>ритейлерів</a:t>
            </a:r>
            <a:r>
              <a:rPr lang="uk-UA" dirty="0"/>
              <a:t> , корпоративних та роздрібних клієнтів</a:t>
            </a:r>
          </a:p>
        </p:txBody>
      </p:sp>
    </p:spTree>
    <p:extLst>
      <p:ext uri="{BB962C8B-B14F-4D97-AF65-F5344CB8AC3E}">
        <p14:creationId xmlns:p14="http://schemas.microsoft.com/office/powerpoint/2010/main" val="214880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671375" y="1463438"/>
            <a:ext cx="88592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Проблеми систематизації торговельних закладів вирішували такі вчені , як : А. </a:t>
            </a:r>
            <a:r>
              <a:rPr lang="uk-UA" dirty="0" err="1"/>
              <a:t>Дітер</a:t>
            </a:r>
            <a:r>
              <a:rPr lang="uk-UA" dirty="0"/>
              <a:t> , Б. </a:t>
            </a:r>
            <a:r>
              <a:rPr lang="uk-UA" dirty="0" err="1"/>
              <a:t>Маркус</a:t>
            </a:r>
            <a:r>
              <a:rPr lang="uk-UA" dirty="0"/>
              <a:t> , М. Рафік , р . </a:t>
            </a:r>
            <a:r>
              <a:rPr lang="uk-UA" dirty="0" err="1"/>
              <a:t>Варлi</a:t>
            </a:r>
            <a:r>
              <a:rPr lang="uk-UA" dirty="0"/>
              <a:t> , R. </a:t>
            </a:r>
            <a:r>
              <a:rPr lang="uk-UA" dirty="0" err="1"/>
              <a:t>Markin</a:t>
            </a:r>
            <a:r>
              <a:rPr lang="uk-UA" dirty="0"/>
              <a:t> , А. </a:t>
            </a:r>
            <a:r>
              <a:rPr lang="uk-UA" dirty="0" err="1"/>
              <a:t>Мазаракі</a:t>
            </a:r>
            <a:r>
              <a:rPr lang="uk-UA" dirty="0"/>
              <a:t> , В. </a:t>
            </a:r>
            <a:r>
              <a:rPr lang="uk-UA" dirty="0" err="1"/>
              <a:t>Апопій</a:t>
            </a:r>
            <a:r>
              <a:rPr lang="uk-UA" dirty="0"/>
              <a:t> , І. Міщук , В. </a:t>
            </a:r>
            <a:r>
              <a:rPr lang="uk-UA" dirty="0" err="1"/>
              <a:t>Ребрицький</a:t>
            </a:r>
            <a:r>
              <a:rPr lang="uk-UA" dirty="0"/>
              <a:t> , В. </a:t>
            </a:r>
            <a:r>
              <a:rPr lang="uk-UA" dirty="0" err="1"/>
              <a:t>Синюков</a:t>
            </a:r>
            <a:r>
              <a:rPr lang="uk-UA" dirty="0"/>
              <a:t> , О. Зуєва , Т. Тарасова , В. </a:t>
            </a:r>
            <a:r>
              <a:rPr lang="uk-UA" dirty="0" err="1"/>
              <a:t>Пабухчіянц</a:t>
            </a:r>
            <a:r>
              <a:rPr lang="uk-UA" dirty="0"/>
              <a:t> , В. </a:t>
            </a:r>
            <a:r>
              <a:rPr lang="uk-UA" dirty="0" err="1"/>
              <a:t>Соболев</a:t>
            </a:r>
            <a:r>
              <a:rPr lang="uk-UA" dirty="0"/>
              <a:t> , О. Чкалова , В. </a:t>
            </a:r>
            <a:r>
              <a:rPr lang="uk-UA" dirty="0" err="1"/>
              <a:t>Радаев</a:t>
            </a:r>
            <a:r>
              <a:rPr lang="uk-UA" dirty="0"/>
              <a:t> , С. </a:t>
            </a:r>
            <a:r>
              <a:rPr lang="uk-UA" dirty="0" err="1" smtClean="0"/>
              <a:t>Каплiна</a:t>
            </a:r>
            <a:r>
              <a:rPr lang="uk-UA" dirty="0" smtClean="0"/>
              <a:t> </a:t>
            </a:r>
            <a:r>
              <a:rPr lang="uk-UA" dirty="0"/>
              <a:t>, Е. </a:t>
            </a:r>
            <a:r>
              <a:rPr lang="uk-UA" dirty="0" smtClean="0"/>
              <a:t>Михайлова, </a:t>
            </a:r>
            <a:r>
              <a:rPr lang="uk-UA" dirty="0"/>
              <a:t>проте одні з них розглядали систематизацію торговельних </a:t>
            </a:r>
            <a:r>
              <a:rPr lang="uk-UA" dirty="0" err="1" smtClean="0"/>
              <a:t>закладiв</a:t>
            </a:r>
            <a:r>
              <a:rPr lang="uk-UA" dirty="0" smtClean="0"/>
              <a:t> </a:t>
            </a:r>
            <a:r>
              <a:rPr lang="uk-UA" dirty="0" err="1"/>
              <a:t>iз</a:t>
            </a:r>
            <a:r>
              <a:rPr lang="uk-UA" dirty="0"/>
              <a:t> господарсько - організаційної позиції , інші пропонували класифікації , в основі яких вирішувалися проблеми </a:t>
            </a:r>
            <a:r>
              <a:rPr lang="uk-UA" dirty="0" err="1"/>
              <a:t>роздрiбних</a:t>
            </a:r>
            <a:r>
              <a:rPr lang="uk-UA" dirty="0"/>
              <a:t> операторів , пов'язані із ринковим позиціонуванням торговельних закладів , однак , </a:t>
            </a:r>
            <a:r>
              <a:rPr lang="uk-UA" dirty="0" smtClean="0"/>
              <a:t>в </a:t>
            </a:r>
            <a:r>
              <a:rPr lang="uk-UA" dirty="0"/>
              <a:t>економічній літературі сьогодні відсутня класифікація торговельних об'єктів , яка б систематизувала їх через призму потреб </a:t>
            </a:r>
            <a:r>
              <a:rPr lang="uk-UA" dirty="0" smtClean="0"/>
              <a:t>населення </a:t>
            </a:r>
            <a:r>
              <a:rPr lang="uk-UA" dirty="0"/>
              <a:t>регіонів . Розв'язанню даної проблеми повинна передувати конкретизація категоріального апарату , який характеризує види торговельних закладів . Так , навколо понять « Формат </a:t>
            </a:r>
            <a:r>
              <a:rPr lang="uk-UA" dirty="0" smtClean="0"/>
              <a:t>торгівлі </a:t>
            </a:r>
            <a:r>
              <a:rPr lang="uk-UA" dirty="0"/>
              <a:t>» , « Формат роздрібної організації » , « формат </a:t>
            </a:r>
            <a:r>
              <a:rPr lang="uk-UA" dirty="0" smtClean="0"/>
              <a:t>торговельного </a:t>
            </a:r>
            <a:r>
              <a:rPr lang="uk-UA" dirty="0"/>
              <a:t>закладу » в науковій економічній літературі вже протягом тривалого часу існує гостра полеміка . </a:t>
            </a:r>
          </a:p>
        </p:txBody>
      </p:sp>
    </p:spTree>
    <p:extLst>
      <p:ext uri="{BB962C8B-B14F-4D97-AF65-F5344CB8AC3E}">
        <p14:creationId xmlns:p14="http://schemas.microsoft.com/office/powerpoint/2010/main" val="661808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676210" y="1811275"/>
            <a:ext cx="66285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Магазини </a:t>
            </a:r>
            <a:r>
              <a:rPr lang="uk-UA" dirty="0" err="1"/>
              <a:t>бiля</a:t>
            </a:r>
            <a:r>
              <a:rPr lang="uk-UA" dirty="0"/>
              <a:t> дому </a:t>
            </a:r>
            <a:r>
              <a:rPr lang="uk-UA" dirty="0" smtClean="0"/>
              <a:t> </a:t>
            </a:r>
            <a:r>
              <a:rPr lang="uk-UA" dirty="0"/>
              <a:t>розміщуються у спальних районах і мають тривалий робочий </a:t>
            </a:r>
            <a:r>
              <a:rPr lang="uk-UA" dirty="0" smtClean="0"/>
              <a:t>день. </a:t>
            </a:r>
            <a:r>
              <a:rPr lang="uk-UA" dirty="0"/>
              <a:t>Пріоритетними товарами магазинів біля дому є кулінарні вироби </a:t>
            </a:r>
            <a:r>
              <a:rPr lang="uk-UA" dirty="0" smtClean="0"/>
              <a:t>та їжа швидкого приготування </a:t>
            </a:r>
            <a:r>
              <a:rPr lang="uk-UA" dirty="0"/>
              <a:t>. Зазвичай у них пропонують невеликий асортимент продовольчих i </a:t>
            </a:r>
            <a:r>
              <a:rPr lang="uk-UA" dirty="0" smtClean="0"/>
              <a:t>непродовольчих </a:t>
            </a:r>
            <a:r>
              <a:rPr lang="uk-UA" dirty="0"/>
              <a:t>товарів 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магазинах на АЗС також продаються товари щоденного вжитку . </a:t>
            </a:r>
            <a:r>
              <a:rPr lang="uk-UA" dirty="0" smtClean="0"/>
              <a:t>Їх </a:t>
            </a:r>
            <a:r>
              <a:rPr lang="uk-UA" dirty="0"/>
              <a:t>клієнтами є </a:t>
            </a:r>
            <a:r>
              <a:rPr lang="uk-UA" dirty="0" err="1"/>
              <a:t>споживачi</a:t>
            </a:r>
            <a:r>
              <a:rPr lang="uk-UA" dirty="0"/>
              <a:t> , </a:t>
            </a:r>
            <a:r>
              <a:rPr lang="uk-UA" dirty="0" err="1"/>
              <a:t>якi</a:t>
            </a:r>
            <a:r>
              <a:rPr lang="uk-UA" dirty="0"/>
              <a:t> заїхали поповнити запаси палива та вирішили купити щось актуальне на даний момент часу , причому великий відсоток таких покупок є спонтанними .</a:t>
            </a:r>
          </a:p>
        </p:txBody>
      </p:sp>
    </p:spTree>
    <p:extLst>
      <p:ext uri="{BB962C8B-B14F-4D97-AF65-F5344CB8AC3E}">
        <p14:creationId xmlns:p14="http://schemas.microsoft.com/office/powerpoint/2010/main" val="1190965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74277" y="2075549"/>
            <a:ext cx="8155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Дискаунтери</a:t>
            </a:r>
            <a:r>
              <a:rPr lang="uk-UA" dirty="0"/>
              <a:t> вирізняються тотальною </a:t>
            </a:r>
            <a:r>
              <a:rPr lang="uk-UA" dirty="0" smtClean="0"/>
              <a:t>економією </a:t>
            </a:r>
            <a:r>
              <a:rPr lang="uk-UA" dirty="0"/>
              <a:t>на </a:t>
            </a:r>
            <a:r>
              <a:rPr lang="uk-UA" dirty="0" smtClean="0"/>
              <a:t>усіх </a:t>
            </a:r>
            <a:r>
              <a:rPr lang="uk-UA" dirty="0"/>
              <a:t>ланках створення ланцюга цінностей , що </a:t>
            </a:r>
            <a:r>
              <a:rPr lang="uk-UA" dirty="0" smtClean="0"/>
              <a:t>дає їм змогу відчутно </a:t>
            </a:r>
            <a:r>
              <a:rPr lang="uk-UA" dirty="0"/>
              <a:t>зменшити операційні витрати . Цей формат </a:t>
            </a:r>
            <a:r>
              <a:rPr lang="uk-UA" dirty="0" smtClean="0"/>
              <a:t>характеризується </a:t>
            </a:r>
            <a:r>
              <a:rPr lang="uk-UA" dirty="0"/>
              <a:t>обмеженим асортиментом товарів і високим рівнем товарообігу . Такі </a:t>
            </a:r>
            <a:r>
              <a:rPr lang="uk-UA" dirty="0" smtClean="0"/>
              <a:t>магазини  </a:t>
            </a:r>
            <a:r>
              <a:rPr lang="uk-UA" dirty="0"/>
              <a:t>займають площу від 500 </a:t>
            </a:r>
            <a:r>
              <a:rPr lang="uk-UA" dirty="0" err="1"/>
              <a:t>кв</a:t>
            </a:r>
            <a:r>
              <a:rPr lang="uk-UA" dirty="0"/>
              <a:t> . м до 1000 </a:t>
            </a:r>
            <a:r>
              <a:rPr lang="uk-UA" dirty="0" err="1"/>
              <a:t>кв</a:t>
            </a:r>
            <a:r>
              <a:rPr lang="uk-UA" dirty="0"/>
              <a:t> . м ( слід відмітити , що в Україні даний формат може мати площу від 300 </a:t>
            </a:r>
            <a:r>
              <a:rPr lang="uk-UA" dirty="0" err="1"/>
              <a:t>кв.м</a:t>
            </a:r>
            <a:r>
              <a:rPr lang="uk-UA" dirty="0"/>
              <a:t> ) . Концепція </a:t>
            </a:r>
            <a:r>
              <a:rPr lang="uk-UA" dirty="0" err="1"/>
              <a:t>дискаунтерiв</a:t>
            </a:r>
            <a:r>
              <a:rPr lang="uk-UA" dirty="0"/>
              <a:t> зародилася в </a:t>
            </a:r>
            <a:r>
              <a:rPr lang="uk-UA" dirty="0" err="1" smtClean="0"/>
              <a:t>Hiмеччині</a:t>
            </a:r>
            <a:r>
              <a:rPr lang="uk-UA" dirty="0" smtClean="0"/>
              <a:t> </a:t>
            </a:r>
            <a:r>
              <a:rPr lang="uk-UA" dirty="0"/>
              <a:t>у післявоєнні роки , коли населення зруйнованої країни як ніколи потребувало дешевих товарів . Найбільшого </a:t>
            </a:r>
            <a:r>
              <a:rPr lang="uk-UA" dirty="0" smtClean="0"/>
              <a:t>поширення </a:t>
            </a:r>
            <a:r>
              <a:rPr lang="uk-UA" dirty="0"/>
              <a:t>цей формат набув у Європі . Проте він також виявився актуальним для більшості країн світу . Так , лише німецька компанія </a:t>
            </a:r>
            <a:r>
              <a:rPr lang="uk-UA" dirty="0" err="1"/>
              <a:t>Aldi</a:t>
            </a:r>
            <a:r>
              <a:rPr lang="uk-UA" dirty="0"/>
              <a:t> володіє в США 1150 магазинами , а на середину 2010 року </a:t>
            </a:r>
            <a:r>
              <a:rPr lang="uk-UA" dirty="0" err="1"/>
              <a:t>Aldi</a:t>
            </a:r>
            <a:r>
              <a:rPr lang="uk-UA" dirty="0"/>
              <a:t> нараховувала 8200 магазинів у 18 країнах </a:t>
            </a:r>
            <a:r>
              <a:rPr lang="uk-UA" dirty="0" smtClean="0"/>
              <a:t>світу.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706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354663" y="2541789"/>
            <a:ext cx="7884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Гіпермаркети</a:t>
            </a:r>
            <a:r>
              <a:rPr lang="uk-UA" dirty="0"/>
              <a:t> являють собою </a:t>
            </a:r>
            <a:r>
              <a:rPr lang="uk-UA" dirty="0" smtClean="0"/>
              <a:t>магазини самообслуговування </a:t>
            </a:r>
            <a:r>
              <a:rPr lang="uk-UA" dirty="0"/>
              <a:t>з торговою площею </a:t>
            </a:r>
            <a:r>
              <a:rPr lang="uk-UA" dirty="0" smtClean="0"/>
              <a:t>понад </a:t>
            </a:r>
            <a:r>
              <a:rPr lang="uk-UA" dirty="0"/>
              <a:t>5 000 </a:t>
            </a:r>
            <a:r>
              <a:rPr lang="uk-UA" dirty="0" err="1"/>
              <a:t>кв</a:t>
            </a:r>
            <a:r>
              <a:rPr lang="uk-UA" dirty="0"/>
              <a:t> . м і відповідним високим рівнем товарообігу . </a:t>
            </a:r>
            <a:r>
              <a:rPr lang="uk-UA" dirty="0" smtClean="0"/>
              <a:t>Крім </a:t>
            </a:r>
            <a:r>
              <a:rPr lang="uk-UA" dirty="0"/>
              <a:t>широкого асортименту </a:t>
            </a:r>
            <a:r>
              <a:rPr lang="uk-UA" dirty="0" smtClean="0"/>
              <a:t>продовольчих </a:t>
            </a:r>
            <a:r>
              <a:rPr lang="uk-UA" dirty="0"/>
              <a:t>товарів , вони пропонують великий вибір непродовольчих </a:t>
            </a:r>
            <a:r>
              <a:rPr lang="uk-UA" dirty="0" smtClean="0"/>
              <a:t>товарів.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4222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736500" y="2082581"/>
            <a:ext cx="73218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Супермагазини</a:t>
            </a:r>
            <a:r>
              <a:rPr lang="uk-UA" dirty="0"/>
              <a:t> , як і </a:t>
            </a:r>
            <a:r>
              <a:rPr lang="uk-UA" dirty="0" err="1"/>
              <a:t>гіпермаркети</a:t>
            </a:r>
            <a:r>
              <a:rPr lang="uk-UA" dirty="0"/>
              <a:t> , пропонують широкий вибір </a:t>
            </a:r>
            <a:r>
              <a:rPr lang="uk-UA" dirty="0" smtClean="0"/>
              <a:t>продовольчих товарів </a:t>
            </a:r>
            <a:r>
              <a:rPr lang="uk-UA" dirty="0"/>
              <a:t>, але , </a:t>
            </a:r>
            <a:r>
              <a:rPr lang="uk-UA" dirty="0" smtClean="0"/>
              <a:t>відміну від них </a:t>
            </a:r>
            <a:r>
              <a:rPr lang="uk-UA" dirty="0"/>
              <a:t>, асортимент непродовольчих товарів доволі </a:t>
            </a:r>
            <a:r>
              <a:rPr lang="uk-UA" dirty="0" smtClean="0"/>
              <a:t>обмежений </a:t>
            </a:r>
            <a:r>
              <a:rPr lang="uk-UA" dirty="0"/>
              <a:t>через невелику загальну торгову площу . Для країн Північної Америки </a:t>
            </a:r>
            <a:r>
              <a:rPr lang="uk-UA" dirty="0" smtClean="0"/>
              <a:t>характерною </a:t>
            </a:r>
            <a:r>
              <a:rPr lang="uk-UA" dirty="0"/>
              <a:t>особливістю </a:t>
            </a:r>
            <a:r>
              <a:rPr lang="uk-UA" dirty="0" err="1"/>
              <a:t>супермагазинів</a:t>
            </a:r>
            <a:r>
              <a:rPr lang="uk-UA" dirty="0"/>
              <a:t> є </a:t>
            </a:r>
            <a:r>
              <a:rPr lang="uk-UA" dirty="0" err="1"/>
              <a:t>низкi</a:t>
            </a:r>
            <a:r>
              <a:rPr lang="uk-UA" dirty="0"/>
              <a:t> </a:t>
            </a:r>
            <a:r>
              <a:rPr lang="uk-UA" dirty="0" err="1"/>
              <a:t>цiни</a:t>
            </a:r>
            <a:r>
              <a:rPr lang="uk-UA" dirty="0"/>
              <a:t> та розширення </a:t>
            </a:r>
            <a:r>
              <a:rPr lang="uk-UA" dirty="0" err="1"/>
              <a:t>категорiй</a:t>
            </a:r>
            <a:r>
              <a:rPr lang="uk-UA" dirty="0"/>
              <a:t> </a:t>
            </a:r>
            <a:r>
              <a:rPr lang="uk-UA" dirty="0" err="1"/>
              <a:t>товарiв</a:t>
            </a:r>
            <a:r>
              <a:rPr lang="uk-UA" dirty="0"/>
              <a:t> за рахунок </a:t>
            </a:r>
            <a:r>
              <a:rPr lang="uk-UA" dirty="0" smtClean="0"/>
              <a:t>товарів </a:t>
            </a:r>
            <a:r>
              <a:rPr lang="uk-UA" dirty="0"/>
              <a:t>домашнього вжитку , лікарських </a:t>
            </a:r>
            <a:r>
              <a:rPr lang="uk-UA" dirty="0" smtClean="0"/>
              <a:t>засобів </a:t>
            </a:r>
            <a:r>
              <a:rPr lang="uk-UA" dirty="0"/>
              <a:t>та товарів гігієни . </a:t>
            </a:r>
          </a:p>
        </p:txBody>
      </p:sp>
    </p:spTree>
    <p:extLst>
      <p:ext uri="{BB962C8B-B14F-4D97-AF65-F5344CB8AC3E}">
        <p14:creationId xmlns:p14="http://schemas.microsoft.com/office/powerpoint/2010/main" val="3841203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48000" y="2551837"/>
            <a:ext cx="6558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Супермаркет - це магазин </a:t>
            </a:r>
            <a:r>
              <a:rPr lang="uk-UA" dirty="0" smtClean="0"/>
              <a:t>самообслуговування </a:t>
            </a:r>
            <a:r>
              <a:rPr lang="uk-UA" dirty="0"/>
              <a:t>, який пропонує переважно </a:t>
            </a:r>
            <a:r>
              <a:rPr lang="uk-UA" dirty="0" smtClean="0"/>
              <a:t>продовольчі </a:t>
            </a:r>
            <a:r>
              <a:rPr lang="uk-UA" dirty="0"/>
              <a:t>товари . </a:t>
            </a:r>
            <a:r>
              <a:rPr lang="uk-UA" dirty="0" smtClean="0"/>
              <a:t>Його </a:t>
            </a:r>
            <a:r>
              <a:rPr lang="uk-UA" dirty="0"/>
              <a:t>площа становить від 400 до 2 500 </a:t>
            </a:r>
            <a:r>
              <a:rPr lang="uk-UA" dirty="0" err="1"/>
              <a:t>кв</a:t>
            </a:r>
            <a:r>
              <a:rPr lang="uk-UA" dirty="0"/>
              <a:t> . м . </a:t>
            </a:r>
            <a:r>
              <a:rPr lang="uk-UA" dirty="0" smtClean="0"/>
              <a:t>Від </a:t>
            </a:r>
            <a:r>
              <a:rPr lang="uk-UA" dirty="0"/>
              <a:t>розміру торгової площі залежить , чи продаються в ньому </a:t>
            </a:r>
            <a:r>
              <a:rPr lang="uk-UA" dirty="0" smtClean="0"/>
              <a:t>непродовольчі </a:t>
            </a:r>
            <a:r>
              <a:rPr lang="uk-UA" dirty="0"/>
              <a:t>товари , а якщо так , то в якій </a:t>
            </a:r>
            <a:r>
              <a:rPr lang="uk-UA" dirty="0" smtClean="0"/>
              <a:t>кількості 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3152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676210" y="2507289"/>
            <a:ext cx="7472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Районний магазин подібний до магазину </a:t>
            </a:r>
            <a:r>
              <a:rPr lang="uk-UA" dirty="0" smtClean="0"/>
              <a:t>біля дому. </a:t>
            </a:r>
            <a:r>
              <a:rPr lang="uk-UA" dirty="0"/>
              <a:t>Це невелика за розміром </a:t>
            </a:r>
            <a:r>
              <a:rPr lang="uk-UA" dirty="0" smtClean="0"/>
              <a:t>торговельна </a:t>
            </a:r>
            <a:r>
              <a:rPr lang="uk-UA" dirty="0"/>
              <a:t>точка площею не більше 400 </a:t>
            </a:r>
            <a:r>
              <a:rPr lang="uk-UA" dirty="0" err="1"/>
              <a:t>кв</a:t>
            </a:r>
            <a:r>
              <a:rPr lang="uk-UA" dirty="0"/>
              <a:t> . м , </a:t>
            </a:r>
            <a:r>
              <a:rPr lang="uk-UA" dirty="0" smtClean="0"/>
              <a:t>в </a:t>
            </a:r>
            <a:r>
              <a:rPr lang="uk-UA" dirty="0"/>
              <a:t>асортименті якої переважають продтовари .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районних</a:t>
            </a:r>
            <a:r>
              <a:rPr lang="ru-RU" dirty="0"/>
              <a:t> </a:t>
            </a:r>
            <a:r>
              <a:rPr lang="ru-RU" dirty="0" err="1"/>
              <a:t>магазинів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є </a:t>
            </a:r>
            <a:r>
              <a:rPr lang="ru-RU" dirty="0" err="1"/>
              <a:t>універмагами</a:t>
            </a:r>
            <a:r>
              <a:rPr lang="ru-RU" dirty="0"/>
              <a:t> . </a:t>
            </a:r>
            <a:r>
              <a:rPr lang="ru-RU" dirty="0" err="1"/>
              <a:t>Продтовари</a:t>
            </a:r>
            <a:r>
              <a:rPr lang="ru-RU" dirty="0"/>
              <a:t> в такому </a:t>
            </a:r>
            <a:r>
              <a:rPr lang="ru-RU" dirty="0" err="1"/>
              <a:t>магазині</a:t>
            </a:r>
            <a:r>
              <a:rPr lang="ru-RU" dirty="0"/>
              <a:t> </a:t>
            </a:r>
            <a:r>
              <a:rPr lang="ru-RU" dirty="0" err="1"/>
              <a:t>продаються</a:t>
            </a:r>
            <a:r>
              <a:rPr lang="ru-RU" dirty="0"/>
              <a:t> в </a:t>
            </a:r>
            <a:r>
              <a:rPr lang="ru-RU" dirty="0" err="1"/>
              <a:t>окремій</a:t>
            </a:r>
            <a:r>
              <a:rPr lang="ru-RU" dirty="0"/>
              <a:t> </a:t>
            </a:r>
            <a:r>
              <a:rPr lang="ru-RU" dirty="0" err="1"/>
              <a:t>секції</a:t>
            </a:r>
            <a:r>
              <a:rPr lang="ru-RU" dirty="0"/>
              <a:t> , яка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поверхів</a:t>
            </a:r>
            <a:r>
              <a:rPr lang="ru-RU" dirty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7689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35533" y="2513821"/>
            <a:ext cx="7854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Подібні погляди на </a:t>
            </a:r>
            <a:r>
              <a:rPr lang="uk-UA" dirty="0" err="1"/>
              <a:t>розподiл</a:t>
            </a:r>
            <a:r>
              <a:rPr lang="uk-UA" dirty="0"/>
              <a:t> торговельних закладів має В. </a:t>
            </a:r>
            <a:r>
              <a:rPr lang="uk-UA" dirty="0" err="1"/>
              <a:t>Радаєв</a:t>
            </a:r>
            <a:r>
              <a:rPr lang="uk-UA" dirty="0"/>
              <a:t> , який вважає , що </a:t>
            </a:r>
            <a:r>
              <a:rPr lang="uk-UA" dirty="0" smtClean="0"/>
              <a:t>основними </a:t>
            </a:r>
            <a:r>
              <a:rPr lang="uk-UA" dirty="0" err="1"/>
              <a:t>детермінувальними</a:t>
            </a:r>
            <a:r>
              <a:rPr lang="uk-UA" dirty="0"/>
              <a:t> ознаками , які </a:t>
            </a:r>
            <a:r>
              <a:rPr lang="uk-UA" dirty="0" smtClean="0"/>
              <a:t>визначають </a:t>
            </a:r>
            <a:r>
              <a:rPr lang="uk-UA" dirty="0"/>
              <a:t>вид торговельного закладу , є торгова площа , ширина асортименту , інвестиції у </a:t>
            </a:r>
            <a:r>
              <a:rPr lang="uk-UA" dirty="0" smtClean="0"/>
              <a:t>створення </a:t>
            </a:r>
            <a:r>
              <a:rPr lang="uk-UA" dirty="0"/>
              <a:t>об'єкту , </a:t>
            </a:r>
            <a:r>
              <a:rPr lang="uk-UA" dirty="0" smtClean="0"/>
              <a:t>річний </a:t>
            </a:r>
            <a:r>
              <a:rPr lang="uk-UA" dirty="0"/>
              <a:t>оборот , цінове </a:t>
            </a:r>
            <a:r>
              <a:rPr lang="uk-UA" dirty="0" smtClean="0"/>
              <a:t>позиціонування </a:t>
            </a:r>
            <a:r>
              <a:rPr lang="uk-UA" dirty="0"/>
              <a:t>, </a:t>
            </a:r>
            <a:r>
              <a:rPr lang="uk-UA" dirty="0" smtClean="0"/>
              <a:t>розмір </a:t>
            </a:r>
            <a:r>
              <a:rPr lang="uk-UA" dirty="0"/>
              <a:t>середнього чеку та місце його </a:t>
            </a:r>
            <a:r>
              <a:rPr lang="uk-UA" dirty="0" smtClean="0"/>
              <a:t>розташування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172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5" y="511524"/>
            <a:ext cx="11298096" cy="61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46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832150" y="1465276"/>
            <a:ext cx="89698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Таким чином , при аналізі сучасних підходів до </a:t>
            </a:r>
            <a:r>
              <a:rPr lang="uk-UA" dirty="0" smtClean="0"/>
              <a:t>класифікації </a:t>
            </a:r>
            <a:r>
              <a:rPr lang="uk-UA" dirty="0"/>
              <a:t>торговельних закладів , ми встановили , що на даний момент у переважній більшості запропонованих класифікацій відсутній основний критерій вибору , який покладений в основу диференціації роздрібних торговельних об'єктів . Це є причиною того , що вони носять переважно емпірично - </a:t>
            </a:r>
            <a:r>
              <a:rPr lang="uk-UA" dirty="0" smtClean="0"/>
              <a:t>описовий характер, </a:t>
            </a:r>
            <a:r>
              <a:rPr lang="uk-UA" dirty="0"/>
              <a:t>тобто </a:t>
            </a:r>
            <a:r>
              <a:rPr lang="uk-UA" dirty="0" smtClean="0"/>
              <a:t>є </a:t>
            </a:r>
            <a:r>
              <a:rPr lang="uk-UA" dirty="0"/>
              <a:t>група торговельних закладів , які мають спільні риси за якоюсь однією </a:t>
            </a:r>
            <a:r>
              <a:rPr lang="uk-UA" dirty="0" err="1"/>
              <a:t>домінувальною</a:t>
            </a:r>
            <a:r>
              <a:rPr lang="uk-UA" dirty="0"/>
              <a:t> ознакою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uk-UA" dirty="0"/>
              <a:t>автори в</a:t>
            </a:r>
            <a:r>
              <a:rPr lang="en-US" dirty="0" err="1"/>
              <a:t>i</a:t>
            </a:r>
            <a:r>
              <a:rPr lang="uk-UA" dirty="0" err="1"/>
              <a:t>дпов</a:t>
            </a:r>
            <a:r>
              <a:rPr lang="en-US" dirty="0" err="1"/>
              <a:t>i</a:t>
            </a:r>
            <a:r>
              <a:rPr lang="uk-UA" dirty="0"/>
              <a:t>дно в</a:t>
            </a:r>
            <a:r>
              <a:rPr lang="en-US" dirty="0" err="1"/>
              <a:t>i</a:t>
            </a:r>
            <a:r>
              <a:rPr lang="uk-UA" dirty="0" err="1"/>
              <a:t>дносять</a:t>
            </a:r>
            <a:r>
              <a:rPr lang="uk-UA" dirty="0"/>
              <a:t> їх до одного формату , іншу групу </a:t>
            </a:r>
            <a:r>
              <a:rPr lang="uk-UA" dirty="0" err="1" smtClean="0"/>
              <a:t>торгоельних</a:t>
            </a:r>
            <a:r>
              <a:rPr lang="uk-UA" dirty="0" smtClean="0"/>
              <a:t> </a:t>
            </a:r>
            <a:r>
              <a:rPr lang="uk-UA" dirty="0"/>
              <a:t>закладів , які мають спільні риси , але вже за </a:t>
            </a:r>
            <a:r>
              <a:rPr lang="en-US" dirty="0" err="1"/>
              <a:t>i</a:t>
            </a:r>
            <a:r>
              <a:rPr lang="uk-UA" dirty="0" err="1"/>
              <a:t>ншою</a:t>
            </a:r>
            <a:r>
              <a:rPr lang="uk-UA" dirty="0"/>
              <a:t> ознакою , об'єднують в іншу групу і т . д . </a:t>
            </a:r>
            <a:endParaRPr lang="uk-UA" dirty="0" smtClean="0"/>
          </a:p>
          <a:p>
            <a:r>
              <a:rPr lang="uk-UA" dirty="0" smtClean="0"/>
              <a:t>В </a:t>
            </a:r>
            <a:r>
              <a:rPr lang="uk-UA" dirty="0"/>
              <a:t>результаті в одну класифікацію , наприклад , можуть входити : супермаркети ( торговельні заклади з </a:t>
            </a:r>
            <a:r>
              <a:rPr lang="uk-UA" dirty="0" smtClean="0"/>
              <a:t>певним </a:t>
            </a:r>
            <a:r>
              <a:rPr lang="uk-UA" dirty="0"/>
              <a:t>асортиментом та певною площею ) , </a:t>
            </a:r>
            <a:r>
              <a:rPr lang="uk-UA" dirty="0" err="1" smtClean="0"/>
              <a:t>універсальн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uk-UA" dirty="0"/>
              <a:t>магазини ( т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uk-UA" dirty="0"/>
              <a:t>ж самі супермаркети , тільки з </a:t>
            </a:r>
            <a:r>
              <a:rPr lang="uk-UA" dirty="0" smtClean="0"/>
              <a:t>меншою </a:t>
            </a:r>
            <a:r>
              <a:rPr lang="uk-UA" dirty="0"/>
              <a:t>площею ) , </a:t>
            </a:r>
            <a:r>
              <a:rPr lang="uk-UA" dirty="0" err="1"/>
              <a:t>дискаунтери</a:t>
            </a:r>
            <a:r>
              <a:rPr lang="uk-UA" dirty="0"/>
              <a:t> ( такі ж супермаркети , тільки з нижчими цінами ) , </a:t>
            </a:r>
            <a:r>
              <a:rPr lang="uk-UA" dirty="0" smtClean="0"/>
              <a:t>магазини </a:t>
            </a:r>
            <a:r>
              <a:rPr lang="uk-UA" dirty="0"/>
              <a:t>біля </a:t>
            </a:r>
            <a:r>
              <a:rPr lang="uk-UA" dirty="0" smtClean="0"/>
              <a:t>дому  </a:t>
            </a:r>
            <a:r>
              <a:rPr lang="uk-UA" dirty="0"/>
              <a:t>( також супермаркети , тільки розміщуються ближче до </a:t>
            </a:r>
            <a:r>
              <a:rPr lang="uk-UA" dirty="0" smtClean="0"/>
              <a:t>дому </a:t>
            </a:r>
            <a:r>
              <a:rPr lang="uk-UA" dirty="0"/>
              <a:t>) , </a:t>
            </a:r>
            <a:r>
              <a:rPr lang="uk-UA" dirty="0" err="1"/>
              <a:t>гіпермаркети</a:t>
            </a:r>
            <a:r>
              <a:rPr lang="uk-UA" dirty="0"/>
              <a:t> ( просто великі супермаркети ) .</a:t>
            </a:r>
          </a:p>
        </p:txBody>
      </p:sp>
    </p:spTree>
    <p:extLst>
      <p:ext uri="{BB962C8B-B14F-4D97-AF65-F5344CB8AC3E}">
        <p14:creationId xmlns:p14="http://schemas.microsoft.com/office/powerpoint/2010/main" val="1688839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55077" y="1478003"/>
            <a:ext cx="104904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Для нашої дисципліни необхідно, </a:t>
            </a:r>
            <a:r>
              <a:rPr lang="uk-UA" dirty="0"/>
              <a:t>що </a:t>
            </a:r>
            <a:r>
              <a:rPr lang="uk-UA" dirty="0" smtClean="0"/>
              <a:t>б систематизація </a:t>
            </a:r>
            <a:r>
              <a:rPr lang="uk-UA" dirty="0"/>
              <a:t>торговельних закладів </a:t>
            </a:r>
            <a:r>
              <a:rPr lang="uk-UA" dirty="0" smtClean="0"/>
              <a:t>відповідала </a:t>
            </a:r>
            <a:r>
              <a:rPr lang="uk-UA" dirty="0"/>
              <a:t>таким вимогам : </a:t>
            </a:r>
            <a:endParaRPr lang="uk-UA" dirty="0" smtClean="0"/>
          </a:p>
          <a:p>
            <a:r>
              <a:rPr lang="ru-RU" dirty="0"/>
              <a:t>По - перше : </a:t>
            </a:r>
            <a:r>
              <a:rPr lang="ru-RU" b="1" dirty="0" err="1"/>
              <a:t>відображати</a:t>
            </a:r>
            <a:r>
              <a:rPr lang="ru-RU" b="1" dirty="0"/>
              <a:t> </a:t>
            </a:r>
            <a:r>
              <a:rPr lang="ru-RU" b="1" dirty="0" err="1"/>
              <a:t>рiвень</a:t>
            </a:r>
            <a:r>
              <a:rPr lang="ru-RU" b="1" dirty="0"/>
              <a:t> </a:t>
            </a:r>
            <a:r>
              <a:rPr lang="ru-RU" b="1" dirty="0" err="1"/>
              <a:t>задоволення</a:t>
            </a:r>
            <a:r>
              <a:rPr lang="ru-RU" b="1" dirty="0"/>
              <a:t> </a:t>
            </a:r>
            <a:r>
              <a:rPr lang="ru-RU" b="1" dirty="0" err="1"/>
              <a:t>певних</a:t>
            </a:r>
            <a:r>
              <a:rPr lang="ru-RU" b="1" dirty="0"/>
              <a:t> потреб </a:t>
            </a:r>
            <a:r>
              <a:rPr lang="ru-RU" b="1" dirty="0" err="1"/>
              <a:t>споживачів</a:t>
            </a:r>
            <a:r>
              <a:rPr lang="ru-RU" b="1" dirty="0"/>
              <a:t> 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критерій</a:t>
            </a:r>
            <a:r>
              <a:rPr lang="ru-RU" dirty="0"/>
              <a:t>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найважливіших</a:t>
            </a:r>
            <a:r>
              <a:rPr lang="ru-RU" dirty="0"/>
              <a:t> 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торговельні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для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споживачів</a:t>
            </a:r>
            <a:r>
              <a:rPr lang="ru-RU" dirty="0"/>
              <a:t> у </a:t>
            </a:r>
            <a:r>
              <a:rPr lang="ru-RU" dirty="0" err="1"/>
              <a:t>певних</a:t>
            </a:r>
            <a:r>
              <a:rPr lang="ru-RU" dirty="0"/>
              <a:t> товарах та </a:t>
            </a:r>
            <a:r>
              <a:rPr lang="ru-RU" dirty="0" err="1"/>
              <a:t>послугах</a:t>
            </a:r>
            <a:r>
              <a:rPr lang="ru-RU" dirty="0"/>
              <a:t> , </a:t>
            </a:r>
            <a:r>
              <a:rPr lang="ru-RU" dirty="0" err="1"/>
              <a:t>зрозуміло</a:t>
            </a:r>
            <a:r>
              <a:rPr lang="ru-RU" dirty="0"/>
              <a:t> , за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 smtClean="0"/>
              <a:t>винагороду</a:t>
            </a:r>
            <a:r>
              <a:rPr lang="ru-RU" dirty="0" smtClean="0"/>
              <a:t> </a:t>
            </a:r>
            <a:r>
              <a:rPr lang="ru-RU" dirty="0"/>
              <a:t>. Тому </a:t>
            </a:r>
            <a:r>
              <a:rPr lang="ru-RU" dirty="0" err="1"/>
              <a:t>показники</a:t>
            </a:r>
            <a:r>
              <a:rPr lang="ru-RU" dirty="0"/>
              <a:t> 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торговельний</a:t>
            </a:r>
            <a:r>
              <a:rPr lang="ru-RU" dirty="0"/>
              <a:t> заклад ,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відображати</a:t>
            </a:r>
            <a:r>
              <a:rPr lang="ru-RU" dirty="0"/>
              <a:t> , </a:t>
            </a:r>
            <a:r>
              <a:rPr lang="ru-RU" dirty="0" err="1"/>
              <a:t>які</a:t>
            </a:r>
            <a:r>
              <a:rPr lang="ru-RU" dirty="0"/>
              <a:t> потреби </a:t>
            </a:r>
            <a:r>
              <a:rPr lang="ru-RU" dirty="0" err="1"/>
              <a:t>споживачiв</a:t>
            </a:r>
            <a:r>
              <a:rPr lang="ru-RU" dirty="0"/>
              <a:t> </a:t>
            </a:r>
            <a:r>
              <a:rPr lang="ru-RU" dirty="0" err="1"/>
              <a:t>задовольняються</a:t>
            </a:r>
            <a:r>
              <a:rPr lang="ru-RU" dirty="0"/>
              <a:t> і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мiрi</a:t>
            </a:r>
            <a:r>
              <a:rPr lang="ru-RU" dirty="0"/>
              <a:t> . </a:t>
            </a:r>
            <a:r>
              <a:rPr lang="ru-RU" dirty="0" err="1"/>
              <a:t>Наприклад</a:t>
            </a:r>
            <a:r>
              <a:rPr lang="ru-RU" dirty="0"/>
              <a:t> , </a:t>
            </a:r>
            <a:r>
              <a:rPr lang="ru-RU" dirty="0" err="1"/>
              <a:t>якщо</a:t>
            </a:r>
            <a:r>
              <a:rPr lang="ru-RU" dirty="0"/>
              <a:t> ми говоримо про </a:t>
            </a:r>
            <a:r>
              <a:rPr lang="ru-RU" dirty="0" err="1"/>
              <a:t>задоволення</a:t>
            </a:r>
            <a:r>
              <a:rPr lang="ru-RU" dirty="0"/>
              <a:t> потреб у </a:t>
            </a:r>
            <a:r>
              <a:rPr lang="ru-RU" dirty="0" err="1"/>
              <a:t>низьких</a:t>
            </a:r>
            <a:r>
              <a:rPr lang="ru-RU" dirty="0"/>
              <a:t> </a:t>
            </a:r>
            <a:r>
              <a:rPr lang="ru-RU" dirty="0" err="1"/>
              <a:t>цінах</a:t>
            </a:r>
            <a:r>
              <a:rPr lang="ru-RU" dirty="0"/>
              <a:t> , то , </a:t>
            </a:r>
            <a:r>
              <a:rPr lang="ru-RU" dirty="0" err="1"/>
              <a:t>вiдповiдно</a:t>
            </a:r>
            <a:r>
              <a:rPr lang="ru-RU" dirty="0"/>
              <a:t> , </a:t>
            </a:r>
            <a:r>
              <a:rPr lang="ru-RU" dirty="0" err="1"/>
              <a:t>критерій</a:t>
            </a:r>
            <a:r>
              <a:rPr lang="ru-RU" dirty="0"/>
              <a:t> повинен </a:t>
            </a:r>
            <a:r>
              <a:rPr lang="ru-RU" dirty="0" err="1"/>
              <a:t>відображати</a:t>
            </a:r>
            <a:r>
              <a:rPr lang="ru-RU" dirty="0"/>
              <a:t> </a:t>
            </a:r>
            <a:r>
              <a:rPr lang="ru-RU" dirty="0" err="1"/>
              <a:t>рiвень</a:t>
            </a:r>
            <a:r>
              <a:rPr lang="ru-RU" dirty="0"/>
              <a:t> по </a:t>
            </a:r>
            <a:r>
              <a:rPr lang="ru-RU" dirty="0" err="1"/>
              <a:t>відношенню</a:t>
            </a:r>
            <a:r>
              <a:rPr lang="ru-RU" dirty="0"/>
              <a:t> до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. На жаль ,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не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smtClean="0"/>
              <a:t>потребами </a:t>
            </a:r>
            <a:r>
              <a:rPr lang="ru-RU" dirty="0" err="1"/>
              <a:t>споживачів</a:t>
            </a:r>
            <a:r>
              <a:rPr lang="ru-RU" dirty="0"/>
              <a:t> і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абстрактний</a:t>
            </a:r>
            <a:r>
              <a:rPr lang="ru-RU" dirty="0"/>
              <a:t> , а у </a:t>
            </a:r>
            <a:r>
              <a:rPr lang="ru-RU" dirty="0" err="1"/>
              <a:t>кращому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- </a:t>
            </a:r>
            <a:r>
              <a:rPr lang="ru-RU" dirty="0" err="1"/>
              <a:t>господарсько</a:t>
            </a:r>
            <a:r>
              <a:rPr lang="ru-RU" dirty="0"/>
              <a:t> - </a:t>
            </a:r>
            <a:r>
              <a:rPr lang="ru-RU" dirty="0" err="1" smtClean="0"/>
              <a:t>організаційний</a:t>
            </a:r>
            <a:r>
              <a:rPr lang="ru-RU" dirty="0" smtClean="0"/>
              <a:t> </a:t>
            </a:r>
            <a:r>
              <a:rPr lang="ru-RU" dirty="0"/>
              <a:t>характер . Як </a:t>
            </a:r>
            <a:r>
              <a:rPr lang="ru-RU" dirty="0" err="1"/>
              <a:t>показує</a:t>
            </a:r>
            <a:r>
              <a:rPr lang="ru-RU" dirty="0"/>
              <a:t> практика ,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 </a:t>
            </a:r>
            <a:r>
              <a:rPr lang="ru-RU" dirty="0" err="1"/>
              <a:t>доволенням</a:t>
            </a:r>
            <a:r>
              <a:rPr lang="ru-RU" dirty="0"/>
              <a:t> потреб </a:t>
            </a:r>
            <a:r>
              <a:rPr lang="ru-RU" dirty="0" err="1"/>
              <a:t>покупців</a:t>
            </a:r>
            <a:r>
              <a:rPr lang="ru-RU" dirty="0"/>
              <a:t> , приводить до </a:t>
            </a:r>
            <a:r>
              <a:rPr lang="ru-RU" dirty="0" err="1"/>
              <a:t>нерозуміння</a:t>
            </a:r>
            <a:r>
              <a:rPr lang="ru-RU" dirty="0"/>
              <a:t> та </a:t>
            </a:r>
            <a:r>
              <a:rPr lang="ru-RU" dirty="0" err="1"/>
              <a:t>плутанини</a:t>
            </a:r>
            <a:r>
              <a:rPr lang="ru-RU" dirty="0"/>
              <a:t> , </a:t>
            </a:r>
            <a:r>
              <a:rPr lang="ru-RU" dirty="0" err="1"/>
              <a:t>оскільки</a:t>
            </a:r>
            <a:r>
              <a:rPr lang="ru-RU" dirty="0"/>
              <a:t> як </a:t>
            </a:r>
            <a:r>
              <a:rPr lang="ru-RU" dirty="0" err="1"/>
              <a:t>менеджери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, так і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 smtClean="0"/>
              <a:t>самоуправління</a:t>
            </a:r>
            <a:r>
              <a:rPr lang="ru-RU" dirty="0" smtClean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оперувати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 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жодного</a:t>
            </a:r>
            <a:r>
              <a:rPr lang="ru-RU" dirty="0"/>
              <a:t> </a:t>
            </a:r>
            <a:r>
              <a:rPr lang="ru-RU" dirty="0" err="1"/>
              <a:t>смислового</a:t>
            </a:r>
            <a:r>
              <a:rPr lang="ru-RU" dirty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 </a:t>
            </a:r>
            <a:r>
              <a:rPr lang="ru-RU" dirty="0"/>
              <a:t>, а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ніякого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для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 - </a:t>
            </a:r>
            <a:r>
              <a:rPr lang="ru-RU" dirty="0" err="1" smtClean="0"/>
              <a:t>економiчних</a:t>
            </a:r>
            <a:r>
              <a:rPr lang="ru-RU" dirty="0" smtClean="0"/>
              <a:t> </a:t>
            </a:r>
            <a:r>
              <a:rPr lang="ru-RU" dirty="0"/>
              <a:t>потреб </a:t>
            </a:r>
            <a:r>
              <a:rPr lang="ru-RU" dirty="0" err="1"/>
              <a:t>населення</a:t>
            </a:r>
            <a:r>
              <a:rPr lang="ru-RU" dirty="0"/>
              <a:t> не </a:t>
            </a:r>
            <a:r>
              <a:rPr lang="ru-RU" dirty="0" err="1"/>
              <a:t>дасть</a:t>
            </a:r>
            <a:r>
              <a:rPr lang="ru-RU" dirty="0"/>
              <a:t> 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717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25486" y="2249047"/>
            <a:ext cx="7512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Так , В. </a:t>
            </a:r>
            <a:r>
              <a:rPr lang="uk-UA" dirty="0" err="1"/>
              <a:t>Апопій</a:t>
            </a:r>
            <a:r>
              <a:rPr lang="uk-UA" dirty="0"/>
              <a:t> , І. Міщук та В. </a:t>
            </a:r>
            <a:r>
              <a:rPr lang="uk-UA" dirty="0" err="1"/>
              <a:t>Ребрицький</a:t>
            </a:r>
            <a:r>
              <a:rPr lang="uk-UA" dirty="0"/>
              <a:t> стверджують , що </a:t>
            </a:r>
            <a:r>
              <a:rPr lang="uk-UA" b="1" dirty="0"/>
              <a:t>торговельний формат</a:t>
            </a:r>
            <a:r>
              <a:rPr lang="uk-UA" dirty="0"/>
              <a:t> - це такий </a:t>
            </a:r>
            <a:r>
              <a:rPr lang="uk-UA" dirty="0" err="1"/>
              <a:t>рiзновид</a:t>
            </a:r>
            <a:r>
              <a:rPr lang="uk-UA" dirty="0"/>
              <a:t> торговельного підприємства або одиниці , який характеризується </a:t>
            </a:r>
            <a:r>
              <a:rPr lang="uk-UA" dirty="0" smtClean="0"/>
              <a:t>сукупністю </a:t>
            </a:r>
            <a:r>
              <a:rPr lang="uk-UA" dirty="0"/>
              <a:t>організаційних та технологічних ознак : місцем розташування , товарною </a:t>
            </a:r>
            <a:r>
              <a:rPr lang="uk-UA" dirty="0" smtClean="0"/>
              <a:t>спеціалізацією </a:t>
            </a:r>
            <a:r>
              <a:rPr lang="uk-UA" dirty="0"/>
              <a:t>, розміром </a:t>
            </a:r>
            <a:r>
              <a:rPr lang="uk-UA" dirty="0" err="1"/>
              <a:t>торговой</a:t>
            </a:r>
            <a:r>
              <a:rPr lang="uk-UA" dirty="0"/>
              <a:t> площі , характером процесу обслуговування , номенклатурою </a:t>
            </a:r>
            <a:r>
              <a:rPr lang="uk-UA" dirty="0" smtClean="0"/>
              <a:t>послуг, </a:t>
            </a:r>
            <a:r>
              <a:rPr lang="uk-UA" dirty="0"/>
              <a:t>типовим набором торговельно - технологічного устаткування , формами продажу </a:t>
            </a:r>
            <a:r>
              <a:rPr lang="uk-UA" dirty="0" err="1" smtClean="0"/>
              <a:t>товарiв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99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982874" y="1955469"/>
            <a:ext cx="91607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По - друге : </a:t>
            </a:r>
            <a:r>
              <a:rPr lang="uk-UA" b="1" dirty="0"/>
              <a:t>мати кількісний </a:t>
            </a:r>
            <a:r>
              <a:rPr lang="uk-UA" b="1" dirty="0" smtClean="0"/>
              <a:t>вираз.</a:t>
            </a:r>
          </a:p>
          <a:p>
            <a:r>
              <a:rPr lang="uk-UA" dirty="0" smtClean="0"/>
              <a:t>Так </a:t>
            </a:r>
            <a:r>
              <a:rPr lang="uk-UA" dirty="0"/>
              <a:t>, наприклад , оцінка величини асортименту категоріями « широкий » , « </a:t>
            </a:r>
            <a:r>
              <a:rPr lang="uk-UA" dirty="0" smtClean="0"/>
              <a:t>середній </a:t>
            </a:r>
            <a:r>
              <a:rPr lang="uk-UA" dirty="0"/>
              <a:t>» чи « вузький » у розумінні різних людей має різну величину , або чого </a:t>
            </a:r>
            <a:r>
              <a:rPr lang="uk-UA" dirty="0" smtClean="0"/>
              <a:t>вартує  </a:t>
            </a:r>
            <a:r>
              <a:rPr lang="uk-UA" dirty="0"/>
              <a:t>розподіл на формати за структурою асортименту : </a:t>
            </a:r>
            <a:r>
              <a:rPr lang="uk-UA" dirty="0" err="1"/>
              <a:t>продуктовi</a:t>
            </a:r>
            <a:r>
              <a:rPr lang="uk-UA" dirty="0"/>
              <a:t> , змішані чи </a:t>
            </a:r>
            <a:r>
              <a:rPr lang="uk-UA" dirty="0" err="1" smtClean="0"/>
              <a:t>промисловi</a:t>
            </a:r>
            <a:r>
              <a:rPr lang="uk-UA" dirty="0" smtClean="0"/>
              <a:t> </a:t>
            </a:r>
            <a:r>
              <a:rPr lang="uk-UA" dirty="0"/>
              <a:t>торговельні заклади . На нашу думку , якщо вже береться даний критерій , </a:t>
            </a:r>
            <a:r>
              <a:rPr lang="uk-UA" dirty="0" smtClean="0"/>
              <a:t>то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вказувати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в </a:t>
            </a:r>
            <a:r>
              <a:rPr lang="ru-RU" dirty="0" err="1"/>
              <a:t>асортиментi</a:t>
            </a:r>
            <a:r>
              <a:rPr lang="ru-RU" dirty="0"/>
              <a:t> 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усi</a:t>
            </a:r>
            <a:r>
              <a:rPr lang="ru-RU" dirty="0"/>
              <a:t> </a:t>
            </a:r>
            <a:r>
              <a:rPr lang="ru-RU" dirty="0" err="1" smtClean="0"/>
              <a:t>торговельні</a:t>
            </a:r>
            <a:r>
              <a:rPr lang="ru-RU" dirty="0" smtClean="0"/>
              <a:t> </a:t>
            </a:r>
            <a:r>
              <a:rPr lang="ru-RU" dirty="0" err="1"/>
              <a:t>заклади</a:t>
            </a:r>
            <a:r>
              <a:rPr lang="ru-RU" dirty="0"/>
              <a:t> за для </a:t>
            </a:r>
            <a:r>
              <a:rPr lang="ru-RU" dirty="0" err="1"/>
              <a:t>кращого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потреб людей стали </a:t>
            </a:r>
            <a:r>
              <a:rPr lang="ru-RU" dirty="0" err="1"/>
              <a:t>змішаними</a:t>
            </a:r>
            <a:r>
              <a:rPr lang="ru-RU" dirty="0"/>
              <a:t> , тому </a:t>
            </a:r>
            <a:r>
              <a:rPr lang="ru-RU" dirty="0" err="1" smtClean="0"/>
              <a:t>диференціацію</a:t>
            </a:r>
            <a:r>
              <a:rPr lang="ru-RU" dirty="0" smtClean="0"/>
              <a:t>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у числовому </a:t>
            </a:r>
            <a:r>
              <a:rPr lang="ru-RU" dirty="0" err="1"/>
              <a:t>вираженні</a:t>
            </a:r>
            <a:r>
              <a:rPr lang="ru-RU" dirty="0"/>
              <a:t> .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зауважити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амплi</a:t>
            </a:r>
            <a:r>
              <a:rPr lang="ru-RU" dirty="0" err="1"/>
              <a:t>туда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показника</a:t>
            </a:r>
            <a:r>
              <a:rPr lang="ru-RU" dirty="0"/>
              <a:t> у межах одного формату повинна бути </a:t>
            </a:r>
            <a:r>
              <a:rPr lang="ru-RU" dirty="0" err="1" smtClean="0"/>
              <a:t>мiнiмальною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велика </a:t>
            </a:r>
            <a:r>
              <a:rPr lang="ru-RU" dirty="0" err="1"/>
              <a:t>варіація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у </a:t>
            </a:r>
            <a:r>
              <a:rPr lang="ru-RU" dirty="0" err="1"/>
              <a:t>свідомості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 smtClean="0"/>
              <a:t>закладiв</a:t>
            </a:r>
            <a:r>
              <a:rPr lang="ru-RU" dirty="0" smtClean="0"/>
              <a:t> 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вiдносяться</a:t>
            </a:r>
            <a:r>
              <a:rPr lang="ru-RU" dirty="0" smtClean="0"/>
              <a:t> </a:t>
            </a:r>
            <a:r>
              <a:rPr lang="ru-RU" dirty="0"/>
              <a:t>до одного формату як абсолютно </a:t>
            </a:r>
            <a:r>
              <a:rPr lang="ru-RU" dirty="0" err="1"/>
              <a:t>різних</a:t>
            </a:r>
            <a:r>
              <a:rPr lang="ru-RU" dirty="0"/>
              <a:t> 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3980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54179" y="2312855"/>
            <a:ext cx="7934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По - трете : </a:t>
            </a:r>
            <a:r>
              <a:rPr lang="uk-UA" b="1" dirty="0"/>
              <a:t>не потребувати значних ресурсів для </a:t>
            </a:r>
            <a:r>
              <a:rPr lang="uk-UA" b="1" dirty="0" err="1"/>
              <a:t>ïх</a:t>
            </a:r>
            <a:r>
              <a:rPr lang="uk-UA" b="1" dirty="0"/>
              <a:t> обчислення </a:t>
            </a:r>
            <a:r>
              <a:rPr lang="uk-UA" dirty="0"/>
              <a:t>. </a:t>
            </a:r>
          </a:p>
          <a:p>
            <a:r>
              <a:rPr lang="uk-UA" dirty="0"/>
              <a:t>Такими показниками повинні користуватися не тільки топ - менеджери </a:t>
            </a:r>
            <a:r>
              <a:rPr lang="uk-UA" dirty="0" smtClean="0"/>
              <a:t>транснаціональних </a:t>
            </a:r>
            <a:r>
              <a:rPr lang="uk-UA" dirty="0"/>
              <a:t>роздрібних корпорацій , а також працівники селищних рад , які повинні мати достатньо ресурсів для їх обчислення . </a:t>
            </a:r>
          </a:p>
        </p:txBody>
      </p:sp>
    </p:spTree>
    <p:extLst>
      <p:ext uri="{BB962C8B-B14F-4D97-AF65-F5344CB8AC3E}">
        <p14:creationId xmlns:p14="http://schemas.microsoft.com/office/powerpoint/2010/main" val="3432434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45582" y="1909187"/>
            <a:ext cx="76233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По - четверте : </a:t>
            </a:r>
            <a:r>
              <a:rPr lang="uk-UA" b="1" dirty="0"/>
              <a:t>бути ефективними 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dirty="0"/>
              <a:t>Показники повинні максимально зрозуміло відображати зміст торговельного </a:t>
            </a:r>
            <a:r>
              <a:rPr lang="uk-UA" dirty="0" smtClean="0"/>
              <a:t>формату </a:t>
            </a:r>
            <a:r>
              <a:rPr lang="uk-UA" dirty="0"/>
              <a:t>, а не двояко та опосередковано розкривати його сутність . Наприклад , площа </a:t>
            </a:r>
            <a:r>
              <a:rPr lang="uk-UA" dirty="0" smtClean="0"/>
              <a:t>торговельного </a:t>
            </a:r>
            <a:r>
              <a:rPr lang="uk-UA" dirty="0"/>
              <a:t>закладу , яку використовують ряд авторів як ключовий параметр при </a:t>
            </a:r>
            <a:r>
              <a:rPr lang="uk-UA" dirty="0" smtClean="0"/>
              <a:t>здійсненні </a:t>
            </a:r>
            <a:r>
              <a:rPr lang="uk-UA" dirty="0"/>
              <a:t>розподілу торгових об'єктів на </a:t>
            </a:r>
            <a:r>
              <a:rPr lang="uk-UA" dirty="0" err="1"/>
              <a:t>рiзнi</a:t>
            </a:r>
            <a:r>
              <a:rPr lang="uk-UA" dirty="0"/>
              <a:t> види , на нашу думку , не може виконувати дану функцію , тому що , по - перше , не зрозумілий відсоток площі , які займають склади та </a:t>
            </a:r>
            <a:r>
              <a:rPr lang="uk-UA" dirty="0" err="1"/>
              <a:t>iншi</a:t>
            </a:r>
            <a:r>
              <a:rPr lang="uk-UA" dirty="0"/>
              <a:t> службові приміщення , по - друге , на одній і тій самі площі можна розмістити різну кількість асортиментних позицій , яка може суттєво відрізнятися . </a:t>
            </a:r>
          </a:p>
        </p:txBody>
      </p:sp>
    </p:spTree>
    <p:extLst>
      <p:ext uri="{BB962C8B-B14F-4D97-AF65-F5344CB8AC3E}">
        <p14:creationId xmlns:p14="http://schemas.microsoft.com/office/powerpoint/2010/main" val="1924784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969477" y="1517196"/>
            <a:ext cx="87320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По - п'яте : </a:t>
            </a:r>
            <a:r>
              <a:rPr lang="uk-UA" b="1" dirty="0" smtClean="0"/>
              <a:t>кількість </a:t>
            </a:r>
            <a:r>
              <a:rPr lang="uk-UA" b="1" dirty="0"/>
              <a:t>параметрів повинна бути оптимальною </a:t>
            </a:r>
            <a:r>
              <a:rPr lang="uk-UA" dirty="0"/>
              <a:t>. Тобто , з одного боку , набір показників , які характеризують формат , повинні </a:t>
            </a:r>
            <a:r>
              <a:rPr lang="uk-UA" dirty="0" smtClean="0"/>
              <a:t>повістю </a:t>
            </a:r>
            <a:r>
              <a:rPr lang="uk-UA" dirty="0"/>
              <a:t>відображати його сутність , і коли проводиться </a:t>
            </a:r>
            <a:r>
              <a:rPr lang="uk-UA" dirty="0" err="1"/>
              <a:t>аналiз</a:t>
            </a:r>
            <a:r>
              <a:rPr lang="uk-UA" dirty="0"/>
              <a:t> торговельного закладу за певними параметрами , то незалежно від того , хто це робить , результат повинен бути однаковим і торговельний об'єкт повинен бути віднесений до одного і того ж </a:t>
            </a:r>
            <a:r>
              <a:rPr lang="uk-UA" dirty="0" smtClean="0"/>
              <a:t>формату </a:t>
            </a:r>
            <a:r>
              <a:rPr lang="uk-UA" dirty="0"/>
              <a:t>. З іншого боку , кількість показників не може бути надто великою , адже це </a:t>
            </a:r>
            <a:r>
              <a:rPr lang="uk-UA" dirty="0" err="1"/>
              <a:t>суттево</a:t>
            </a:r>
            <a:r>
              <a:rPr lang="uk-UA" dirty="0"/>
              <a:t> ускладнить процес диференціації . Наприклад , показник ширини асортименту з 3000 позицій може бути характерний для « магазину біля дому » , </a:t>
            </a:r>
            <a:r>
              <a:rPr lang="uk-UA" dirty="0" err="1"/>
              <a:t>дискаунтера</a:t>
            </a:r>
            <a:r>
              <a:rPr lang="uk-UA" dirty="0"/>
              <a:t> , продуктового « </a:t>
            </a:r>
            <a:r>
              <a:rPr lang="uk-UA" dirty="0" err="1"/>
              <a:t>бутика</a:t>
            </a:r>
            <a:r>
              <a:rPr lang="uk-UA" dirty="0"/>
              <a:t> » класу « преміум » та у </a:t>
            </a:r>
            <a:r>
              <a:rPr lang="uk-UA" dirty="0" smtClean="0"/>
              <a:t>«вбивці </a:t>
            </a:r>
            <a:r>
              <a:rPr lang="uk-UA" dirty="0"/>
              <a:t>категорій » , який реалізує </a:t>
            </a:r>
            <a:r>
              <a:rPr lang="uk-UA" dirty="0" smtClean="0"/>
              <a:t>велосипеди. Проте </a:t>
            </a:r>
            <a:r>
              <a:rPr lang="uk-UA" dirty="0"/>
              <a:t>для того , щоб детермінувати формати для цих торговельних закладів , слід ввести даткові параметри , зокрема , </a:t>
            </a:r>
            <a:r>
              <a:rPr lang="uk-UA" dirty="0" smtClean="0"/>
              <a:t>кількість </a:t>
            </a:r>
            <a:r>
              <a:rPr lang="uk-UA" dirty="0"/>
              <a:t>категорій та </a:t>
            </a:r>
            <a:r>
              <a:rPr lang="uk-UA" dirty="0" smtClean="0"/>
              <a:t>рівень цін </a:t>
            </a:r>
            <a:r>
              <a:rPr lang="uk-UA" dirty="0"/>
              <a:t>, що допоможе </a:t>
            </a:r>
            <a:r>
              <a:rPr lang="uk-UA" dirty="0" smtClean="0"/>
              <a:t>віднести торговельні заклади до різних груп.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2071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80009" y="2446499"/>
            <a:ext cx="77573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Таким чином </a:t>
            </a:r>
            <a:r>
              <a:rPr lang="uk-UA" dirty="0" smtClean="0"/>
              <a:t>відправною </a:t>
            </a:r>
            <a:r>
              <a:rPr lang="uk-UA" dirty="0"/>
              <a:t>точкою систематизації </a:t>
            </a:r>
            <a:r>
              <a:rPr lang="uk-UA" dirty="0" smtClean="0"/>
              <a:t>видів </a:t>
            </a:r>
            <a:r>
              <a:rPr lang="uk-UA" dirty="0"/>
              <a:t>торговельних </a:t>
            </a:r>
            <a:r>
              <a:rPr lang="uk-UA" dirty="0" smtClean="0"/>
              <a:t>закладів </a:t>
            </a:r>
            <a:r>
              <a:rPr lang="uk-UA" dirty="0"/>
              <a:t>повинні стати потреби споживача , </a:t>
            </a:r>
            <a:r>
              <a:rPr lang="uk-UA" dirty="0" err="1"/>
              <a:t>якi</a:t>
            </a:r>
            <a:r>
              <a:rPr lang="uk-UA" dirty="0"/>
              <a:t> </a:t>
            </a:r>
            <a:r>
              <a:rPr lang="uk-UA" dirty="0" err="1"/>
              <a:t>вiн</a:t>
            </a:r>
            <a:r>
              <a:rPr lang="uk-UA" dirty="0"/>
              <a:t> задовольняє , </a:t>
            </a:r>
            <a:r>
              <a:rPr lang="uk-UA" dirty="0" smtClean="0"/>
              <a:t>відвідуючи об’єкти роз</a:t>
            </a:r>
            <a:r>
              <a:rPr lang="uk-UA" dirty="0"/>
              <a:t>дрібної </a:t>
            </a:r>
            <a:r>
              <a:rPr lang="uk-UA" dirty="0" smtClean="0"/>
              <a:t>торгівлі. </a:t>
            </a:r>
            <a:r>
              <a:rPr lang="uk-UA" dirty="0"/>
              <a:t>Для покупців не важливо , яка площа торговельного </a:t>
            </a:r>
            <a:r>
              <a:rPr lang="uk-UA" dirty="0" smtClean="0"/>
              <a:t>закладу, </a:t>
            </a:r>
            <a:r>
              <a:rPr lang="uk-UA" dirty="0"/>
              <a:t>бо для нього </a:t>
            </a:r>
            <a:r>
              <a:rPr lang="uk-UA" dirty="0" smtClean="0"/>
              <a:t>важлива </a:t>
            </a:r>
            <a:r>
              <a:rPr lang="uk-UA" dirty="0"/>
              <a:t>ширина та глибина асортименту ; для нього не важливий характер процесу </a:t>
            </a:r>
            <a:r>
              <a:rPr lang="uk-UA" dirty="0" smtClean="0"/>
              <a:t>обслуговування, </a:t>
            </a:r>
            <a:r>
              <a:rPr lang="uk-UA" dirty="0"/>
              <a:t>бо </a:t>
            </a:r>
            <a:r>
              <a:rPr lang="uk-UA" dirty="0" err="1"/>
              <a:t>ïх</a:t>
            </a:r>
            <a:r>
              <a:rPr lang="uk-UA" dirty="0"/>
              <a:t> уже сьогодні існує декілька , а буде ще більше </a:t>
            </a:r>
            <a:r>
              <a:rPr lang="uk-UA" dirty="0" smtClean="0"/>
              <a:t>,</a:t>
            </a:r>
            <a:r>
              <a:rPr lang="uk-UA" dirty="0"/>
              <a:t> а його </a:t>
            </a:r>
            <a:r>
              <a:rPr lang="uk-UA" dirty="0" err="1"/>
              <a:t>цiкавить</a:t>
            </a:r>
            <a:r>
              <a:rPr lang="uk-UA" dirty="0"/>
              <a:t> час </a:t>
            </a:r>
            <a:r>
              <a:rPr lang="uk-UA" dirty="0" smtClean="0"/>
              <a:t> витрачений </a:t>
            </a:r>
            <a:r>
              <a:rPr lang="uk-UA" dirty="0"/>
              <a:t>на </a:t>
            </a:r>
            <a:r>
              <a:rPr lang="uk-UA" dirty="0" smtClean="0"/>
              <a:t>покупку; </a:t>
            </a:r>
            <a:r>
              <a:rPr lang="uk-UA" dirty="0"/>
              <a:t>його не хвилює рівень конкуренції , бо для нього </a:t>
            </a:r>
            <a:r>
              <a:rPr lang="uk-UA" dirty="0" err="1" smtClean="0"/>
              <a:t>вжлива</a:t>
            </a:r>
            <a:r>
              <a:rPr lang="uk-UA" dirty="0" smtClean="0"/>
              <a:t> </a:t>
            </a:r>
            <a:r>
              <a:rPr lang="uk-UA" dirty="0"/>
              <a:t>цінність </a:t>
            </a:r>
            <a:r>
              <a:rPr lang="uk-UA" dirty="0" smtClean="0"/>
              <a:t>яку </a:t>
            </a:r>
            <a:r>
              <a:rPr lang="uk-UA" dirty="0"/>
              <a:t>він отримає за </a:t>
            </a:r>
            <a:r>
              <a:rPr lang="uk-UA" dirty="0" err="1"/>
              <a:t>витраченi</a:t>
            </a:r>
            <a:r>
              <a:rPr lang="uk-UA" dirty="0"/>
              <a:t> кошти і т . д</a:t>
            </a:r>
          </a:p>
        </p:txBody>
      </p:sp>
    </p:spTree>
    <p:extLst>
      <p:ext uri="{BB962C8B-B14F-4D97-AF65-F5344CB8AC3E}">
        <p14:creationId xmlns:p14="http://schemas.microsoft.com/office/powerpoint/2010/main" val="2241806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55630" y="2101839"/>
            <a:ext cx="77539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Ми вважаємо , що тільки класифікація торговельних закладів , збудована на орієнтації на задоволення потреб споживача , дасть можливість уніфікувати усі торгові об'єкти , які </a:t>
            </a:r>
            <a:r>
              <a:rPr lang="uk-UA" dirty="0" err="1"/>
              <a:t>iснують</a:t>
            </a:r>
            <a:r>
              <a:rPr lang="uk-UA" dirty="0"/>
              <a:t> на ринку , адже вітальні , соціальні потреби із самореалізації та інші потреби </a:t>
            </a:r>
            <a:r>
              <a:rPr lang="uk-UA" dirty="0" smtClean="0"/>
              <a:t>людей </a:t>
            </a:r>
            <a:r>
              <a:rPr lang="uk-UA" dirty="0"/>
              <a:t>у всіх народів та у всіх країнах є практично однаковими .</a:t>
            </a:r>
          </a:p>
        </p:txBody>
      </p:sp>
    </p:spTree>
    <p:extLst>
      <p:ext uri="{BB962C8B-B14F-4D97-AF65-F5344CB8AC3E}">
        <p14:creationId xmlns:p14="http://schemas.microsoft.com/office/powerpoint/2010/main" val="3466143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143648" y="2046742"/>
            <a:ext cx="82664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Визначальним </a:t>
            </a:r>
            <a:r>
              <a:rPr lang="uk-UA" dirty="0"/>
              <a:t>фактором , на основі якого </a:t>
            </a:r>
            <a:r>
              <a:rPr lang="uk-UA" dirty="0" smtClean="0"/>
              <a:t>споживачі </a:t>
            </a:r>
            <a:r>
              <a:rPr lang="uk-UA" dirty="0"/>
              <a:t>найчастіше приймають рішення про відвідування того чи іншого торговельного </a:t>
            </a:r>
            <a:r>
              <a:rPr lang="uk-UA" dirty="0" smtClean="0"/>
              <a:t>об'єкту </a:t>
            </a:r>
            <a:r>
              <a:rPr lang="uk-UA" dirty="0"/>
              <a:t>, є час , який вони готові витратити на придбання товарів . </a:t>
            </a:r>
            <a:endParaRPr lang="uk-UA" dirty="0" smtClean="0"/>
          </a:p>
          <a:p>
            <a:r>
              <a:rPr lang="uk-UA" dirty="0" smtClean="0"/>
              <a:t>Опитування </a:t>
            </a:r>
            <a:r>
              <a:rPr lang="uk-UA" dirty="0"/>
              <a:t>2054 респондентів на предмет важливості різних факторів при прийнятті рішення щодо відвідування різних торговельних закладів ( Т3 </a:t>
            </a:r>
            <a:r>
              <a:rPr lang="uk-UA" dirty="0" smtClean="0"/>
              <a:t>). </a:t>
            </a:r>
            <a:r>
              <a:rPr lang="uk-UA" dirty="0"/>
              <a:t>При цьому було встановлено , що найбільш актуальними критеріями виявились </a:t>
            </a:r>
            <a:r>
              <a:rPr lang="uk-UA" dirty="0" err="1"/>
              <a:t>тi</a:t>
            </a:r>
            <a:r>
              <a:rPr lang="uk-UA" dirty="0"/>
              <a:t> , які впливають на загальний час здійснення покупки , зокрема , транспортна доступність , оптимальність часу на перебування у торговельному закладі та час , витрачений на дорогу .</a:t>
            </a:r>
          </a:p>
        </p:txBody>
      </p:sp>
    </p:spTree>
    <p:extLst>
      <p:ext uri="{BB962C8B-B14F-4D97-AF65-F5344CB8AC3E}">
        <p14:creationId xmlns:p14="http://schemas.microsoft.com/office/powerpoint/2010/main" val="3361461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09" y="1205929"/>
            <a:ext cx="9637754" cy="54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0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63261" y="2177371"/>
            <a:ext cx="78946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Дані результати були </a:t>
            </a:r>
            <a:r>
              <a:rPr lang="uk-UA" dirty="0" err="1"/>
              <a:t>верифіковані</a:t>
            </a:r>
            <a:r>
              <a:rPr lang="uk-UA" dirty="0"/>
              <a:t> дослідженням частоти відвідування різних </a:t>
            </a:r>
            <a:r>
              <a:rPr lang="uk-UA" dirty="0" smtClean="0"/>
              <a:t>торговельних </a:t>
            </a:r>
            <a:r>
              <a:rPr lang="uk-UA" dirty="0"/>
              <a:t>закладів . Зокрема , найчастіше споживачі відвідували торговельні об'єкти , які знаходилися </a:t>
            </a:r>
            <a:r>
              <a:rPr lang="uk-UA" dirty="0" smtClean="0"/>
              <a:t>поряд, </a:t>
            </a:r>
            <a:r>
              <a:rPr lang="uk-UA" dirty="0"/>
              <a:t>незважаючи на те , що асортимент у них був значно </a:t>
            </a:r>
            <a:r>
              <a:rPr lang="uk-UA" dirty="0" smtClean="0"/>
              <a:t>вужчий </a:t>
            </a:r>
            <a:r>
              <a:rPr lang="uk-UA" dirty="0"/>
              <a:t>, а </a:t>
            </a:r>
            <a:r>
              <a:rPr lang="uk-UA" dirty="0" err="1"/>
              <a:t>рiвень</a:t>
            </a:r>
            <a:r>
              <a:rPr lang="uk-UA" dirty="0"/>
              <a:t> цін суттєво вищий </a:t>
            </a:r>
            <a:r>
              <a:rPr lang="uk-UA" dirty="0" smtClean="0"/>
              <a:t>. </a:t>
            </a:r>
            <a:endParaRPr lang="uk-UA" dirty="0"/>
          </a:p>
          <a:p>
            <a:r>
              <a:rPr lang="uk-UA" dirty="0" smtClean="0"/>
              <a:t>Таким </a:t>
            </a:r>
            <a:r>
              <a:rPr lang="uk-UA" dirty="0"/>
              <a:t>чином , саме дефіцит часу є ключовим фактором , який змушує покупців </a:t>
            </a:r>
            <a:r>
              <a:rPr lang="uk-UA" dirty="0" smtClean="0"/>
              <a:t>ігнорувати </a:t>
            </a:r>
            <a:r>
              <a:rPr lang="uk-UA" dirty="0" err="1"/>
              <a:t>рiвень</a:t>
            </a:r>
            <a:r>
              <a:rPr lang="uk-UA" dirty="0"/>
              <a:t> </a:t>
            </a:r>
            <a:r>
              <a:rPr lang="uk-UA" dirty="0" err="1" smtClean="0"/>
              <a:t>цiн</a:t>
            </a:r>
            <a:r>
              <a:rPr lang="uk-UA" dirty="0" smtClean="0"/>
              <a:t>, </a:t>
            </a:r>
            <a:r>
              <a:rPr lang="uk-UA" dirty="0"/>
              <a:t>ширину асортименту , якість обслуговування та інші важливі </a:t>
            </a:r>
            <a:r>
              <a:rPr lang="uk-UA" dirty="0" smtClean="0"/>
              <a:t>мотиви </a:t>
            </a:r>
            <a:r>
              <a:rPr lang="uk-UA" dirty="0"/>
              <a:t>для вибору магазину . </a:t>
            </a:r>
          </a:p>
        </p:txBody>
      </p:sp>
    </p:spTree>
    <p:extLst>
      <p:ext uri="{BB962C8B-B14F-4D97-AF65-F5344CB8AC3E}">
        <p14:creationId xmlns:p14="http://schemas.microsoft.com/office/powerpoint/2010/main" val="628821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94303" y="1444181"/>
            <a:ext cx="103397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Тому ми вважаємо , що саме цей параметр , повинен бути покладений в основу систематизації різних видів торговельних закладів . На нашу думку , власне когнітивний дисонанс , який характерний для споживачів при прийнятті рішення відвідати найближчий торговельний заклад і витратити </a:t>
            </a:r>
            <a:r>
              <a:rPr lang="uk-UA" dirty="0" smtClean="0"/>
              <a:t>найменше </a:t>
            </a:r>
            <a:r>
              <a:rPr lang="uk-UA" dirty="0"/>
              <a:t>часу та відвідати торговельний заклад із ширшим асортиментом , або нижчими цінами , або іншими перевагами призводить до планування здійснення покупок в </a:t>
            </a:r>
            <a:r>
              <a:rPr lang="uk-UA" dirty="0" smtClean="0"/>
              <a:t>залежності </a:t>
            </a:r>
            <a:r>
              <a:rPr lang="uk-UA" dirty="0"/>
              <a:t>від їх актуальності та доступності в даний момент часу . </a:t>
            </a:r>
            <a:endParaRPr lang="uk-UA" dirty="0" smtClean="0"/>
          </a:p>
          <a:p>
            <a:r>
              <a:rPr lang="uk-UA" dirty="0" smtClean="0"/>
              <a:t>Так </a:t>
            </a:r>
            <a:r>
              <a:rPr lang="uk-UA" dirty="0"/>
              <a:t>, вищенаведених міркувань , усі торговельні заклади можна розділити на три групи . На основі отриманих даних у результаті опитування репрезентативної вибірки та до першої групи слід віднести : </a:t>
            </a:r>
            <a:r>
              <a:rPr lang="uk-UA" dirty="0" err="1"/>
              <a:t>мiнiсупермаркети</a:t>
            </a:r>
            <a:r>
              <a:rPr lang="uk-UA" dirty="0"/>
              <a:t> - у літературі їх називають магазини біля дому ( на нашу думку , назва </a:t>
            </a:r>
            <a:r>
              <a:rPr lang="uk-UA" dirty="0" err="1"/>
              <a:t>мiнiсупермаркет</a:t>
            </a:r>
            <a:r>
              <a:rPr lang="uk-UA" dirty="0"/>
              <a:t> є більш коректною , адже враховує його </a:t>
            </a:r>
            <a:r>
              <a:rPr lang="uk-UA" dirty="0" err="1"/>
              <a:t>об'ємно</a:t>
            </a:r>
            <a:r>
              <a:rPr lang="uk-UA" dirty="0"/>
              <a:t> - просторові й економічні характеристики , за якими на сьогодні </a:t>
            </a:r>
            <a:r>
              <a:rPr lang="uk-UA" dirty="0" smtClean="0"/>
              <a:t>здійснюється </a:t>
            </a:r>
            <a:r>
              <a:rPr lang="uk-UA" dirty="0"/>
              <a:t>розподіл торговельних закладів на формати ) , </a:t>
            </a:r>
            <a:r>
              <a:rPr lang="uk-UA" dirty="0" err="1"/>
              <a:t>мінімаркети</a:t>
            </a:r>
            <a:r>
              <a:rPr lang="uk-UA" dirty="0"/>
              <a:t> у спальних районах та </a:t>
            </a:r>
            <a:r>
              <a:rPr lang="uk-UA" dirty="0" err="1"/>
              <a:t>мiнiмаркети</a:t>
            </a:r>
            <a:r>
              <a:rPr lang="uk-UA" dirty="0"/>
              <a:t> на </a:t>
            </a:r>
            <a:r>
              <a:rPr lang="uk-UA" dirty="0" err="1"/>
              <a:t>пішоходних</a:t>
            </a:r>
            <a:r>
              <a:rPr lang="uk-UA" dirty="0"/>
              <a:t> вулицях . У середньому дані торговельні заклади </a:t>
            </a:r>
            <a:r>
              <a:rPr lang="uk-UA" dirty="0" err="1" smtClean="0"/>
              <a:t>споживачi</a:t>
            </a:r>
            <a:r>
              <a:rPr lang="uk-UA" dirty="0" smtClean="0"/>
              <a:t> </a:t>
            </a:r>
            <a:r>
              <a:rPr lang="uk-UA" dirty="0" err="1"/>
              <a:t>вiдвідують</a:t>
            </a:r>
            <a:r>
              <a:rPr lang="uk-UA" dirty="0"/>
              <a:t> </a:t>
            </a:r>
            <a:r>
              <a:rPr lang="uk-UA" dirty="0" err="1"/>
              <a:t>вiд</a:t>
            </a:r>
            <a:r>
              <a:rPr lang="uk-UA" dirty="0"/>
              <a:t> 12 до 17 разів на місяць , витрачають на дорогу та здійснення покупки 15-20 хвилин </a:t>
            </a:r>
            <a:r>
              <a:rPr lang="uk-UA" dirty="0" smtClean="0"/>
              <a:t>і </a:t>
            </a:r>
            <a:r>
              <a:rPr lang="uk-UA" dirty="0"/>
              <a:t>задовольняють у них свої термінові потреби у поповненні найнеобхідніших товарів . </a:t>
            </a:r>
          </a:p>
        </p:txBody>
      </p:sp>
    </p:spTree>
    <p:extLst>
      <p:ext uri="{BB962C8B-B14F-4D97-AF65-F5344CB8AC3E}">
        <p14:creationId xmlns:p14="http://schemas.microsoft.com/office/powerpoint/2010/main" val="390237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04835" y="1833050"/>
            <a:ext cx="99378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Але в </a:t>
            </a:r>
            <a:r>
              <a:rPr lang="uk-UA" dirty="0"/>
              <a:t>даному визначенні </a:t>
            </a:r>
            <a:r>
              <a:rPr lang="uk-UA" dirty="0" smtClean="0"/>
              <a:t>відсутні одні із ключових ознак формату роздрібного торговельного закладу , зокрема , його орієнтація по відношенню до задоволення потреб населення регіону , тобто , забезпечивши однаковий набір вище перелічених характеристик , два торговельних заклади можуть мати абсолютно різні формати . Якщо </a:t>
            </a:r>
            <a:r>
              <a:rPr lang="uk-UA" dirty="0"/>
              <a:t>, для прикладу , взяти </a:t>
            </a:r>
            <a:r>
              <a:rPr lang="uk-UA" dirty="0" err="1"/>
              <a:t>дискаунтер</a:t>
            </a:r>
            <a:r>
              <a:rPr lang="uk-UA" dirty="0"/>
              <a:t> </a:t>
            </a:r>
            <a:r>
              <a:rPr lang="uk-UA" dirty="0" smtClean="0"/>
              <a:t>(</a:t>
            </a:r>
            <a:r>
              <a:rPr lang="ru-RU" dirty="0" err="1"/>
              <a:t>це</a:t>
            </a:r>
            <a:r>
              <a:rPr lang="ru-RU" dirty="0"/>
              <a:t> магазин </a:t>
            </a:r>
            <a:r>
              <a:rPr lang="ru-RU" dirty="0" err="1"/>
              <a:t>роздрібної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з широким </a:t>
            </a:r>
            <a:r>
              <a:rPr lang="ru-RU" dirty="0" err="1"/>
              <a:t>асортиментом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за </a:t>
            </a:r>
            <a:r>
              <a:rPr lang="ru-RU" dirty="0" err="1"/>
              <a:t>низькими</a:t>
            </a:r>
            <a:r>
              <a:rPr lang="ru-RU" dirty="0"/>
              <a:t> </a:t>
            </a:r>
            <a:r>
              <a:rPr lang="ru-RU" dirty="0" err="1"/>
              <a:t>цінами</a:t>
            </a:r>
            <a:r>
              <a:rPr lang="ru-RU" dirty="0"/>
              <a:t> та </a:t>
            </a:r>
            <a:r>
              <a:rPr lang="ru-RU" dirty="0" err="1"/>
              <a:t>мінімальним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 smtClean="0"/>
              <a:t>сервісу</a:t>
            </a:r>
            <a:r>
              <a:rPr lang="ru-RU" dirty="0" smtClean="0"/>
              <a:t>) </a:t>
            </a:r>
            <a:r>
              <a:rPr lang="uk-UA" dirty="0" smtClean="0"/>
              <a:t>та </a:t>
            </a:r>
            <a:r>
              <a:rPr lang="uk-UA" dirty="0"/>
              <a:t>« магазин </a:t>
            </a:r>
            <a:r>
              <a:rPr lang="uk-UA" dirty="0" err="1"/>
              <a:t>бiля</a:t>
            </a:r>
            <a:r>
              <a:rPr lang="uk-UA" dirty="0"/>
              <a:t> дому » , то у них місце розташування , товарна спеціалізація , розміри торгової площі , характер процесу обслуговування , номенклатура послуг , торговельно - технологічне устаткування , форми продажу товарів можуть бути </a:t>
            </a:r>
            <a:r>
              <a:rPr lang="uk-UA" dirty="0" smtClean="0"/>
              <a:t>подібними </a:t>
            </a:r>
            <a:r>
              <a:rPr lang="uk-UA" dirty="0"/>
              <a:t>, проте це зовсім різні формати , які суттєво відрізняються ключовими факторами успіху , позиціонуванням , конкурентними стратегіями , а відповідно , задовольняють різні потреби жителів регіону . Окрім того , використовувати торговельно - технологічне </a:t>
            </a:r>
            <a:r>
              <a:rPr lang="uk-UA" dirty="0" smtClean="0"/>
              <a:t>обладнання як  </a:t>
            </a:r>
            <a:r>
              <a:rPr lang="uk-UA" dirty="0" err="1"/>
              <a:t>детермінувальний</a:t>
            </a:r>
            <a:r>
              <a:rPr lang="uk-UA" dirty="0"/>
              <a:t> фактор для визначення формату взагалі не доцільно , адже </a:t>
            </a:r>
            <a:r>
              <a:rPr lang="uk-UA" dirty="0" smtClean="0"/>
              <a:t>сучасні технології дозволяють досягнути однієї і тієї ж цілі  із допомогою абсолютно </a:t>
            </a:r>
            <a:r>
              <a:rPr lang="uk-UA" dirty="0" err="1" smtClean="0"/>
              <a:t>відмiнного</a:t>
            </a:r>
            <a:r>
              <a:rPr lang="uk-UA" dirty="0" smtClean="0"/>
              <a:t> </a:t>
            </a:r>
            <a:r>
              <a:rPr lang="uk-UA" dirty="0"/>
              <a:t>набору торговельно - технологічного устаткування .</a:t>
            </a:r>
          </a:p>
        </p:txBody>
      </p:sp>
    </p:spTree>
    <p:extLst>
      <p:ext uri="{BB962C8B-B14F-4D97-AF65-F5344CB8AC3E}">
        <p14:creationId xmlns:p14="http://schemas.microsoft.com/office/powerpoint/2010/main" val="2532688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75727" y="1713470"/>
            <a:ext cx="75731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До другої групи торговельних об'єктів , у яких споживачі поповнюють свої запаси від чотирьох до дев'яти разів на місяць , слід віднести супермаркети , </a:t>
            </a:r>
            <a:r>
              <a:rPr lang="uk-UA" dirty="0" err="1"/>
              <a:t>дискаунтери</a:t>
            </a:r>
            <a:r>
              <a:rPr lang="uk-UA" dirty="0"/>
              <a:t> та районні торговельні центри , середній час візиту до яких становить від тридцяти </a:t>
            </a:r>
            <a:r>
              <a:rPr lang="uk-UA" dirty="0" smtClean="0"/>
              <a:t>хвилин </a:t>
            </a:r>
            <a:r>
              <a:rPr lang="uk-UA" dirty="0"/>
              <a:t>до однієї години , і які </a:t>
            </a:r>
            <a:r>
              <a:rPr lang="uk-UA" dirty="0" err="1"/>
              <a:t>покупц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uk-UA" dirty="0"/>
              <a:t>в</a:t>
            </a:r>
            <a:r>
              <a:rPr lang="en-US" dirty="0" err="1"/>
              <a:t>i</a:t>
            </a:r>
            <a:r>
              <a:rPr lang="uk-UA" dirty="0" err="1"/>
              <a:t>дв</a:t>
            </a:r>
            <a:r>
              <a:rPr lang="en-US" dirty="0" err="1"/>
              <a:t>i</a:t>
            </a:r>
            <a:r>
              <a:rPr lang="uk-UA" dirty="0"/>
              <a:t>дують із ціллю отримати більш широкий вибір товар</a:t>
            </a:r>
            <a:r>
              <a:rPr lang="en-US" dirty="0" err="1"/>
              <a:t>i</a:t>
            </a:r>
            <a:r>
              <a:rPr lang="uk-UA" dirty="0"/>
              <a:t>в або нижчі ціни . Задовольнити потреби у даних послугах частіше споживачі не в змозі у зв'язку з обмеженістю часу , адже , якщо врахувати , що у людини після </a:t>
            </a:r>
            <a:r>
              <a:rPr lang="uk-UA" dirty="0" smtClean="0"/>
              <a:t>закінчення </a:t>
            </a:r>
            <a:r>
              <a:rPr lang="uk-UA" dirty="0"/>
              <a:t>роботи до сну залишається 4-5 </a:t>
            </a:r>
            <a:r>
              <a:rPr lang="uk-UA" dirty="0" smtClean="0"/>
              <a:t>годин, </a:t>
            </a:r>
            <a:r>
              <a:rPr lang="uk-UA" dirty="0"/>
              <a:t>то похід у ці магазини становить 20-25 % в</a:t>
            </a:r>
            <a:r>
              <a:rPr lang="en-US" dirty="0" err="1"/>
              <a:t>i</a:t>
            </a:r>
            <a:r>
              <a:rPr lang="uk-UA" dirty="0" err="1"/>
              <a:t>льного</a:t>
            </a:r>
            <a:r>
              <a:rPr lang="uk-UA" dirty="0"/>
              <a:t> часу , що є надто багато , і тому споживачі планують відвідування таких </a:t>
            </a:r>
            <a:r>
              <a:rPr lang="uk-UA" dirty="0" smtClean="0"/>
              <a:t>торговельних </a:t>
            </a:r>
            <a:r>
              <a:rPr lang="uk-UA" dirty="0"/>
              <a:t>закладів переважно на </a:t>
            </a:r>
            <a:r>
              <a:rPr lang="uk-UA" dirty="0" err="1"/>
              <a:t>вих</a:t>
            </a:r>
            <a:r>
              <a:rPr lang="en-US" dirty="0" err="1"/>
              <a:t>i</a:t>
            </a:r>
            <a:r>
              <a:rPr lang="uk-UA" dirty="0" err="1"/>
              <a:t>дн</a:t>
            </a:r>
            <a:r>
              <a:rPr lang="en-US" dirty="0" err="1" smtClean="0"/>
              <a:t>i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7259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324518" y="1759696"/>
            <a:ext cx="72716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Відповідно до третьої групи торговельних об'єктів можна віднести </a:t>
            </a:r>
            <a:r>
              <a:rPr lang="uk-UA" dirty="0" err="1"/>
              <a:t>гіпермаркети</a:t>
            </a:r>
            <a:r>
              <a:rPr lang="uk-UA" dirty="0"/>
              <a:t> , міжрайонні торговельно - </a:t>
            </a:r>
            <a:r>
              <a:rPr lang="uk-UA" dirty="0" err="1"/>
              <a:t>розважальнi</a:t>
            </a:r>
            <a:r>
              <a:rPr lang="uk-UA" dirty="0"/>
              <a:t> </a:t>
            </a:r>
            <a:r>
              <a:rPr lang="uk-UA" dirty="0" smtClean="0"/>
              <a:t>центри </a:t>
            </a:r>
            <a:r>
              <a:rPr lang="uk-UA" dirty="0"/>
              <a:t>та господарчі </a:t>
            </a:r>
            <a:r>
              <a:rPr lang="uk-UA" dirty="0" smtClean="0"/>
              <a:t>магазини </a:t>
            </a:r>
            <a:r>
              <a:rPr lang="uk-UA" dirty="0"/>
              <a:t>, які споживачі відвідують в середньому один раз на місяць i де отримують </a:t>
            </a:r>
            <a:r>
              <a:rPr lang="uk-UA" dirty="0" smtClean="0"/>
              <a:t>максимально </a:t>
            </a:r>
            <a:r>
              <a:rPr lang="uk-UA" dirty="0"/>
              <a:t>великий спектр послуг та можуть придбати унікальний асортимент товарів за суттєво нижчими цінами . Середні витрати часу на даний </a:t>
            </a:r>
            <a:r>
              <a:rPr lang="uk-UA" dirty="0" err="1" smtClean="0"/>
              <a:t>шопінг</a:t>
            </a:r>
            <a:r>
              <a:rPr lang="uk-UA" dirty="0" smtClean="0"/>
              <a:t>, </a:t>
            </a:r>
            <a:r>
              <a:rPr lang="uk-UA" dirty="0"/>
              <a:t>не враховуючи відвідування </a:t>
            </a:r>
            <a:r>
              <a:rPr lang="uk-UA" dirty="0" smtClean="0"/>
              <a:t>розважальних </a:t>
            </a:r>
            <a:r>
              <a:rPr lang="uk-UA" dirty="0"/>
              <a:t>центрів , перебування у яких може тривати значно довше , переважно становить </a:t>
            </a:r>
            <a:r>
              <a:rPr lang="uk-UA" dirty="0" err="1"/>
              <a:t>вiд</a:t>
            </a:r>
            <a:r>
              <a:rPr lang="uk-UA" dirty="0"/>
              <a:t> </a:t>
            </a:r>
            <a:r>
              <a:rPr lang="uk-UA" dirty="0" err="1"/>
              <a:t>однієï</a:t>
            </a:r>
            <a:r>
              <a:rPr lang="uk-UA" dirty="0"/>
              <a:t> до двох з половиною годин . Зрозуміло , що такі візити людина у силу обмеження часу та фінансових ресурсів може робити нечасто , тому їй доводиться </a:t>
            </a:r>
            <a:r>
              <a:rPr lang="uk-UA" dirty="0" err="1"/>
              <a:t>вiдтерміновувати</a:t>
            </a:r>
            <a:r>
              <a:rPr lang="uk-UA" dirty="0"/>
              <a:t> задоволення своїх потреб та акумулювати для цього ресурси .</a:t>
            </a:r>
          </a:p>
        </p:txBody>
      </p:sp>
    </p:spTree>
    <p:extLst>
      <p:ext uri="{BB962C8B-B14F-4D97-AF65-F5344CB8AC3E}">
        <p14:creationId xmlns:p14="http://schemas.microsoft.com/office/powerpoint/2010/main" val="2801136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02971" y="2224597"/>
            <a:ext cx="75429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Таким чином , у результаті дослідження було встановлено , що визначальним </a:t>
            </a:r>
            <a:r>
              <a:rPr lang="uk-UA" dirty="0" smtClean="0"/>
              <a:t>фактором </a:t>
            </a:r>
            <a:r>
              <a:rPr lang="uk-UA" dirty="0"/>
              <a:t>, на основі якого споживачі найчастіше приймають рішення про відвідування того чи іншого торговельного закладу , є час , який вони </a:t>
            </a:r>
            <a:r>
              <a:rPr lang="uk-UA" dirty="0" err="1"/>
              <a:t>готовı</a:t>
            </a:r>
            <a:r>
              <a:rPr lang="uk-UA" dirty="0"/>
              <a:t> витратити на </a:t>
            </a:r>
            <a:r>
              <a:rPr lang="uk-UA" dirty="0" smtClean="0"/>
              <a:t>придбання та </a:t>
            </a:r>
            <a:r>
              <a:rPr lang="uk-UA" dirty="0"/>
              <a:t>ділити на торговельні заклади </a:t>
            </a:r>
            <a:r>
              <a:rPr lang="uk-UA" dirty="0" err="1"/>
              <a:t>термiнових</a:t>
            </a:r>
            <a:r>
              <a:rPr lang="uk-UA" dirty="0"/>
              <a:t> , планових та унікальних покупок</a:t>
            </a:r>
          </a:p>
        </p:txBody>
      </p:sp>
    </p:spTree>
    <p:extLst>
      <p:ext uri="{BB962C8B-B14F-4D97-AF65-F5344CB8AC3E}">
        <p14:creationId xmlns:p14="http://schemas.microsoft.com/office/powerpoint/2010/main" val="1646272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63" y="396226"/>
            <a:ext cx="9475595" cy="629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95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98655" y="1446859"/>
            <a:ext cx="90334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Слід зауважити , що такий методичний підхід систематизації </a:t>
            </a:r>
            <a:r>
              <a:rPr lang="uk-UA" dirty="0" smtClean="0"/>
              <a:t>торговельних </a:t>
            </a:r>
            <a:r>
              <a:rPr lang="uk-UA" dirty="0"/>
              <a:t>закладів має важливе значення для місцевих органів </a:t>
            </a:r>
            <a:r>
              <a:rPr lang="uk-UA" dirty="0" smtClean="0"/>
              <a:t>самоврядування </a:t>
            </a:r>
            <a:r>
              <a:rPr lang="uk-UA" dirty="0"/>
              <a:t>, позаяк дозволить </a:t>
            </a:r>
            <a:r>
              <a:rPr lang="uk-UA" dirty="0" err="1"/>
              <a:t>ïм</a:t>
            </a:r>
            <a:r>
              <a:rPr lang="uk-UA" dirty="0"/>
              <a:t> правильно планувати територію міст та </a:t>
            </a:r>
            <a:r>
              <a:rPr lang="uk-UA" dirty="0" smtClean="0"/>
              <a:t>розраховувати </a:t>
            </a:r>
            <a:r>
              <a:rPr lang="uk-UA" dirty="0"/>
              <a:t>необхідну кількість торговельних закладів , їхню структуру та забезпеченість торговими площами відповідно до потреб населення у здійсненні термінових , планових та унікальних покупок , що може </a:t>
            </a:r>
            <a:r>
              <a:rPr lang="uk-UA" dirty="0" err="1" smtClean="0"/>
              <a:t>суттево</a:t>
            </a:r>
            <a:r>
              <a:rPr lang="uk-UA" dirty="0" smtClean="0"/>
              <a:t> </a:t>
            </a:r>
            <a:r>
              <a:rPr lang="uk-UA" dirty="0"/>
              <a:t>підвищити рівень задоволення соціально - економічних потреб . </a:t>
            </a:r>
            <a:endParaRPr lang="uk-UA" dirty="0" smtClean="0"/>
          </a:p>
          <a:p>
            <a:r>
              <a:rPr lang="uk-UA" dirty="0" smtClean="0"/>
              <a:t>Крім </a:t>
            </a:r>
            <a:r>
              <a:rPr lang="uk-UA" dirty="0"/>
              <a:t>того , такий розподіл торговельних закладів має велике </a:t>
            </a:r>
            <a:r>
              <a:rPr lang="uk-UA" dirty="0" smtClean="0"/>
              <a:t>практичне </a:t>
            </a:r>
            <a:r>
              <a:rPr lang="uk-UA" dirty="0"/>
              <a:t>значення для бізнесу , адже він дозволить покращити прогнозування успішності торговельних об'єктів , вибір місця під його розміщення , </a:t>
            </a:r>
            <a:r>
              <a:rPr lang="uk-UA" dirty="0" smtClean="0"/>
              <a:t>скорегувати </a:t>
            </a:r>
            <a:r>
              <a:rPr lang="uk-UA" dirty="0"/>
              <a:t>асортиментні матриці , визначити адекватну ринковій ситуації цінову політику та загалом ефективно позиціонуватися у свідомості </a:t>
            </a:r>
            <a:r>
              <a:rPr lang="uk-UA" dirty="0" smtClean="0"/>
              <a:t>споживачів </a:t>
            </a:r>
            <a:r>
              <a:rPr lang="uk-UA" dirty="0"/>
              <a:t>, що сприятиме підвищенню їхньої конкурентоздатності .</a:t>
            </a:r>
          </a:p>
        </p:txBody>
      </p:sp>
    </p:spTree>
    <p:extLst>
      <p:ext uri="{BB962C8B-B14F-4D97-AF65-F5344CB8AC3E}">
        <p14:creationId xmlns:p14="http://schemas.microsoft.com/office/powerpoint/2010/main" val="3650129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560" y="1778558"/>
            <a:ext cx="10460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ПИТАННЯ ДЛЯ ОБГОВОРЕННЯ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Дайте характеристику відомим класифікаціям торговельних підприємств.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Сутність маркетингового підходу до класифікацій торговельних закладів.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Сутність господарсько-організаційного підходу.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Вимоги до систематизації торговельних закладів.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Фактори, що впливають на відвідування торговельних закладів.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Три групи торговельних закладів.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Види торговельних закладів в залежності від ступеня терміновості задоволення потреб.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5824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4" y="1537398"/>
            <a:ext cx="80286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Історія розвитку найвідоміших </a:t>
            </a:r>
            <a:r>
              <a:rPr lang="uk-UA" dirty="0" err="1" smtClean="0"/>
              <a:t>ретейлерів</a:t>
            </a:r>
            <a:r>
              <a:rPr lang="uk-UA" dirty="0" smtClean="0"/>
              <a:t> світу.</a:t>
            </a:r>
          </a:p>
          <a:p>
            <a:endParaRPr lang="uk-UA" dirty="0"/>
          </a:p>
          <a:p>
            <a:r>
              <a:rPr lang="uk-UA" b="1" dirty="0"/>
              <a:t>Топ-10 світових </a:t>
            </a:r>
            <a:r>
              <a:rPr lang="uk-UA" b="1" dirty="0" err="1" smtClean="0"/>
              <a:t>ритейлерів</a:t>
            </a:r>
            <a:r>
              <a:rPr lang="uk-UA" b="1" dirty="0" smtClean="0"/>
              <a:t> (можна про інших)</a:t>
            </a:r>
            <a:r>
              <a:rPr lang="uk-UA" b="1" dirty="0"/>
              <a:t/>
            </a:r>
            <a:br>
              <a:rPr lang="uk-UA" b="1" dirty="0"/>
            </a:br>
            <a:endParaRPr lang="uk-UA" b="1" dirty="0"/>
          </a:p>
          <a:p>
            <a:r>
              <a:rPr lang="uk-UA" dirty="0" smtClean="0"/>
              <a:t>1. </a:t>
            </a:r>
            <a:r>
              <a:rPr lang="en-US" dirty="0" smtClean="0"/>
              <a:t>Walmart </a:t>
            </a:r>
            <a:r>
              <a:rPr lang="en-US" dirty="0" err="1"/>
              <a:t>Inc</a:t>
            </a:r>
            <a:r>
              <a:rPr lang="en-US" dirty="0"/>
              <a:t> (</a:t>
            </a:r>
            <a:r>
              <a:rPr lang="uk-UA" dirty="0"/>
              <a:t>США) 523,964 млн </a:t>
            </a:r>
            <a:r>
              <a:rPr lang="uk-UA" dirty="0" err="1"/>
              <a:t>дол</a:t>
            </a:r>
            <a:r>
              <a:rPr lang="uk-UA" dirty="0"/>
              <a:t>. США</a:t>
            </a:r>
          </a:p>
          <a:p>
            <a:r>
              <a:rPr lang="uk-UA" dirty="0" smtClean="0"/>
              <a:t>2. </a:t>
            </a:r>
            <a:r>
              <a:rPr lang="en-US" dirty="0" smtClean="0"/>
              <a:t>Amazon.com</a:t>
            </a:r>
            <a:r>
              <a:rPr lang="en-US" dirty="0"/>
              <a:t>, Inc. (</a:t>
            </a:r>
            <a:r>
              <a:rPr lang="uk-UA" dirty="0"/>
              <a:t>США) 158,439 млн </a:t>
            </a:r>
            <a:r>
              <a:rPr lang="uk-UA" dirty="0" err="1"/>
              <a:t>дол</a:t>
            </a:r>
            <a:r>
              <a:rPr lang="uk-UA" dirty="0"/>
              <a:t>. США</a:t>
            </a:r>
          </a:p>
          <a:p>
            <a:r>
              <a:rPr lang="uk-UA" dirty="0" smtClean="0"/>
              <a:t>3. </a:t>
            </a:r>
            <a:r>
              <a:rPr lang="en-US" dirty="0" smtClean="0"/>
              <a:t>Costco </a:t>
            </a:r>
            <a:r>
              <a:rPr lang="en-US" dirty="0"/>
              <a:t>Wholesale Corporation (</a:t>
            </a:r>
            <a:r>
              <a:rPr lang="uk-UA" dirty="0"/>
              <a:t>США) 152,703 млн </a:t>
            </a:r>
            <a:r>
              <a:rPr lang="uk-UA" dirty="0" err="1"/>
              <a:t>дол</a:t>
            </a:r>
            <a:r>
              <a:rPr lang="uk-UA" dirty="0"/>
              <a:t>. США</a:t>
            </a:r>
          </a:p>
          <a:p>
            <a:r>
              <a:rPr lang="uk-UA" dirty="0" smtClean="0"/>
              <a:t>4. </a:t>
            </a:r>
            <a:r>
              <a:rPr lang="en-US" dirty="0" smtClean="0"/>
              <a:t>Schwarz </a:t>
            </a:r>
            <a:r>
              <a:rPr lang="en-US" dirty="0"/>
              <a:t>Group (</a:t>
            </a:r>
            <a:r>
              <a:rPr lang="uk-UA" dirty="0"/>
              <a:t>Німеччина) 126,124 млн </a:t>
            </a:r>
            <a:r>
              <a:rPr lang="uk-UA" dirty="0" err="1"/>
              <a:t>дол</a:t>
            </a:r>
            <a:r>
              <a:rPr lang="uk-UA" dirty="0"/>
              <a:t>. США</a:t>
            </a:r>
          </a:p>
          <a:p>
            <a:r>
              <a:rPr lang="uk-UA" dirty="0" smtClean="0"/>
              <a:t>5. </a:t>
            </a:r>
            <a:r>
              <a:rPr lang="en-US" dirty="0" smtClean="0"/>
              <a:t>The </a:t>
            </a:r>
            <a:r>
              <a:rPr lang="en-US" dirty="0"/>
              <a:t>Kroger Co. (</a:t>
            </a:r>
            <a:r>
              <a:rPr lang="uk-UA" dirty="0"/>
              <a:t>США) 121,539 млн </a:t>
            </a:r>
            <a:r>
              <a:rPr lang="uk-UA" dirty="0" err="1"/>
              <a:t>дол</a:t>
            </a:r>
            <a:r>
              <a:rPr lang="uk-UA" dirty="0"/>
              <a:t>. США</a:t>
            </a:r>
          </a:p>
          <a:p>
            <a:r>
              <a:rPr lang="uk-UA" dirty="0" smtClean="0"/>
              <a:t>6. </a:t>
            </a:r>
            <a:r>
              <a:rPr lang="en-US" dirty="0" smtClean="0"/>
              <a:t>Walgreens </a:t>
            </a:r>
            <a:r>
              <a:rPr lang="en-US" dirty="0"/>
              <a:t>Boots Alliance, Inc. (</a:t>
            </a:r>
            <a:r>
              <a:rPr lang="uk-UA" dirty="0"/>
              <a:t>США) 115,994 млн </a:t>
            </a:r>
            <a:r>
              <a:rPr lang="uk-UA" dirty="0" err="1"/>
              <a:t>дол</a:t>
            </a:r>
            <a:r>
              <a:rPr lang="uk-UA" dirty="0"/>
              <a:t>. США</a:t>
            </a:r>
          </a:p>
          <a:p>
            <a:r>
              <a:rPr lang="uk-UA" dirty="0" smtClean="0"/>
              <a:t>7. </a:t>
            </a:r>
            <a:r>
              <a:rPr lang="en-US" dirty="0" smtClean="0"/>
              <a:t>The </a:t>
            </a:r>
            <a:r>
              <a:rPr lang="en-US" dirty="0"/>
              <a:t>Home Depot, Inc. (</a:t>
            </a:r>
            <a:r>
              <a:rPr lang="uk-UA" dirty="0"/>
              <a:t>США) 110,225 млн </a:t>
            </a:r>
            <a:r>
              <a:rPr lang="uk-UA" dirty="0" err="1"/>
              <a:t>дол</a:t>
            </a:r>
            <a:r>
              <a:rPr lang="uk-UA" dirty="0"/>
              <a:t>. США</a:t>
            </a:r>
          </a:p>
          <a:p>
            <a:r>
              <a:rPr lang="uk-UA" dirty="0" smtClean="0"/>
              <a:t>8. </a:t>
            </a:r>
            <a:r>
              <a:rPr lang="en-US" dirty="0" smtClean="0"/>
              <a:t>Aldi </a:t>
            </a:r>
            <a:r>
              <a:rPr lang="en-US" dirty="0" err="1"/>
              <a:t>Einkauf</a:t>
            </a:r>
            <a:r>
              <a:rPr lang="en-US" dirty="0"/>
              <a:t> GmbH &amp; Co. </a:t>
            </a:r>
            <a:r>
              <a:rPr lang="en-US" dirty="0" err="1"/>
              <a:t>oHG</a:t>
            </a:r>
            <a:r>
              <a:rPr lang="en-US" dirty="0"/>
              <a:t> and Aldi International Services </a:t>
            </a:r>
            <a:r>
              <a:rPr lang="uk-UA" dirty="0" smtClean="0"/>
              <a:t>9. </a:t>
            </a:r>
            <a:r>
              <a:rPr lang="en-US" dirty="0" smtClean="0"/>
              <a:t>GmbH </a:t>
            </a:r>
            <a:r>
              <a:rPr lang="en-US" dirty="0"/>
              <a:t>&amp; Co. </a:t>
            </a:r>
            <a:r>
              <a:rPr lang="en-US" dirty="0" err="1"/>
              <a:t>oHG</a:t>
            </a:r>
            <a:r>
              <a:rPr lang="en-US" dirty="0"/>
              <a:t> (</a:t>
            </a:r>
            <a:r>
              <a:rPr lang="uk-UA" dirty="0"/>
              <a:t>Німеччина) 106,326 млн </a:t>
            </a:r>
            <a:r>
              <a:rPr lang="uk-UA" dirty="0" err="1"/>
              <a:t>дол</a:t>
            </a:r>
            <a:r>
              <a:rPr lang="uk-UA" dirty="0"/>
              <a:t>. США</a:t>
            </a:r>
          </a:p>
          <a:p>
            <a:r>
              <a:rPr lang="uk-UA" dirty="0" smtClean="0"/>
              <a:t>9. </a:t>
            </a:r>
            <a:r>
              <a:rPr lang="en-US" dirty="0" smtClean="0"/>
              <a:t>CVS </a:t>
            </a:r>
            <a:r>
              <a:rPr lang="en-US" dirty="0"/>
              <a:t>Health Corporation (</a:t>
            </a:r>
            <a:r>
              <a:rPr lang="uk-UA" dirty="0"/>
              <a:t>США) 86,608 млн </a:t>
            </a:r>
            <a:r>
              <a:rPr lang="uk-UA" dirty="0" err="1"/>
              <a:t>дол</a:t>
            </a:r>
            <a:r>
              <a:rPr lang="uk-UA" dirty="0"/>
              <a:t>. США</a:t>
            </a:r>
          </a:p>
          <a:p>
            <a:r>
              <a:rPr lang="uk-UA" dirty="0" smtClean="0"/>
              <a:t>10. </a:t>
            </a:r>
            <a:r>
              <a:rPr lang="en-US" dirty="0" smtClean="0"/>
              <a:t>Tesco </a:t>
            </a:r>
            <a:r>
              <a:rPr lang="en-US" dirty="0"/>
              <a:t>PLC (</a:t>
            </a:r>
            <a:r>
              <a:rPr lang="uk-UA" dirty="0"/>
              <a:t>Велика Британія) 81,347 млн </a:t>
            </a:r>
            <a:r>
              <a:rPr lang="uk-UA" dirty="0" err="1"/>
              <a:t>дол</a:t>
            </a:r>
            <a:r>
              <a:rPr lang="uk-UA" dirty="0"/>
              <a:t>. </a:t>
            </a:r>
            <a:r>
              <a:rPr lang="uk-UA" dirty="0" smtClean="0"/>
              <a:t>США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198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872342" y="2170000"/>
            <a:ext cx="82965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Синюков</a:t>
            </a:r>
            <a:r>
              <a:rPr lang="uk-UA" dirty="0"/>
              <a:t> В. вважає , що </a:t>
            </a:r>
            <a:r>
              <a:rPr lang="uk-UA" b="1" dirty="0"/>
              <a:t>торговельний формат </a:t>
            </a:r>
            <a:r>
              <a:rPr lang="uk-UA" dirty="0"/>
              <a:t>- це </a:t>
            </a:r>
            <a:r>
              <a:rPr lang="uk-UA" dirty="0" err="1" smtClean="0"/>
              <a:t>органiзацiйно</a:t>
            </a:r>
            <a:r>
              <a:rPr lang="uk-UA" dirty="0" smtClean="0"/>
              <a:t>-технологічна характеристика конкретного типу торговельного підприємства, з певним набором і якістю послуг, </a:t>
            </a:r>
            <a:r>
              <a:rPr lang="uk-UA" dirty="0"/>
              <a:t>що </a:t>
            </a:r>
            <a:r>
              <a:rPr lang="uk-UA" dirty="0" smtClean="0"/>
              <a:t>надаються; </a:t>
            </a:r>
            <a:r>
              <a:rPr lang="uk-UA" dirty="0"/>
              <a:t>вона виражає специфіку його цінності для покупця , яка </a:t>
            </a:r>
            <a:r>
              <a:rPr lang="uk-UA" dirty="0" err="1"/>
              <a:t>спiввiдноситься</a:t>
            </a:r>
            <a:r>
              <a:rPr lang="uk-UA" dirty="0"/>
              <a:t> з станом конкуренції , рівнем розвитку процесів концентрації та централізації</a:t>
            </a:r>
          </a:p>
        </p:txBody>
      </p:sp>
    </p:spTree>
    <p:extLst>
      <p:ext uri="{BB962C8B-B14F-4D97-AF65-F5344CB8AC3E}">
        <p14:creationId xmlns:p14="http://schemas.microsoft.com/office/powerpoint/2010/main" val="279513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992922" y="1821324"/>
            <a:ext cx="80051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Але в </a:t>
            </a:r>
            <a:r>
              <a:rPr lang="uk-UA" dirty="0"/>
              <a:t>даному </a:t>
            </a:r>
            <a:r>
              <a:rPr lang="uk-UA" dirty="0" smtClean="0"/>
              <a:t>визначенні </a:t>
            </a:r>
            <a:r>
              <a:rPr lang="uk-UA" dirty="0"/>
              <a:t>не зрозуміло , яким чином конкуренція та </a:t>
            </a:r>
            <a:r>
              <a:rPr lang="uk-UA" dirty="0" smtClean="0"/>
              <a:t>концентрація </a:t>
            </a:r>
            <a:r>
              <a:rPr lang="uk-UA" dirty="0"/>
              <a:t>можуть впливати на формат торговельного закладу , тобто вони можуть </a:t>
            </a:r>
            <a:r>
              <a:rPr lang="uk-UA" dirty="0" smtClean="0"/>
              <a:t>опосередковано </a:t>
            </a:r>
            <a:r>
              <a:rPr lang="uk-UA" dirty="0"/>
              <a:t>корегувати його , але результатом такого впливу стане або його </a:t>
            </a:r>
            <a:r>
              <a:rPr lang="uk-UA" dirty="0" smtClean="0"/>
              <a:t>зміна </a:t>
            </a:r>
            <a:r>
              <a:rPr lang="uk-UA" dirty="0"/>
              <a:t>на </a:t>
            </a:r>
            <a:r>
              <a:rPr lang="uk-UA" dirty="0" smtClean="0"/>
              <a:t>інший формат, </a:t>
            </a:r>
            <a:r>
              <a:rPr lang="uk-UA" dirty="0"/>
              <a:t>який буде більш конкурентоздатним , або </a:t>
            </a:r>
            <a:r>
              <a:rPr lang="uk-UA" dirty="0" smtClean="0"/>
              <a:t>взагалі </a:t>
            </a:r>
            <a:r>
              <a:rPr lang="uk-UA" dirty="0"/>
              <a:t>закриття торговельного </a:t>
            </a:r>
            <a:r>
              <a:rPr lang="uk-UA" dirty="0" smtClean="0"/>
              <a:t>закладу </a:t>
            </a:r>
            <a:r>
              <a:rPr lang="uk-UA" dirty="0"/>
              <a:t>. Щодо централізації , то це лише одна з особливостей управління торговим об'єктом , якщо почати розділяти магазини за такими характеристиками , то можна буде виділити декілька тисяч форматів .</a:t>
            </a:r>
          </a:p>
        </p:txBody>
      </p:sp>
    </p:spTree>
    <p:extLst>
      <p:ext uri="{BB962C8B-B14F-4D97-AF65-F5344CB8AC3E}">
        <p14:creationId xmlns:p14="http://schemas.microsoft.com/office/powerpoint/2010/main" val="288833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947516" y="2566241"/>
            <a:ext cx="66888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Зуєва О. пропонує визначення , суть якого полягає у тому , що </a:t>
            </a:r>
            <a:r>
              <a:rPr lang="uk-UA" b="1" dirty="0"/>
              <a:t>формат підприємства роздрібної торгівлі </a:t>
            </a:r>
            <a:r>
              <a:rPr lang="uk-UA" dirty="0"/>
              <a:t>– це вид класифікації підприємства ( організації ) роздрібної торгівлі за такими показниками : величина загальної площі , ширина асортименту товарів , що </a:t>
            </a:r>
            <a:r>
              <a:rPr lang="uk-UA" dirty="0" smtClean="0"/>
              <a:t>реалізуються </a:t>
            </a:r>
            <a:r>
              <a:rPr lang="uk-UA" dirty="0"/>
              <a:t>, форми торговельного обслуговування , ширина набору послуг у межах </a:t>
            </a:r>
            <a:r>
              <a:rPr lang="uk-UA" dirty="0" err="1" smtClean="0"/>
              <a:t>конкретноï</a:t>
            </a:r>
            <a:r>
              <a:rPr lang="uk-UA" dirty="0" smtClean="0"/>
              <a:t> </a:t>
            </a:r>
            <a:r>
              <a:rPr lang="uk-UA" dirty="0"/>
              <a:t>території</a:t>
            </a:r>
          </a:p>
        </p:txBody>
      </p:sp>
    </p:spTree>
    <p:extLst>
      <p:ext uri="{BB962C8B-B14F-4D97-AF65-F5344CB8AC3E}">
        <p14:creationId xmlns:p14="http://schemas.microsoft.com/office/powerpoint/2010/main" val="416287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84324" y="2186581"/>
            <a:ext cx="77338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такій інтерпретації дефініції торговельного формату також відсутнє врахування </a:t>
            </a:r>
            <a:r>
              <a:rPr lang="uk-UA" dirty="0" smtClean="0"/>
              <a:t>ринкової </a:t>
            </a:r>
            <a:r>
              <a:rPr lang="uk-UA" dirty="0"/>
              <a:t>орієнтації торговельного закладу в </a:t>
            </a:r>
            <a:r>
              <a:rPr lang="uk-UA" dirty="0" smtClean="0"/>
              <a:t>аспекті </a:t>
            </a:r>
            <a:r>
              <a:rPr lang="uk-UA" dirty="0"/>
              <a:t>задоволення потреб населення </a:t>
            </a:r>
            <a:r>
              <a:rPr lang="uk-UA" dirty="0" err="1" smtClean="0"/>
              <a:t>територiї</a:t>
            </a:r>
            <a:r>
              <a:rPr lang="uk-UA" dirty="0" smtClean="0"/>
              <a:t> </a:t>
            </a:r>
            <a:r>
              <a:rPr lang="uk-UA" dirty="0"/>
              <a:t>, де він функціонує . Це </a:t>
            </a:r>
            <a:r>
              <a:rPr lang="uk-UA" dirty="0" smtClean="0"/>
              <a:t>є </a:t>
            </a:r>
            <a:r>
              <a:rPr lang="uk-UA" dirty="0"/>
              <a:t>однією з основних </a:t>
            </a:r>
            <a:r>
              <a:rPr lang="uk-UA" dirty="0" err="1"/>
              <a:t>детермiнувальних</a:t>
            </a:r>
            <a:r>
              <a:rPr lang="uk-UA" dirty="0"/>
              <a:t> ознак формату . Її ігнорування не дозволить зрозуміти глибинну сутність такої великої кількості </a:t>
            </a:r>
            <a:r>
              <a:rPr lang="uk-UA" dirty="0" smtClean="0"/>
              <a:t>видів </a:t>
            </a:r>
            <a:r>
              <a:rPr lang="uk-UA" dirty="0"/>
              <a:t>торговельних закладів , які сьогодні існують у </a:t>
            </a:r>
            <a:r>
              <a:rPr lang="uk-UA" dirty="0" err="1"/>
              <a:t>ритейлі</a:t>
            </a:r>
            <a:r>
              <a:rPr lang="uk-UA" dirty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305882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666162" y="2607772"/>
            <a:ext cx="6538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Кальмучин</a:t>
            </a:r>
            <a:r>
              <a:rPr lang="uk-UA" dirty="0"/>
              <a:t> Г. вважає , що </a:t>
            </a:r>
            <a:r>
              <a:rPr lang="uk-UA" b="1" dirty="0"/>
              <a:t>формат торгівлі </a:t>
            </a:r>
            <a:r>
              <a:rPr lang="uk-UA" dirty="0"/>
              <a:t>- це сукупність параметрів , за якими </a:t>
            </a:r>
            <a:r>
              <a:rPr lang="uk-UA" dirty="0" smtClean="0"/>
              <a:t>визначається </a:t>
            </a:r>
            <a:r>
              <a:rPr lang="uk-UA" dirty="0"/>
              <a:t>приналежність торговельного підприємства до якогось із наявних у світовій </a:t>
            </a:r>
            <a:r>
              <a:rPr lang="uk-UA" dirty="0" smtClean="0"/>
              <a:t>практиці стандартів.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0046227"/>
      </p:ext>
    </p:extLst>
  </p:cSld>
  <p:clrMapOvr>
    <a:masterClrMapping/>
  </p:clrMapOvr>
</p:sld>
</file>

<file path=ppt/theme/theme1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Туман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Туман</Template>
  <TotalTime>480</TotalTime>
  <Words>3476</Words>
  <Application>Microsoft Office PowerPoint</Application>
  <PresentationFormat>Широкий екран</PresentationFormat>
  <Paragraphs>83</Paragraphs>
  <Slides>46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46</vt:i4>
      </vt:variant>
    </vt:vector>
  </HeadingPairs>
  <TitlesOfParts>
    <vt:vector size="49" baseType="lpstr">
      <vt:lpstr>Arial</vt:lpstr>
      <vt:lpstr>Century Gothic</vt:lpstr>
      <vt:lpstr>Туман</vt:lpstr>
      <vt:lpstr>Класифікація торговельних закладів із врахуванням мотивів споживання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Класифікація торговельних закладів із врахуванням мотивів споживання</dc:title>
  <dc:creator>AdminR</dc:creator>
  <cp:lastModifiedBy>AdminR</cp:lastModifiedBy>
  <cp:revision>28</cp:revision>
  <dcterms:created xsi:type="dcterms:W3CDTF">2024-02-12T06:27:17Z</dcterms:created>
  <dcterms:modified xsi:type="dcterms:W3CDTF">2024-02-19T12:47:15Z</dcterms:modified>
</cp:coreProperties>
</file>