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5"/>
  </p:notesMasterIdLst>
  <p:sldIdLst>
    <p:sldId id="256" r:id="rId2"/>
    <p:sldId id="257" r:id="rId3"/>
    <p:sldId id="258" r:id="rId4"/>
    <p:sldId id="277" r:id="rId5"/>
    <p:sldId id="259" r:id="rId6"/>
    <p:sldId id="278" r:id="rId7"/>
    <p:sldId id="295" r:id="rId8"/>
    <p:sldId id="296" r:id="rId9"/>
    <p:sldId id="297" r:id="rId10"/>
    <p:sldId id="298" r:id="rId11"/>
    <p:sldId id="299" r:id="rId12"/>
    <p:sldId id="300" r:id="rId13"/>
    <p:sldId id="260" r:id="rId14"/>
    <p:sldId id="301" r:id="rId15"/>
    <p:sldId id="302" r:id="rId16"/>
    <p:sldId id="303" r:id="rId17"/>
    <p:sldId id="305" r:id="rId18"/>
    <p:sldId id="308" r:id="rId19"/>
    <p:sldId id="309" r:id="rId20"/>
    <p:sldId id="280" r:id="rId21"/>
    <p:sldId id="310" r:id="rId22"/>
    <p:sldId id="318" r:id="rId23"/>
    <p:sldId id="319" r:id="rId24"/>
    <p:sldId id="320" r:id="rId25"/>
    <p:sldId id="311" r:id="rId26"/>
    <p:sldId id="312" r:id="rId27"/>
    <p:sldId id="314" r:id="rId28"/>
    <p:sldId id="315" r:id="rId29"/>
    <p:sldId id="316" r:id="rId30"/>
    <p:sldId id="317" r:id="rId31"/>
    <p:sldId id="321" r:id="rId32"/>
    <p:sldId id="322" r:id="rId33"/>
    <p:sldId id="323" r:id="rId3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48" autoAdjust="0"/>
    <p:restoredTop sz="86232" autoAdjust="0"/>
  </p:normalViewPr>
  <p:slideViewPr>
    <p:cSldViewPr>
      <p:cViewPr>
        <p:scale>
          <a:sx n="97" d="100"/>
          <a:sy n="97" d="100"/>
        </p:scale>
        <p:origin x="-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2827D-20D1-4856-BF9A-5F45221BA7F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811BCB4-212D-4D27-9848-6A35F76EA65A}">
      <dgm:prSet phldrT="[Текст]"/>
      <dgm:spPr/>
      <dgm:t>
        <a:bodyPr/>
        <a:lstStyle/>
        <a:p>
          <a:r>
            <a:rPr lang="uk-UA" dirty="0" smtClean="0"/>
            <a:t>Основні методологічні принципи СНР</a:t>
          </a:r>
          <a:endParaRPr lang="uk-UA" dirty="0"/>
        </a:p>
      </dgm:t>
    </dgm:pt>
    <dgm:pt modelId="{183E5727-D28E-457A-84A6-E4FCE0F24446}" type="parTrans" cxnId="{B82616EB-117A-4407-AC06-9D06C0D941FD}">
      <dgm:prSet/>
      <dgm:spPr/>
      <dgm:t>
        <a:bodyPr/>
        <a:lstStyle/>
        <a:p>
          <a:endParaRPr lang="uk-UA"/>
        </a:p>
      </dgm:t>
    </dgm:pt>
    <dgm:pt modelId="{5A4EE951-1526-4432-967A-EA43976A0C21}" type="sibTrans" cxnId="{B82616EB-117A-4407-AC06-9D06C0D941FD}">
      <dgm:prSet/>
      <dgm:spPr/>
      <dgm:t>
        <a:bodyPr/>
        <a:lstStyle/>
        <a:p>
          <a:endParaRPr lang="uk-UA"/>
        </a:p>
      </dgm:t>
    </dgm:pt>
    <dgm:pt modelId="{54DE49EE-5E70-4394-AD51-7BDBDE867035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75000"/>
                </a:schemeClr>
              </a:solidFill>
            </a:rPr>
            <a:t>принцип економічного кругообігу</a:t>
          </a:r>
          <a:endParaRPr lang="uk-UA" dirty="0"/>
        </a:p>
      </dgm:t>
    </dgm:pt>
    <dgm:pt modelId="{1C99F5E1-0CEB-4B23-9ED1-A311F1A6A833}" type="parTrans" cxnId="{6502D63F-5D84-45B8-9C55-3D1264946B37}">
      <dgm:prSet/>
      <dgm:spPr/>
      <dgm:t>
        <a:bodyPr/>
        <a:lstStyle/>
        <a:p>
          <a:endParaRPr lang="uk-UA"/>
        </a:p>
      </dgm:t>
    </dgm:pt>
    <dgm:pt modelId="{E9D787A7-FD6B-4072-8EF0-5BB8CF29EBAE}" type="sibTrans" cxnId="{6502D63F-5D84-45B8-9C55-3D1264946B37}">
      <dgm:prSet/>
      <dgm:spPr/>
      <dgm:t>
        <a:bodyPr/>
        <a:lstStyle/>
        <a:p>
          <a:endParaRPr lang="uk-UA"/>
        </a:p>
      </dgm:t>
    </dgm:pt>
    <dgm:pt modelId="{C7C7025F-5F81-4B20-ABB9-73E5F610796B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75000"/>
                </a:schemeClr>
              </a:solidFill>
            </a:rPr>
            <a:t>принцип економічної рівноваги</a:t>
          </a:r>
          <a:endParaRPr lang="uk-UA" dirty="0"/>
        </a:p>
      </dgm:t>
    </dgm:pt>
    <dgm:pt modelId="{C8F755D7-6607-4E22-9BA2-88BB528EE152}" type="parTrans" cxnId="{D85EA357-8FF8-4C1B-989E-2576C93BCF03}">
      <dgm:prSet/>
      <dgm:spPr/>
      <dgm:t>
        <a:bodyPr/>
        <a:lstStyle/>
        <a:p>
          <a:endParaRPr lang="uk-UA"/>
        </a:p>
      </dgm:t>
    </dgm:pt>
    <dgm:pt modelId="{90EA9B58-86E8-4EE8-832F-958F0F018AE1}" type="sibTrans" cxnId="{D85EA357-8FF8-4C1B-989E-2576C93BCF03}">
      <dgm:prSet/>
      <dgm:spPr/>
      <dgm:t>
        <a:bodyPr/>
        <a:lstStyle/>
        <a:p>
          <a:endParaRPr lang="uk-UA"/>
        </a:p>
      </dgm:t>
    </dgm:pt>
    <dgm:pt modelId="{441EE432-4C27-4A8A-BEE8-D9F5822A0EB6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75000"/>
                </a:schemeClr>
              </a:solidFill>
            </a:rPr>
            <a:t>принцип продуктивної діяльності</a:t>
          </a:r>
          <a:endParaRPr lang="uk-UA" dirty="0"/>
        </a:p>
      </dgm:t>
    </dgm:pt>
    <dgm:pt modelId="{D5297812-A7D6-4964-A956-FDFC1875F1CA}" type="parTrans" cxnId="{268B4880-ACE1-4AF9-A869-C3E555C078D8}">
      <dgm:prSet/>
      <dgm:spPr/>
      <dgm:t>
        <a:bodyPr/>
        <a:lstStyle/>
        <a:p>
          <a:endParaRPr lang="uk-UA"/>
        </a:p>
      </dgm:t>
    </dgm:pt>
    <dgm:pt modelId="{7707086D-33CC-409B-9C66-67E3FF7C9157}" type="sibTrans" cxnId="{268B4880-ACE1-4AF9-A869-C3E555C078D8}">
      <dgm:prSet/>
      <dgm:spPr/>
      <dgm:t>
        <a:bodyPr/>
        <a:lstStyle/>
        <a:p>
          <a:endParaRPr lang="uk-UA"/>
        </a:p>
      </dgm:t>
    </dgm:pt>
    <dgm:pt modelId="{77FC3664-478B-40E3-B0B6-42E0449C421A}">
      <dgm:prSet/>
      <dgm:spPr/>
      <dgm:t>
        <a:bodyPr/>
        <a:lstStyle/>
        <a:p>
          <a:r>
            <a:rPr lang="uk-UA" smtClean="0">
              <a:solidFill>
                <a:schemeClr val="accent1">
                  <a:lumMod val="75000"/>
                </a:schemeClr>
              </a:solidFill>
            </a:rPr>
            <a:t>принцип усунення подвійного рахівництва</a:t>
          </a:r>
          <a:endParaRPr lang="uk-UA"/>
        </a:p>
      </dgm:t>
    </dgm:pt>
    <dgm:pt modelId="{3D9BB9EA-B152-4651-A8CD-615D0E2EAB38}" type="parTrans" cxnId="{D3AD0A2D-887A-45BC-AF72-EDA04CFA90F4}">
      <dgm:prSet/>
      <dgm:spPr/>
      <dgm:t>
        <a:bodyPr/>
        <a:lstStyle/>
        <a:p>
          <a:endParaRPr lang="uk-UA"/>
        </a:p>
      </dgm:t>
    </dgm:pt>
    <dgm:pt modelId="{A868C2CA-E2A6-4FCB-A4F8-584CF073D52D}" type="sibTrans" cxnId="{D3AD0A2D-887A-45BC-AF72-EDA04CFA90F4}">
      <dgm:prSet/>
      <dgm:spPr/>
      <dgm:t>
        <a:bodyPr/>
        <a:lstStyle/>
        <a:p>
          <a:endParaRPr lang="uk-UA"/>
        </a:p>
      </dgm:t>
    </dgm:pt>
    <dgm:pt modelId="{BFA71061-C0A1-4728-82DE-3B11174DCEC1}" type="pres">
      <dgm:prSet presAssocID="{C092827D-20D1-4856-BF9A-5F45221BA7F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05ABCE4-2F84-4D48-A28C-98AECA6AD88E}" type="pres">
      <dgm:prSet presAssocID="{7811BCB4-212D-4D27-9848-6A35F76EA65A}" presName="root1" presStyleCnt="0"/>
      <dgm:spPr/>
    </dgm:pt>
    <dgm:pt modelId="{0A09BB68-57A0-45B6-97A6-FBE20F0E5EFD}" type="pres">
      <dgm:prSet presAssocID="{7811BCB4-212D-4D27-9848-6A35F76EA65A}" presName="LevelOneTextNode" presStyleLbl="node0" presStyleIdx="0" presStyleCnt="1" custScaleX="17581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E88F4A4-4B3B-4FF2-B90A-9D396F2083F0}" type="pres">
      <dgm:prSet presAssocID="{7811BCB4-212D-4D27-9848-6A35F76EA65A}" presName="level2hierChild" presStyleCnt="0"/>
      <dgm:spPr/>
    </dgm:pt>
    <dgm:pt modelId="{DE6BFBF7-DE47-4884-9FA1-332946BD52E8}" type="pres">
      <dgm:prSet presAssocID="{1C99F5E1-0CEB-4B23-9ED1-A311F1A6A833}" presName="conn2-1" presStyleLbl="parChTrans1D2" presStyleIdx="0" presStyleCnt="4"/>
      <dgm:spPr/>
      <dgm:t>
        <a:bodyPr/>
        <a:lstStyle/>
        <a:p>
          <a:endParaRPr lang="uk-UA"/>
        </a:p>
      </dgm:t>
    </dgm:pt>
    <dgm:pt modelId="{1E32999A-797C-429E-996F-1E82AC19B2A2}" type="pres">
      <dgm:prSet presAssocID="{1C99F5E1-0CEB-4B23-9ED1-A311F1A6A833}" presName="connTx" presStyleLbl="parChTrans1D2" presStyleIdx="0" presStyleCnt="4"/>
      <dgm:spPr/>
      <dgm:t>
        <a:bodyPr/>
        <a:lstStyle/>
        <a:p>
          <a:endParaRPr lang="uk-UA"/>
        </a:p>
      </dgm:t>
    </dgm:pt>
    <dgm:pt modelId="{1E9FE3CA-151C-4FDE-8680-E0DE616FEDDF}" type="pres">
      <dgm:prSet presAssocID="{54DE49EE-5E70-4394-AD51-7BDBDE867035}" presName="root2" presStyleCnt="0"/>
      <dgm:spPr/>
    </dgm:pt>
    <dgm:pt modelId="{59AC63E0-6233-47BE-8645-43F9F06F3DB7}" type="pres">
      <dgm:prSet presAssocID="{54DE49EE-5E70-4394-AD51-7BDBDE86703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7A614F3-3C79-47F5-A15F-3A944FC28D2C}" type="pres">
      <dgm:prSet presAssocID="{54DE49EE-5E70-4394-AD51-7BDBDE867035}" presName="level3hierChild" presStyleCnt="0"/>
      <dgm:spPr/>
    </dgm:pt>
    <dgm:pt modelId="{8C78F15E-CB0D-4A71-A3FE-ACB88638D953}" type="pres">
      <dgm:prSet presAssocID="{C8F755D7-6607-4E22-9BA2-88BB528EE152}" presName="conn2-1" presStyleLbl="parChTrans1D2" presStyleIdx="1" presStyleCnt="4"/>
      <dgm:spPr/>
      <dgm:t>
        <a:bodyPr/>
        <a:lstStyle/>
        <a:p>
          <a:endParaRPr lang="uk-UA"/>
        </a:p>
      </dgm:t>
    </dgm:pt>
    <dgm:pt modelId="{9C0371D1-87F5-4708-948D-9196C9EDF331}" type="pres">
      <dgm:prSet presAssocID="{C8F755D7-6607-4E22-9BA2-88BB528EE152}" presName="connTx" presStyleLbl="parChTrans1D2" presStyleIdx="1" presStyleCnt="4"/>
      <dgm:spPr/>
      <dgm:t>
        <a:bodyPr/>
        <a:lstStyle/>
        <a:p>
          <a:endParaRPr lang="uk-UA"/>
        </a:p>
      </dgm:t>
    </dgm:pt>
    <dgm:pt modelId="{2ADB4C3F-0B6E-49F0-8C5F-C1384C658D7A}" type="pres">
      <dgm:prSet presAssocID="{C7C7025F-5F81-4B20-ABB9-73E5F610796B}" presName="root2" presStyleCnt="0"/>
      <dgm:spPr/>
    </dgm:pt>
    <dgm:pt modelId="{C3478119-F0C4-416F-BE00-2F9E952FAEE7}" type="pres">
      <dgm:prSet presAssocID="{C7C7025F-5F81-4B20-ABB9-73E5F610796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E0B05B-54DC-499F-850F-32ACB2D728B2}" type="pres">
      <dgm:prSet presAssocID="{C7C7025F-5F81-4B20-ABB9-73E5F610796B}" presName="level3hierChild" presStyleCnt="0"/>
      <dgm:spPr/>
    </dgm:pt>
    <dgm:pt modelId="{B4EF1E66-4109-4F28-95E8-B65B7F79DE1C}" type="pres">
      <dgm:prSet presAssocID="{D5297812-A7D6-4964-A956-FDFC1875F1CA}" presName="conn2-1" presStyleLbl="parChTrans1D2" presStyleIdx="2" presStyleCnt="4"/>
      <dgm:spPr/>
      <dgm:t>
        <a:bodyPr/>
        <a:lstStyle/>
        <a:p>
          <a:endParaRPr lang="uk-UA"/>
        </a:p>
      </dgm:t>
    </dgm:pt>
    <dgm:pt modelId="{83C30E87-9FD1-4DB3-BD56-326E3B3618E0}" type="pres">
      <dgm:prSet presAssocID="{D5297812-A7D6-4964-A956-FDFC1875F1CA}" presName="connTx" presStyleLbl="parChTrans1D2" presStyleIdx="2" presStyleCnt="4"/>
      <dgm:spPr/>
      <dgm:t>
        <a:bodyPr/>
        <a:lstStyle/>
        <a:p>
          <a:endParaRPr lang="uk-UA"/>
        </a:p>
      </dgm:t>
    </dgm:pt>
    <dgm:pt modelId="{B579CEA6-EE76-4FEA-A584-2452DDBFF9B4}" type="pres">
      <dgm:prSet presAssocID="{441EE432-4C27-4A8A-BEE8-D9F5822A0EB6}" presName="root2" presStyleCnt="0"/>
      <dgm:spPr/>
    </dgm:pt>
    <dgm:pt modelId="{F6CBBA83-D68D-46D0-ABDF-5034B81B7D52}" type="pres">
      <dgm:prSet presAssocID="{441EE432-4C27-4A8A-BEE8-D9F5822A0EB6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B26B2C2-FB47-4FA8-8744-5FBC963F4686}" type="pres">
      <dgm:prSet presAssocID="{441EE432-4C27-4A8A-BEE8-D9F5822A0EB6}" presName="level3hierChild" presStyleCnt="0"/>
      <dgm:spPr/>
    </dgm:pt>
    <dgm:pt modelId="{B69313F1-A852-4E65-AE8F-4F1692FB30EC}" type="pres">
      <dgm:prSet presAssocID="{3D9BB9EA-B152-4651-A8CD-615D0E2EAB38}" presName="conn2-1" presStyleLbl="parChTrans1D2" presStyleIdx="3" presStyleCnt="4"/>
      <dgm:spPr/>
      <dgm:t>
        <a:bodyPr/>
        <a:lstStyle/>
        <a:p>
          <a:endParaRPr lang="uk-UA"/>
        </a:p>
      </dgm:t>
    </dgm:pt>
    <dgm:pt modelId="{0D0B406A-0EC9-42E2-8A1D-3FAB8E366B75}" type="pres">
      <dgm:prSet presAssocID="{3D9BB9EA-B152-4651-A8CD-615D0E2EAB38}" presName="connTx" presStyleLbl="parChTrans1D2" presStyleIdx="3" presStyleCnt="4"/>
      <dgm:spPr/>
      <dgm:t>
        <a:bodyPr/>
        <a:lstStyle/>
        <a:p>
          <a:endParaRPr lang="uk-UA"/>
        </a:p>
      </dgm:t>
    </dgm:pt>
    <dgm:pt modelId="{B0469E52-DD8C-4E2D-AF2F-11DE5438991A}" type="pres">
      <dgm:prSet presAssocID="{77FC3664-478B-40E3-B0B6-42E0449C421A}" presName="root2" presStyleCnt="0"/>
      <dgm:spPr/>
    </dgm:pt>
    <dgm:pt modelId="{C6C7C989-B37D-4FBB-AB70-D5B150AE0D77}" type="pres">
      <dgm:prSet presAssocID="{77FC3664-478B-40E3-B0B6-42E0449C421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3A4A35D-A3E8-4626-B223-CDD385A19EC7}" type="pres">
      <dgm:prSet presAssocID="{77FC3664-478B-40E3-B0B6-42E0449C421A}" presName="level3hierChild" presStyleCnt="0"/>
      <dgm:spPr/>
    </dgm:pt>
  </dgm:ptLst>
  <dgm:cxnLst>
    <dgm:cxn modelId="{E29E9B18-1E00-4CB0-BF3D-9B4BAFBF4E67}" type="presOf" srcId="{C092827D-20D1-4856-BF9A-5F45221BA7FD}" destId="{BFA71061-C0A1-4728-82DE-3B11174DCEC1}" srcOrd="0" destOrd="0" presId="urn:microsoft.com/office/officeart/2008/layout/HorizontalMultiLevelHierarchy"/>
    <dgm:cxn modelId="{D85EA357-8FF8-4C1B-989E-2576C93BCF03}" srcId="{7811BCB4-212D-4D27-9848-6A35F76EA65A}" destId="{C7C7025F-5F81-4B20-ABB9-73E5F610796B}" srcOrd="1" destOrd="0" parTransId="{C8F755D7-6607-4E22-9BA2-88BB528EE152}" sibTransId="{90EA9B58-86E8-4EE8-832F-958F0F018AE1}"/>
    <dgm:cxn modelId="{88871C8C-7EA1-4F3E-8F82-BBF1340886D8}" type="presOf" srcId="{54DE49EE-5E70-4394-AD51-7BDBDE867035}" destId="{59AC63E0-6233-47BE-8645-43F9F06F3DB7}" srcOrd="0" destOrd="0" presId="urn:microsoft.com/office/officeart/2008/layout/HorizontalMultiLevelHierarchy"/>
    <dgm:cxn modelId="{96B13A92-F426-4D41-9D23-8C110ACBDC05}" type="presOf" srcId="{77FC3664-478B-40E3-B0B6-42E0449C421A}" destId="{C6C7C989-B37D-4FBB-AB70-D5B150AE0D77}" srcOrd="0" destOrd="0" presId="urn:microsoft.com/office/officeart/2008/layout/HorizontalMultiLevelHierarchy"/>
    <dgm:cxn modelId="{D49857CA-C3A5-43B4-A8C9-AF38516473CD}" type="presOf" srcId="{C8F755D7-6607-4E22-9BA2-88BB528EE152}" destId="{8C78F15E-CB0D-4A71-A3FE-ACB88638D953}" srcOrd="0" destOrd="0" presId="urn:microsoft.com/office/officeart/2008/layout/HorizontalMultiLevelHierarchy"/>
    <dgm:cxn modelId="{A625116F-8EDA-40FD-961F-C29388806446}" type="presOf" srcId="{3D9BB9EA-B152-4651-A8CD-615D0E2EAB38}" destId="{B69313F1-A852-4E65-AE8F-4F1692FB30EC}" srcOrd="0" destOrd="0" presId="urn:microsoft.com/office/officeart/2008/layout/HorizontalMultiLevelHierarchy"/>
    <dgm:cxn modelId="{94318E29-98D7-40EC-B88B-3659B085F93E}" type="presOf" srcId="{D5297812-A7D6-4964-A956-FDFC1875F1CA}" destId="{83C30E87-9FD1-4DB3-BD56-326E3B3618E0}" srcOrd="1" destOrd="0" presId="urn:microsoft.com/office/officeart/2008/layout/HorizontalMultiLevelHierarchy"/>
    <dgm:cxn modelId="{46E6ABAB-97F3-4646-BBAA-14C81A0DED21}" type="presOf" srcId="{7811BCB4-212D-4D27-9848-6A35F76EA65A}" destId="{0A09BB68-57A0-45B6-97A6-FBE20F0E5EFD}" srcOrd="0" destOrd="0" presId="urn:microsoft.com/office/officeart/2008/layout/HorizontalMultiLevelHierarchy"/>
    <dgm:cxn modelId="{D3AD0A2D-887A-45BC-AF72-EDA04CFA90F4}" srcId="{7811BCB4-212D-4D27-9848-6A35F76EA65A}" destId="{77FC3664-478B-40E3-B0B6-42E0449C421A}" srcOrd="3" destOrd="0" parTransId="{3D9BB9EA-B152-4651-A8CD-615D0E2EAB38}" sibTransId="{A868C2CA-E2A6-4FCB-A4F8-584CF073D52D}"/>
    <dgm:cxn modelId="{268B4880-ACE1-4AF9-A869-C3E555C078D8}" srcId="{7811BCB4-212D-4D27-9848-6A35F76EA65A}" destId="{441EE432-4C27-4A8A-BEE8-D9F5822A0EB6}" srcOrd="2" destOrd="0" parTransId="{D5297812-A7D6-4964-A956-FDFC1875F1CA}" sibTransId="{7707086D-33CC-409B-9C66-67E3FF7C9157}"/>
    <dgm:cxn modelId="{DC09AC6F-BF06-482E-9608-95B4D90DFD32}" type="presOf" srcId="{3D9BB9EA-B152-4651-A8CD-615D0E2EAB38}" destId="{0D0B406A-0EC9-42E2-8A1D-3FAB8E366B75}" srcOrd="1" destOrd="0" presId="urn:microsoft.com/office/officeart/2008/layout/HorizontalMultiLevelHierarchy"/>
    <dgm:cxn modelId="{98594015-525F-41D7-9109-D756393E5D4C}" type="presOf" srcId="{D5297812-A7D6-4964-A956-FDFC1875F1CA}" destId="{B4EF1E66-4109-4F28-95E8-B65B7F79DE1C}" srcOrd="0" destOrd="0" presId="urn:microsoft.com/office/officeart/2008/layout/HorizontalMultiLevelHierarchy"/>
    <dgm:cxn modelId="{4F7636FB-4640-46E4-AFB9-AB76578CBC98}" type="presOf" srcId="{441EE432-4C27-4A8A-BEE8-D9F5822A0EB6}" destId="{F6CBBA83-D68D-46D0-ABDF-5034B81B7D52}" srcOrd="0" destOrd="0" presId="urn:microsoft.com/office/officeart/2008/layout/HorizontalMultiLevelHierarchy"/>
    <dgm:cxn modelId="{ADC98919-416D-4B75-8A9C-E384F4B9D652}" type="presOf" srcId="{C8F755D7-6607-4E22-9BA2-88BB528EE152}" destId="{9C0371D1-87F5-4708-948D-9196C9EDF331}" srcOrd="1" destOrd="0" presId="urn:microsoft.com/office/officeart/2008/layout/HorizontalMultiLevelHierarchy"/>
    <dgm:cxn modelId="{B82616EB-117A-4407-AC06-9D06C0D941FD}" srcId="{C092827D-20D1-4856-BF9A-5F45221BA7FD}" destId="{7811BCB4-212D-4D27-9848-6A35F76EA65A}" srcOrd="0" destOrd="0" parTransId="{183E5727-D28E-457A-84A6-E4FCE0F24446}" sibTransId="{5A4EE951-1526-4432-967A-EA43976A0C21}"/>
    <dgm:cxn modelId="{F780A293-211C-4872-BE34-D6A2EF0D02A7}" type="presOf" srcId="{C7C7025F-5F81-4B20-ABB9-73E5F610796B}" destId="{C3478119-F0C4-416F-BE00-2F9E952FAEE7}" srcOrd="0" destOrd="0" presId="urn:microsoft.com/office/officeart/2008/layout/HorizontalMultiLevelHierarchy"/>
    <dgm:cxn modelId="{081DCD88-2BFA-4603-97BC-56743CB24666}" type="presOf" srcId="{1C99F5E1-0CEB-4B23-9ED1-A311F1A6A833}" destId="{DE6BFBF7-DE47-4884-9FA1-332946BD52E8}" srcOrd="0" destOrd="0" presId="urn:microsoft.com/office/officeart/2008/layout/HorizontalMultiLevelHierarchy"/>
    <dgm:cxn modelId="{6502D63F-5D84-45B8-9C55-3D1264946B37}" srcId="{7811BCB4-212D-4D27-9848-6A35F76EA65A}" destId="{54DE49EE-5E70-4394-AD51-7BDBDE867035}" srcOrd="0" destOrd="0" parTransId="{1C99F5E1-0CEB-4B23-9ED1-A311F1A6A833}" sibTransId="{E9D787A7-FD6B-4072-8EF0-5BB8CF29EBAE}"/>
    <dgm:cxn modelId="{994714CD-071A-4F2D-9E8D-F68ED58E0723}" type="presOf" srcId="{1C99F5E1-0CEB-4B23-9ED1-A311F1A6A833}" destId="{1E32999A-797C-429E-996F-1E82AC19B2A2}" srcOrd="1" destOrd="0" presId="urn:microsoft.com/office/officeart/2008/layout/HorizontalMultiLevelHierarchy"/>
    <dgm:cxn modelId="{DB3792B2-3877-4B43-BB91-224958C65A85}" type="presParOf" srcId="{BFA71061-C0A1-4728-82DE-3B11174DCEC1}" destId="{C05ABCE4-2F84-4D48-A28C-98AECA6AD88E}" srcOrd="0" destOrd="0" presId="urn:microsoft.com/office/officeart/2008/layout/HorizontalMultiLevelHierarchy"/>
    <dgm:cxn modelId="{75A3EDB7-2641-4C27-95CD-1AC7917931C1}" type="presParOf" srcId="{C05ABCE4-2F84-4D48-A28C-98AECA6AD88E}" destId="{0A09BB68-57A0-45B6-97A6-FBE20F0E5EFD}" srcOrd="0" destOrd="0" presId="urn:microsoft.com/office/officeart/2008/layout/HorizontalMultiLevelHierarchy"/>
    <dgm:cxn modelId="{CCF4367F-FA67-4BEC-89D9-2E822AC94161}" type="presParOf" srcId="{C05ABCE4-2F84-4D48-A28C-98AECA6AD88E}" destId="{1E88F4A4-4B3B-4FF2-B90A-9D396F2083F0}" srcOrd="1" destOrd="0" presId="urn:microsoft.com/office/officeart/2008/layout/HorizontalMultiLevelHierarchy"/>
    <dgm:cxn modelId="{0B328994-6D5C-4638-AA31-B4BE7FE88E93}" type="presParOf" srcId="{1E88F4A4-4B3B-4FF2-B90A-9D396F2083F0}" destId="{DE6BFBF7-DE47-4884-9FA1-332946BD52E8}" srcOrd="0" destOrd="0" presId="urn:microsoft.com/office/officeart/2008/layout/HorizontalMultiLevelHierarchy"/>
    <dgm:cxn modelId="{D890F278-D1E7-41BB-8968-227072F9EB28}" type="presParOf" srcId="{DE6BFBF7-DE47-4884-9FA1-332946BD52E8}" destId="{1E32999A-797C-429E-996F-1E82AC19B2A2}" srcOrd="0" destOrd="0" presId="urn:microsoft.com/office/officeart/2008/layout/HorizontalMultiLevelHierarchy"/>
    <dgm:cxn modelId="{9F9A4BFE-D9F4-4939-B127-A517B8717C45}" type="presParOf" srcId="{1E88F4A4-4B3B-4FF2-B90A-9D396F2083F0}" destId="{1E9FE3CA-151C-4FDE-8680-E0DE616FEDDF}" srcOrd="1" destOrd="0" presId="urn:microsoft.com/office/officeart/2008/layout/HorizontalMultiLevelHierarchy"/>
    <dgm:cxn modelId="{B8F70EE2-B257-4076-8E5B-0DE1FC719F19}" type="presParOf" srcId="{1E9FE3CA-151C-4FDE-8680-E0DE616FEDDF}" destId="{59AC63E0-6233-47BE-8645-43F9F06F3DB7}" srcOrd="0" destOrd="0" presId="urn:microsoft.com/office/officeart/2008/layout/HorizontalMultiLevelHierarchy"/>
    <dgm:cxn modelId="{BDB4D4B0-0E1C-40E3-836A-42558003DED1}" type="presParOf" srcId="{1E9FE3CA-151C-4FDE-8680-E0DE616FEDDF}" destId="{07A614F3-3C79-47F5-A15F-3A944FC28D2C}" srcOrd="1" destOrd="0" presId="urn:microsoft.com/office/officeart/2008/layout/HorizontalMultiLevelHierarchy"/>
    <dgm:cxn modelId="{EF858C48-4482-4E6F-B5B9-D9131FD72FE0}" type="presParOf" srcId="{1E88F4A4-4B3B-4FF2-B90A-9D396F2083F0}" destId="{8C78F15E-CB0D-4A71-A3FE-ACB88638D953}" srcOrd="2" destOrd="0" presId="urn:microsoft.com/office/officeart/2008/layout/HorizontalMultiLevelHierarchy"/>
    <dgm:cxn modelId="{700D6632-D54A-4871-9828-F7E1DB7F36B2}" type="presParOf" srcId="{8C78F15E-CB0D-4A71-A3FE-ACB88638D953}" destId="{9C0371D1-87F5-4708-948D-9196C9EDF331}" srcOrd="0" destOrd="0" presId="urn:microsoft.com/office/officeart/2008/layout/HorizontalMultiLevelHierarchy"/>
    <dgm:cxn modelId="{B73EF0A0-6F89-4710-AEC1-BE58DC16CF93}" type="presParOf" srcId="{1E88F4A4-4B3B-4FF2-B90A-9D396F2083F0}" destId="{2ADB4C3F-0B6E-49F0-8C5F-C1384C658D7A}" srcOrd="3" destOrd="0" presId="urn:microsoft.com/office/officeart/2008/layout/HorizontalMultiLevelHierarchy"/>
    <dgm:cxn modelId="{95DC0AB6-73B6-4693-9105-8DBBA97605ED}" type="presParOf" srcId="{2ADB4C3F-0B6E-49F0-8C5F-C1384C658D7A}" destId="{C3478119-F0C4-416F-BE00-2F9E952FAEE7}" srcOrd="0" destOrd="0" presId="urn:microsoft.com/office/officeart/2008/layout/HorizontalMultiLevelHierarchy"/>
    <dgm:cxn modelId="{B0FDAC47-1DEF-420B-9BA2-5703AC661895}" type="presParOf" srcId="{2ADB4C3F-0B6E-49F0-8C5F-C1384C658D7A}" destId="{7DE0B05B-54DC-499F-850F-32ACB2D728B2}" srcOrd="1" destOrd="0" presId="urn:microsoft.com/office/officeart/2008/layout/HorizontalMultiLevelHierarchy"/>
    <dgm:cxn modelId="{212BD839-FD45-4045-9403-14E2D81238EB}" type="presParOf" srcId="{1E88F4A4-4B3B-4FF2-B90A-9D396F2083F0}" destId="{B4EF1E66-4109-4F28-95E8-B65B7F79DE1C}" srcOrd="4" destOrd="0" presId="urn:microsoft.com/office/officeart/2008/layout/HorizontalMultiLevelHierarchy"/>
    <dgm:cxn modelId="{E39A4C2B-6C14-4F60-A868-E0A08A3C0A75}" type="presParOf" srcId="{B4EF1E66-4109-4F28-95E8-B65B7F79DE1C}" destId="{83C30E87-9FD1-4DB3-BD56-326E3B3618E0}" srcOrd="0" destOrd="0" presId="urn:microsoft.com/office/officeart/2008/layout/HorizontalMultiLevelHierarchy"/>
    <dgm:cxn modelId="{5649F117-FF3B-4219-97FD-9862D9BF25BE}" type="presParOf" srcId="{1E88F4A4-4B3B-4FF2-B90A-9D396F2083F0}" destId="{B579CEA6-EE76-4FEA-A584-2452DDBFF9B4}" srcOrd="5" destOrd="0" presId="urn:microsoft.com/office/officeart/2008/layout/HorizontalMultiLevelHierarchy"/>
    <dgm:cxn modelId="{850A8D73-8DC6-4645-AC4D-92362B5C1D3E}" type="presParOf" srcId="{B579CEA6-EE76-4FEA-A584-2452DDBFF9B4}" destId="{F6CBBA83-D68D-46D0-ABDF-5034B81B7D52}" srcOrd="0" destOrd="0" presId="urn:microsoft.com/office/officeart/2008/layout/HorizontalMultiLevelHierarchy"/>
    <dgm:cxn modelId="{19B6E397-A445-4890-A6AF-F28C6B4936E9}" type="presParOf" srcId="{B579CEA6-EE76-4FEA-A584-2452DDBFF9B4}" destId="{EB26B2C2-FB47-4FA8-8744-5FBC963F4686}" srcOrd="1" destOrd="0" presId="urn:microsoft.com/office/officeart/2008/layout/HorizontalMultiLevelHierarchy"/>
    <dgm:cxn modelId="{D6E45525-DE2E-4DF6-B5D3-034E7A8FF28D}" type="presParOf" srcId="{1E88F4A4-4B3B-4FF2-B90A-9D396F2083F0}" destId="{B69313F1-A852-4E65-AE8F-4F1692FB30EC}" srcOrd="6" destOrd="0" presId="urn:microsoft.com/office/officeart/2008/layout/HorizontalMultiLevelHierarchy"/>
    <dgm:cxn modelId="{3B755834-5D7E-4CF5-B1C3-7FA06B0589E6}" type="presParOf" srcId="{B69313F1-A852-4E65-AE8F-4F1692FB30EC}" destId="{0D0B406A-0EC9-42E2-8A1D-3FAB8E366B75}" srcOrd="0" destOrd="0" presId="urn:microsoft.com/office/officeart/2008/layout/HorizontalMultiLevelHierarchy"/>
    <dgm:cxn modelId="{42921CE4-1664-4BE0-A95E-B521AC0E1A02}" type="presParOf" srcId="{1E88F4A4-4B3B-4FF2-B90A-9D396F2083F0}" destId="{B0469E52-DD8C-4E2D-AF2F-11DE5438991A}" srcOrd="7" destOrd="0" presId="urn:microsoft.com/office/officeart/2008/layout/HorizontalMultiLevelHierarchy"/>
    <dgm:cxn modelId="{A89B0A53-88DE-4A18-8866-F6FB791A711C}" type="presParOf" srcId="{B0469E52-DD8C-4E2D-AF2F-11DE5438991A}" destId="{C6C7C989-B37D-4FBB-AB70-D5B150AE0D77}" srcOrd="0" destOrd="0" presId="urn:microsoft.com/office/officeart/2008/layout/HorizontalMultiLevelHierarchy"/>
    <dgm:cxn modelId="{6092D5BA-CA4A-4F5E-8EA4-385A229BAD58}" type="presParOf" srcId="{B0469E52-DD8C-4E2D-AF2F-11DE5438991A}" destId="{A3A4A35D-A3E8-4626-B223-CDD385A19EC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313F1-A852-4E65-AE8F-4F1692FB30EC}">
      <dsp:nvSpPr>
        <dsp:cNvPr id="0" name=""/>
        <dsp:cNvSpPr/>
      </dsp:nvSpPr>
      <dsp:spPr>
        <a:xfrm>
          <a:off x="3027210" y="2628291"/>
          <a:ext cx="655180" cy="1872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590" y="0"/>
              </a:lnTo>
              <a:lnTo>
                <a:pt x="327590" y="1872658"/>
              </a:lnTo>
              <a:lnTo>
                <a:pt x="655180" y="187265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305201" y="3515021"/>
        <a:ext cx="99198" cy="99198"/>
      </dsp:txXfrm>
    </dsp:sp>
    <dsp:sp modelId="{B4EF1E66-4109-4F28-95E8-B65B7F79DE1C}">
      <dsp:nvSpPr>
        <dsp:cNvPr id="0" name=""/>
        <dsp:cNvSpPr/>
      </dsp:nvSpPr>
      <dsp:spPr>
        <a:xfrm>
          <a:off x="3027210" y="2628291"/>
          <a:ext cx="655180" cy="624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590" y="0"/>
              </a:lnTo>
              <a:lnTo>
                <a:pt x="327590" y="624219"/>
              </a:lnTo>
              <a:lnTo>
                <a:pt x="655180" y="62421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3332177" y="2917778"/>
        <a:ext cx="45246" cy="45246"/>
      </dsp:txXfrm>
    </dsp:sp>
    <dsp:sp modelId="{8C78F15E-CB0D-4A71-A3FE-ACB88638D953}">
      <dsp:nvSpPr>
        <dsp:cNvPr id="0" name=""/>
        <dsp:cNvSpPr/>
      </dsp:nvSpPr>
      <dsp:spPr>
        <a:xfrm>
          <a:off x="3027210" y="2004072"/>
          <a:ext cx="655180" cy="624219"/>
        </a:xfrm>
        <a:custGeom>
          <a:avLst/>
          <a:gdLst/>
          <a:ahLst/>
          <a:cxnLst/>
          <a:rect l="0" t="0" r="0" b="0"/>
          <a:pathLst>
            <a:path>
              <a:moveTo>
                <a:pt x="0" y="624219"/>
              </a:moveTo>
              <a:lnTo>
                <a:pt x="327590" y="624219"/>
              </a:lnTo>
              <a:lnTo>
                <a:pt x="327590" y="0"/>
              </a:lnTo>
              <a:lnTo>
                <a:pt x="65518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3332177" y="2293558"/>
        <a:ext cx="45246" cy="45246"/>
      </dsp:txXfrm>
    </dsp:sp>
    <dsp:sp modelId="{DE6BFBF7-DE47-4884-9FA1-332946BD52E8}">
      <dsp:nvSpPr>
        <dsp:cNvPr id="0" name=""/>
        <dsp:cNvSpPr/>
      </dsp:nvSpPr>
      <dsp:spPr>
        <a:xfrm>
          <a:off x="3027210" y="755633"/>
          <a:ext cx="655180" cy="1872658"/>
        </a:xfrm>
        <a:custGeom>
          <a:avLst/>
          <a:gdLst/>
          <a:ahLst/>
          <a:cxnLst/>
          <a:rect l="0" t="0" r="0" b="0"/>
          <a:pathLst>
            <a:path>
              <a:moveTo>
                <a:pt x="0" y="1872658"/>
              </a:moveTo>
              <a:lnTo>
                <a:pt x="327590" y="1872658"/>
              </a:lnTo>
              <a:lnTo>
                <a:pt x="327590" y="0"/>
              </a:lnTo>
              <a:lnTo>
                <a:pt x="65518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305201" y="1642363"/>
        <a:ext cx="99198" cy="99198"/>
      </dsp:txXfrm>
    </dsp:sp>
    <dsp:sp modelId="{0A09BB68-57A0-45B6-97A6-FBE20F0E5EFD}">
      <dsp:nvSpPr>
        <dsp:cNvPr id="0" name=""/>
        <dsp:cNvSpPr/>
      </dsp:nvSpPr>
      <dsp:spPr>
        <a:xfrm rot="16200000">
          <a:off x="-479033" y="1750339"/>
          <a:ext cx="5256583" cy="17559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/>
            <a:t>Основні методологічні принципи СНР</a:t>
          </a:r>
          <a:endParaRPr lang="uk-UA" sz="4100" kern="1200" dirty="0"/>
        </a:p>
      </dsp:txBody>
      <dsp:txXfrm>
        <a:off x="-479033" y="1750339"/>
        <a:ext cx="5256583" cy="1755904"/>
      </dsp:txXfrm>
    </dsp:sp>
    <dsp:sp modelId="{59AC63E0-6233-47BE-8645-43F9F06F3DB7}">
      <dsp:nvSpPr>
        <dsp:cNvPr id="0" name=""/>
        <dsp:cNvSpPr/>
      </dsp:nvSpPr>
      <dsp:spPr>
        <a:xfrm>
          <a:off x="3682390" y="256258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chemeClr val="accent1">
                  <a:lumMod val="75000"/>
                </a:schemeClr>
              </a:solidFill>
            </a:rPr>
            <a:t>принцип економічного кругообігу</a:t>
          </a:r>
          <a:endParaRPr lang="uk-UA" sz="2500" kern="1200" dirty="0"/>
        </a:p>
      </dsp:txBody>
      <dsp:txXfrm>
        <a:off x="3682390" y="256258"/>
        <a:ext cx="3275903" cy="998750"/>
      </dsp:txXfrm>
    </dsp:sp>
    <dsp:sp modelId="{C3478119-F0C4-416F-BE00-2F9E952FAEE7}">
      <dsp:nvSpPr>
        <dsp:cNvPr id="0" name=""/>
        <dsp:cNvSpPr/>
      </dsp:nvSpPr>
      <dsp:spPr>
        <a:xfrm>
          <a:off x="3682390" y="1504697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chemeClr val="accent1">
                  <a:lumMod val="75000"/>
                </a:schemeClr>
              </a:solidFill>
            </a:rPr>
            <a:t>принцип економічної рівноваги</a:t>
          </a:r>
          <a:endParaRPr lang="uk-UA" sz="2500" kern="1200" dirty="0"/>
        </a:p>
      </dsp:txBody>
      <dsp:txXfrm>
        <a:off x="3682390" y="1504697"/>
        <a:ext cx="3275903" cy="998750"/>
      </dsp:txXfrm>
    </dsp:sp>
    <dsp:sp modelId="{F6CBBA83-D68D-46D0-ABDF-5034B81B7D52}">
      <dsp:nvSpPr>
        <dsp:cNvPr id="0" name=""/>
        <dsp:cNvSpPr/>
      </dsp:nvSpPr>
      <dsp:spPr>
        <a:xfrm>
          <a:off x="3682390" y="2753135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chemeClr val="accent1">
                  <a:lumMod val="75000"/>
                </a:schemeClr>
              </a:solidFill>
            </a:rPr>
            <a:t>принцип продуктивної діяльності</a:t>
          </a:r>
          <a:endParaRPr lang="uk-UA" sz="2500" kern="1200" dirty="0"/>
        </a:p>
      </dsp:txBody>
      <dsp:txXfrm>
        <a:off x="3682390" y="2753135"/>
        <a:ext cx="3275903" cy="998750"/>
      </dsp:txXfrm>
    </dsp:sp>
    <dsp:sp modelId="{C6C7C989-B37D-4FBB-AB70-D5B150AE0D77}">
      <dsp:nvSpPr>
        <dsp:cNvPr id="0" name=""/>
        <dsp:cNvSpPr/>
      </dsp:nvSpPr>
      <dsp:spPr>
        <a:xfrm>
          <a:off x="3682390" y="4001574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smtClean="0">
              <a:solidFill>
                <a:schemeClr val="accent1">
                  <a:lumMod val="75000"/>
                </a:schemeClr>
              </a:solidFill>
            </a:rPr>
            <a:t>принцип усунення подвійного рахівництва</a:t>
          </a:r>
          <a:endParaRPr lang="uk-UA" sz="2500" kern="1200"/>
        </a:p>
      </dsp:txBody>
      <dsp:txXfrm>
        <a:off x="3682390" y="4001574"/>
        <a:ext cx="3275903" cy="998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9262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125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125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2174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833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620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 </a:t>
            </a: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плата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/>
              <a:t>– винагорода за працю найманих працівників.  Крім власне заробітної плати, тут враховують також внески на соціальне страхування, до пенсійних фондів, на медичне обслуговування, допомогу з безробіття тощо.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Рентні платежі </a:t>
            </a:r>
            <a:r>
              <a:rPr lang="uk-UA" b="1" dirty="0"/>
              <a:t>– доходи, що отримують домогосподарства і фірми за забезпечення національної економіки </a:t>
            </a:r>
            <a:r>
              <a:rPr lang="uk-UA" b="1" dirty="0" smtClean="0"/>
              <a:t>нерухомістю </a:t>
            </a:r>
            <a:r>
              <a:rPr lang="uk-UA" b="1" dirty="0"/>
              <a:t>(нерухомі майнові ресурси).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Процент</a:t>
            </a:r>
            <a:r>
              <a:rPr lang="uk-UA" b="1" dirty="0">
                <a:solidFill>
                  <a:srgbClr val="C00000"/>
                </a:solidFill>
              </a:rPr>
              <a:t> </a:t>
            </a:r>
            <a:r>
              <a:rPr lang="uk-UA" b="1" dirty="0"/>
              <a:t>– виплати грошового доходу приватного бізнесу постачальникам грошового капіталу.  </a:t>
            </a:r>
            <a:endParaRPr lang="uk-UA" b="1" dirty="0" smtClean="0"/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Увага</a:t>
            </a:r>
            <a:r>
              <a:rPr lang="uk-UA" b="1" dirty="0">
                <a:solidFill>
                  <a:srgbClr val="FF0000"/>
                </a:solidFill>
              </a:rPr>
              <a:t>!</a:t>
            </a:r>
            <a:r>
              <a:rPr lang="uk-UA" b="1" dirty="0"/>
              <a:t> Проценти і платежі, що здійснює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 </a:t>
            </a:r>
            <a:r>
              <a:rPr lang="uk-UA" b="1" dirty="0"/>
              <a:t>до ВНП не враховуються.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6477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Прибуток</a:t>
            </a:r>
            <a:r>
              <a:rPr lang="uk-UA" b="1" dirty="0">
                <a:solidFill>
                  <a:srgbClr val="C00000"/>
                </a:solidFill>
              </a:rPr>
              <a:t> </a:t>
            </a:r>
            <a:r>
              <a:rPr lang="uk-UA" b="1" dirty="0"/>
              <a:t>– </a:t>
            </a:r>
            <a:r>
              <a:rPr lang="uk-UA" sz="2800" b="1" dirty="0"/>
              <a:t>вміщує :</a:t>
            </a: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b="1" dirty="0"/>
              <a:t>	</a:t>
            </a:r>
            <a:r>
              <a:rPr lang="uk-UA" sz="2800" b="1" dirty="0"/>
              <a:t>1) </a:t>
            </a:r>
            <a:r>
              <a:rPr lang="uk-UA" sz="2800" b="1" dirty="0" smtClean="0"/>
              <a:t>доходи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некорпоративного сектору </a:t>
            </a:r>
            <a:r>
              <a:rPr lang="uk-UA" sz="2800" b="1" dirty="0"/>
              <a:t>економіки (доходи підприємств, що не належать до акціонерних товариств) </a:t>
            </a:r>
            <a:r>
              <a:rPr lang="uk-UA" sz="2800" b="1" dirty="0" smtClean="0"/>
              <a:t>+ </a:t>
            </a:r>
            <a:endParaRPr lang="uk-UA" sz="2800" b="1" dirty="0"/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sz="2800" b="1" dirty="0"/>
              <a:t>	2) прибутку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акціонерних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товариств (корпорацій).</a:t>
            </a:r>
            <a:endParaRPr lang="uk-UA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80000"/>
              </a:lnSpc>
              <a:buClr>
                <a:schemeClr val="accent1"/>
              </a:buClr>
              <a:buNone/>
            </a:pPr>
            <a:endParaRPr lang="uk-UA" sz="2800" b="1" dirty="0"/>
          </a:p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rgbClr val="FFC000"/>
                </a:solidFill>
              </a:rPr>
              <a:t>Доход від власності   </a:t>
            </a:r>
            <a:r>
              <a:rPr lang="uk-UA" sz="2800" b="1" dirty="0"/>
              <a:t>- доход некорпоративного підприємницького сектору (індивідуальна приватна власність, партнерства, кооперативи </a:t>
            </a:r>
            <a:r>
              <a:rPr lang="uk-UA" sz="2800" b="1" dirty="0" smtClean="0"/>
              <a:t>тощо)</a:t>
            </a:r>
          </a:p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rgbClr val="FFC000"/>
                </a:solidFill>
              </a:rPr>
              <a:t>Прибутки </a:t>
            </a:r>
            <a:r>
              <a:rPr lang="uk-UA" sz="2800" b="1" dirty="0">
                <a:solidFill>
                  <a:srgbClr val="FFC000"/>
                </a:solidFill>
              </a:rPr>
              <a:t>акціонерних товариств </a:t>
            </a:r>
            <a:r>
              <a:rPr lang="uk-UA" sz="2800" b="1" dirty="0"/>
              <a:t>вміщують</a:t>
            </a:r>
            <a:r>
              <a:rPr lang="uk-UA" sz="2800" b="1" dirty="0" smtClean="0"/>
              <a:t>:</a:t>
            </a:r>
            <a:endParaRPr lang="uk-UA" sz="2800" b="1" dirty="0"/>
          </a:p>
          <a:p>
            <a:pPr marL="457200" indent="-457200"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/>
              <a:t> 1) </a:t>
            </a:r>
            <a:r>
              <a:rPr lang="uk-UA" sz="2800" b="1" dirty="0" smtClean="0"/>
              <a:t>податок </a:t>
            </a:r>
            <a:r>
              <a:rPr lang="uk-UA" sz="2800" b="1" dirty="0"/>
              <a:t>на прибуток корпорацій (АТ);</a:t>
            </a:r>
          </a:p>
          <a:p>
            <a:pPr marL="457200" indent="-457200"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/>
              <a:t> 2) </a:t>
            </a:r>
            <a:r>
              <a:rPr lang="uk-UA" sz="2800" b="1" dirty="0" smtClean="0"/>
              <a:t>дивіденди;</a:t>
            </a:r>
            <a:endParaRPr lang="uk-UA" sz="2800" b="1" dirty="0"/>
          </a:p>
          <a:p>
            <a:pPr marL="457200" indent="-457200"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uk-UA" sz="2800" b="1" dirty="0"/>
              <a:t> 3) </a:t>
            </a:r>
            <a:r>
              <a:rPr lang="uk-UA" sz="2800" b="1" dirty="0" smtClean="0"/>
              <a:t>нерозподілений прибуток.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276336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tx2"/>
                </a:solidFill>
              </a:rPr>
              <a:t>Зв’язок між основними показниками</a:t>
            </a:r>
            <a:br>
              <a:rPr lang="uk-UA" dirty="0">
                <a:solidFill>
                  <a:schemeClr val="tx2"/>
                </a:solidFill>
              </a:rPr>
            </a:br>
            <a:r>
              <a:rPr lang="uk-UA" dirty="0">
                <a:solidFill>
                  <a:schemeClr val="tx2"/>
                </a:solidFill>
              </a:rPr>
              <a:t> національних рахунків</a:t>
            </a:r>
            <a:endParaRPr lang="uk-UA" sz="4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363272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ВНП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GNP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ВВП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ідрахування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споживання капіталу (амортизація)</a:t>
            </a:r>
          </a:p>
          <a:p>
            <a:pPr marL="0" indent="0">
              <a:buNone/>
            </a:pP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ЧНП- чистий національний  продукт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NNP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непрямі податки на бізнес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Національний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(NI)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внески на соціальне страхування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податки на прибуток корпорацій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нерозподілений прибуток корпорацій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трансфертні платежі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Особистий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(PI)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особисті податки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 після сплати податків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006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6.2. Система національних рахунків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328592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C00000"/>
                </a:solidFill>
              </a:rPr>
              <a:t>	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національних рахунків (СНР) </a:t>
            </a:r>
            <a:r>
              <a:rPr lang="uk-UA" b="1" dirty="0"/>
              <a:t>– це стандартизовані на міжнародному рівні рекомендації щодо розрахунку загальних показників та пропорцій діяльності національної економіки</a:t>
            </a:r>
          </a:p>
          <a:p>
            <a:pPr marL="0" indent="0">
              <a:buNone/>
            </a:pPr>
            <a:r>
              <a:rPr lang="uk-UA" b="1" dirty="0" smtClean="0"/>
              <a:t>	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СНР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призначена </a:t>
            </a:r>
            <a:r>
              <a:rPr lang="uk-UA" b="1" dirty="0"/>
              <a:t>для: </a:t>
            </a:r>
          </a:p>
          <a:p>
            <a:pPr>
              <a:buFont typeface="Wingdings" pitchFamily="2" charset="2"/>
              <a:buChar char="Ø"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моніторингу розвитку економіки </a:t>
            </a:r>
            <a:r>
              <a:rPr lang="uk-UA" b="1" dirty="0"/>
              <a:t>на рівні: </a:t>
            </a:r>
          </a:p>
          <a:p>
            <a:pPr marL="0" indent="0">
              <a:buFont typeface="Wingdings" pitchFamily="2" charset="2"/>
              <a:buNone/>
            </a:pPr>
            <a:r>
              <a:rPr lang="uk-UA" b="1" dirty="0"/>
              <a:t>	а) окремих економічних суб’єктів (</a:t>
            </a:r>
            <a:r>
              <a:rPr lang="uk-UA" b="1" dirty="0">
                <a:solidFill>
                  <a:srgbClr val="FFC000"/>
                </a:solidFill>
              </a:rPr>
              <a:t>інституційних одиниць</a:t>
            </a:r>
            <a:r>
              <a:rPr lang="uk-UA" b="1" dirty="0"/>
              <a:t>), </a:t>
            </a:r>
          </a:p>
          <a:p>
            <a:pPr marL="0" indent="0">
              <a:buFont typeface="Wingdings" pitchFamily="2" charset="2"/>
              <a:buNone/>
            </a:pPr>
            <a:r>
              <a:rPr lang="uk-UA" b="1" dirty="0"/>
              <a:t>	б) </a:t>
            </a:r>
            <a:r>
              <a:rPr lang="uk-UA" b="1" dirty="0">
                <a:solidFill>
                  <a:srgbClr val="FFC000"/>
                </a:solidFill>
              </a:rPr>
              <a:t>інституційних секторів</a:t>
            </a:r>
            <a:r>
              <a:rPr lang="uk-UA" b="1" dirty="0"/>
              <a:t>, </a:t>
            </a:r>
          </a:p>
          <a:p>
            <a:pPr marL="0" indent="0">
              <a:buFont typeface="Wingdings" pitchFamily="2" charset="2"/>
              <a:buNone/>
            </a:pPr>
            <a:r>
              <a:rPr lang="uk-UA" b="1" dirty="0"/>
              <a:t>	в) </a:t>
            </a:r>
            <a:r>
              <a:rPr lang="uk-UA" b="1" dirty="0">
                <a:solidFill>
                  <a:srgbClr val="FFC000"/>
                </a:solidFill>
              </a:rPr>
              <a:t>національної економіки</a:t>
            </a:r>
            <a:r>
              <a:rPr lang="uk-UA" b="1" dirty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uk-UA" b="1" dirty="0"/>
              <a:t> </a:t>
            </a: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макроекономічного аналізу </a:t>
            </a:r>
            <a:r>
              <a:rPr lang="uk-UA" b="1" dirty="0"/>
              <a:t>з метою впровадження заходів макроекономічної політики; </a:t>
            </a:r>
          </a:p>
          <a:p>
            <a:pPr>
              <a:buFont typeface="Wingdings" pitchFamily="2" charset="2"/>
              <a:buChar char="Ø"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порівняння </a:t>
            </a:r>
            <a:r>
              <a:rPr lang="uk-UA" b="1" dirty="0"/>
              <a:t>основних макроекономічних показників різних  країн </a:t>
            </a:r>
            <a:endParaRPr lang="uk-UA" b="1" dirty="0">
              <a:solidFill>
                <a:srgbClr val="C00000"/>
              </a:solidFill>
            </a:endParaRPr>
          </a:p>
          <a:p>
            <a:endParaRPr lang="uk-UA" b="1" i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57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uk-UA" sz="3200" b="1" dirty="0"/>
              <a:t>В основі </a:t>
            </a:r>
            <a:r>
              <a:rPr lang="uk-UA" sz="3200" b="1" dirty="0">
                <a:solidFill>
                  <a:srgbClr val="FFC000"/>
                </a:solidFill>
              </a:rPr>
              <a:t>СНР</a:t>
            </a:r>
            <a:r>
              <a:rPr lang="uk-UA" sz="3200" b="1" dirty="0"/>
              <a:t> система категорій, що забезпечують облік в масштабах </a:t>
            </a:r>
            <a:r>
              <a:rPr lang="uk-UA" sz="3200" b="1" dirty="0" smtClean="0"/>
              <a:t> національної </a:t>
            </a:r>
            <a:r>
              <a:rPr lang="uk-UA" sz="3200" b="1" dirty="0"/>
              <a:t>економіки:</a:t>
            </a:r>
          </a:p>
          <a:p>
            <a:pPr marL="0" indent="0">
              <a:buNone/>
            </a:pPr>
            <a:endParaRPr lang="uk-UA" sz="32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>
                <a:solidFill>
                  <a:srgbClr val="FFC000"/>
                </a:solidFill>
              </a:rPr>
              <a:t>інституційна одиниця,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>
                <a:solidFill>
                  <a:srgbClr val="FFC000"/>
                </a:solidFill>
              </a:rPr>
              <a:t>інституційний сектор,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>
                <a:solidFill>
                  <a:srgbClr val="FFC000"/>
                </a:solidFill>
              </a:rPr>
              <a:t>економічна операція,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3200" b="1" dirty="0">
                <a:solidFill>
                  <a:srgbClr val="FFC000"/>
                </a:solidFill>
              </a:rPr>
              <a:t>рахунок.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0416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C00000"/>
                </a:solidFill>
              </a:rPr>
              <a:t>	</a:t>
            </a:r>
            <a:r>
              <a:rPr lang="uk-UA" sz="2800" b="1" dirty="0" smtClean="0">
                <a:solidFill>
                  <a:srgbClr val="FFC000"/>
                </a:solidFill>
              </a:rPr>
              <a:t>Інституційні </a:t>
            </a:r>
            <a:r>
              <a:rPr lang="uk-UA" sz="2800" b="1" dirty="0">
                <a:solidFill>
                  <a:srgbClr val="FFC000"/>
                </a:solidFill>
              </a:rPr>
              <a:t>одиниці </a:t>
            </a:r>
            <a:r>
              <a:rPr lang="uk-UA" b="1" dirty="0"/>
              <a:t>– це економічні суб'єкти, які володіють активами, беруть на себе певні зобов’язання, здійснюють витрати та отримують </a:t>
            </a:r>
            <a:r>
              <a:rPr lang="uk-UA" b="1" dirty="0" smtClean="0"/>
              <a:t>доходи (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домогосподарства</a:t>
            </a:r>
            <a:r>
              <a:rPr lang="uk-UA" b="1" dirty="0" smtClean="0"/>
              <a:t>).  </a:t>
            </a:r>
            <a:endParaRPr lang="uk-UA" b="1" dirty="0"/>
          </a:p>
          <a:p>
            <a:pPr marL="0" indent="0" algn="just">
              <a:buNone/>
            </a:pPr>
            <a:r>
              <a:rPr lang="uk-UA" b="1" dirty="0"/>
              <a:t>	Економіка країни – розглядається як сукупність інституційних одиниць, що є </a:t>
            </a:r>
            <a:r>
              <a:rPr lang="uk-UA" i="1" dirty="0">
                <a:solidFill>
                  <a:srgbClr val="FFFF00"/>
                </a:solidFill>
              </a:rPr>
              <a:t>резидентами</a:t>
            </a:r>
            <a:r>
              <a:rPr lang="uk-UA" b="1" dirty="0"/>
              <a:t> даної країни. </a:t>
            </a:r>
            <a:endParaRPr lang="uk-UA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b="1" dirty="0"/>
              <a:t>	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Резидентом країни </a:t>
            </a:r>
            <a:r>
              <a:rPr lang="uk-UA" b="1" dirty="0"/>
              <a:t>є така інституційна одиниця, економічні інтереси якої зосереджені на економічній території даної країни протягом тривалого часу (не менше ніж один рік)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b="1" dirty="0"/>
              <a:t>	Якщо економічні інтереси інституційної одиниці зосереджені на економічній території інших країн, то вона </a:t>
            </a:r>
            <a:r>
              <a:rPr lang="uk-UA" b="1" dirty="0" smtClean="0"/>
              <a:t>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нерезидент</a:t>
            </a:r>
            <a:r>
              <a:rPr lang="uk-UA" b="1" dirty="0" smtClean="0"/>
              <a:t> </a:t>
            </a:r>
            <a:r>
              <a:rPr lang="uk-UA" b="1" dirty="0"/>
              <a:t>даної країни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6268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	Всі </a:t>
            </a:r>
            <a:r>
              <a:rPr lang="uk-UA" sz="2800" b="1" dirty="0">
                <a:solidFill>
                  <a:srgbClr val="FFC000"/>
                </a:solidFill>
              </a:rPr>
              <a:t>інституційні одиниці</a:t>
            </a:r>
            <a:r>
              <a:rPr lang="uk-UA" b="1" dirty="0"/>
              <a:t>, які є резидентами країни, об’єднуються у п’ять </a:t>
            </a:r>
            <a:r>
              <a:rPr lang="uk-UA" sz="2800" b="1" dirty="0">
                <a:solidFill>
                  <a:srgbClr val="FFC000"/>
                </a:solidFill>
              </a:rPr>
              <a:t>інституційних секторів: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нефінансові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корпорації</a:t>
            </a:r>
            <a:r>
              <a:rPr lang="uk-UA" b="1" dirty="0"/>
              <a:t>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фінансові корпорації</a:t>
            </a:r>
            <a:r>
              <a:rPr lang="uk-UA" b="1" dirty="0"/>
              <a:t>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загального державного управління</a:t>
            </a:r>
            <a:r>
              <a:rPr lang="uk-UA" b="1" dirty="0"/>
              <a:t>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домашні господарства</a:t>
            </a:r>
            <a:r>
              <a:rPr lang="uk-UA" b="1" dirty="0"/>
              <a:t>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некомерційні організації, що обслуговують домашні господарства</a:t>
            </a:r>
            <a:r>
              <a:rPr lang="uk-UA" b="1" dirty="0"/>
              <a:t>.</a:t>
            </a:r>
          </a:p>
          <a:p>
            <a:pPr marL="0" indent="0">
              <a:buNone/>
            </a:pPr>
            <a:r>
              <a:rPr lang="uk-UA" b="1" dirty="0"/>
              <a:t> 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C000"/>
                </a:solidFill>
              </a:rPr>
              <a:t>	</a:t>
            </a:r>
            <a:r>
              <a:rPr lang="uk-UA" sz="2800" b="1" dirty="0" smtClean="0">
                <a:solidFill>
                  <a:srgbClr val="FFC000"/>
                </a:solidFill>
              </a:rPr>
              <a:t>Інституційні </a:t>
            </a:r>
            <a:r>
              <a:rPr lang="uk-UA" sz="2800" b="1" dirty="0">
                <a:solidFill>
                  <a:srgbClr val="FFC000"/>
                </a:solidFill>
              </a:rPr>
              <a:t>одиниці</a:t>
            </a:r>
            <a:r>
              <a:rPr lang="uk-UA" b="1" dirty="0"/>
              <a:t>, що є нерезидентами країни, які здійснюють економічну діяльність з резидентами, утворюють </a:t>
            </a:r>
            <a:r>
              <a:rPr lang="uk-UA" b="1" dirty="0">
                <a:solidFill>
                  <a:srgbClr val="FFFF00"/>
                </a:solidFill>
              </a:rPr>
              <a:t>зовнішньоекономічний сектор </a:t>
            </a:r>
            <a:r>
              <a:rPr lang="uk-UA" b="1" dirty="0"/>
              <a:t>(«інший світ»). </a:t>
            </a:r>
          </a:p>
        </p:txBody>
      </p:sp>
    </p:spTree>
    <p:extLst>
      <p:ext uri="{BB962C8B-B14F-4D97-AF65-F5344CB8AC3E}">
        <p14:creationId xmlns:p14="http://schemas.microsoft.com/office/powerpoint/2010/main" val="66892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</a:t>
            </a:r>
            <a:r>
              <a:rPr lang="uk-UA" sz="28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нефінансові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корпорації </a:t>
            </a:r>
            <a:r>
              <a:rPr lang="uk-UA" sz="2800" b="1" dirty="0">
                <a:solidFill>
                  <a:schemeClr val="tx2"/>
                </a:solidFill>
              </a:rPr>
              <a:t>(підприємницький сектор)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До нього належать інституційні одиниці, які займаються </a:t>
            </a:r>
            <a:r>
              <a:rPr lang="uk-UA" sz="2800" b="1" i="1" dirty="0">
                <a:solidFill>
                  <a:srgbClr val="FFFF00"/>
                </a:solidFill>
              </a:rPr>
              <a:t>виробництвом</a:t>
            </a:r>
            <a:r>
              <a:rPr lang="uk-UA" sz="2800" b="1" dirty="0">
                <a:solidFill>
                  <a:schemeClr val="tx2"/>
                </a:solidFill>
              </a:rPr>
              <a:t> товарів і </a:t>
            </a:r>
            <a:r>
              <a:rPr lang="uk-UA" sz="2800" b="1" dirty="0" err="1">
                <a:solidFill>
                  <a:schemeClr val="tx2"/>
                </a:solidFill>
              </a:rPr>
              <a:t>нефінансових</a:t>
            </a:r>
            <a:r>
              <a:rPr lang="uk-UA" sz="2800" b="1" dirty="0">
                <a:solidFill>
                  <a:schemeClr val="tx2"/>
                </a:solidFill>
              </a:rPr>
              <a:t> послуг на основі принципів дії  ринкового механізму, тобто з метою отримання прибутку.</a:t>
            </a:r>
          </a:p>
          <a:p>
            <a:endParaRPr lang="uk-UA" sz="2800" b="1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фінансові корпорації </a:t>
            </a:r>
            <a:r>
              <a:rPr lang="uk-UA" sz="2800" b="1" dirty="0" smtClean="0">
                <a:solidFill>
                  <a:schemeClr val="tx2"/>
                </a:solidFill>
              </a:rPr>
              <a:t>(</a:t>
            </a:r>
            <a:r>
              <a:rPr lang="uk-UA" sz="2800" b="1" dirty="0">
                <a:solidFill>
                  <a:schemeClr val="tx2"/>
                </a:solidFill>
              </a:rPr>
              <a:t>фінансовий сектор) </a:t>
            </a:r>
          </a:p>
          <a:p>
            <a:r>
              <a:rPr lang="uk-UA" sz="2800" b="1" dirty="0">
                <a:solidFill>
                  <a:schemeClr val="tx2"/>
                </a:solidFill>
              </a:rPr>
              <a:t>До нього належать інституційні одиниці, </a:t>
            </a:r>
            <a:r>
              <a:rPr lang="uk-UA" sz="2800" b="1" dirty="0" smtClean="0">
                <a:solidFill>
                  <a:schemeClr val="tx2"/>
                </a:solidFill>
              </a:rPr>
              <a:t>які займаються  фінансовим </a:t>
            </a:r>
            <a:r>
              <a:rPr lang="uk-UA" sz="2800" b="1" dirty="0">
                <a:solidFill>
                  <a:schemeClr val="tx2"/>
                </a:solidFill>
              </a:rPr>
              <a:t>посередництвом </a:t>
            </a:r>
            <a:r>
              <a:rPr lang="uk-UA" sz="2800" b="1" dirty="0" smtClean="0">
                <a:solidFill>
                  <a:schemeClr val="tx2"/>
                </a:solidFill>
              </a:rPr>
              <a:t>або допоміжною </a:t>
            </a:r>
            <a:r>
              <a:rPr lang="uk-UA" sz="2800" b="1" dirty="0">
                <a:solidFill>
                  <a:schemeClr val="tx2"/>
                </a:solidFill>
              </a:rPr>
              <a:t>фінансовою діяльністю</a:t>
            </a:r>
            <a:r>
              <a:rPr lang="uk-UA" sz="2800" b="1" dirty="0" smtClean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355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4949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 загального  державного управління </a:t>
            </a:r>
            <a:r>
              <a:rPr lang="uk-UA" b="1" dirty="0"/>
              <a:t>(державний сектор) </a:t>
            </a:r>
          </a:p>
          <a:p>
            <a:pPr marL="0" indent="0">
              <a:buNone/>
            </a:pPr>
            <a:r>
              <a:rPr lang="uk-UA" b="1" dirty="0" smtClean="0"/>
              <a:t> 	До </a:t>
            </a:r>
            <a:r>
              <a:rPr lang="uk-UA" b="1" dirty="0"/>
              <a:t>нього належать інституційні одиниці які: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b="1" dirty="0"/>
              <a:t>виконують політичні функцій та здійснюють державне регулювання економікою;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b="1" dirty="0"/>
              <a:t>надають неринкові послуги для індивідуального чи колективного споживання;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b="1" dirty="0"/>
              <a:t>перерозподіляють доходи і багатство.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uk-UA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домашні</a:t>
            </a:r>
            <a:r>
              <a:rPr lang="ru-RU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господарства</a:t>
            </a:r>
          </a:p>
          <a:p>
            <a:pPr marL="0" indent="0">
              <a:buNone/>
            </a:pPr>
            <a:r>
              <a:rPr lang="ru-RU" b="1" dirty="0" smtClean="0"/>
              <a:t>	До </a:t>
            </a:r>
            <a:r>
              <a:rPr lang="uk-UA" b="1" dirty="0"/>
              <a:t>нього</a:t>
            </a:r>
            <a:r>
              <a:rPr lang="ru-RU" b="1" dirty="0"/>
              <a:t> належать </a:t>
            </a:r>
            <a:r>
              <a:rPr lang="uk-UA" b="1" dirty="0"/>
              <a:t>інституційні одиниці, які об'єднують фізичних осіб, основною функцією яких є споживання, а також некорпоративна підприємницька діяльність.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0592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 некомерційні організації, що обслуговують домашні господарства </a:t>
            </a:r>
          </a:p>
          <a:p>
            <a:r>
              <a:rPr lang="uk-UA" b="1" dirty="0"/>
              <a:t>До нього належать інституційні одиниці, створені окремими групами домашніх господарств для забезпечення політичних, релігійних і професійних інтересів, а також для надання соціально-культурних послуг. </a:t>
            </a:r>
          </a:p>
          <a:p>
            <a:endParaRPr lang="uk-UA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 сектор</a:t>
            </a:r>
            <a:r>
              <a:rPr lang="uk-UA" b="1" dirty="0" smtClean="0">
                <a:solidFill>
                  <a:srgbClr val="C00000"/>
                </a:solidFill>
              </a:rPr>
              <a:t> </a:t>
            </a:r>
            <a:r>
              <a:rPr lang="uk-UA" b="1" dirty="0" smtClean="0"/>
              <a:t>(</a:t>
            </a:r>
            <a:r>
              <a:rPr lang="uk-UA" b="1" dirty="0" err="1" smtClean="0"/>
              <a:t>сектор</a:t>
            </a:r>
            <a:r>
              <a:rPr lang="uk-UA" b="1" dirty="0" smtClean="0"/>
              <a:t> </a:t>
            </a:r>
            <a:r>
              <a:rPr lang="uk-UA" b="1" dirty="0"/>
              <a:t>«інший світ»)</a:t>
            </a:r>
          </a:p>
          <a:p>
            <a:r>
              <a:rPr lang="uk-UA" b="1" dirty="0"/>
              <a:t>До нього належать інституційні одиниці, що є нерезидентами країни, які здійснюють економічну діяльність пов'язану з резидентами.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775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17632" cy="1944216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200" dirty="0" smtClean="0"/>
              <a:t>Тема </a:t>
            </a:r>
            <a:r>
              <a:rPr lang="uk-UA" sz="3200" dirty="0"/>
              <a:t>6. Основні макроекономічні показники та система національних рахунків. Роль держави в ринковій економіці </a:t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97971"/>
          </a:xfrm>
        </p:spPr>
        <p:txBody>
          <a:bodyPr>
            <a:normAutofit/>
          </a:bodyPr>
          <a:lstStyle/>
          <a:p>
            <a:r>
              <a:rPr lang="uk-UA" sz="3200" dirty="0" smtClean="0"/>
              <a:t>6.1</a:t>
            </a:r>
            <a:r>
              <a:rPr lang="uk-UA" sz="3200" dirty="0"/>
              <a:t>. Національна економіка: основні результати діяльності та їх вимірювання.</a:t>
            </a:r>
          </a:p>
          <a:p>
            <a:r>
              <a:rPr lang="uk-UA" sz="3200" dirty="0" smtClean="0"/>
              <a:t>6.2</a:t>
            </a:r>
            <a:r>
              <a:rPr lang="uk-UA" sz="3200" dirty="0"/>
              <a:t>. Система національних рахунків.</a:t>
            </a:r>
          </a:p>
          <a:p>
            <a:r>
              <a:rPr lang="uk-UA" sz="3200" dirty="0" smtClean="0"/>
              <a:t>6.3</a:t>
            </a:r>
            <a:r>
              <a:rPr lang="uk-UA" sz="3200" dirty="0"/>
              <a:t>. Невдачі ринку та необхідність державного регулювання. </a:t>
            </a:r>
          </a:p>
          <a:p>
            <a:r>
              <a:rPr lang="uk-UA" sz="3200" dirty="0" smtClean="0"/>
              <a:t>6.4.</a:t>
            </a:r>
            <a:r>
              <a:rPr lang="uk-UA" sz="3200" dirty="0"/>
              <a:t> Теорія суспільного вибору.</a:t>
            </a:r>
          </a:p>
          <a:p>
            <a:r>
              <a:rPr lang="uk-UA" sz="3200" dirty="0" smtClean="0"/>
              <a:t>6.5</a:t>
            </a:r>
            <a:r>
              <a:rPr lang="uk-UA" sz="3200" dirty="0"/>
              <a:t>. Державне регулювання економіки: основні </a:t>
            </a:r>
            <a:r>
              <a:rPr lang="uk-UA" sz="3200" dirty="0" smtClean="0"/>
              <a:t>цілі та інструменти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Основні </a:t>
            </a:r>
            <a:r>
              <a:rPr lang="uk-UA" dirty="0"/>
              <a:t>методологічні принципи СНР: </a:t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88187"/>
              </p:ext>
            </p:extLst>
          </p:nvPr>
        </p:nvGraphicFramePr>
        <p:xfrm>
          <a:off x="467544" y="1268760"/>
          <a:ext cx="82296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4983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 smtClean="0">
                <a:solidFill>
                  <a:srgbClr val="FFC000"/>
                </a:solidFill>
              </a:rPr>
              <a:t>	Операції</a:t>
            </a:r>
            <a:r>
              <a:rPr lang="uk-UA" sz="2800" b="1" dirty="0" smtClean="0"/>
              <a:t>  - це обмін </a:t>
            </a:r>
            <a:r>
              <a:rPr lang="uk-UA" sz="2800" b="1" dirty="0"/>
              <a:t>економічних цінностей, або </a:t>
            </a:r>
            <a:r>
              <a:rPr lang="uk-UA" sz="2800" b="1" dirty="0" smtClean="0"/>
              <a:t>їх добровільний трансфер (без </a:t>
            </a:r>
            <a:r>
              <a:rPr lang="uk-UA" sz="2800" b="1" dirty="0"/>
              <a:t>відповідного </a:t>
            </a:r>
            <a:r>
              <a:rPr lang="uk-UA" sz="2800" b="1" dirty="0" smtClean="0"/>
              <a:t>еквівалента) </a:t>
            </a:r>
            <a:r>
              <a:rPr lang="uk-UA" sz="2800" b="1" dirty="0"/>
              <a:t>від однієї інституційної одиниці до </a:t>
            </a:r>
            <a:r>
              <a:rPr lang="uk-UA" sz="2800" b="1" dirty="0" smtClean="0"/>
              <a:t>іншої </a:t>
            </a:r>
            <a:endParaRPr lang="uk-UA" sz="2800" b="1" dirty="0"/>
          </a:p>
          <a:p>
            <a:endParaRPr lang="uk-UA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/>
              <a:t>	І група - операції з товарами та послугами (пов’язані з виробництвом, кінцевим і проміжним споживанням, формуванням основного капіталу, експортом та імпортом);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/>
              <a:t>	ІІ група - розподільчі операції (пов’язані з розподілом та перерозподілом доходів, у тому числі з формуванням заощаджень);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/>
              <a:t>	ІІІ група - операції з фінансовими інструментами  (пов’язані зі зміною фінансових активів і пасивів);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b="1" dirty="0"/>
              <a:t>	І</a:t>
            </a:r>
            <a:r>
              <a:rPr lang="fr-FR" b="1" dirty="0"/>
              <a:t>V </a:t>
            </a:r>
            <a:r>
              <a:rPr lang="uk-UA" b="1" dirty="0"/>
              <a:t>група - інші операції.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0093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pPr marL="365760" lvl="1" indent="0">
              <a:buNone/>
            </a:pPr>
            <a:r>
              <a:rPr lang="uk-UA" sz="2800" b="1" dirty="0">
                <a:solidFill>
                  <a:schemeClr val="tx2"/>
                </a:solidFill>
              </a:rPr>
              <a:t>У СНР облік операцій здійснюється за допомогою рахунків.  </a:t>
            </a:r>
          </a:p>
          <a:p>
            <a:r>
              <a:rPr lang="uk-UA" sz="2800" b="1" dirty="0">
                <a:solidFill>
                  <a:srgbClr val="FFC000"/>
                </a:solidFill>
              </a:rPr>
              <a:t>Рахунок</a:t>
            </a:r>
            <a:r>
              <a:rPr lang="uk-UA" sz="2800" b="1" dirty="0">
                <a:solidFill>
                  <a:srgbClr val="C00000"/>
                </a:solidFill>
              </a:rPr>
              <a:t> </a:t>
            </a:r>
            <a:r>
              <a:rPr lang="uk-UA" sz="2800" b="1" dirty="0"/>
              <a:t>– це балансова таблиця, яка складається з двох розділів: 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b="1" dirty="0" smtClean="0"/>
              <a:t>ресурси</a:t>
            </a:r>
            <a:r>
              <a:rPr lang="uk-UA" sz="2800" b="1" dirty="0"/>
              <a:t>, або зміна у зобов’язаннях, тобто в пасивах; </a:t>
            </a:r>
            <a:endParaRPr lang="uk-UA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uk-UA" sz="2800" b="1" dirty="0" smtClean="0"/>
              <a:t>використання</a:t>
            </a:r>
            <a:r>
              <a:rPr lang="uk-UA" sz="2800" b="1" dirty="0"/>
              <a:t>, або зміна в активах.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0619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000" dirty="0"/>
              <a:t>6.3. Невдачі ринку та необхідність державного </a:t>
            </a:r>
            <a:r>
              <a:rPr lang="uk-UA" sz="4000" dirty="0" smtClean="0"/>
              <a:t>регулювання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Порушення ефективного розподілу ресурсів (не забезпечується рівність </a:t>
            </a:r>
            <a:r>
              <a:rPr lang="en-US" b="1" dirty="0" smtClean="0">
                <a:solidFill>
                  <a:srgbClr val="FFFF00"/>
                </a:solidFill>
              </a:rPr>
              <a:t>MC = MP</a:t>
            </a:r>
            <a:r>
              <a:rPr lang="en-US" dirty="0" smtClean="0"/>
              <a:t>, </a:t>
            </a:r>
            <a:r>
              <a:rPr lang="uk-UA" dirty="0" smtClean="0"/>
              <a:t>або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MC</a:t>
            </a:r>
            <a:r>
              <a:rPr lang="uk-UA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=</a:t>
            </a:r>
            <a:r>
              <a:rPr lang="uk-UA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P</a:t>
            </a:r>
            <a:r>
              <a:rPr lang="uk-UA" dirty="0" smtClean="0"/>
              <a:t>) спонукає до використання механізму державного регулювання з метою </a:t>
            </a:r>
            <a:r>
              <a:rPr lang="uk-UA" dirty="0"/>
              <a:t>мінімізації транскакційних витрат.</a:t>
            </a:r>
          </a:p>
          <a:p>
            <a:pPr marL="0" indent="0">
              <a:buNone/>
            </a:pPr>
            <a:endPara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uk-UA" dirty="0"/>
              <a:t> (англ. </a:t>
            </a:r>
            <a:r>
              <a:rPr lang="en-US" i="1" dirty="0"/>
              <a:t>transaction cost</a:t>
            </a:r>
            <a:r>
              <a:rPr lang="en-US" dirty="0"/>
              <a:t>) </a:t>
            </a:r>
            <a:r>
              <a:rPr lang="uk-UA" dirty="0" smtClean="0"/>
              <a:t>вміщують </a:t>
            </a:r>
            <a:r>
              <a:rPr lang="uk-UA" dirty="0"/>
              <a:t>витрати на одержання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необхідної інформації </a:t>
            </a:r>
            <a:r>
              <a:rPr lang="uk-UA" dirty="0" smtClean="0"/>
              <a:t>щодо </a:t>
            </a:r>
            <a:r>
              <a:rPr lang="uk-UA" dirty="0"/>
              <a:t>ціни та </a:t>
            </a:r>
            <a:r>
              <a:rPr lang="uk-UA" dirty="0" smtClean="0"/>
              <a:t>якості </a:t>
            </a:r>
            <a:r>
              <a:rPr lang="uk-UA" dirty="0"/>
              <a:t>товарів, а також витрати, пов'язані з веденням переговорів,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оформленням контрактів та укладенням угод</a:t>
            </a:r>
            <a:r>
              <a:rPr lang="uk-UA" dirty="0"/>
              <a:t>, контролем за їх виконанням і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юридичним захистом прав </a:t>
            </a:r>
            <a:r>
              <a:rPr lang="uk-UA" dirty="0"/>
              <a:t>власника у разі їх порушення.</a:t>
            </a:r>
            <a:endParaRPr lang="uk-UA" i="1" u="sng" dirty="0" smtClean="0">
              <a:solidFill>
                <a:srgbClr val="FFC000"/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6204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Основні сфери діяльності  держави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виробництво суспільних благ;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мінімізація негативних і заохочення позитивних екстерналій;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захист конкуренції;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зупинення асиметричної інформації;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пом'якшення макроекономічних коливань</a:t>
            </a:r>
            <a:r>
              <a:rPr lang="uk-UA" sz="3200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п</a:t>
            </a:r>
            <a:r>
              <a:rPr lang="uk-UA" sz="3200" dirty="0" smtClean="0"/>
              <a:t>олітика підтримання доходів;</a:t>
            </a:r>
            <a:endParaRPr lang="uk-UA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/>
              <a:t>правове забезпечення функціонування  ринкового механізму. </a:t>
            </a:r>
          </a:p>
        </p:txBody>
      </p:sp>
    </p:spTree>
    <p:extLst>
      <p:ext uri="{BB962C8B-B14F-4D97-AF65-F5344CB8AC3E}">
        <p14:creationId xmlns:p14="http://schemas.microsoft.com/office/powerpoint/2010/main" val="3390800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6.4. Теорія суспільного вибору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932235"/>
            <a:ext cx="1266825" cy="1800225"/>
          </a:xfrm>
        </p:spPr>
      </p:pic>
      <p:sp>
        <p:nvSpPr>
          <p:cNvPr id="8" name="TextBox 7"/>
          <p:cNvSpPr txBox="1"/>
          <p:nvPr/>
        </p:nvSpPr>
        <p:spPr>
          <a:xfrm>
            <a:off x="5076056" y="4909230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Кеннет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Ерроу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(1921-2017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3" y="2564904"/>
            <a:ext cx="1224136" cy="17916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09279" y="4509120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Дункан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Блек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(1883-1951)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4869823"/>
            <a:ext cx="5688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b="1" dirty="0" smtClean="0">
              <a:solidFill>
                <a:schemeClr val="tx2"/>
              </a:solidFill>
            </a:endParaRPr>
          </a:p>
          <a:p>
            <a:r>
              <a:rPr lang="uk-UA" sz="2400" b="1" dirty="0" smtClean="0">
                <a:solidFill>
                  <a:srgbClr val="FFC000"/>
                </a:solidFill>
              </a:rPr>
              <a:t>Предмет </a:t>
            </a:r>
            <a:r>
              <a:rPr lang="uk-UA" sz="2400" b="1" dirty="0">
                <a:solidFill>
                  <a:srgbClr val="FFC000"/>
                </a:solidFill>
              </a:rPr>
              <a:t>теорії суспільного вибору </a:t>
            </a:r>
            <a:r>
              <a:rPr lang="uk-UA" sz="2400" b="1" dirty="0">
                <a:solidFill>
                  <a:schemeClr val="tx2"/>
                </a:solidFill>
              </a:rPr>
              <a:t>– дослідження </a:t>
            </a:r>
            <a:r>
              <a:rPr lang="uk-UA" sz="2400" b="1" dirty="0" smtClean="0">
                <a:solidFill>
                  <a:schemeClr val="tx2"/>
                </a:solidFill>
              </a:rPr>
              <a:t>взаємозв'язків політичних </a:t>
            </a:r>
            <a:r>
              <a:rPr lang="uk-UA" sz="2400" b="1" dirty="0">
                <a:solidFill>
                  <a:schemeClr val="tx2"/>
                </a:solidFill>
              </a:rPr>
              <a:t>і економічних явищ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3663" y="1344280"/>
            <a:ext cx="6972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 sz="2400" b="1">
                <a:solidFill>
                  <a:schemeClr val="tx2"/>
                </a:solidFill>
              </a:defRPr>
            </a:lvl1pPr>
          </a:lstStyle>
          <a:p>
            <a:pPr algn="ctr"/>
            <a:r>
              <a:rPr lang="uk-UA" dirty="0"/>
              <a:t>Запровадження методів </a:t>
            </a:r>
            <a:r>
              <a:rPr lang="uk-UA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економічного аналізу </a:t>
            </a:r>
          </a:p>
          <a:p>
            <a:pPr algn="ctr"/>
            <a:r>
              <a:rPr lang="uk-UA" dirty="0"/>
              <a:t>(витрати - корисність) до процесів прийняття </a:t>
            </a:r>
          </a:p>
          <a:p>
            <a:pPr algn="ctr"/>
            <a:r>
              <a:rPr lang="uk-UA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політичних та економічних рішень уряду</a:t>
            </a:r>
          </a:p>
        </p:txBody>
      </p:sp>
    </p:spTree>
    <p:extLst>
      <p:ext uri="{BB962C8B-B14F-4D97-AF65-F5344CB8AC3E}">
        <p14:creationId xmlns:p14="http://schemas.microsoft.com/office/powerpoint/2010/main" val="378301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0" y="908720"/>
            <a:ext cx="2808312" cy="2808312"/>
          </a:xfrm>
        </p:spPr>
      </p:pic>
      <p:sp>
        <p:nvSpPr>
          <p:cNvPr id="5" name="TextBox 4"/>
          <p:cNvSpPr txBox="1"/>
          <p:nvPr/>
        </p:nvSpPr>
        <p:spPr>
          <a:xfrm>
            <a:off x="3059832" y="908720"/>
            <a:ext cx="58558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C000"/>
                </a:solidFill>
              </a:rPr>
              <a:t>«Попит </a:t>
            </a:r>
            <a:r>
              <a:rPr lang="ru-RU" sz="2400" i="1" dirty="0">
                <a:solidFill>
                  <a:srgbClr val="FFC000"/>
                </a:solidFill>
              </a:rPr>
              <a:t>і </a:t>
            </a:r>
            <a:r>
              <a:rPr lang="uk-UA" sz="2400" i="1" dirty="0" smtClean="0">
                <a:solidFill>
                  <a:srgbClr val="FFC000"/>
                </a:solidFill>
              </a:rPr>
              <a:t>пропозиція суспільних благ»</a:t>
            </a:r>
            <a:r>
              <a:rPr lang="ru-RU" sz="2400" i="1" dirty="0" smtClean="0">
                <a:solidFill>
                  <a:srgbClr val="FFC000"/>
                </a:solidFill>
              </a:rPr>
              <a:t>  (1968); </a:t>
            </a:r>
          </a:p>
          <a:p>
            <a:r>
              <a:rPr lang="ru-RU" sz="2400" i="1" dirty="0">
                <a:solidFill>
                  <a:srgbClr val="FFC000"/>
                </a:solidFill>
              </a:rPr>
              <a:t> </a:t>
            </a:r>
            <a:r>
              <a:rPr lang="uk-UA" sz="2400" i="1" dirty="0" smtClean="0">
                <a:solidFill>
                  <a:srgbClr val="FFC000"/>
                </a:solidFill>
              </a:rPr>
              <a:t>«Теорія суспільного вибору» (1972)</a:t>
            </a:r>
            <a:endParaRPr lang="uk-UA" sz="2400" i="1" dirty="0">
              <a:solidFill>
                <a:srgbClr val="FFC000"/>
              </a:solidFill>
            </a:endParaRPr>
          </a:p>
          <a:p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раціональної економічної поведінки</a:t>
            </a:r>
            <a:r>
              <a:rPr lang="uk-UA" sz="2400" b="1" dirty="0">
                <a:solidFill>
                  <a:schemeClr val="tx2"/>
                </a:solidFill>
              </a:rPr>
              <a:t> можна </a:t>
            </a:r>
            <a:r>
              <a:rPr lang="uk-UA" sz="2400" b="1" dirty="0" smtClean="0">
                <a:solidFill>
                  <a:schemeClr val="tx2"/>
                </a:solidFill>
              </a:rPr>
              <a:t>використати </a:t>
            </a:r>
            <a:r>
              <a:rPr lang="uk-UA" sz="2400" b="1" dirty="0">
                <a:solidFill>
                  <a:schemeClr val="tx2"/>
                </a:solidFill>
              </a:rPr>
              <a:t>також і при дослідженні політичних </a:t>
            </a:r>
            <a:r>
              <a:rPr lang="uk-UA" sz="2400" b="1" dirty="0" smtClean="0">
                <a:solidFill>
                  <a:schemeClr val="tx2"/>
                </a:solidFill>
              </a:rPr>
              <a:t>процесів, коли розглядати політичну сферу як певний різновид ринку</a:t>
            </a:r>
            <a:endParaRPr lang="uk-UA" sz="2400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4241418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chemeClr val="tx2"/>
                </a:solidFill>
              </a:rPr>
              <a:t>Споживач  </a:t>
            </a:r>
            <a:r>
              <a:rPr lang="uk-UA" sz="2400" b="1" dirty="0" smtClean="0">
                <a:solidFill>
                  <a:schemeClr val="tx2"/>
                </a:solidFill>
              </a:rPr>
              <a:t>- максимізація корисності;</a:t>
            </a:r>
          </a:p>
          <a:p>
            <a:r>
              <a:rPr lang="uk-UA" sz="2400" b="1" dirty="0" smtClean="0">
                <a:solidFill>
                  <a:schemeClr val="tx2"/>
                </a:solidFill>
              </a:rPr>
              <a:t>Бізнесмен – максимізація прибутку;</a:t>
            </a:r>
          </a:p>
          <a:p>
            <a:r>
              <a:rPr lang="uk-UA" sz="2400" b="1" dirty="0" smtClean="0">
                <a:solidFill>
                  <a:schemeClr val="tx2"/>
                </a:solidFill>
              </a:rPr>
              <a:t>Представник політичної партії –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максимізація вигоди (переобрання на наступний термін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2400" b="1" dirty="0">
              <a:solidFill>
                <a:schemeClr val="tx2"/>
              </a:solidFill>
            </a:endParaRPr>
          </a:p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кожне рішення державних органів влади є оптимальним з економічної точки зору </a:t>
            </a:r>
            <a:endParaRPr lang="uk-U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58347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Джеймс </a:t>
            </a:r>
            <a:r>
              <a:rPr 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Макгілл</a:t>
            </a: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Б'юкенен</a:t>
            </a:r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(1919-2013)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60917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Парадокс </a:t>
            </a:r>
            <a:r>
              <a:rPr lang="uk-UA" dirty="0" err="1" smtClean="0">
                <a:solidFill>
                  <a:srgbClr val="FFC000"/>
                </a:solidFill>
              </a:rPr>
              <a:t>Кондорсе</a:t>
            </a:r>
            <a:endParaRPr lang="uk-UA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565212" y="1124744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uk-UA" sz="24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Переваги голосуючих при </a:t>
            </a:r>
            <a:r>
              <a:rPr lang="uk-UA" sz="24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виборі </a:t>
            </a:r>
            <a:r>
              <a:rPr lang="uk-UA" sz="24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з трьох альтернатив</a:t>
            </a: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548051"/>
              </p:ext>
            </p:extLst>
          </p:nvPr>
        </p:nvGraphicFramePr>
        <p:xfrm>
          <a:off x="507087" y="1700808"/>
          <a:ext cx="8313386" cy="2384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292"/>
                <a:gridCol w="2295939"/>
                <a:gridCol w="2365513"/>
                <a:gridCol w="2302642"/>
              </a:tblGrid>
              <a:tr h="373085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Групи</a:t>
                      </a:r>
                      <a:r>
                        <a:rPr lang="uk-UA" baseline="0" dirty="0" smtClean="0"/>
                        <a:t> голосуючих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Ранги альтернатив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707035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 </a:t>
                      </a:r>
                    </a:p>
                    <a:p>
                      <a:pPr algn="ctr"/>
                      <a:r>
                        <a:rPr lang="uk-UA" dirty="0" smtClean="0"/>
                        <a:t>(боротьба з інфляцією)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</a:t>
                      </a:r>
                    </a:p>
                    <a:p>
                      <a:pPr algn="ctr"/>
                      <a:r>
                        <a:rPr lang="uk-UA" dirty="0" smtClean="0"/>
                        <a:t>(боротьба із злочинністю)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</a:t>
                      </a:r>
                    </a:p>
                    <a:p>
                      <a:pPr algn="ctr"/>
                      <a:r>
                        <a:rPr lang="uk-UA" dirty="0" smtClean="0"/>
                        <a:t>(боротьба з безробіттям)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10836" y="4149080"/>
            <a:ext cx="81216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>
                <a:solidFill>
                  <a:srgbClr val="FFFF00"/>
                </a:solidFill>
              </a:rPr>
              <a:t>Завдання 1: Обрати між А і Б </a:t>
            </a:r>
            <a:r>
              <a:rPr lang="uk-UA" sz="2000" dirty="0"/>
              <a:t>1-а обирає А; 2-а обирає Б; 3-а обирає А. 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dirty="0">
                <a:solidFill>
                  <a:srgbClr val="FF0000"/>
                </a:solidFill>
              </a:rPr>
              <a:t>А 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Завдання 2: Обрати між Б і В </a:t>
            </a:r>
            <a:r>
              <a:rPr lang="uk-UA" sz="2000" dirty="0"/>
              <a:t>1-а обирає Б; 2-а обирає Б; 3-а обирає В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dirty="0">
                <a:solidFill>
                  <a:srgbClr val="FF0000"/>
                </a:solidFill>
              </a:rPr>
              <a:t>Б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Завдання 3: Обрати між А і В</a:t>
            </a:r>
            <a:r>
              <a:rPr lang="uk-UA" sz="2000" dirty="0">
                <a:solidFill>
                  <a:srgbClr val="FFFF00"/>
                </a:solidFill>
              </a:rPr>
              <a:t> </a:t>
            </a:r>
            <a:r>
              <a:rPr lang="uk-UA" sz="2000" dirty="0"/>
              <a:t>1-а обирає А; 2-а обирає В; 3-а обирає В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dirty="0">
                <a:solidFill>
                  <a:srgbClr val="FF0000"/>
                </a:solidFill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2223783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915816" y="692696"/>
            <a:ext cx="5832648" cy="586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/>
              <a:t>Коли б дотримувався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транзитивності</a:t>
            </a:r>
            <a:r>
              <a:rPr lang="uk-UA" sz="2800" dirty="0"/>
              <a:t>, то суспільство надаючи переваги програмі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uk-UA" sz="2800" dirty="0"/>
              <a:t> перед програмою Б, і програмі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uk-UA" sz="2800" dirty="0"/>
              <a:t> перед програмою В, мало б надати перевагу програмі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uk-UA" sz="2800" dirty="0"/>
              <a:t> перед програмою В. Але суспільство зробило суперечливий вибір – обравши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rgbClr val="FFC000"/>
                </a:solidFill>
              </a:rPr>
              <a:t>Парадокс </a:t>
            </a:r>
            <a:r>
              <a:rPr lang="uk-UA" sz="2800" b="1" dirty="0" err="1">
                <a:solidFill>
                  <a:srgbClr val="FFC000"/>
                </a:solidFill>
              </a:rPr>
              <a:t>Кондорсе</a:t>
            </a:r>
            <a:r>
              <a:rPr lang="uk-UA" sz="2800" b="1" dirty="0">
                <a:solidFill>
                  <a:srgbClr val="FFC000"/>
                </a:solidFill>
              </a:rPr>
              <a:t> </a:t>
            </a:r>
            <a:r>
              <a:rPr lang="uk-UA" sz="2800" dirty="0"/>
              <a:t>вказує на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непослідовність голосування простою більшістю голосів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2526164" cy="33123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4077072"/>
            <a:ext cx="25567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 Антуан </a:t>
            </a:r>
            <a:r>
              <a:rPr lang="uk-UA" sz="20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Кондорсе</a:t>
            </a:r>
            <a:r>
              <a:rPr lang="uk-UA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2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1743-1794)</a:t>
            </a:r>
          </a:p>
        </p:txBody>
      </p:sp>
    </p:spTree>
    <p:extLst>
      <p:ext uri="{BB962C8B-B14F-4D97-AF65-F5344CB8AC3E}">
        <p14:creationId xmlns:p14="http://schemas.microsoft.com/office/powerpoint/2010/main" val="36705444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Теорема неможливості </a:t>
            </a:r>
            <a:r>
              <a:rPr lang="uk-UA" sz="3200" dirty="0" err="1">
                <a:solidFill>
                  <a:srgbClr val="FFC000"/>
                </a:solidFill>
              </a:rPr>
              <a:t>Кенета</a:t>
            </a:r>
            <a:r>
              <a:rPr lang="uk-UA" sz="3200" dirty="0">
                <a:solidFill>
                  <a:srgbClr val="FFC000"/>
                </a:solidFill>
              </a:rPr>
              <a:t> </a:t>
            </a:r>
            <a:r>
              <a:rPr lang="uk-UA" sz="3200" dirty="0" err="1">
                <a:solidFill>
                  <a:srgbClr val="FFC000"/>
                </a:solidFill>
              </a:rPr>
              <a:t>Ерроу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Розумний колективний вибір неможливий, коли число можливих альтернатив перевищує дві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Суспільство не може віднайти процедуру прийняття несуперечливих, узгоджених рішень, якщо тільки ці рішення не залишені на розсуд однієї людини.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Державне регулювання необхідно здійснювати у певних межах, які встановлені невдачами (фіаско) ринку в цілому і конкретною економічною ситуацією</a:t>
            </a:r>
          </a:p>
          <a:p>
            <a:pPr marL="0" indent="0" algn="r">
              <a:buNone/>
            </a:pPr>
            <a:r>
              <a:rPr lang="uk-UA" dirty="0"/>
              <a:t> </a:t>
            </a:r>
            <a:r>
              <a:rPr lang="uk-UA" i="1" dirty="0" smtClean="0">
                <a:solidFill>
                  <a:srgbClr val="FFFF00"/>
                </a:solidFill>
              </a:rPr>
              <a:t>«Розумна мета держави полягає у тому, щоб надати людям те, що їм потрібно, але вони самостійно це не можуть зробити взагалі, або належним чином»</a:t>
            </a:r>
          </a:p>
          <a:p>
            <a:pPr marL="0" indent="0" algn="r">
              <a:buNone/>
            </a:pP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i="1" dirty="0" smtClean="0">
                <a:solidFill>
                  <a:srgbClr val="FFFF00"/>
                </a:solidFill>
              </a:rPr>
              <a:t>Аврам Лінкольн</a:t>
            </a:r>
          </a:p>
        </p:txBody>
      </p:sp>
    </p:spTree>
    <p:extLst>
      <p:ext uri="{BB962C8B-B14F-4D97-AF65-F5344CB8AC3E}">
        <p14:creationId xmlns:p14="http://schemas.microsoft.com/office/powerpoint/2010/main" val="221483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6.1. Національна економіка: основні результати діяльності та їх вимірювання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781128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rgbClr val="C00000"/>
                </a:solidFill>
              </a:rPr>
              <a:t>Валовий національний продукт (ВНП) </a:t>
            </a:r>
            <a:r>
              <a:rPr lang="uk-UA" sz="2800" b="1" dirty="0"/>
              <a:t>– сукупна ринкова вартість усіх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кінцевих товарів та послуг</a:t>
            </a:r>
            <a:r>
              <a:rPr lang="uk-UA" sz="2800" b="1" dirty="0"/>
              <a:t>, виготовлених в країні впродовж окресленого проміжку часу, наприклад, за один рік (місяць)</a:t>
            </a:r>
          </a:p>
          <a:p>
            <a:r>
              <a:rPr lang="uk-UA" sz="2800" b="1" dirty="0"/>
              <a:t>ВНП розраховується двома основними способами: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/>
              <a:t> за </a:t>
            </a:r>
            <a:r>
              <a:rPr lang="uk-UA" sz="2800" b="1" dirty="0"/>
              <a:t>видатками (витратами);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/>
              <a:t> за </a:t>
            </a:r>
            <a:r>
              <a:rPr lang="uk-UA" sz="2800" b="1" dirty="0"/>
              <a:t>доходами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39752" y="5147787"/>
                <a:ext cx="2584810" cy="618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sz="32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2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Д</m:t>
                        </m:r>
                      </m:sub>
                    </m:sSub>
                  </m:oMath>
                </a14:m>
                <a:endParaRPr lang="uk-UA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147787"/>
                <a:ext cx="2584810" cy="618503"/>
              </a:xfrm>
              <a:prstGeom prst="rect">
                <a:avLst/>
              </a:prstGeom>
              <a:blipFill rotWithShape="1">
                <a:blip r:embed="rId2"/>
                <a:stretch>
                  <a:fillRect t="-12745" b="-33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Аксіоми К. </a:t>
            </a:r>
            <a:r>
              <a:rPr lang="uk-UA" sz="3200" dirty="0" err="1">
                <a:solidFill>
                  <a:srgbClr val="FFC000"/>
                </a:solidFill>
              </a:rPr>
              <a:t>Ерроу</a:t>
            </a:r>
            <a:r>
              <a:rPr lang="uk-UA" sz="3200" dirty="0">
                <a:solidFill>
                  <a:srgbClr val="FFC000"/>
                </a:solidFill>
              </a:rPr>
              <a:t> </a:t>
            </a: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розумного </a:t>
            </a:r>
            <a:r>
              <a:rPr lang="uk-UA" sz="3200" dirty="0">
                <a:solidFill>
                  <a:srgbClr val="FFC000"/>
                </a:solidFill>
              </a:rPr>
              <a:t>колективного вибору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 smtClean="0">
                <a:solidFill>
                  <a:srgbClr val="92D050"/>
                </a:solidFill>
              </a:rPr>
              <a:t>1</a:t>
            </a:r>
            <a:r>
              <a:rPr lang="uk-UA" i="1" dirty="0">
                <a:solidFill>
                  <a:srgbClr val="92D050"/>
                </a:solidFill>
              </a:rPr>
              <a:t>) колективний вибір має бути </a:t>
            </a:r>
            <a:r>
              <a:rPr lang="uk-UA" i="1" dirty="0" smtClean="0">
                <a:solidFill>
                  <a:srgbClr val="92D050"/>
                </a:solidFill>
              </a:rPr>
              <a:t>зроблений </a:t>
            </a:r>
            <a:r>
              <a:rPr lang="uk-UA" i="1" dirty="0">
                <a:solidFill>
                  <a:srgbClr val="92D050"/>
                </a:solidFill>
              </a:rPr>
              <a:t>для </a:t>
            </a:r>
            <a:r>
              <a:rPr lang="uk-UA" i="1" dirty="0" smtClean="0">
                <a:solidFill>
                  <a:srgbClr val="92D050"/>
                </a:solidFill>
              </a:rPr>
              <a:t>будь-якої комбінації уподобань </a:t>
            </a:r>
            <a:r>
              <a:rPr lang="uk-UA" i="1" dirty="0">
                <a:solidFill>
                  <a:srgbClr val="92D050"/>
                </a:solidFill>
              </a:rPr>
              <a:t>учасників </a:t>
            </a:r>
            <a:r>
              <a:rPr lang="uk-UA" i="1" dirty="0" smtClean="0">
                <a:solidFill>
                  <a:srgbClr val="92D050"/>
                </a:solidFill>
              </a:rPr>
              <a:t>голосування (колективна раціональність); </a:t>
            </a:r>
            <a:endParaRPr lang="uk-UA" i="1" dirty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92D050"/>
                </a:solidFill>
              </a:rPr>
              <a:t>2) якщо одна з альтернатив вивершується у шкалі переваг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однієї</a:t>
            </a:r>
            <a:r>
              <a:rPr lang="uk-UA" i="1" dirty="0">
                <a:solidFill>
                  <a:srgbClr val="92D050"/>
                </a:solidFill>
              </a:rPr>
              <a:t> особистості, то вона має піднятися у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колективній </a:t>
            </a:r>
            <a:r>
              <a:rPr lang="uk-UA" i="1" dirty="0">
                <a:solidFill>
                  <a:srgbClr val="92D050"/>
                </a:solidFill>
              </a:rPr>
              <a:t>шкалі переваг;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92D050"/>
                </a:solidFill>
              </a:rPr>
              <a:t>3) незалежності від зовнішніх </a:t>
            </a:r>
            <a:r>
              <a:rPr lang="uk-UA" i="1" dirty="0" smtClean="0">
                <a:solidFill>
                  <a:srgbClr val="92D050"/>
                </a:solidFill>
              </a:rPr>
              <a:t>альтернатив (коли вибирають між А і Б, то байдуже, що думають про В); </a:t>
            </a:r>
            <a:endParaRPr lang="uk-UA" i="1" dirty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92D050"/>
                </a:solidFill>
              </a:rPr>
              <a:t>4) суверенітет </a:t>
            </a:r>
            <a:r>
              <a:rPr lang="uk-UA" i="1" dirty="0" smtClean="0">
                <a:solidFill>
                  <a:srgbClr val="92D050"/>
                </a:solidFill>
              </a:rPr>
              <a:t>громадян (якщо громадяни надали одностайну перевагу Б, то суспільство не може прийняти альтернативу А). Принцип </a:t>
            </a:r>
            <a:r>
              <a:rPr lang="uk-UA" i="1" dirty="0" err="1" smtClean="0">
                <a:solidFill>
                  <a:srgbClr val="92D050"/>
                </a:solidFill>
              </a:rPr>
              <a:t>Парето</a:t>
            </a:r>
            <a:r>
              <a:rPr lang="uk-UA" i="1" dirty="0" smtClean="0">
                <a:solidFill>
                  <a:srgbClr val="92D050"/>
                </a:solidFill>
              </a:rPr>
              <a:t>;</a:t>
            </a:r>
            <a:endParaRPr lang="uk-UA" i="1" dirty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rgbClr val="92D050"/>
                </a:solidFill>
              </a:rPr>
              <a:t>5) недиктаторські вибори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88002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6.5. Державне регулювання економіки: основні цілі та інструменти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/>
              <a:lstStyle/>
              <a:p>
                <a:r>
                  <a:rPr lang="uk-UA" dirty="0" smtClean="0"/>
                  <a:t>Послідовники теорії суспільного вибору вважають, що завдяки економічним причинам наявна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політична нерівність</a:t>
                </a:r>
                <a:r>
                  <a:rPr lang="uk-UA" dirty="0" smtClean="0"/>
                  <a:t> між окремими групами населення, а тому можливе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прийняття  неефективних рішень: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 smtClean="0"/>
                  <a:t>порушення пропорцій між граничними витратами і граничною корисністю (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MC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MP</a:t>
                </a:r>
                <a:r>
                  <a:rPr lang="uk-UA" dirty="0" smtClean="0"/>
                  <a:t>);</a:t>
                </a:r>
                <a:endParaRPr lang="uk-UA" dirty="0"/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 smtClean="0"/>
                  <a:t>нерівність </a:t>
                </a:r>
                <a:r>
                  <a:rPr lang="uk-UA" dirty="0"/>
                  <a:t>в отриманні інформації (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раціональне ігнорування</a:t>
                </a:r>
                <a:r>
                  <a:rPr lang="uk-UA" dirty="0"/>
                  <a:t>)</a:t>
                </a:r>
                <a:r>
                  <a:rPr lang="uk-UA" dirty="0" smtClean="0"/>
                  <a:t>;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 smtClean="0"/>
                  <a:t>державна бюрократія;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 smtClean="0"/>
                  <a:t>несумісність у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часі</a:t>
                </a:r>
                <a:r>
                  <a:rPr lang="uk-UA" dirty="0" smtClean="0"/>
                  <a:t> між прийняттям управлінського рішення та  реакцією на нього ринку</a:t>
                </a:r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111" t="-100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1795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Часові лаги (ефект запізнення)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76064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Внутрішній лаг </a:t>
            </a:r>
            <a:r>
              <a:rPr lang="uk-UA" dirty="0" smtClean="0"/>
              <a:t>– проміжок часу між моментом виникнення  економічного явища та моментом прийняття відповідного заходу</a:t>
            </a:r>
          </a:p>
          <a:p>
            <a:pPr marL="182880" indent="-457200">
              <a:spcBef>
                <a:spcPts val="0"/>
              </a:spcBef>
              <a:buFont typeface="+mj-lt"/>
              <a:buAutoNum type="arabicParenR"/>
            </a:pPr>
            <a:r>
              <a:rPr lang="uk-UA" i="1" dirty="0" smtClean="0">
                <a:solidFill>
                  <a:srgbClr val="FFC000"/>
                </a:solidFill>
              </a:rPr>
              <a:t>лаг розпізнавання </a:t>
            </a:r>
            <a:r>
              <a:rPr lang="uk-UA" dirty="0" smtClean="0"/>
              <a:t>– час потрібний на усвідомлення необхідності реагування на явище (процес);</a:t>
            </a:r>
          </a:p>
          <a:p>
            <a:pPr marL="182880" indent="-457200">
              <a:spcBef>
                <a:spcPts val="0"/>
              </a:spcBef>
              <a:buFont typeface="+mj-lt"/>
              <a:buAutoNum type="arabicParenR"/>
            </a:pPr>
            <a:r>
              <a:rPr lang="uk-UA" dirty="0" smtClean="0"/>
              <a:t> </a:t>
            </a:r>
            <a:r>
              <a:rPr lang="uk-UA" i="1" dirty="0">
                <a:solidFill>
                  <a:srgbClr val="FFC000"/>
                </a:solidFill>
              </a:rPr>
              <a:t>лаг рішення </a:t>
            </a:r>
            <a:r>
              <a:rPr lang="uk-UA" dirty="0" smtClean="0"/>
              <a:t>– час між усвідомленням проблеми і прийняттям конкретного рішення.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Зовнішній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лаг </a:t>
            </a:r>
            <a:r>
              <a:rPr lang="uk-UA" dirty="0" smtClean="0"/>
              <a:t>– проміжок часу між моментом прийняття рішення  та моментом реакції на нього ринку</a:t>
            </a:r>
          </a:p>
          <a:p>
            <a:pPr marL="457200" indent="-457200">
              <a:buFont typeface="+mj-lt"/>
              <a:buAutoNum type="arabicParenR"/>
            </a:pPr>
            <a:r>
              <a:rPr lang="uk-UA" i="1" dirty="0" smtClean="0">
                <a:solidFill>
                  <a:srgbClr val="FFC000"/>
                </a:solidFill>
              </a:rPr>
              <a:t>лаг </a:t>
            </a:r>
            <a:r>
              <a:rPr lang="uk-UA" i="1" dirty="0">
                <a:solidFill>
                  <a:srgbClr val="FFC000"/>
                </a:solidFill>
              </a:rPr>
              <a:t>впливу </a:t>
            </a:r>
            <a:r>
              <a:rPr lang="uk-UA" dirty="0" smtClean="0"/>
              <a:t>– період, протягом якого суб'єкт державного регулювання починає змінюватися під впливом того чи іншого </a:t>
            </a:r>
            <a:r>
              <a:rPr lang="uk-UA" dirty="0"/>
              <a:t>заходу уряду.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непередбачуваних наслідків </a:t>
            </a:r>
            <a:r>
              <a:rPr lang="uk-UA" dirty="0" smtClean="0"/>
              <a:t>засвідчує відсутність, або непомірну </a:t>
            </a:r>
            <a:r>
              <a:rPr lang="uk-UA" dirty="0" err="1" smtClean="0"/>
              <a:t>затратність</a:t>
            </a:r>
            <a:r>
              <a:rPr lang="uk-UA" dirty="0" smtClean="0"/>
              <a:t>, бажаних результатів в результаті заходів урядової економічної політики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6411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 smtClean="0"/>
              <a:t>Методи державного регулювання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834107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Адміністративні  (прямі) методи </a:t>
            </a:r>
            <a:endParaRPr lang="uk-UA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Створення дієвого законодавства </a:t>
            </a:r>
            <a:r>
              <a:rPr lang="uk-UA" dirty="0"/>
              <a:t>с</a:t>
            </a:r>
            <a:r>
              <a:rPr lang="uk-UA" dirty="0" smtClean="0"/>
              <a:t>керованого на впорядкування і розвиток відносин між елементами ринкової системи 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834107"/>
          </a:xfrm>
        </p:spPr>
        <p:txBody>
          <a:bodyPr>
            <a:noAutofit/>
          </a:bodyPr>
          <a:lstStyle/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Економічні (непрямі) </a:t>
            </a:r>
          </a:p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5"/>
            <a:ext cx="4041775" cy="3921298"/>
          </a:xfrm>
        </p:spPr>
        <p:txBody>
          <a:bodyPr/>
          <a:lstStyle/>
          <a:p>
            <a:r>
              <a:rPr lang="uk-UA" dirty="0" smtClean="0"/>
              <a:t>Здійснення регулювання шляхом використання основних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інструментів економічної політики</a:t>
            </a:r>
            <a:r>
              <a:rPr lang="uk-UA" dirty="0" smtClean="0"/>
              <a:t>: бюджетно-податкової + грошово-кредитної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8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Розрахунок ВНП за видатками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363272" cy="5256584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ВНП за видатками </a:t>
            </a:r>
            <a:r>
              <a:rPr lang="uk-UA" sz="2800" b="1" dirty="0"/>
              <a:t>– це сума усіх благ створених у національній економіці протягом року. Для його розрахунку слід скласти усі </a:t>
            </a:r>
            <a:r>
              <a:rPr lang="uk-UA" sz="2800" dirty="0">
                <a:solidFill>
                  <a:srgbClr val="FFC000"/>
                </a:solidFill>
              </a:rPr>
              <a:t>видатки</a:t>
            </a:r>
            <a:r>
              <a:rPr lang="uk-UA" sz="2800" b="1" dirty="0"/>
              <a:t> (витрати) на </a:t>
            </a:r>
            <a:r>
              <a:rPr lang="uk-UA" sz="2800" dirty="0">
                <a:solidFill>
                  <a:srgbClr val="FFC000"/>
                </a:solidFill>
              </a:rPr>
              <a:t>придбання кінцевого продукту</a:t>
            </a:r>
            <a:r>
              <a:rPr lang="uk-UA" sz="2800" b="1" dirty="0"/>
              <a:t>. </a:t>
            </a:r>
          </a:p>
          <a:p>
            <a:r>
              <a:rPr lang="uk-UA" sz="2800" b="1" dirty="0"/>
              <a:t>ВНП є сумою видатків усіх макроекономічних агентів (суб'єктів) здійснених в економіці протягом року</a:t>
            </a:r>
          </a:p>
        </p:txBody>
      </p:sp>
    </p:spTree>
    <p:extLst>
      <p:ext uri="{BB962C8B-B14F-4D97-AF65-F5344CB8AC3E}">
        <p14:creationId xmlns:p14="http://schemas.microsoft.com/office/powerpoint/2010/main" val="823672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404664"/>
                <a:ext cx="8229600" cy="604867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uk-UA" sz="40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ВНП = </a:t>
                </a:r>
                <a:r>
                  <a:rPr lang="uk-UA" sz="37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С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600" b="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3600" b="0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37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+ </a:t>
                </a:r>
                <a:r>
                  <a:rPr lang="en-US" sz="37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G + </a:t>
                </a:r>
                <a:r>
                  <a:rPr lang="en-US" sz="3700" i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Xn</a:t>
                </a:r>
                <a:r>
                  <a:rPr lang="en-US" sz="37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 </a:t>
                </a:r>
                <a:endParaRPr lang="uk-UA" sz="37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buNone/>
                </a:pPr>
                <a:endParaRPr lang="uk-UA" sz="2800" b="1" dirty="0" smtClean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uk-UA" sz="3700" b="1" i="1" dirty="0">
                    <a:solidFill>
                      <a:srgbClr val="FFC000"/>
                    </a:solidFill>
                    <a:latin typeface="Cambria Math"/>
                  </a:rPr>
                  <a:t>С</a:t>
                </a:r>
                <a:r>
                  <a:rPr lang="en-US" sz="32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uk-UA" sz="3200" b="1" dirty="0"/>
                  <a:t>– особисті споживчі </a:t>
                </a:r>
                <a:r>
                  <a:rPr lang="uk-UA" sz="3200" b="1" dirty="0" smtClean="0"/>
                  <a:t>видатки </a:t>
                </a:r>
              </a:p>
              <a:p>
                <a:pPr marL="0" indent="0">
                  <a:buNone/>
                </a:pPr>
                <a:r>
                  <a:rPr lang="uk-UA" sz="3200" b="1" dirty="0" smtClean="0"/>
                  <a:t>Це </a:t>
                </a:r>
                <a:r>
                  <a:rPr lang="uk-UA" sz="3200" b="1" dirty="0"/>
                  <a:t>видатки на: 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200" b="1" dirty="0" smtClean="0"/>
                  <a:t> придбання </a:t>
                </a:r>
                <a:r>
                  <a:rPr lang="uk-UA" sz="3200" b="1" dirty="0"/>
                  <a:t>товарів довготривалого користування;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200" b="1" dirty="0" smtClean="0"/>
                  <a:t> предмети </a:t>
                </a:r>
                <a:r>
                  <a:rPr lang="uk-UA" sz="3200" b="1" dirty="0"/>
                  <a:t>поточного споживання;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200" b="1" dirty="0" smtClean="0"/>
                  <a:t> послуги</a:t>
                </a:r>
              </a:p>
              <a:p>
                <a:pPr marL="0" indent="0">
                  <a:buNone/>
                </a:pPr>
                <a:endParaRPr lang="uk-UA" sz="28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404664"/>
                <a:ext cx="8229600" cy="6048672"/>
              </a:xfrm>
              <a:blipFill rotWithShape="1">
                <a:blip r:embed="rId2"/>
                <a:stretch>
                  <a:fillRect l="-2370" t="-221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332656"/>
                <a:ext cx="8424936" cy="6165272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𝑰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en-US" sz="4000" b="1" dirty="0" smtClean="0"/>
                  <a:t> </a:t>
                </a:r>
                <a:r>
                  <a:rPr lang="uk-UA" sz="4000" b="1" dirty="0" smtClean="0"/>
                  <a:t>– </a:t>
                </a:r>
                <a:r>
                  <a:rPr lang="uk-UA" sz="2800" b="1" dirty="0"/>
                  <a:t>валові приватні внутрішні інвестиції (інвестиційні видатки)</a:t>
                </a:r>
              </a:p>
              <a:p>
                <a:pPr marL="0" indent="0">
                  <a:buNone/>
                </a:pPr>
                <a:r>
                  <a:rPr lang="uk-UA" sz="2800" b="1" dirty="0"/>
                  <a:t> </a:t>
                </a:r>
              </a:p>
              <a:p>
                <a:pPr marL="0" indent="0">
                  <a:buNone/>
                </a:pPr>
                <a:r>
                  <a:rPr lang="uk-UA" sz="2800" b="1" dirty="0"/>
                  <a:t>Це видатки на: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2800" b="1" dirty="0"/>
                  <a:t>закупівлю машин устаткування, обладнання тощо;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2800" b="1" dirty="0"/>
                  <a:t>все будівництво (виробничі будівлі і споруди та житлові будинки);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2800" b="1" dirty="0"/>
                  <a:t>зміни у запасах (вироблені, проте не продані у поточному році інвестиційні та споживчі товари).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endParaRPr lang="uk-UA" sz="2800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𝑰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  <m:r>
                      <a:rPr lang="en-US" sz="4000" b="1" i="1">
                        <a:solidFill>
                          <a:srgbClr val="FFC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4000" b="1" i="1" dirty="0">
                    <a:solidFill>
                      <a:srgbClr val="FFC000"/>
                    </a:solidFill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𝑰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i="1" dirty="0">
                    <a:solidFill>
                      <a:srgbClr val="FFC000"/>
                    </a:solidFill>
                    <a:latin typeface="Cambria Math"/>
                  </a:rPr>
                  <a:t> + Am</a:t>
                </a:r>
                <a:endParaRPr lang="uk-UA" sz="4000" b="1" i="1" dirty="0">
                  <a:solidFill>
                    <a:srgbClr val="FFC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𝑰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uk-UA" sz="4000" b="1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uk-UA" sz="2800" b="1" dirty="0"/>
                  <a:t>– чисті приватні внутрішні інвестиції;</a:t>
                </a:r>
              </a:p>
              <a:p>
                <a:pPr marL="0" indent="0">
                  <a:buNone/>
                </a:pPr>
                <a:r>
                  <a:rPr lang="en-US" sz="4000" b="1" i="1" dirty="0">
                    <a:solidFill>
                      <a:srgbClr val="FFC000"/>
                    </a:solidFill>
                    <a:latin typeface="Cambria Math"/>
                  </a:rPr>
                  <a:t>Am</a:t>
                </a:r>
                <a:r>
                  <a:rPr lang="uk-UA" sz="36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uk-UA" sz="2800" b="1" dirty="0"/>
                  <a:t>– амортизація (відрахування на спожитий капітал)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332656"/>
                <a:ext cx="8424936" cy="6165272"/>
              </a:xfrm>
              <a:blipFill rotWithShape="1">
                <a:blip r:embed="rId2"/>
                <a:stretch>
                  <a:fillRect l="-2315" t="-286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6973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3528" y="497428"/>
                <a:ext cx="8568952" cy="64501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700" b="1" i="1" dirty="0">
                    <a:solidFill>
                      <a:srgbClr val="FFC000"/>
                    </a:solidFill>
                    <a:latin typeface="Cambria Math"/>
                  </a:rPr>
                  <a:t>G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– державні (урядові) закупівлі товарів і послуг</a:t>
                </a:r>
              </a:p>
              <a:p>
                <a:r>
                  <a:rPr lang="uk-UA" sz="2600" b="1" dirty="0">
                    <a:solidFill>
                      <a:schemeClr val="tx2"/>
                    </a:solidFill>
                  </a:rPr>
                  <a:t> Це видатки держави на: </a:t>
                </a: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uk-UA" sz="2600" b="1" dirty="0">
                    <a:solidFill>
                      <a:schemeClr val="tx2"/>
                    </a:solidFill>
                  </a:rPr>
                  <a:t>кінцеві продукти підприємств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;</a:t>
                </a:r>
                <a:endParaRPr lang="en-US" sz="2600" b="1" dirty="0" smtClean="0">
                  <a:solidFill>
                    <a:schemeClr val="tx2"/>
                  </a:solidFill>
                </a:endParaRP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sz="26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усі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прямі державні закупівлі ресурсів (передусім – видатки на оплату працівників у державному секторі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економіки)</a:t>
                </a:r>
                <a:endParaRPr lang="uk-UA" sz="2600" b="1" dirty="0">
                  <a:solidFill>
                    <a:schemeClr val="tx2"/>
                  </a:solidFill>
                </a:endParaRPr>
              </a:p>
              <a:p>
                <a:r>
                  <a:rPr lang="uk-UA" sz="2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Увага!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не враховуються державні трансфертні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платежі</a:t>
                </a:r>
                <a:r>
                  <a:rPr lang="en-US" sz="2600" b="1" dirty="0" smtClean="0">
                    <a:solidFill>
                      <a:schemeClr val="tx2"/>
                    </a:solidFill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6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– чистий експорт,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величина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на яку зарубіжні видатки на товари і послуги даної держави (експорт) перевищують видатки на іноземні товари і послуги (імпорт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) </a:t>
                </a:r>
                <a:endParaRPr lang="uk-UA" sz="2600" b="1" dirty="0">
                  <a:solidFill>
                    <a:schemeClr val="tx2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3700" b="1" i="1" dirty="0">
                    <a:solidFill>
                      <a:srgbClr val="FFC000"/>
                    </a:solidFill>
                    <a:latin typeface="Cambria Math"/>
                  </a:rPr>
                  <a:t> = Ex – Imp</a:t>
                </a:r>
                <a:endParaRPr lang="uk-UA" sz="3700" b="1" i="1" dirty="0">
                  <a:solidFill>
                    <a:srgbClr val="FFC000"/>
                  </a:solidFill>
                  <a:latin typeface="Cambria Math"/>
                </a:endParaRPr>
              </a:p>
              <a:p>
                <a:r>
                  <a:rPr lang="uk-UA" sz="2800" b="1" i="1" dirty="0">
                    <a:solidFill>
                      <a:srgbClr val="FFC000"/>
                    </a:solidFill>
                    <a:latin typeface="Cambria Math"/>
                  </a:rPr>
                  <a:t>Е</a:t>
                </a:r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x</a:t>
                </a:r>
                <a:r>
                  <a:rPr lang="uk-UA" sz="2800" b="1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–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вартість експорту;</a:t>
                </a:r>
              </a:p>
              <a:p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Imp</a:t>
                </a:r>
                <a:r>
                  <a:rPr lang="uk-UA" sz="2400" b="1" i="1" dirty="0" smtClean="0">
                    <a:solidFill>
                      <a:srgbClr val="C00000"/>
                    </a:solidFill>
                    <a:latin typeface="Cambria Math"/>
                  </a:rPr>
                  <a:t>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uk-UA" sz="2600" b="1" dirty="0">
                    <a:solidFill>
                      <a:schemeClr val="tx2"/>
                    </a:solidFill>
                  </a:rPr>
                  <a:t>– вартість імпорту.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97428"/>
                <a:ext cx="8568952" cy="6450164"/>
              </a:xfrm>
              <a:prstGeom prst="rect">
                <a:avLst/>
              </a:prstGeom>
              <a:blipFill rotWithShape="1">
                <a:blip r:embed="rId2"/>
                <a:stretch>
                  <a:fillRect l="-2205" t="-1512" r="-113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513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Розрахунок ВНП за </a:t>
            </a:r>
            <a:r>
              <a:rPr lang="uk-UA" dirty="0" smtClean="0"/>
              <a:t>доходами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ВНП за доходами </a:t>
            </a:r>
            <a:r>
              <a:rPr lang="uk-UA" sz="2800" b="1" dirty="0"/>
              <a:t>– це сума </a:t>
            </a: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доходів</a:t>
            </a:r>
            <a:r>
              <a:rPr lang="uk-UA" sz="2800" b="1" dirty="0"/>
              <a:t> окремих осіб та </a:t>
            </a:r>
            <a:r>
              <a:rPr lang="uk-UA" sz="2800" b="1" dirty="0" smtClean="0"/>
              <a:t>підприємств здійснених в економіці протягом року </a:t>
            </a:r>
            <a:endParaRPr lang="uk-UA" sz="2800" b="1" dirty="0"/>
          </a:p>
          <a:p>
            <a:r>
              <a:rPr lang="uk-UA" sz="2800" b="1" dirty="0"/>
              <a:t>Він визначається як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винагорода власників факторів виробництва.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Увага!</a:t>
            </a:r>
            <a:r>
              <a:rPr lang="uk-UA" sz="2800" b="1" dirty="0"/>
              <a:t> </a:t>
            </a:r>
          </a:p>
          <a:p>
            <a:pPr marL="0" indent="0">
              <a:buNone/>
            </a:pPr>
            <a:r>
              <a:rPr lang="uk-UA" sz="2800" b="1" dirty="0"/>
              <a:t>До цього показника зараховуються також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непрямі податки</a:t>
            </a:r>
            <a:r>
              <a:rPr lang="uk-UA" sz="2800" b="1" dirty="0"/>
              <a:t> на підприємства та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амортизація</a:t>
            </a:r>
          </a:p>
        </p:txBody>
      </p:sp>
    </p:spTree>
    <p:extLst>
      <p:ext uri="{BB962C8B-B14F-4D97-AF65-F5344CB8AC3E}">
        <p14:creationId xmlns:p14="http://schemas.microsoft.com/office/powerpoint/2010/main" val="222848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Амортизаційні відрахування </a:t>
            </a:r>
            <a:r>
              <a:rPr 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/>
              <a:t>– </a:t>
            </a:r>
            <a:r>
              <a:rPr lang="uk-UA" b="1" dirty="0"/>
              <a:t>показують обсяг капіталу спожитого у процесі виробництва протягом року.</a:t>
            </a:r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Увага!</a:t>
            </a:r>
            <a:r>
              <a:rPr lang="uk-UA" b="1" dirty="0"/>
              <a:t> не можливо спожити весь доход, що створений у суспільстві, не погіршуючи при цьому майбутні можливості національної економіки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Непрямі податки на бізнес </a:t>
            </a:r>
          </a:p>
          <a:p>
            <a:pPr marL="0" indent="0">
              <a:buNone/>
            </a:pPr>
            <a:r>
              <a:rPr lang="uk-UA" b="1" dirty="0"/>
              <a:t>– (наприклад, мито, податок з продажу, податок на майно, ліцензійні платежі , акцизні платежі тощо) підприємства розглядають як витрати виробництва, а тому зараховують їх до ціни продукції.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820950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1605</TotalTime>
  <Words>1507</Words>
  <Application>Microsoft Office PowerPoint</Application>
  <PresentationFormat>Экран (4:3)</PresentationFormat>
  <Paragraphs>238</Paragraphs>
  <Slides>33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Паркет</vt:lpstr>
      <vt:lpstr>ЕКОНОМІЧНА ТЕОРІЯ</vt:lpstr>
      <vt:lpstr>         Тема 6. Основні макроекономічні показники та система національних рахунків. Роль держави в ринковій економіці  </vt:lpstr>
      <vt:lpstr>6.1. Національна економіка: основні результати діяльності та їх вимірювання</vt:lpstr>
      <vt:lpstr>Розрахунок ВНП за видатками </vt:lpstr>
      <vt:lpstr>Презентация PowerPoint</vt:lpstr>
      <vt:lpstr>Презентация PowerPoint</vt:lpstr>
      <vt:lpstr>Презентация PowerPoint</vt:lpstr>
      <vt:lpstr>Розрахунок ВНП за доходами</vt:lpstr>
      <vt:lpstr>Презентация PowerPoint</vt:lpstr>
      <vt:lpstr>Презентация PowerPoint</vt:lpstr>
      <vt:lpstr>Презентация PowerPoint</vt:lpstr>
      <vt:lpstr>Зв’язок між основними показниками  національних рахунків</vt:lpstr>
      <vt:lpstr>6.2. Система національних рахунків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Основні методологічні принципи СНР:  </vt:lpstr>
      <vt:lpstr>Презентация PowerPoint</vt:lpstr>
      <vt:lpstr>Презентация PowerPoint</vt:lpstr>
      <vt:lpstr>6.3. Невдачі ринку та необхідність державного регулювання </vt:lpstr>
      <vt:lpstr>Основні сфери діяльності  держави</vt:lpstr>
      <vt:lpstr>6.4. Теорія суспільного вибору</vt:lpstr>
      <vt:lpstr>Презентация PowerPoint</vt:lpstr>
      <vt:lpstr>Парадокс Кондорсе</vt:lpstr>
      <vt:lpstr>Презентация PowerPoint</vt:lpstr>
      <vt:lpstr>Теорема неможливості Кенета Ерроу</vt:lpstr>
      <vt:lpstr>Аксіоми К. Ерроу  розумного колективного вибору</vt:lpstr>
      <vt:lpstr>6.5. Державне регулювання економіки: основні цілі та інструменти</vt:lpstr>
      <vt:lpstr>Часові лаги (ефект запізнення)</vt:lpstr>
      <vt:lpstr>Методи державного регулювання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140</cp:revision>
  <dcterms:created xsi:type="dcterms:W3CDTF">2022-09-14T17:34:50Z</dcterms:created>
  <dcterms:modified xsi:type="dcterms:W3CDTF">2022-11-28T07:54:33Z</dcterms:modified>
</cp:coreProperties>
</file>