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76" r:id="rId3"/>
    <p:sldId id="272" r:id="rId4"/>
    <p:sldId id="258" r:id="rId5"/>
    <p:sldId id="271" r:id="rId6"/>
    <p:sldId id="275" r:id="rId7"/>
    <p:sldId id="274" r:id="rId8"/>
    <p:sldId id="282" r:id="rId9"/>
    <p:sldId id="283" r:id="rId10"/>
    <p:sldId id="273" r:id="rId11"/>
    <p:sldId id="277" r:id="rId12"/>
    <p:sldId id="270" r:id="rId13"/>
    <p:sldId id="257" r:id="rId14"/>
    <p:sldId id="259" r:id="rId15"/>
    <p:sldId id="278" r:id="rId16"/>
    <p:sldId id="262" r:id="rId17"/>
    <p:sldId id="264" r:id="rId18"/>
    <p:sldId id="261" r:id="rId19"/>
    <p:sldId id="260" r:id="rId20"/>
    <p:sldId id="265" r:id="rId21"/>
    <p:sldId id="266" r:id="rId22"/>
    <p:sldId id="267" r:id="rId23"/>
    <p:sldId id="269" r:id="rId24"/>
    <p:sldId id="268" r:id="rId25"/>
    <p:sldId id="279" r:id="rId26"/>
    <p:sldId id="280" r:id="rId27"/>
    <p:sldId id="281" r:id="rId28"/>
    <p:sldId id="263" r:id="rId29"/>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p:cViewPr varScale="1">
        <p:scale>
          <a:sx n="116" d="100"/>
          <a:sy n="116"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555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31270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764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83317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595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26203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90567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6291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08390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D0E6B3-D148-41FE-B2A6-1FA6F0C77C7B}" type="datetimeFigureOut">
              <a:rPr lang="uk-UA" smtClean="0"/>
              <a:t>02.12.2025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23696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297877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BD0E6B3-D148-41FE-B2A6-1FA6F0C77C7B}" type="datetimeFigureOut">
              <a:rPr lang="uk-UA" smtClean="0"/>
              <a:t>02.12.2025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34059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BD0E6B3-D148-41FE-B2A6-1FA6F0C77C7B}" type="datetimeFigureOut">
              <a:rPr lang="uk-UA" smtClean="0"/>
              <a:t>02.12.2025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95150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E6B3-D148-41FE-B2A6-1FA6F0C77C7B}" type="datetimeFigureOut">
              <a:rPr lang="uk-UA" smtClean="0"/>
              <a:t>02.12.2025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6302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159236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D0E6B3-D148-41FE-B2A6-1FA6F0C77C7B}" type="datetimeFigureOut">
              <a:rPr lang="uk-UA" smtClean="0"/>
              <a:t>02.12.2025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438621-6CBB-4A2B-80DB-99CA9E74A440}" type="slidenum">
              <a:rPr lang="uk-UA" smtClean="0"/>
              <a:t>‹#›</a:t>
            </a:fld>
            <a:endParaRPr lang="uk-UA"/>
          </a:p>
        </p:txBody>
      </p:sp>
    </p:spTree>
    <p:extLst>
      <p:ext uri="{BB962C8B-B14F-4D97-AF65-F5344CB8AC3E}">
        <p14:creationId xmlns:p14="http://schemas.microsoft.com/office/powerpoint/2010/main" val="417348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D0E6B3-D148-41FE-B2A6-1FA6F0C77C7B}" type="datetimeFigureOut">
              <a:rPr lang="uk-UA" smtClean="0"/>
              <a:t>02.12.2025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B438621-6CBB-4A2B-80DB-99CA9E74A440}" type="slidenum">
              <a:rPr lang="uk-UA" smtClean="0"/>
              <a:t>‹#›</a:t>
            </a:fld>
            <a:endParaRPr lang="uk-UA"/>
          </a:p>
        </p:txBody>
      </p:sp>
    </p:spTree>
    <p:extLst>
      <p:ext uri="{BB962C8B-B14F-4D97-AF65-F5344CB8AC3E}">
        <p14:creationId xmlns:p14="http://schemas.microsoft.com/office/powerpoint/2010/main" val="205324530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uk.wikipedia.org/wiki/%D0%9F%D0%B0%D1%82%D0%B5%D0%BD%D1%82#cite_not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krpatent.org/uk/articles/bases2" TargetMode="External"/><Relationship Id="rId2" Type="http://schemas.openxmlformats.org/officeDocument/2006/relationships/hyperlink" Target="https://science.nmu.org.ua/ua/ndc/patents/patent_sites.php"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uk.wikipedia.org/wiki/%D0%9A%D0%BE%D1%80%D0%B8%D1%81%D0%BD%D0%B0_%D0%BC%D0%BE%D0%B4%D0%B5%D0%BB%D1%8C" TargetMode="External"/><Relationship Id="rId2" Type="http://schemas.openxmlformats.org/officeDocument/2006/relationships/hyperlink" Target="https://uk.wikipedia.org/wiki/%D0%92%D0%B8%D0%BD%D0%B0%D1%85%D1%96%D0%B4" TargetMode="External"/><Relationship Id="rId1" Type="http://schemas.openxmlformats.org/officeDocument/2006/relationships/slideLayout" Target="../slideLayouts/slideLayout2.xml"/><Relationship Id="rId4" Type="http://schemas.openxmlformats.org/officeDocument/2006/relationships/hyperlink" Target="https://uk.wikipedia.org/wiki/%D0%9F%D1%80%D0%BE%D0%BC%D0%B8%D1%81%D0%BB%D0%BE%D0%B2%D0%B8%D0%B9_%D0%B7%D1%80%D0%B0%D0%B7%D0%BE%D0%B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wikipedia.org/wiki/%D0%9F%D0%B0%D1%82%D0%B5%D0%BD%D1%82%D0%BE%D0%B7%D0%B4%D0%B0%D1%82%D0%BD%D1%96%D1%81%D1%82%D1%8C" TargetMode="External"/><Relationship Id="rId2" Type="http://schemas.openxmlformats.org/officeDocument/2006/relationships/hyperlink" Target="https://uk.wikipedia.org/wiki/%D0%A2%D0%B5%D1%85%D0%BD%D1%96%D1%87%D0%BD%D0%B5_%D1%80%D1%96%D1%88%D0%B5%D0%BD%D0%BD%D1%8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k.wikipedia.org/wiki/%D0%92%D0%B8%D0%BD%D0%B0%D1%85%D1%96%D0%B4" TargetMode="External"/><Relationship Id="rId2" Type="http://schemas.openxmlformats.org/officeDocument/2006/relationships/hyperlink" Target="https://uk.wikipedia.org/wiki/%D0%A2%D0%B5%D1%85%D0%BD%D1%96%D1%87%D0%BD%D0%B5_%D1%80%D1%96%D1%88%D0%B5%D0%BD%D0%BD%D1%8F" TargetMode="External"/><Relationship Id="rId1" Type="http://schemas.openxmlformats.org/officeDocument/2006/relationships/slideLayout" Target="../slideLayouts/slideLayout2.xml"/><Relationship Id="rId6" Type="http://schemas.openxmlformats.org/officeDocument/2006/relationships/hyperlink" Target="https://uk.wikipedia.org/wiki/%D0%A0%D0%B0%D1%86%D1%96%D0%BE%D0%BD%D0%B0%D0%BB%D1%96%D0%B7%D0%B0%D1%82%D0%BE%D1%80%D1%81%D1%8C%D0%BA%D0%B0_%D0%BF%D1%80%D0%BE%D0%BF%D0%BE%D0%B7%D0%B8%D1%86%D1%96%D1%8F" TargetMode="External"/><Relationship Id="rId5" Type="http://schemas.openxmlformats.org/officeDocument/2006/relationships/hyperlink" Target="https://uk.wikipedia.org/wiki/%D0%9F%D1%80%D0%BE%D0%BC%D0%B8%D1%81%D0%BB%D0%BE%D0%B2%D0%B8%D0%B9_%D0%B7%D1%80%D0%B0%D0%B7%D0%BE%D0%BA" TargetMode="External"/><Relationship Id="rId4" Type="http://schemas.openxmlformats.org/officeDocument/2006/relationships/hyperlink" Target="https://uk.wikipedia.org/wiki/%D0%9A%D0%BE%D1%80%D0%B8%D1%81%D0%BD%D0%B0_%D0%BC%D0%BE%D0%B4%D0%B5%D0%BB%D1%8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k.wikipedia.org/wiki/%D0%9A%D0%BE%D1%80%D0%B8%D1%81%D0%BD%D0%B0_%D0%BC%D0%BE%D0%B4%D0%B5%D0%BB%D1%8C" TargetMode="External"/><Relationship Id="rId2" Type="http://schemas.openxmlformats.org/officeDocument/2006/relationships/hyperlink" Target="https://uk.wikipedia.org/wiki/%D0%92%D0%B8%D0%BD%D0%B0%D1%85%D1%96%D0%B4" TargetMode="External"/><Relationship Id="rId1" Type="http://schemas.openxmlformats.org/officeDocument/2006/relationships/slideLayout" Target="../slideLayouts/slideLayout2.xml"/><Relationship Id="rId5" Type="http://schemas.openxmlformats.org/officeDocument/2006/relationships/hyperlink" Target="https://uk.wikipedia.org/wiki/%D0%9F%D1%80%D1%96%D0%BE%D1%80%D0%B8%D1%82%D0%B5%D1%82_(%D1%96%D0%BD%D1%82%D0%B5%D0%BB%D0%B5%D0%BA%D1%82%D1%83%D0%B0%D0%BB%D1%8C%D0%BD%D0%B0_%D0%B2%D0%BB%D0%B0%D1%81%D0%BD%D1%96%D1%81%D1%82%D1%8C)" TargetMode="External"/><Relationship Id="rId4" Type="http://schemas.openxmlformats.org/officeDocument/2006/relationships/hyperlink" Target="https://uk.wikipedia.org/wiki/%D0%9F%D1%80%D0%BE%D0%BC%D0%B8%D1%81%D0%BB%D0%BE%D0%B2%D0%B8%D0%B9_%D0%B7%D1%80%D0%B0%D0%B7%D0%BE%D0%B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k.wikipedia.org/wiki/%D0%92%D0%B8%D0%BD%D0%B0%D1%85%D1%96%D0%B4%D0%BD%D0%B8%D0%BA" TargetMode="External"/><Relationship Id="rId2" Type="http://schemas.openxmlformats.org/officeDocument/2006/relationships/hyperlink" Target="https://uk.wikipedia.org/wiki/%D0%86%D0%BD%D1%82%D0%B5%D0%BB%D0%B5%D0%BA%D1%82%D1%83%D0%B0%D0%BB%D1%8C%D0%BD%D0%B0_%D0%B2%D0%BB%D0%B0%D1%81%D0%BD%D1%96%D1%81%D1%82%D1%8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rada.gov.u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k.wikipedia.org/w/index.php?title=%D0%97%D0%B0%D0%BA%D0%BE%D0%BD%D0%BE%D0%B4%D0%B0%D0%B2%D1%81%D1%82%D0%B2%D0%BE_%D0%A3%D0%BA%D1%80%D0%B0%D1%97%D0%BD%D0%B8_%D1%96%D0%B7_%D0%BF%D0%B8%D1%82%D0%B0%D0%BD%D1%8C_%D1%96%D0%BD%D1%82%D0%B5%D0%BB%D0%B5%D0%BA%D1%82%D1%83%D0%B0%D0%BB%D1%8C%D0%BD%D0%BE%D1%97_%D0%B2%D0%BB%D0%B0%D1%81%D0%BD%D0%BE%D1%81%D1%82%D1%96&amp;action=edit&amp;redlink=1" TargetMode="External"/><Relationship Id="rId7" Type="http://schemas.openxmlformats.org/officeDocument/2006/relationships/hyperlink" Target="https://24tv.ua/shho-tse-take-intelektualna-vlasnist-yak-beregti-ukrayina-novini_n1371481" TargetMode="External"/><Relationship Id="rId2" Type="http://schemas.openxmlformats.org/officeDocument/2006/relationships/hyperlink" Target="http://zakon.rada.gov.ua/" TargetMode="External"/><Relationship Id="rId1" Type="http://schemas.openxmlformats.org/officeDocument/2006/relationships/slideLayout" Target="../slideLayouts/slideLayout2.xml"/><Relationship Id="rId6" Type="http://schemas.openxmlformats.org/officeDocument/2006/relationships/hyperlink" Target="https://uk.wikipedia.org/wiki/%D0%97%D0%B0%D0%BA%D0%BE%D0%BD_%D0%A3%D0%BA%D1%80%D0%B0%D1%97%D0%BD%D0%B8" TargetMode="External"/><Relationship Id="rId5" Type="http://schemas.openxmlformats.org/officeDocument/2006/relationships/hyperlink" Target="https://uk.wikipedia.org/wiki/%D0%90%D0%B2%D1%82%D0%BE%D1%80%D1%81%D1%8C%D0%BA%D0%B5_%D0%BF%D1%80%D0%B0%D0%B2%D0%BE" TargetMode="External"/><Relationship Id="rId4" Type="http://schemas.openxmlformats.org/officeDocument/2006/relationships/hyperlink" Target="https://uk.wikipedia.org/wiki/%D0%9E%D1%84%D0%BE%D1%80%D0%BC%D0%BB%D0%B5%D0%BD%D0%BD%D1%8F_%D0%BF%D1%80%D0%B0%D0%B2_%D1%96%D0%BD%D1%82%D0%B5%D0%BB%D0%B5%D0%BA%D1%82%D1%83%D0%B0%D0%BB%D1%8C%D0%BD%D0%BE%D1%97_%D0%B2%D0%BB%D0%B0%D1%81%D0%BD%D0%BE%D1%81%D1%82%D1%9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justice.dp.ua/ua/zahist-intelektualnoyi-vlasnosti-v-cifrovomu-seredovishi/"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86%D0%BD%D1%82%D0%B5%D0%BB%D0%B5%D0%BA%D1%82%D1%83%D0%B0%D0%BB%D1%8C%D0%BD%D0%B0_%D0%B2%D0%BB%D0%B0%D1%81%D0%BD%D1%96%D1%81%D1%82%D1%8C#cite_note-1" TargetMode="External"/><Relationship Id="rId2" Type="http://schemas.openxmlformats.org/officeDocument/2006/relationships/hyperlink" Target="https://uk.wikipedia.org/wiki/%D0%A0%D0%B5%D0%B7%D1%83%D0%BB%D1%8C%D1%82%D0%B0%D1%82_%D1%96%D0%BD%D1%82%D0%B5%D0%BB%D0%B5%D0%BA%D1%82%D1%83%D0%B0%D0%BB%D1%8C%D0%BD%D0%BE%D1%97_%D0%B4%D1%96%D1%8F%D0%BB%D1%8C%D0%BD%D0%BE%D1%81%D1%82%D1%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uk.wikipedia.org/wiki/%D0%9F%D1%80%D0%B0%D0%B2%D0%B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k.wikipedia.org/wiki/%D0%9F%D0%B0%D1%82%D0%B5%D0%BD%D1%82" TargetMode="External"/><Relationship Id="rId2" Type="http://schemas.openxmlformats.org/officeDocument/2006/relationships/hyperlink" Target="https://uk.wikipedia.org/wiki/%D0%90%D0%B2%D1%82%D0%BE%D1%80%D1%81%D1%8C%D0%BA%D0%B5_%D0%BF%D1%80%D0%B0%D0%B2%D0%BE" TargetMode="External"/><Relationship Id="rId1" Type="http://schemas.openxmlformats.org/officeDocument/2006/relationships/slideLayout" Target="../slideLayouts/slideLayout2.xml"/><Relationship Id="rId5" Type="http://schemas.openxmlformats.org/officeDocument/2006/relationships/hyperlink" Target="https://uk.wikipedia.org/wiki/%D0%9A%D0%BE%D0%BC%D0%B5%D1%80%D1%86%D1%96%D0%B9%D0%BD%D0%B0_%D1%82%D0%B0%D1%94%D0%BC%D0%BD%D0%B8%D1%86%D1%8F" TargetMode="External"/><Relationship Id="rId4" Type="http://schemas.openxmlformats.org/officeDocument/2006/relationships/hyperlink" Target="https://uk.wikipedia.org/wiki/%D0%9D%D0%BE%D1%83-%D1%85%D0%B0%D1%8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b.posibnyky.vntu.edu.ua/firen/8zlepko_intelektualna_vlasnist_naukovo-tehnichnij_diyalnosti/2..htm"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8888" y="995423"/>
            <a:ext cx="5688827" cy="4255930"/>
          </a:xfrm>
        </p:spPr>
        <p:txBody>
          <a:bodyPr/>
          <a:lstStyle/>
          <a:p>
            <a:pPr algn="ctr"/>
            <a:r>
              <a:rPr lang="uk-UA" dirty="0" smtClean="0"/>
              <a:t>Інтелектуальна власність.</a:t>
            </a:r>
            <a:br>
              <a:rPr lang="uk-UA" dirty="0" smtClean="0"/>
            </a:br>
            <a:r>
              <a:rPr lang="uk-UA" dirty="0" smtClean="0"/>
              <a:t/>
            </a:r>
            <a:br>
              <a:rPr lang="uk-UA" dirty="0" smtClean="0"/>
            </a:br>
            <a:r>
              <a:rPr lang="uk-UA" dirty="0" smtClean="0"/>
              <a:t>Патенти.</a:t>
            </a:r>
            <a:br>
              <a:rPr lang="uk-UA" dirty="0" smtClean="0"/>
            </a:br>
            <a:r>
              <a:rPr lang="uk-UA" dirty="0" smtClean="0"/>
              <a:t>Патентування</a:t>
            </a:r>
            <a:endParaRPr lang="uk-UA" dirty="0"/>
          </a:p>
        </p:txBody>
      </p:sp>
      <p:pic>
        <p:nvPicPr>
          <p:cNvPr id="4" name="Picture 2"/>
          <p:cNvPicPr>
            <a:picLocks noChangeAspect="1" noChangeArrowheads="1"/>
          </p:cNvPicPr>
          <p:nvPr/>
        </p:nvPicPr>
        <p:blipFill>
          <a:blip r:embed="rId2" cstate="print"/>
          <a:srcRect l="21362" t="29270" r="17782" b="5499"/>
          <a:stretch>
            <a:fillRect/>
          </a:stretch>
        </p:blipFill>
        <p:spPr bwMode="auto">
          <a:xfrm>
            <a:off x="6736812" y="2589813"/>
            <a:ext cx="4478547" cy="36004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5" name="Picture 1"/>
          <p:cNvPicPr>
            <a:picLocks noChangeAspect="1" noChangeArrowheads="1"/>
          </p:cNvPicPr>
          <p:nvPr/>
        </p:nvPicPr>
        <p:blipFill>
          <a:blip r:embed="rId3" cstate="print"/>
          <a:srcRect/>
          <a:stretch>
            <a:fillRect/>
          </a:stretch>
        </p:blipFill>
        <p:spPr bwMode="auto">
          <a:xfrm>
            <a:off x="8390541" y="331592"/>
            <a:ext cx="1228021" cy="1732874"/>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pic>
        <p:nvPicPr>
          <p:cNvPr id="7" name="Picture 3"/>
          <p:cNvPicPr>
            <a:picLocks noChangeAspect="1" noChangeArrowheads="1"/>
          </p:cNvPicPr>
          <p:nvPr/>
        </p:nvPicPr>
        <p:blipFill rotWithShape="1">
          <a:blip r:embed="rId4" cstate="print"/>
          <a:srcRect l="4093" t="1801"/>
          <a:stretch/>
        </p:blipFill>
        <p:spPr bwMode="auto">
          <a:xfrm>
            <a:off x="6775265" y="331591"/>
            <a:ext cx="1229235" cy="172772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pic>
        <p:nvPicPr>
          <p:cNvPr id="8" name="Picture 1"/>
          <p:cNvPicPr>
            <a:picLocks noChangeAspect="1" noChangeArrowheads="1"/>
          </p:cNvPicPr>
          <p:nvPr/>
        </p:nvPicPr>
        <p:blipFill>
          <a:blip r:embed="rId5" cstate="print"/>
          <a:srcRect/>
          <a:stretch>
            <a:fillRect/>
          </a:stretch>
        </p:blipFill>
        <p:spPr bwMode="auto">
          <a:xfrm>
            <a:off x="10004603" y="331591"/>
            <a:ext cx="1210756" cy="1708031"/>
          </a:xfrm>
          <a:prstGeom prst="rect">
            <a:avLst/>
          </a:prstGeom>
          <a:noFill/>
          <a:ln w="9525">
            <a:solidFill>
              <a:schemeClr val="accent1"/>
            </a:solid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2380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7967" y="2322652"/>
            <a:ext cx="4994261" cy="1320800"/>
          </a:xfrm>
        </p:spPr>
        <p:txBody>
          <a:bodyPr>
            <a:noAutofit/>
          </a:bodyPr>
          <a:lstStyle/>
          <a:p>
            <a:pPr algn="ctr"/>
            <a:r>
              <a:rPr lang="uk-UA" sz="4400" dirty="0"/>
              <a:t>2</a:t>
            </a:r>
            <a:r>
              <a:rPr lang="uk-UA" sz="4400" dirty="0" smtClean="0"/>
              <a:t>. Винахід. Патенти</a:t>
            </a:r>
            <a:endParaRPr lang="uk-UA" sz="4400" dirty="0"/>
          </a:p>
        </p:txBody>
      </p:sp>
      <p:pic>
        <p:nvPicPr>
          <p:cNvPr id="5" name="Рисунок 4"/>
          <p:cNvPicPr>
            <a:picLocks noChangeAspect="1"/>
          </p:cNvPicPr>
          <p:nvPr/>
        </p:nvPicPr>
        <p:blipFill>
          <a:blip r:embed="rId2"/>
          <a:stretch>
            <a:fillRect/>
          </a:stretch>
        </p:blipFill>
        <p:spPr>
          <a:xfrm>
            <a:off x="5874368" y="1941974"/>
            <a:ext cx="5040560" cy="2833993"/>
          </a:xfrm>
          <a:prstGeom prst="rect">
            <a:avLst/>
          </a:prstGeom>
          <a:ln>
            <a:solidFill>
              <a:schemeClr val="accent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791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Винахід</a:t>
            </a:r>
            <a:endParaRPr lang="uk-UA" dirty="0"/>
          </a:p>
        </p:txBody>
      </p:sp>
      <p:sp>
        <p:nvSpPr>
          <p:cNvPr id="3" name="Объект 2"/>
          <p:cNvSpPr>
            <a:spLocks noGrp="1"/>
          </p:cNvSpPr>
          <p:nvPr>
            <p:ph idx="1"/>
          </p:nvPr>
        </p:nvSpPr>
        <p:spPr/>
        <p:txBody>
          <a:bodyPr/>
          <a:lstStyle/>
          <a:p>
            <a:r>
              <a:rPr lang="uk-UA" dirty="0" smtClean="0">
                <a:solidFill>
                  <a:schemeClr val="tx1"/>
                </a:solidFill>
              </a:rPr>
              <a:t>Винахід - це результат інтелектуальної діяльності людини в будь-якій сфері технології.</a:t>
            </a:r>
          </a:p>
          <a:p>
            <a:pPr marL="0" indent="0">
              <a:buNone/>
            </a:pPr>
            <a:endParaRPr lang="ru-RU" dirty="0" smtClean="0"/>
          </a:p>
          <a:p>
            <a:pPr marL="0" indent="0">
              <a:buNone/>
            </a:pPr>
            <a:r>
              <a:rPr lang="uk-UA" dirty="0" smtClean="0">
                <a:solidFill>
                  <a:schemeClr val="tx1"/>
                </a:solidFill>
              </a:rPr>
              <a:t>Відповідно до законодавства України об’єктом винаходу, на який видається патент, може бути:</a:t>
            </a:r>
          </a:p>
          <a:p>
            <a:r>
              <a:rPr lang="uk-UA" dirty="0" smtClean="0">
                <a:solidFill>
                  <a:schemeClr val="tx1"/>
                </a:solidFill>
              </a:rPr>
              <a:t>продукт (пристрій, речовина, штам мікроорганізму, культура клітин рослин і тварин та ін.);</a:t>
            </a:r>
          </a:p>
          <a:p>
            <a:r>
              <a:rPr lang="uk-UA" dirty="0" smtClean="0">
                <a:solidFill>
                  <a:schemeClr val="tx1"/>
                </a:solidFill>
              </a:rPr>
              <a:t>процес (спосіб);</a:t>
            </a:r>
          </a:p>
          <a:p>
            <a:r>
              <a:rPr lang="uk-UA" dirty="0" smtClean="0">
                <a:solidFill>
                  <a:schemeClr val="tx1"/>
                </a:solidFill>
              </a:rPr>
              <a:t>нове застосування використання відомого продукту чи процесу.</a:t>
            </a:r>
          </a:p>
          <a:p>
            <a:endParaRPr lang="uk-UA" dirty="0">
              <a:solidFill>
                <a:schemeClr val="tx1"/>
              </a:solidFill>
            </a:endParaRPr>
          </a:p>
        </p:txBody>
      </p:sp>
    </p:spTree>
    <p:extLst>
      <p:ext uri="{BB962C8B-B14F-4D97-AF65-F5344CB8AC3E}">
        <p14:creationId xmlns:p14="http://schemas.microsoft.com/office/powerpoint/2010/main" val="123293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питання </a:t>
            </a:r>
            <a:endParaRPr lang="uk-UA" dirty="0"/>
          </a:p>
        </p:txBody>
      </p:sp>
      <p:sp>
        <p:nvSpPr>
          <p:cNvPr id="3" name="Объект 2"/>
          <p:cNvSpPr>
            <a:spLocks noGrp="1"/>
          </p:cNvSpPr>
          <p:nvPr>
            <p:ph idx="1"/>
          </p:nvPr>
        </p:nvSpPr>
        <p:spPr>
          <a:xfrm>
            <a:off x="677334" y="2083316"/>
            <a:ext cx="8596668" cy="3880773"/>
          </a:xfrm>
        </p:spPr>
        <p:txBody>
          <a:bodyPr>
            <a:normAutofit/>
          </a:bodyPr>
          <a:lstStyle/>
          <a:p>
            <a:r>
              <a:rPr lang="uk-UA" sz="2400" dirty="0">
                <a:solidFill>
                  <a:schemeClr val="tx1"/>
                </a:solidFill>
                <a:latin typeface="Arial Narrow" panose="020B0606020202030204" pitchFamily="34" charset="0"/>
              </a:rPr>
              <a:t>Патент </a:t>
            </a:r>
            <a:r>
              <a:rPr lang="uk-UA" sz="2400" dirty="0" smtClean="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rPr>
              <a:t>це охоронний документ, який надає винахіднику виключне право на його винахід протягом певного строку. Він засвідчує авторство та пріоритет винаходу, що дозволяє власнику контролювати його використання та комерціалізацію. Існують різні види патентів, такі як патенти на винахід, корисну модель чи промисловий зразок, кожен з яких захищає різні об'єкти інтелектуальної власності. </a:t>
            </a:r>
          </a:p>
        </p:txBody>
      </p:sp>
      <p:sp>
        <p:nvSpPr>
          <p:cNvPr id="4" name="Прямоугольник 3"/>
          <p:cNvSpPr/>
          <p:nvPr/>
        </p:nvSpPr>
        <p:spPr>
          <a:xfrm>
            <a:off x="1558344" y="4858480"/>
            <a:ext cx="9723549" cy="923330"/>
          </a:xfrm>
          <a:prstGeom prst="rect">
            <a:avLst/>
          </a:prstGeom>
        </p:spPr>
        <p:txBody>
          <a:bodyPr wrap="square">
            <a:spAutoFit/>
          </a:bodyPr>
          <a:lstStyle/>
          <a:p>
            <a:r>
              <a:rPr lang="uk-UA" b="1" i="0" dirty="0" smtClean="0">
                <a:solidFill>
                  <a:srgbClr val="202122"/>
                </a:solidFill>
                <a:effectLst/>
                <a:latin typeface="Arial" panose="020B0604020202020204" pitchFamily="34" charset="0"/>
              </a:rPr>
              <a:t>Патент</a:t>
            </a:r>
            <a:r>
              <a:rPr lang="uk-UA" b="0" i="0" dirty="0" smtClean="0">
                <a:solidFill>
                  <a:srgbClr val="202122"/>
                </a:solidFill>
                <a:effectLst/>
                <a:latin typeface="Arial" panose="020B0604020202020204" pitchFamily="34" charset="0"/>
              </a:rPr>
              <a:t> (від</a:t>
            </a:r>
            <a:r>
              <a:rPr lang="uk-UA" dirty="0">
                <a:solidFill>
                  <a:srgbClr val="202122"/>
                </a:solidFill>
                <a:latin typeface="Arial" panose="020B0604020202020204" pitchFamily="34" charset="0"/>
              </a:rPr>
              <a:t> </a:t>
            </a:r>
            <a:r>
              <a:rPr lang="uk-UA" dirty="0" smtClean="0">
                <a:solidFill>
                  <a:srgbClr val="202122"/>
                </a:solidFill>
                <a:latin typeface="Arial" panose="020B0604020202020204" pitchFamily="34" charset="0"/>
              </a:rPr>
              <a:t>лат.</a:t>
            </a:r>
            <a:r>
              <a:rPr lang="uk-UA" b="0" i="0" dirty="0" smtClean="0">
                <a:solidFill>
                  <a:srgbClr val="202122"/>
                </a:solidFill>
                <a:effectLst/>
                <a:latin typeface="Arial" panose="020B0604020202020204" pitchFamily="34" charset="0"/>
              </a:rPr>
              <a:t> </a:t>
            </a:r>
            <a:r>
              <a:rPr lang="pl-PL" b="0" i="1" dirty="0" smtClean="0">
                <a:solidFill>
                  <a:srgbClr val="202122"/>
                </a:solidFill>
                <a:effectLst/>
                <a:latin typeface="Arial" panose="020B0604020202020204" pitchFamily="34" charset="0"/>
              </a:rPr>
              <a:t>patens</a:t>
            </a:r>
            <a:r>
              <a:rPr lang="pl-PL" b="0" i="0" dirty="0" smtClean="0">
                <a:solidFill>
                  <a:srgbClr val="202122"/>
                </a:solidFill>
                <a:effectLst/>
                <a:latin typeface="Arial" panose="020B0604020202020204" pitchFamily="34" charset="0"/>
              </a:rPr>
              <a:t> </a:t>
            </a:r>
            <a:r>
              <a:rPr lang="uk-UA" dirty="0" smtClean="0">
                <a:solidFill>
                  <a:schemeClr val="tx1"/>
                </a:solidFill>
                <a:latin typeface="Arial Narrow" panose="020B0606020202030204" pitchFamily="34" charset="0"/>
              </a:rPr>
              <a:t> –</a:t>
            </a:r>
            <a:r>
              <a:rPr lang="pl-PL"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відкритий, ясний, очевидний», від повного найменування </a:t>
            </a:r>
            <a:r>
              <a:rPr lang="uk-UA" dirty="0" smtClean="0">
                <a:solidFill>
                  <a:schemeClr val="tx1"/>
                </a:solidFill>
                <a:latin typeface="Arial Narrow" panose="020B0606020202030204" pitchFamily="34" charset="0"/>
              </a:rPr>
              <a:t> – </a:t>
            </a:r>
            <a:r>
              <a:rPr lang="uk-UA" b="0" i="0" dirty="0" smtClean="0">
                <a:solidFill>
                  <a:srgbClr val="202122"/>
                </a:solidFill>
                <a:effectLst/>
                <a:latin typeface="Arial" panose="020B0604020202020204" pitchFamily="34" charset="0"/>
              </a:rPr>
              <a:t> </a:t>
            </a:r>
            <a:r>
              <a:rPr lang="pl-PL" b="0" i="1" dirty="0" smtClean="0">
                <a:solidFill>
                  <a:srgbClr val="202122"/>
                </a:solidFill>
                <a:effectLst/>
                <a:latin typeface="Arial" panose="020B0604020202020204" pitchFamily="34" charset="0"/>
              </a:rPr>
              <a:t>litterae patentes</a:t>
            </a:r>
            <a:r>
              <a:rPr lang="pl-PL" b="0" i="0" dirty="0" smtClean="0">
                <a:solidFill>
                  <a:srgbClr val="202122"/>
                </a:solidFill>
                <a:effectLst/>
                <a:latin typeface="Arial" panose="020B0604020202020204" pitchFamily="34" charset="0"/>
              </a:rPr>
              <a:t>  «</a:t>
            </a:r>
            <a:r>
              <a:rPr lang="uk-UA" b="0" i="0" dirty="0" smtClean="0">
                <a:solidFill>
                  <a:srgbClr val="202122"/>
                </a:solidFill>
                <a:effectLst/>
                <a:latin typeface="Arial" panose="020B0604020202020204" pitchFamily="34" charset="0"/>
              </a:rPr>
              <a:t>відкритий лист») </a:t>
            </a:r>
            <a:r>
              <a:rPr lang="uk-UA" dirty="0" smtClean="0">
                <a:solidFill>
                  <a:schemeClr val="tx1"/>
                </a:solidFill>
                <a:latin typeface="Arial Narrow" panose="020B0606020202030204" pitchFamily="34" charset="0"/>
              </a:rPr>
              <a:t> – </a:t>
            </a:r>
            <a:r>
              <a:rPr lang="uk-UA" b="0" i="0" u="none" strike="noStrike" dirty="0" smtClean="0">
                <a:effectLst/>
                <a:latin typeface="Arial" panose="020B0604020202020204" pitchFamily="34" charset="0"/>
              </a:rPr>
              <a:t>документ</a:t>
            </a:r>
            <a:r>
              <a:rPr lang="uk-UA" b="0" i="0" dirty="0" smtClean="0">
                <a:solidFill>
                  <a:srgbClr val="202122"/>
                </a:solidFill>
                <a:effectLst/>
                <a:latin typeface="Arial" panose="020B0604020202020204" pitchFamily="34" charset="0"/>
              </a:rPr>
              <a:t>, що засвідчує авторство на винахід та виключне право на використання його протягом певного </a:t>
            </a:r>
            <a:r>
              <a:rPr lang="uk-UA" b="0" i="0" u="none" strike="noStrike" dirty="0" smtClean="0">
                <a:effectLst/>
                <a:latin typeface="Arial" panose="020B0604020202020204" pitchFamily="34" charset="0"/>
              </a:rPr>
              <a:t>строку</a:t>
            </a:r>
            <a:r>
              <a:rPr lang="uk-UA" b="0" i="0" dirty="0" smtClean="0">
                <a:solidFill>
                  <a:srgbClr val="202122"/>
                </a:solidFill>
                <a:effectLst/>
                <a:latin typeface="Arial" panose="020B0604020202020204" pitchFamily="34" charset="0"/>
              </a:rPr>
              <a:t>.</a:t>
            </a:r>
            <a:endParaRPr lang="uk-UA" dirty="0"/>
          </a:p>
        </p:txBody>
      </p:sp>
    </p:spTree>
    <p:extLst>
      <p:ext uri="{BB962C8B-B14F-4D97-AF65-F5344CB8AC3E}">
        <p14:creationId xmlns:p14="http://schemas.microsoft.com/office/powerpoint/2010/main" val="3817031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 це?</a:t>
            </a:r>
            <a:endParaRPr lang="uk-UA" dirty="0"/>
          </a:p>
        </p:txBody>
      </p:sp>
      <p:sp>
        <p:nvSpPr>
          <p:cNvPr id="3" name="Объект 2"/>
          <p:cNvSpPr>
            <a:spLocks noGrp="1"/>
          </p:cNvSpPr>
          <p:nvPr>
            <p:ph idx="1"/>
          </p:nvPr>
        </p:nvSpPr>
        <p:spPr>
          <a:xfrm>
            <a:off x="806123" y="1356260"/>
            <a:ext cx="6895444" cy="1419738"/>
          </a:xfrm>
        </p:spPr>
        <p:txBody>
          <a:bodyPr>
            <a:normAutofit/>
          </a:bodyPr>
          <a:lstStyle/>
          <a:p>
            <a:r>
              <a:rPr lang="ru-RU" sz="2400" dirty="0">
                <a:solidFill>
                  <a:schemeClr val="tx1"/>
                </a:solidFill>
                <a:latin typeface="Arial Narrow" panose="020B0606020202030204" pitchFamily="34" charset="0"/>
              </a:rPr>
              <a:t>Патент </a:t>
            </a:r>
            <a:r>
              <a:rPr lang="uk-UA" sz="2400" dirty="0">
                <a:solidFill>
                  <a:schemeClr val="tx1"/>
                </a:solidFill>
                <a:latin typeface="Arial Narrow" panose="020B0606020202030204" pitchFamily="34" charset="0"/>
              </a:rPr>
              <a:t>–</a:t>
            </a:r>
            <a:r>
              <a:rPr lang="ru-RU" sz="2400" dirty="0">
                <a:solidFill>
                  <a:schemeClr val="tx1"/>
                </a:solidFill>
                <a:latin typeface="Arial Narrow" panose="020B0606020202030204" pitchFamily="34" charset="0"/>
              </a:rPr>
              <a:t> </a:t>
            </a:r>
            <a:r>
              <a:rPr lang="uk-UA" sz="2400" dirty="0" smtClean="0">
                <a:solidFill>
                  <a:schemeClr val="tx1"/>
                </a:solidFill>
                <a:latin typeface="Arial Narrow" panose="020B0606020202030204" pitchFamily="34" charset="0"/>
              </a:rPr>
              <a:t>це юридичний документ, який засвідчує виключні права винахідника на його інтелектуальну власність</a:t>
            </a:r>
          </a:p>
        </p:txBody>
      </p:sp>
      <p:sp>
        <p:nvSpPr>
          <p:cNvPr id="6" name="Заголовок 1"/>
          <p:cNvSpPr txBox="1">
            <a:spLocks/>
          </p:cNvSpPr>
          <p:nvPr/>
        </p:nvSpPr>
        <p:spPr>
          <a:xfrm>
            <a:off x="677334" y="263856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Мета</a:t>
            </a:r>
            <a:endParaRPr lang="uk-UA" dirty="0"/>
          </a:p>
        </p:txBody>
      </p:sp>
      <p:sp>
        <p:nvSpPr>
          <p:cNvPr id="7" name="Объект 2"/>
          <p:cNvSpPr txBox="1">
            <a:spLocks/>
          </p:cNvSpPr>
          <p:nvPr/>
        </p:nvSpPr>
        <p:spPr>
          <a:xfrm>
            <a:off x="806123" y="3302146"/>
            <a:ext cx="6753777" cy="1320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400" dirty="0" smtClean="0">
                <a:solidFill>
                  <a:schemeClr val="tx1"/>
                </a:solidFill>
                <a:latin typeface="Arial Narrow" panose="020B0606020202030204" pitchFamily="34" charset="0"/>
              </a:rPr>
              <a:t>Головна мета патентування – захист винаходу від несанкціонованого копіювання та використання іншими особами</a:t>
            </a:r>
            <a:endParaRPr lang="uk-UA" sz="2400" dirty="0">
              <a:solidFill>
                <a:schemeClr val="tx1"/>
              </a:solidFill>
              <a:latin typeface="Arial Narrow" panose="020B0606020202030204" pitchFamily="34" charset="0"/>
            </a:endParaRPr>
          </a:p>
        </p:txBody>
      </p:sp>
      <p:pic>
        <p:nvPicPr>
          <p:cNvPr id="8" name="Рисунок 7"/>
          <p:cNvPicPr>
            <a:picLocks noChangeAspect="1"/>
          </p:cNvPicPr>
          <p:nvPr/>
        </p:nvPicPr>
        <p:blipFill>
          <a:blip r:embed="rId2"/>
          <a:stretch>
            <a:fillRect/>
          </a:stretch>
        </p:blipFill>
        <p:spPr>
          <a:xfrm>
            <a:off x="7830356" y="1213892"/>
            <a:ext cx="3103102" cy="4180124"/>
          </a:xfrm>
          <a:prstGeom prst="rect">
            <a:avLst/>
          </a:prstGeom>
          <a:ln>
            <a:solidFill>
              <a:schemeClr val="accent2"/>
            </a:solidFill>
          </a:ln>
          <a:effectLst>
            <a:outerShdw blurRad="50800" dist="38100" dir="5400000" algn="t" rotWithShape="0">
              <a:prstClr val="black">
                <a:alpha val="40000"/>
              </a:prstClr>
            </a:outerShdw>
          </a:effectLst>
        </p:spPr>
      </p:pic>
      <p:sp>
        <p:nvSpPr>
          <p:cNvPr id="4" name="Прямоугольник 3"/>
          <p:cNvSpPr/>
          <p:nvPr/>
        </p:nvSpPr>
        <p:spPr>
          <a:xfrm>
            <a:off x="677334" y="4918426"/>
            <a:ext cx="9265297" cy="1477328"/>
          </a:xfrm>
          <a:prstGeom prst="rect">
            <a:avLst/>
          </a:prstGeom>
        </p:spPr>
        <p:txBody>
          <a:bodyPr wrap="square">
            <a:spAutoFit/>
          </a:bodyPr>
          <a:lstStyle/>
          <a:p>
            <a:r>
              <a:rPr lang="uk-UA" dirty="0" smtClean="0">
                <a:latin typeface="ArialMT"/>
              </a:rPr>
              <a:t>Патент на винахід надає його власнику такі права:</a:t>
            </a:r>
          </a:p>
          <a:p>
            <a:pPr>
              <a:buFont typeface="Arial" panose="020B0604020202020204" pitchFamily="34" charset="0"/>
              <a:buChar char="•"/>
            </a:pPr>
            <a:r>
              <a:rPr lang="uk-UA" dirty="0" smtClean="0">
                <a:latin typeface="ArialMT"/>
              </a:rPr>
              <a:t>використання винаходу;</a:t>
            </a:r>
          </a:p>
          <a:p>
            <a:pPr>
              <a:buFont typeface="Arial" panose="020B0604020202020204" pitchFamily="34" charset="0"/>
              <a:buChar char="•"/>
            </a:pPr>
            <a:r>
              <a:rPr lang="uk-UA" dirty="0" smtClean="0">
                <a:latin typeface="ArialMT"/>
              </a:rPr>
              <a:t>виключне право дозволяти використання винаходу (видавати ліцензії);</a:t>
            </a:r>
          </a:p>
          <a:p>
            <a:pPr>
              <a:buFont typeface="Arial" panose="020B0604020202020204" pitchFamily="34" charset="0"/>
              <a:buChar char="•"/>
            </a:pPr>
            <a:r>
              <a:rPr lang="uk-UA" dirty="0" smtClean="0">
                <a:latin typeface="ArialMT"/>
              </a:rPr>
              <a:t>виключне право перешкоджати неправомірному використанню винаходу, в тому числі забороняти таке використання.</a:t>
            </a:r>
            <a:endParaRPr lang="uk-UA" b="0" i="0" dirty="0">
              <a:effectLst/>
              <a:latin typeface="ArialMT"/>
            </a:endParaRPr>
          </a:p>
        </p:txBody>
      </p:sp>
    </p:spTree>
    <p:extLst>
      <p:ext uri="{BB962C8B-B14F-4D97-AF65-F5344CB8AC3E}">
        <p14:creationId xmlns:p14="http://schemas.microsoft.com/office/powerpoint/2010/main" val="4258711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Об'єкт патентування</a:t>
            </a:r>
            <a:endParaRPr lang="uk-UA" dirty="0"/>
          </a:p>
        </p:txBody>
      </p:sp>
      <p:sp>
        <p:nvSpPr>
          <p:cNvPr id="3" name="Объект 2"/>
          <p:cNvSpPr>
            <a:spLocks noGrp="1"/>
          </p:cNvSpPr>
          <p:nvPr>
            <p:ph idx="1"/>
          </p:nvPr>
        </p:nvSpPr>
        <p:spPr>
          <a:xfrm>
            <a:off x="983405" y="2588219"/>
            <a:ext cx="8582576" cy="1696033"/>
          </a:xfrm>
        </p:spPr>
        <p:txBody>
          <a:bodyPr>
            <a:noAutofit/>
          </a:bodyPr>
          <a:lstStyle/>
          <a:p>
            <a:r>
              <a:rPr lang="uk-UA" sz="2400" dirty="0" smtClean="0">
                <a:solidFill>
                  <a:schemeClr val="tx1"/>
                </a:solidFill>
                <a:latin typeface="Arial Narrow" panose="020B0606020202030204" pitchFamily="34" charset="0"/>
              </a:rPr>
              <a:t>Об'єктом винаходу може бути продукт (наприклад, пристрій, речовина), процес (спосіб) або нове застосування відомого продукту чи процесу. Патентуються також промислові зразки, які захищають зовнішній вигляд виробу.</a:t>
            </a:r>
            <a:endParaRPr lang="uk-UA" sz="2400" dirty="0">
              <a:solidFill>
                <a:schemeClr val="tx1"/>
              </a:solidFill>
              <a:latin typeface="Arial Narrow" panose="020B0606020202030204" pitchFamily="34" charset="0"/>
            </a:endParaRPr>
          </a:p>
        </p:txBody>
      </p:sp>
      <p:sp>
        <p:nvSpPr>
          <p:cNvPr id="9" name="Прямоугольник 8"/>
          <p:cNvSpPr/>
          <p:nvPr/>
        </p:nvSpPr>
        <p:spPr>
          <a:xfrm>
            <a:off x="851067" y="4619642"/>
            <a:ext cx="9381066" cy="1477328"/>
          </a:xfrm>
          <a:prstGeom prst="rect">
            <a:avLst/>
          </a:prstGeom>
        </p:spPr>
        <p:txBody>
          <a:bodyPr wrap="square">
            <a:spAutoFit/>
          </a:bodyPr>
          <a:lstStyle/>
          <a:p>
            <a:r>
              <a:rPr lang="uk-UA" b="0" i="0" dirty="0" smtClean="0">
                <a:effectLst/>
                <a:latin typeface="Arial" panose="020B0604020202020204" pitchFamily="34" charset="0"/>
              </a:rPr>
              <a:t>Патент може бути визнано недійсним у судовому порядку на законодавчій основі. </a:t>
            </a:r>
          </a:p>
          <a:p>
            <a:r>
              <a:rPr lang="uk-UA" b="0" i="0" dirty="0" smtClean="0">
                <a:effectLst/>
                <a:latin typeface="Arial" panose="020B0604020202020204" pitchFamily="34" charset="0"/>
              </a:rPr>
              <a:t>З поняттям патенту тісно пов'язаний юридичний термін «патентна чистота», який означає, що машину, прилад, технологічний процес, матеріал, продукт тощо можна використовувати (виготовити, ввезти для продажу) в цій державі без порушення прав патентовласника.</a:t>
            </a:r>
            <a:endParaRPr lang="uk-UA" dirty="0"/>
          </a:p>
        </p:txBody>
      </p:sp>
      <p:pic>
        <p:nvPicPr>
          <p:cNvPr id="2050" name="Picture 2" descr="Інтелектуальна власність. Право Інтелектуальної власністі ЮК Ada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9843" y="186083"/>
            <a:ext cx="3489265" cy="197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1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Об'єкт патентування</a:t>
            </a:r>
            <a:endParaRPr lang="uk-UA" dirty="0"/>
          </a:p>
        </p:txBody>
      </p:sp>
      <p:sp>
        <p:nvSpPr>
          <p:cNvPr id="3" name="Объект 2"/>
          <p:cNvSpPr>
            <a:spLocks noGrp="1"/>
          </p:cNvSpPr>
          <p:nvPr>
            <p:ph idx="1"/>
          </p:nvPr>
        </p:nvSpPr>
        <p:spPr>
          <a:xfrm>
            <a:off x="806123" y="1356259"/>
            <a:ext cx="8582576" cy="2478623"/>
          </a:xfrm>
        </p:spPr>
        <p:txBody>
          <a:bodyPr>
            <a:noAutofit/>
          </a:bodyPr>
          <a:lstStyle/>
          <a:p>
            <a:r>
              <a:rPr lang="uk-UA" sz="2400" dirty="0" smtClean="0">
                <a:solidFill>
                  <a:schemeClr val="tx1"/>
                </a:solidFill>
              </a:rPr>
              <a:t>Корисна модель – це результат інтелектуальної діяльності людини в будь-якій сфері технології.</a:t>
            </a:r>
          </a:p>
          <a:p>
            <a:r>
              <a:rPr lang="uk-UA" sz="2400" dirty="0" smtClean="0">
                <a:solidFill>
                  <a:schemeClr val="tx1"/>
                </a:solidFill>
              </a:rPr>
              <a:t>Патент на корисну модель має територіальний характер, тобто діє тільки на території тільки тієї держави, патентним відомством якої він виданий</a:t>
            </a:r>
            <a:r>
              <a:rPr lang="ru-RU" sz="2400" dirty="0" smtClean="0">
                <a:solidFill>
                  <a:schemeClr val="tx1"/>
                </a:solidFill>
              </a:rPr>
              <a:t>.</a:t>
            </a:r>
            <a:endParaRPr lang="uk-UA" sz="2400" dirty="0">
              <a:solidFill>
                <a:schemeClr val="tx1"/>
              </a:solidFill>
              <a:latin typeface="Arial Narrow" panose="020B0606020202030204" pitchFamily="34" charset="0"/>
            </a:endParaRPr>
          </a:p>
        </p:txBody>
      </p:sp>
      <p:sp>
        <p:nvSpPr>
          <p:cNvPr id="4" name="Прямоугольник 3"/>
          <p:cNvSpPr/>
          <p:nvPr/>
        </p:nvSpPr>
        <p:spPr>
          <a:xfrm>
            <a:off x="948611" y="3834882"/>
            <a:ext cx="7392955" cy="1754326"/>
          </a:xfrm>
          <a:prstGeom prst="rect">
            <a:avLst/>
          </a:prstGeom>
        </p:spPr>
        <p:txBody>
          <a:bodyPr wrap="square">
            <a:spAutoFit/>
          </a:bodyPr>
          <a:lstStyle/>
          <a:p>
            <a:r>
              <a:rPr lang="uk-UA" dirty="0" smtClean="0">
                <a:latin typeface="ArialMT"/>
              </a:rPr>
              <a:t>Патент на корисну модель надає його власнику такі права:</a:t>
            </a:r>
          </a:p>
          <a:p>
            <a:pPr>
              <a:buFont typeface="Arial" panose="020B0604020202020204" pitchFamily="34" charset="0"/>
              <a:buChar char="•"/>
            </a:pPr>
            <a:r>
              <a:rPr lang="uk-UA" dirty="0" smtClean="0">
                <a:latin typeface="ArialMT"/>
              </a:rPr>
              <a:t>використання корисної моделі;</a:t>
            </a:r>
          </a:p>
          <a:p>
            <a:pPr>
              <a:buFont typeface="Arial" panose="020B0604020202020204" pitchFamily="34" charset="0"/>
              <a:buChar char="•"/>
            </a:pPr>
            <a:r>
              <a:rPr lang="uk-UA" dirty="0" smtClean="0">
                <a:latin typeface="ArialMT"/>
              </a:rPr>
              <a:t>виключне право дозволяти використання корисної моделі (видавати ліцензії);</a:t>
            </a:r>
          </a:p>
          <a:p>
            <a:pPr>
              <a:buFont typeface="Arial" panose="020B0604020202020204" pitchFamily="34" charset="0"/>
              <a:buChar char="•"/>
            </a:pPr>
            <a:r>
              <a:rPr lang="uk-UA" dirty="0" smtClean="0">
                <a:latin typeface="ArialMT"/>
              </a:rPr>
              <a:t>виключне право перешкоджати неправомірному використанню корисної моделі, в тому числі забороняти таке використання</a:t>
            </a:r>
            <a:r>
              <a:rPr lang="ru-RU" dirty="0" smtClean="0">
                <a:latin typeface="ArialMT"/>
              </a:rPr>
              <a:t>.</a:t>
            </a:r>
            <a:endParaRPr lang="ru-RU" dirty="0">
              <a:latin typeface="ArialMT"/>
            </a:endParaRPr>
          </a:p>
        </p:txBody>
      </p:sp>
      <p:pic>
        <p:nvPicPr>
          <p:cNvPr id="1026" name="Picture 2" descr="Інтелектуальна власність. Право Інтелектуальної власністі ЮК Ada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566" y="186612"/>
            <a:ext cx="3643735" cy="174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03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664455" y="45471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Термін дії</a:t>
            </a:r>
            <a:endParaRPr lang="uk-UA" dirty="0"/>
          </a:p>
        </p:txBody>
      </p:sp>
      <p:sp>
        <p:nvSpPr>
          <p:cNvPr id="7" name="Объект 2"/>
          <p:cNvSpPr txBox="1">
            <a:spLocks/>
          </p:cNvSpPr>
          <p:nvPr/>
        </p:nvSpPr>
        <p:spPr>
          <a:xfrm>
            <a:off x="1076579" y="1403339"/>
            <a:ext cx="8582576" cy="15201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400" dirty="0" smtClean="0">
                <a:solidFill>
                  <a:schemeClr val="tx1"/>
                </a:solidFill>
                <a:latin typeface="Arial Narrow" panose="020B0606020202030204" pitchFamily="34" charset="0"/>
              </a:rPr>
              <a:t>Строк дії патенту залежить від його виду. </a:t>
            </a:r>
          </a:p>
          <a:p>
            <a:pPr marL="0" indent="0">
              <a:buNone/>
            </a:pPr>
            <a:r>
              <a:rPr lang="uk-UA" sz="2400" dirty="0" smtClean="0">
                <a:solidFill>
                  <a:schemeClr val="tx1"/>
                </a:solidFill>
                <a:latin typeface="Arial Narrow" panose="020B0606020202030204" pitchFamily="34" charset="0"/>
              </a:rPr>
              <a:t>Наприклад, патент на винахід діє 20 років від дати подання заявки, а на корисну модель – 10 років</a:t>
            </a:r>
            <a:r>
              <a:rPr lang="ru-RU" sz="2400" dirty="0" smtClean="0">
                <a:solidFill>
                  <a:schemeClr val="tx1"/>
                </a:solidFill>
                <a:latin typeface="Arial Narrow" panose="020B0606020202030204" pitchFamily="34" charset="0"/>
              </a:rPr>
              <a:t>.</a:t>
            </a:r>
            <a:endParaRPr lang="uk-UA" sz="2400" dirty="0">
              <a:solidFill>
                <a:schemeClr val="tx1"/>
              </a:solidFill>
              <a:latin typeface="Arial Narrow" panose="020B0606020202030204" pitchFamily="34" charset="0"/>
            </a:endParaRPr>
          </a:p>
          <a:p>
            <a:endParaRPr lang="uk-UA" sz="2400" dirty="0">
              <a:solidFill>
                <a:schemeClr val="tx1"/>
              </a:solidFill>
              <a:latin typeface="Arial Narrow" panose="020B0606020202030204" pitchFamily="34" charset="0"/>
            </a:endParaRPr>
          </a:p>
        </p:txBody>
      </p:sp>
      <p:sp>
        <p:nvSpPr>
          <p:cNvPr id="12" name="Прямоугольник 11"/>
          <p:cNvSpPr/>
          <p:nvPr/>
        </p:nvSpPr>
        <p:spPr>
          <a:xfrm>
            <a:off x="664455" y="3322750"/>
            <a:ext cx="9934859" cy="2585323"/>
          </a:xfrm>
          <a:prstGeom prst="rect">
            <a:avLst/>
          </a:prstGeom>
        </p:spPr>
        <p:txBody>
          <a:bodyPr wrap="square">
            <a:spAutoFit/>
          </a:bodyPr>
          <a:lstStyle/>
          <a:p>
            <a:r>
              <a:rPr lang="uk-UA" b="0" i="0" dirty="0" smtClean="0">
                <a:effectLst/>
                <a:latin typeface="Arial" panose="020B0604020202020204" pitchFamily="34" charset="0"/>
              </a:rPr>
              <a:t>У широкому розумінні «патент» є комплексом </a:t>
            </a:r>
            <a:r>
              <a:rPr lang="uk-UA" b="0" i="0" u="none" strike="noStrike" dirty="0" smtClean="0">
                <a:effectLst/>
                <a:latin typeface="Arial" panose="020B0604020202020204" pitchFamily="34" charset="0"/>
              </a:rPr>
              <a:t>виключних прав</a:t>
            </a:r>
            <a:r>
              <a:rPr lang="uk-UA" b="0" i="0" dirty="0" smtClean="0">
                <a:effectLst/>
                <a:latin typeface="Arial" panose="020B0604020202020204" pitchFamily="34" charset="0"/>
              </a:rPr>
              <a:t> на використання </a:t>
            </a:r>
          </a:p>
          <a:p>
            <a:r>
              <a:rPr lang="uk-UA" b="0" i="0" u="none" strike="noStrike" dirty="0" smtClean="0">
                <a:effectLst/>
                <a:latin typeface="Arial" panose="020B0604020202020204" pitchFamily="34" charset="0"/>
              </a:rPr>
              <a:t>винаходу</a:t>
            </a:r>
            <a:r>
              <a:rPr lang="uk-UA" b="0" i="0" dirty="0" smtClean="0">
                <a:effectLst/>
                <a:latin typeface="Arial" panose="020B0604020202020204" pitchFamily="34" charset="0"/>
              </a:rPr>
              <a:t>, </a:t>
            </a:r>
            <a:r>
              <a:rPr lang="uk-UA" b="0" i="0" u="none" strike="noStrike" dirty="0" smtClean="0">
                <a:effectLst/>
                <a:latin typeface="Arial" panose="020B0604020202020204" pitchFamily="34" charset="0"/>
              </a:rPr>
              <a:t>корисної моделі</a:t>
            </a:r>
            <a:r>
              <a:rPr lang="uk-UA" b="0" i="0" dirty="0" smtClean="0">
                <a:effectLst/>
                <a:latin typeface="Arial" panose="020B0604020202020204" pitchFamily="34" charset="0"/>
              </a:rPr>
              <a:t> або промислового зразка, які </a:t>
            </a:r>
            <a:r>
              <a:rPr lang="uk-UA" b="0" i="0" u="none" strike="noStrike" dirty="0" smtClean="0">
                <a:effectLst/>
                <a:latin typeface="Arial" panose="020B0604020202020204" pitchFamily="34" charset="0"/>
              </a:rPr>
              <a:t>держава</a:t>
            </a:r>
            <a:r>
              <a:rPr lang="uk-UA" b="0" i="0" dirty="0" smtClean="0">
                <a:effectLst/>
                <a:latin typeface="Arial" panose="020B0604020202020204" pitchFamily="34" charset="0"/>
              </a:rPr>
              <a:t> гарантує патентовласнику, тобто винахіднику або особі, якій винахідник передав виключні майнові права. Надання виключних прав державою здійснюється на заздалегідь визначений період часу в обмін на контрольоване та публічне розкриття патентовласником суттєвих ознак винаходу.</a:t>
            </a:r>
          </a:p>
          <a:p>
            <a:endParaRPr lang="uk-UA" b="0" i="0" dirty="0" smtClean="0">
              <a:effectLst/>
              <a:latin typeface="Arial" panose="020B0604020202020204" pitchFamily="34" charset="0"/>
            </a:endParaRPr>
          </a:p>
          <a:p>
            <a:r>
              <a:rPr lang="uk-UA" b="0" i="0" dirty="0" smtClean="0">
                <a:effectLst/>
                <a:latin typeface="Arial" panose="020B0604020202020204" pitchFamily="34" charset="0"/>
              </a:rPr>
              <a:t>У вузькому розумінні «патент» є охоронним документом, що засвідчує пріоритет, авторство і право власності на винахід</a:t>
            </a:r>
            <a:r>
              <a:rPr lang="uk-UA" b="0" i="0" u="none" strike="noStrike" baseline="30000" dirty="0" smtClean="0">
                <a:effectLst/>
                <a:latin typeface="Arial" panose="020B0604020202020204" pitchFamily="34" charset="0"/>
                <a:hlinkClick r:id="rId2"/>
              </a:rPr>
              <a:t>[1]</a:t>
            </a:r>
            <a:r>
              <a:rPr lang="uk-UA" b="0" i="0" dirty="0" smtClean="0">
                <a:effectLst/>
                <a:latin typeface="Arial" panose="020B0604020202020204" pitchFamily="34" charset="0"/>
              </a:rPr>
              <a:t>.</a:t>
            </a:r>
            <a:endParaRPr lang="uk-UA" b="0" i="0" dirty="0">
              <a:effectLst/>
              <a:latin typeface="Arial" panose="020B0604020202020204" pitchFamily="34" charset="0"/>
            </a:endParaRPr>
          </a:p>
        </p:txBody>
      </p:sp>
    </p:spTree>
    <p:extLst>
      <p:ext uri="{BB962C8B-B14F-4D97-AF65-F5344CB8AC3E}">
        <p14:creationId xmlns:p14="http://schemas.microsoft.com/office/powerpoint/2010/main" val="2166797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Територіальність</a:t>
            </a:r>
            <a:endParaRPr lang="uk-UA" dirty="0"/>
          </a:p>
        </p:txBody>
      </p:sp>
      <p:sp>
        <p:nvSpPr>
          <p:cNvPr id="3" name="Объект 2"/>
          <p:cNvSpPr>
            <a:spLocks noGrp="1"/>
          </p:cNvSpPr>
          <p:nvPr>
            <p:ph idx="1"/>
          </p:nvPr>
        </p:nvSpPr>
        <p:spPr>
          <a:xfrm>
            <a:off x="806123" y="1356259"/>
            <a:ext cx="8582576" cy="1696033"/>
          </a:xfrm>
        </p:spPr>
        <p:txBody>
          <a:bodyPr>
            <a:noAutofit/>
          </a:bodyPr>
          <a:lstStyle/>
          <a:p>
            <a:r>
              <a:rPr lang="uk-UA" sz="2400" dirty="0" smtClean="0">
                <a:solidFill>
                  <a:schemeClr val="tx1"/>
                </a:solidFill>
                <a:latin typeface="Arial Narrow" panose="020B0606020202030204" pitchFamily="34" charset="0"/>
              </a:rPr>
              <a:t>Патент має територіальний характер і діє лише на території держави, яка його видала. Тобто, для захисту винаходу в інших країнах потрібне патентування в кожній з них окремо</a:t>
            </a:r>
            <a:endParaRPr lang="uk-UA" sz="2400" dirty="0">
              <a:solidFill>
                <a:schemeClr val="tx1"/>
              </a:solidFill>
              <a:latin typeface="Arial Narrow" panose="020B0606020202030204" pitchFamily="34" charset="0"/>
            </a:endParaRPr>
          </a:p>
        </p:txBody>
      </p:sp>
      <p:sp>
        <p:nvSpPr>
          <p:cNvPr id="6" name="Заголовок 1"/>
          <p:cNvSpPr txBox="1">
            <a:spLocks/>
          </p:cNvSpPr>
          <p:nvPr/>
        </p:nvSpPr>
        <p:spPr>
          <a:xfrm>
            <a:off x="677334" y="314639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Процедура отримання</a:t>
            </a:r>
            <a:endParaRPr lang="uk-UA" dirty="0"/>
          </a:p>
        </p:txBody>
      </p:sp>
      <p:sp>
        <p:nvSpPr>
          <p:cNvPr id="7" name="Объект 2"/>
          <p:cNvSpPr txBox="1">
            <a:spLocks/>
          </p:cNvSpPr>
          <p:nvPr/>
        </p:nvSpPr>
        <p:spPr>
          <a:xfrm>
            <a:off x="806123" y="3991992"/>
            <a:ext cx="8582576" cy="16911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uk-UA" sz="2400" dirty="0" smtClean="0">
                <a:solidFill>
                  <a:schemeClr val="tx1"/>
                </a:solidFill>
                <a:latin typeface="Arial Narrow" panose="020B0606020202030204" pitchFamily="34" charset="0"/>
              </a:rPr>
              <a:t>Щоб отримати патент, необхідно подати заявку до відповідного патентного відомства (в Україні – до Національного органу інтелектуальної власності), після чого проводиться експертиза</a:t>
            </a:r>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21125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Де отримати більше інформації?</a:t>
            </a:r>
            <a:endParaRPr lang="uk-UA" dirty="0"/>
          </a:p>
        </p:txBody>
      </p:sp>
      <p:sp>
        <p:nvSpPr>
          <p:cNvPr id="3" name="Объект 2"/>
          <p:cNvSpPr>
            <a:spLocks noGrp="1"/>
          </p:cNvSpPr>
          <p:nvPr>
            <p:ph idx="1"/>
          </p:nvPr>
        </p:nvSpPr>
        <p:spPr>
          <a:xfrm>
            <a:off x="691426" y="1930400"/>
            <a:ext cx="8582576" cy="3434682"/>
          </a:xfrm>
        </p:spPr>
        <p:txBody>
          <a:bodyPr>
            <a:noAutofit/>
          </a:bodyPr>
          <a:lstStyle/>
          <a:p>
            <a:r>
              <a:rPr lang="uk-UA" sz="2400" dirty="0" smtClean="0">
                <a:hlinkClick r:id="rId2"/>
              </a:rPr>
              <a:t>Національний </a:t>
            </a:r>
            <a:r>
              <a:rPr lang="uk-UA" sz="2400" dirty="0">
                <a:hlinkClick r:id="rId2"/>
              </a:rPr>
              <a:t>орган інтелектуальної власності (УКРНОІВІ</a:t>
            </a:r>
            <a:r>
              <a:rPr lang="uk-UA" sz="2400" dirty="0" smtClean="0">
                <a:hlinkClick r:id="rId2"/>
              </a:rPr>
              <a:t>)</a:t>
            </a:r>
            <a:r>
              <a:rPr lang="uk-UA" sz="2400" dirty="0" smtClean="0"/>
              <a:t> </a:t>
            </a:r>
          </a:p>
          <a:p>
            <a:r>
              <a:rPr lang="uk-UA" sz="2400" dirty="0" smtClean="0">
                <a:solidFill>
                  <a:schemeClr val="tx1"/>
                </a:solidFill>
                <a:latin typeface="Arial Narrow" panose="020B0606020202030204" pitchFamily="34" charset="0"/>
              </a:rPr>
              <a:t>Бази даних та інформаційно-довідкові системи</a:t>
            </a:r>
          </a:p>
          <a:p>
            <a:pPr marL="0" indent="0">
              <a:buNone/>
            </a:pPr>
            <a:r>
              <a:rPr lang="pl-PL" sz="2400" dirty="0">
                <a:solidFill>
                  <a:schemeClr val="tx1"/>
                </a:solidFill>
                <a:latin typeface="Arial Narrow" panose="020B0606020202030204" pitchFamily="34" charset="0"/>
                <a:hlinkClick r:id="rId3"/>
              </a:rPr>
              <a:t>https://</a:t>
            </a:r>
            <a:r>
              <a:rPr lang="pl-PL" sz="2400" dirty="0" smtClean="0">
                <a:solidFill>
                  <a:schemeClr val="tx1"/>
                </a:solidFill>
                <a:latin typeface="Arial Narrow" panose="020B0606020202030204" pitchFamily="34" charset="0"/>
                <a:hlinkClick r:id="rId3"/>
              </a:rPr>
              <a:t>ukrpatent.org/uk/articles/bases2</a:t>
            </a:r>
            <a:endParaRPr lang="uk-UA" sz="2400" dirty="0" smtClean="0">
              <a:solidFill>
                <a:schemeClr val="tx1"/>
              </a:solidFill>
              <a:latin typeface="Arial Narrow" panose="020B0606020202030204" pitchFamily="34" charset="0"/>
            </a:endParaRPr>
          </a:p>
          <a:p>
            <a:r>
              <a:rPr lang="uk-UA" sz="2400" dirty="0" smtClean="0">
                <a:solidFill>
                  <a:schemeClr val="tx1"/>
                </a:solidFill>
                <a:latin typeface="Arial Narrow" panose="020B0606020202030204" pitchFamily="34" charset="0"/>
              </a:rPr>
              <a:t>Всесвітня </a:t>
            </a:r>
            <a:r>
              <a:rPr lang="uk-UA" sz="2400" dirty="0">
                <a:solidFill>
                  <a:schemeClr val="tx1"/>
                </a:solidFill>
                <a:latin typeface="Arial Narrow" panose="020B0606020202030204" pitchFamily="34" charset="0"/>
              </a:rPr>
              <a:t>організація інтелектуальної власності (</a:t>
            </a:r>
            <a:r>
              <a:rPr lang="pl-PL" sz="2400" dirty="0">
                <a:solidFill>
                  <a:schemeClr val="tx1"/>
                </a:solidFill>
                <a:latin typeface="Arial Narrow" panose="020B0606020202030204" pitchFamily="34" charset="0"/>
              </a:rPr>
              <a:t>WIPO)</a:t>
            </a:r>
          </a:p>
          <a:p>
            <a:r>
              <a:rPr lang="uk-UA" sz="2400" dirty="0">
                <a:solidFill>
                  <a:schemeClr val="tx1"/>
                </a:solidFill>
                <a:latin typeface="Arial Narrow" panose="020B0606020202030204" pitchFamily="34" charset="0"/>
              </a:rPr>
              <a:t>Європейське патентне відомство (</a:t>
            </a:r>
            <a:r>
              <a:rPr lang="pl-PL" sz="2400" dirty="0">
                <a:solidFill>
                  <a:schemeClr val="tx1"/>
                </a:solidFill>
                <a:latin typeface="Arial Narrow" panose="020B0606020202030204" pitchFamily="34" charset="0"/>
              </a:rPr>
              <a:t>EPO)</a:t>
            </a:r>
          </a:p>
          <a:p>
            <a:r>
              <a:rPr lang="uk-UA" sz="2400" dirty="0">
                <a:solidFill>
                  <a:schemeClr val="tx1"/>
                </a:solidFill>
                <a:latin typeface="Arial Narrow" panose="020B0606020202030204" pitchFamily="34" charset="0"/>
              </a:rPr>
              <a:t>Патентне відомство США (</a:t>
            </a:r>
            <a:r>
              <a:rPr lang="pl-PL" sz="2400" dirty="0">
                <a:solidFill>
                  <a:schemeClr val="tx1"/>
                </a:solidFill>
                <a:latin typeface="Arial Narrow" panose="020B0606020202030204" pitchFamily="34" charset="0"/>
              </a:rPr>
              <a:t>USPTO)</a:t>
            </a:r>
          </a:p>
        </p:txBody>
      </p:sp>
      <p:pic>
        <p:nvPicPr>
          <p:cNvPr id="4" name="Рисунок 3"/>
          <p:cNvPicPr>
            <a:picLocks noChangeAspect="1"/>
          </p:cNvPicPr>
          <p:nvPr/>
        </p:nvPicPr>
        <p:blipFill>
          <a:blip r:embed="rId4"/>
          <a:stretch>
            <a:fillRect/>
          </a:stretch>
        </p:blipFill>
        <p:spPr>
          <a:xfrm>
            <a:off x="8255341" y="609600"/>
            <a:ext cx="3307462" cy="5212466"/>
          </a:xfrm>
          <a:prstGeom prst="rect">
            <a:avLst/>
          </a:prstGeom>
        </p:spPr>
      </p:pic>
      <p:sp>
        <p:nvSpPr>
          <p:cNvPr id="5" name="Прямоугольник 4"/>
          <p:cNvSpPr/>
          <p:nvPr/>
        </p:nvSpPr>
        <p:spPr>
          <a:xfrm>
            <a:off x="8609678" y="5991620"/>
            <a:ext cx="2598788" cy="369332"/>
          </a:xfrm>
          <a:prstGeom prst="rect">
            <a:avLst/>
          </a:prstGeom>
        </p:spPr>
        <p:txBody>
          <a:bodyPr wrap="none">
            <a:spAutoFit/>
          </a:bodyPr>
          <a:lstStyle/>
          <a:p>
            <a:r>
              <a:rPr lang="uk-UA" dirty="0" smtClean="0"/>
              <a:t>https://ukrpatent.org/</a:t>
            </a:r>
            <a:endParaRPr lang="uk-UA" dirty="0"/>
          </a:p>
        </p:txBody>
      </p:sp>
    </p:spTree>
    <p:extLst>
      <p:ext uri="{BB962C8B-B14F-4D97-AF65-F5344CB8AC3E}">
        <p14:creationId xmlns:p14="http://schemas.microsoft.com/office/powerpoint/2010/main" val="30067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Види патентів</a:t>
            </a:r>
            <a:endParaRPr lang="uk-UA" dirty="0"/>
          </a:p>
        </p:txBody>
      </p:sp>
      <p:sp>
        <p:nvSpPr>
          <p:cNvPr id="3" name="Объект 2"/>
          <p:cNvSpPr>
            <a:spLocks noGrp="1"/>
          </p:cNvSpPr>
          <p:nvPr>
            <p:ph idx="1"/>
          </p:nvPr>
        </p:nvSpPr>
        <p:spPr>
          <a:xfrm>
            <a:off x="991318" y="1390983"/>
            <a:ext cx="8582576" cy="3690303"/>
          </a:xfrm>
        </p:spPr>
        <p:txBody>
          <a:bodyPr>
            <a:noAutofit/>
          </a:bodyPr>
          <a:lstStyle/>
          <a:p>
            <a:pPr marL="0" indent="0">
              <a:buNone/>
            </a:pPr>
            <a:r>
              <a:rPr lang="uk-UA" sz="2400" dirty="0" smtClean="0">
                <a:solidFill>
                  <a:schemeClr val="tx1"/>
                </a:solidFill>
                <a:latin typeface="Arial Narrow" panose="020B0606020202030204" pitchFamily="34" charset="0"/>
              </a:rPr>
              <a:t>Найпоширенішою є категоризація патентів за об'єктами промислової власності, на які вони видаються. </a:t>
            </a:r>
          </a:p>
          <a:p>
            <a:pPr marL="0" indent="0">
              <a:buNone/>
            </a:pPr>
            <a:r>
              <a:rPr lang="uk-UA" sz="2400" dirty="0" smtClean="0">
                <a:solidFill>
                  <a:schemeClr val="tx1"/>
                </a:solidFill>
                <a:latin typeface="Arial Narrow" panose="020B0606020202030204" pitchFamily="34" charset="0"/>
              </a:rPr>
              <a:t>За цією категоризацією виділяють такі види патентів:</a:t>
            </a: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2" tooltip="Винахід"/>
              </a:rPr>
              <a:t>винахід</a:t>
            </a:r>
            <a:endParaRPr lang="ru-RU" sz="2400" dirty="0">
              <a:solidFill>
                <a:schemeClr val="tx1"/>
              </a:solidFill>
              <a:latin typeface="Arial Narrow" panose="020B0606020202030204" pitchFamily="34" charset="0"/>
            </a:endParaRP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3" tooltip="Корисна модель"/>
              </a:rPr>
              <a:t>корисну</a:t>
            </a:r>
            <a:r>
              <a:rPr lang="ru-RU" sz="2400" dirty="0">
                <a:solidFill>
                  <a:schemeClr val="tx1"/>
                </a:solidFill>
                <a:latin typeface="Arial Narrow" panose="020B0606020202030204" pitchFamily="34" charset="0"/>
                <a:hlinkClick r:id="rId3" tooltip="Корисна модель"/>
              </a:rPr>
              <a:t> модель</a:t>
            </a:r>
            <a:endParaRPr lang="ru-RU" sz="2400" dirty="0">
              <a:solidFill>
                <a:schemeClr val="tx1"/>
              </a:solidFill>
              <a:latin typeface="Arial Narrow" panose="020B0606020202030204" pitchFamily="34" charset="0"/>
            </a:endParaRPr>
          </a:p>
          <a:p>
            <a:r>
              <a:rPr lang="ru-RU" sz="2400" dirty="0">
                <a:solidFill>
                  <a:schemeClr val="tx1"/>
                </a:solidFill>
                <a:latin typeface="Arial Narrow" panose="020B0606020202030204" pitchFamily="34" charset="0"/>
              </a:rPr>
              <a:t>Патент на </a:t>
            </a:r>
            <a:r>
              <a:rPr lang="ru-RU" sz="2400" dirty="0" err="1">
                <a:solidFill>
                  <a:schemeClr val="tx1"/>
                </a:solidFill>
                <a:latin typeface="Arial Narrow" panose="020B0606020202030204" pitchFamily="34" charset="0"/>
                <a:hlinkClick r:id="rId4" tooltip="Промисловий зразок"/>
              </a:rPr>
              <a:t>промисловий</a:t>
            </a:r>
            <a:r>
              <a:rPr lang="ru-RU" sz="2400" dirty="0">
                <a:solidFill>
                  <a:schemeClr val="tx1"/>
                </a:solidFill>
                <a:latin typeface="Arial Narrow" panose="020B0606020202030204" pitchFamily="34" charset="0"/>
                <a:hlinkClick r:id="rId4" tooltip="Промисловий зразок"/>
              </a:rPr>
              <a:t> </a:t>
            </a:r>
            <a:r>
              <a:rPr lang="ru-RU" sz="2400" dirty="0" err="1">
                <a:solidFill>
                  <a:schemeClr val="tx1"/>
                </a:solidFill>
                <a:latin typeface="Arial Narrow" panose="020B0606020202030204" pitchFamily="34" charset="0"/>
                <a:hlinkClick r:id="rId4" tooltip="Промисловий зразок"/>
              </a:rPr>
              <a:t>зразок</a:t>
            </a:r>
            <a:endParaRPr lang="ru-RU" sz="2400" dirty="0">
              <a:solidFill>
                <a:schemeClr val="tx1"/>
              </a:solidFill>
              <a:latin typeface="Arial Narrow" panose="020B0606020202030204" pitchFamily="34" charset="0"/>
            </a:endParaRP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63017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080" y="586451"/>
            <a:ext cx="8596668" cy="1320800"/>
          </a:xfrm>
        </p:spPr>
        <p:txBody>
          <a:bodyPr>
            <a:normAutofit/>
          </a:bodyPr>
          <a:lstStyle/>
          <a:p>
            <a:r>
              <a:rPr lang="uk-UA" dirty="0" smtClean="0"/>
              <a:t>Проблематика</a:t>
            </a:r>
            <a:endParaRPr lang="uk-UA" dirty="0"/>
          </a:p>
        </p:txBody>
      </p:sp>
      <p:sp>
        <p:nvSpPr>
          <p:cNvPr id="3" name="Объект 2"/>
          <p:cNvSpPr>
            <a:spLocks noGrp="1"/>
          </p:cNvSpPr>
          <p:nvPr>
            <p:ph idx="1"/>
          </p:nvPr>
        </p:nvSpPr>
        <p:spPr>
          <a:xfrm>
            <a:off x="966702" y="1675114"/>
            <a:ext cx="8732884" cy="4193251"/>
          </a:xfrm>
        </p:spPr>
        <p:txBody>
          <a:bodyPr>
            <a:normAutofit/>
          </a:bodyPr>
          <a:lstStyle/>
          <a:p>
            <a:pPr marL="0" indent="0">
              <a:buNone/>
            </a:pPr>
            <a:r>
              <a:rPr lang="uk-UA" sz="2500" dirty="0" smtClean="0">
                <a:solidFill>
                  <a:schemeClr val="tx1"/>
                </a:solidFill>
                <a:latin typeface="Arial Narrow" panose="020B0606020202030204" pitchFamily="34" charset="0"/>
              </a:rPr>
              <a:t>Сучасна </a:t>
            </a:r>
            <a:r>
              <a:rPr lang="uk-UA" sz="2500" dirty="0">
                <a:solidFill>
                  <a:schemeClr val="tx1"/>
                </a:solidFill>
                <a:latin typeface="Arial Narrow" panose="020B0606020202030204" pitchFamily="34" charset="0"/>
              </a:rPr>
              <a:t>цифрова епоха відкрила нові можливості для творчості, інновацій та обміну інформацією. Однак одночасно з цим виникли і серйозні виклики – захист інтелектуальної власності в цифровому середовищі став однією з найактуальніших правових тем </a:t>
            </a:r>
            <a:r>
              <a:rPr lang="pl-PL" sz="2500" dirty="0">
                <a:solidFill>
                  <a:schemeClr val="tx1"/>
                </a:solidFill>
                <a:latin typeface="Arial Narrow" panose="020B0606020202030204" pitchFamily="34" charset="0"/>
              </a:rPr>
              <a:t>XXI </a:t>
            </a:r>
            <a:r>
              <a:rPr lang="uk-UA" sz="2500" dirty="0">
                <a:solidFill>
                  <a:schemeClr val="tx1"/>
                </a:solidFill>
                <a:latin typeface="Arial Narrow" panose="020B0606020202030204" pitchFamily="34" charset="0"/>
              </a:rPr>
              <a:t>століття. </a:t>
            </a:r>
            <a:endParaRPr lang="uk-UA" sz="2500" dirty="0" smtClean="0">
              <a:solidFill>
                <a:schemeClr val="tx1"/>
              </a:solidFill>
              <a:latin typeface="Arial Narrow" panose="020B0606020202030204" pitchFamily="34" charset="0"/>
            </a:endParaRPr>
          </a:p>
          <a:p>
            <a:pPr marL="0" indent="0">
              <a:buNone/>
            </a:pPr>
            <a:r>
              <a:rPr lang="uk-UA" sz="2500" dirty="0" smtClean="0">
                <a:solidFill>
                  <a:schemeClr val="tx1"/>
                </a:solidFill>
                <a:latin typeface="Arial Narrow" panose="020B0606020202030204" pitchFamily="34" charset="0"/>
              </a:rPr>
              <a:t>Порушення </a:t>
            </a:r>
            <a:r>
              <a:rPr lang="uk-UA" sz="2500" dirty="0">
                <a:solidFill>
                  <a:schemeClr val="tx1"/>
                </a:solidFill>
                <a:latin typeface="Arial Narrow" panose="020B0606020202030204" pitchFamily="34" charset="0"/>
              </a:rPr>
              <a:t>авторських прав, піратство в інтернеті, незаконне копіювання програмного забезпечення – все це вимагає ефективного регулювання та чітких механізмів </a:t>
            </a:r>
            <a:r>
              <a:rPr lang="uk-UA" sz="2500" dirty="0" smtClean="0">
                <a:solidFill>
                  <a:schemeClr val="tx1"/>
                </a:solidFill>
                <a:latin typeface="Arial Narrow" panose="020B0606020202030204" pitchFamily="34" charset="0"/>
              </a:rPr>
              <a:t>захисту </a:t>
            </a:r>
            <a:r>
              <a:rPr lang="en-US" sz="2500" dirty="0" smtClean="0">
                <a:solidFill>
                  <a:schemeClr val="tx1"/>
                </a:solidFill>
                <a:latin typeface="Arial Narrow" panose="020B0606020202030204" pitchFamily="34" charset="0"/>
              </a:rPr>
              <a:t>[4]</a:t>
            </a:r>
            <a:r>
              <a:rPr lang="uk-UA" sz="2500" dirty="0" smtClean="0">
                <a:solidFill>
                  <a:schemeClr val="tx1"/>
                </a:solidFill>
                <a:latin typeface="Arial Narrow" panose="020B0606020202030204" pitchFamily="34" charset="0"/>
              </a:rPr>
              <a:t>.</a:t>
            </a:r>
            <a:endParaRPr lang="uk-UA" sz="25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461899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Патентоздатність</a:t>
            </a:r>
            <a:endParaRPr lang="uk-UA" dirty="0"/>
          </a:p>
        </p:txBody>
      </p:sp>
      <p:sp>
        <p:nvSpPr>
          <p:cNvPr id="3" name="Объект 2"/>
          <p:cNvSpPr>
            <a:spLocks noGrp="1"/>
          </p:cNvSpPr>
          <p:nvPr>
            <p:ph idx="1"/>
          </p:nvPr>
        </p:nvSpPr>
        <p:spPr>
          <a:xfrm>
            <a:off x="759823" y="1414132"/>
            <a:ext cx="10097229" cy="4975093"/>
          </a:xfrm>
        </p:spPr>
        <p:txBody>
          <a:bodyPr>
            <a:noAutofit/>
          </a:bodyPr>
          <a:lstStyle/>
          <a:p>
            <a:r>
              <a:rPr lang="uk-UA" sz="2400" dirty="0" smtClean="0">
                <a:solidFill>
                  <a:schemeClr val="tx1"/>
                </a:solidFill>
                <a:latin typeface="Arial Narrow" panose="020B0606020202030204" pitchFamily="34" charset="0"/>
              </a:rPr>
              <a:t>Патентоздатність</a:t>
            </a:r>
            <a:r>
              <a:rPr lang="uk-UA" sz="2400" dirty="0">
                <a:solidFill>
                  <a:schemeClr val="tx1"/>
                </a:solidFill>
                <a:latin typeface="Arial Narrow" panose="020B0606020202030204" pitchFamily="34" charset="0"/>
              </a:rPr>
              <a:t> </a:t>
            </a:r>
            <a:r>
              <a:rPr lang="uk-UA" sz="2400" dirty="0" smtClean="0">
                <a:solidFill>
                  <a:schemeClr val="tx1"/>
                </a:solidFill>
                <a:latin typeface="Arial Narrow" panose="020B0606020202030204" pitchFamily="34" charset="0"/>
              </a:rPr>
              <a:t>- сукупність </a:t>
            </a:r>
            <a:r>
              <a:rPr lang="uk-UA" sz="2400" dirty="0">
                <a:solidFill>
                  <a:schemeClr val="tx1"/>
                </a:solidFill>
                <a:latin typeface="Arial Narrow" panose="020B0606020202030204" pitchFamily="34" charset="0"/>
              </a:rPr>
              <a:t>ознак </a:t>
            </a:r>
            <a:r>
              <a:rPr lang="uk-UA" sz="2400" dirty="0">
                <a:solidFill>
                  <a:schemeClr val="tx1"/>
                </a:solidFill>
                <a:latin typeface="Arial Narrow" panose="020B0606020202030204" pitchFamily="34" charset="0"/>
                <a:hlinkClick r:id="rId2" tooltip="Технічне рішення"/>
              </a:rPr>
              <a:t>технічного рішення</a:t>
            </a:r>
            <a:r>
              <a:rPr lang="uk-UA" sz="2400" dirty="0">
                <a:solidFill>
                  <a:schemeClr val="tx1"/>
                </a:solidFill>
                <a:latin typeface="Arial Narrow" panose="020B0606020202030204" pitchFamily="34" charset="0"/>
              </a:rPr>
              <a:t>, які відзначаються новизною і є необхідними та достатніми для визнання його винаходом.</a:t>
            </a:r>
          </a:p>
          <a:p>
            <a:r>
              <a:rPr lang="uk-UA" sz="2400" dirty="0">
                <a:solidFill>
                  <a:schemeClr val="tx1"/>
                </a:solidFill>
                <a:latin typeface="Arial Narrow" panose="020B0606020202030204" pitchFamily="34" charset="0"/>
              </a:rPr>
              <a:t>Оскільки патент надає його власнику обмежену монополію на використання об'єкта промислової власності, відносно якого його видано, суспільство зацікавлене у тому, щоб таку монополію отримували лише ті об'єкти, які є дійсно корисними та лише ті заявники, які насправді створили ці об'єкти. Цим цілям слугує державна експертиза, в процесі якої встановлюється відповідність заявленого об'єкта умовам надання правової охорони. У патентному праві ці умови отримали назву </a:t>
            </a:r>
            <a:r>
              <a:rPr lang="uk-UA" sz="2400" dirty="0">
                <a:solidFill>
                  <a:schemeClr val="tx1"/>
                </a:solidFill>
                <a:latin typeface="Arial Narrow" panose="020B0606020202030204" pitchFamily="34" charset="0"/>
                <a:hlinkClick r:id="rId3" tooltip="Патентоздатність"/>
              </a:rPr>
              <a:t>«критерії патентоздатності»</a:t>
            </a:r>
            <a:r>
              <a:rPr lang="uk-UA" sz="2400" dirty="0">
                <a:solidFill>
                  <a:schemeClr val="tx1"/>
                </a:solidFill>
                <a:latin typeface="Arial Narrow" panose="020B0606020202030204" pitchFamily="34" charset="0"/>
              </a:rPr>
              <a:t>. Якщо у результаті експертизи встановлюється відповідність заявленого об'єкта критеріям патентоздатності, такий об'єкт вноситься до державного реєстру і на нього видається </a:t>
            </a:r>
            <a:r>
              <a:rPr lang="uk-UA" sz="2400" dirty="0" err="1">
                <a:solidFill>
                  <a:schemeClr val="tx1"/>
                </a:solidFill>
                <a:latin typeface="Arial Narrow" panose="020B0606020202030204" pitchFamily="34" charset="0"/>
              </a:rPr>
              <a:t>правопідтверджуючий</a:t>
            </a:r>
            <a:r>
              <a:rPr lang="uk-UA" sz="2400" dirty="0">
                <a:solidFill>
                  <a:schemeClr val="tx1"/>
                </a:solidFill>
                <a:latin typeface="Arial Narrow" panose="020B0606020202030204" pitchFamily="34" charset="0"/>
              </a:rPr>
              <a:t> документ, яким є патент.</a:t>
            </a: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601176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Патентоздатність</a:t>
            </a:r>
            <a:endParaRPr lang="uk-UA" dirty="0"/>
          </a:p>
        </p:txBody>
      </p:sp>
      <p:sp>
        <p:nvSpPr>
          <p:cNvPr id="3" name="Объект 2"/>
          <p:cNvSpPr>
            <a:spLocks noGrp="1"/>
          </p:cNvSpPr>
          <p:nvPr>
            <p:ph idx="1"/>
          </p:nvPr>
        </p:nvSpPr>
        <p:spPr>
          <a:xfrm>
            <a:off x="759823" y="1414132"/>
            <a:ext cx="9449047" cy="4975093"/>
          </a:xfrm>
        </p:spPr>
        <p:txBody>
          <a:bodyPr>
            <a:noAutofit/>
          </a:bodyPr>
          <a:lstStyle/>
          <a:p>
            <a:r>
              <a:rPr lang="uk-UA" sz="2400" dirty="0" smtClean="0">
                <a:solidFill>
                  <a:schemeClr val="tx1"/>
                </a:solidFill>
                <a:latin typeface="Arial Narrow" panose="020B0606020202030204" pitchFamily="34" charset="0"/>
                <a:hlinkClick r:id="rId2" tooltip="Технічне рішення"/>
              </a:rPr>
              <a:t>Технічне рішення</a:t>
            </a:r>
            <a:r>
              <a:rPr lang="uk-UA" sz="2400" dirty="0">
                <a:solidFill>
                  <a:schemeClr val="tx1"/>
                </a:solidFill>
                <a:latin typeface="Arial Narrow" panose="020B0606020202030204" pitchFamily="34" charset="0"/>
              </a:rPr>
              <a:t> </a:t>
            </a:r>
            <a:r>
              <a:rPr lang="uk-UA" sz="2400" dirty="0" smtClean="0">
                <a:solidFill>
                  <a:schemeClr val="tx1"/>
                </a:solidFill>
                <a:latin typeface="Arial Narrow" panose="020B0606020202030204" pitchFamily="34" charset="0"/>
              </a:rPr>
              <a:t>– структурна </a:t>
            </a:r>
            <a:r>
              <a:rPr lang="uk-UA" sz="2400" dirty="0">
                <a:solidFill>
                  <a:schemeClr val="tx1"/>
                </a:solidFill>
                <a:latin typeface="Arial Narrow" panose="020B0606020202030204" pitchFamily="34" charset="0"/>
              </a:rPr>
              <a:t>частина результату технічної творчості, яка визначає принципові, схематичні, теоретичні рішення, що стосуються виробу як технічної системи і безпосередньо пов'язана з конструкцією, технологією, принципом роботи чи матеріалом</a:t>
            </a:r>
            <a:r>
              <a:rPr lang="uk-UA" sz="2400" dirty="0" smtClean="0">
                <a:solidFill>
                  <a:schemeClr val="tx1"/>
                </a:solidFill>
                <a:latin typeface="Arial Narrow" panose="020B0606020202030204" pitchFamily="34" charset="0"/>
              </a:rPr>
              <a:t>.</a:t>
            </a:r>
          </a:p>
          <a:p>
            <a:r>
              <a:rPr lang="uk-UA" sz="1600" dirty="0">
                <a:solidFill>
                  <a:schemeClr val="tx1"/>
                </a:solidFill>
                <a:latin typeface="Arial Narrow" panose="020B0606020202030204" pitchFamily="34" charset="0"/>
              </a:rPr>
              <a:t>Нові розробки, в тому числі застосування в них раніше розроблених конструкцій і принципів роботи, є творчим завданням інженера-конструктора. Як будь-який об'єкт творчої діяльності нова розробка в цілому і технічні рішення використані в ній, мають певні відмінності від відомих зразків, тобто, мають певну новизну. Ці відмінності можуть проявлятись у формі, розмірах, компонуванні, принципі роботи, матеріалі, що використовується тощо.</a:t>
            </a:r>
          </a:p>
          <a:p>
            <a:r>
              <a:rPr lang="uk-UA" sz="1600" dirty="0">
                <a:solidFill>
                  <a:schemeClr val="tx1"/>
                </a:solidFill>
                <a:latin typeface="Arial Narrow" panose="020B0606020202030204" pitchFamily="34" charset="0"/>
              </a:rPr>
              <a:t>Новизна технічного </a:t>
            </a:r>
            <a:r>
              <a:rPr lang="uk-UA" sz="1600" dirty="0" smtClean="0">
                <a:solidFill>
                  <a:schemeClr val="tx1"/>
                </a:solidFill>
                <a:latin typeface="Arial Narrow" panose="020B0606020202030204" pitchFamily="34" charset="0"/>
              </a:rPr>
              <a:t>рішення </a:t>
            </a:r>
            <a:r>
              <a:rPr lang="uk-UA" sz="1600" dirty="0">
                <a:solidFill>
                  <a:schemeClr val="tx1"/>
                </a:solidFill>
                <a:latin typeface="Arial Narrow" panose="020B0606020202030204" pitchFamily="34" charset="0"/>
              </a:rPr>
              <a:t>–</a:t>
            </a:r>
            <a:r>
              <a:rPr lang="uk-UA" sz="1600" dirty="0" smtClean="0">
                <a:solidFill>
                  <a:schemeClr val="tx1"/>
                </a:solidFill>
                <a:latin typeface="Arial Narrow" panose="020B0606020202030204" pitchFamily="34" charset="0"/>
              </a:rPr>
              <a:t> </a:t>
            </a:r>
            <a:r>
              <a:rPr lang="uk-UA" sz="1600" dirty="0">
                <a:solidFill>
                  <a:schemeClr val="tx1"/>
                </a:solidFill>
                <a:latin typeface="Arial Narrow" panose="020B0606020202030204" pitchFamily="34" charset="0"/>
              </a:rPr>
              <a:t>характеристика, що визначає те коло осіб, для яких дане рішення є відомим. Технічне рішення, яке є новим для автора, може виявитись відомим для інших осіб. Визначення ступеня новизни технічних рішень дає можливість оцінити рівень розробки. Технічні рішення, що характеризуються суттєвими відмінностями, новизною і які забезпечують позитивний ефект є суспільно необхідними (значимими). Такого роду технічні пропозиції лежать в основі </a:t>
            </a:r>
            <a:r>
              <a:rPr lang="uk-UA" sz="1600" dirty="0">
                <a:solidFill>
                  <a:schemeClr val="tx1"/>
                </a:solidFill>
                <a:latin typeface="Arial Narrow" panose="020B0606020202030204" pitchFamily="34" charset="0"/>
                <a:hlinkClick r:id="rId3" tooltip="Винахід"/>
              </a:rPr>
              <a:t>винаходів</a:t>
            </a:r>
            <a:r>
              <a:rPr lang="uk-UA" sz="1600" dirty="0">
                <a:solidFill>
                  <a:schemeClr val="tx1"/>
                </a:solidFill>
                <a:latin typeface="Arial Narrow" panose="020B0606020202030204" pitchFamily="34" charset="0"/>
              </a:rPr>
              <a:t>, </a:t>
            </a:r>
            <a:r>
              <a:rPr lang="uk-UA" sz="1600" dirty="0">
                <a:solidFill>
                  <a:schemeClr val="tx1"/>
                </a:solidFill>
                <a:latin typeface="Arial Narrow" panose="020B0606020202030204" pitchFamily="34" charset="0"/>
                <a:hlinkClick r:id="rId4" tooltip="Корисна модель"/>
              </a:rPr>
              <a:t>корисних моделей</a:t>
            </a:r>
            <a:r>
              <a:rPr lang="uk-UA" sz="1600" dirty="0">
                <a:solidFill>
                  <a:schemeClr val="tx1"/>
                </a:solidFill>
                <a:latin typeface="Arial Narrow" panose="020B0606020202030204" pitchFamily="34" charset="0"/>
              </a:rPr>
              <a:t>, </a:t>
            </a:r>
            <a:r>
              <a:rPr lang="uk-UA" sz="1600" dirty="0">
                <a:solidFill>
                  <a:schemeClr val="tx1"/>
                </a:solidFill>
                <a:latin typeface="Arial Narrow" panose="020B0606020202030204" pitchFamily="34" charset="0"/>
                <a:hlinkClick r:id="rId5" tooltip="Промисловий зразок"/>
              </a:rPr>
              <a:t>промислових зразків</a:t>
            </a:r>
            <a:r>
              <a:rPr lang="uk-UA" sz="1600" dirty="0">
                <a:solidFill>
                  <a:schemeClr val="tx1"/>
                </a:solidFill>
                <a:latin typeface="Arial Narrow" panose="020B0606020202030204" pitchFamily="34" charset="0"/>
              </a:rPr>
              <a:t> та </a:t>
            </a:r>
            <a:r>
              <a:rPr lang="uk-UA" sz="1600" dirty="0">
                <a:solidFill>
                  <a:schemeClr val="tx1"/>
                </a:solidFill>
                <a:latin typeface="Arial Narrow" panose="020B0606020202030204" pitchFamily="34" charset="0"/>
                <a:hlinkClick r:id="rId6" tooltip="Раціоналізаторська пропозиція"/>
              </a:rPr>
              <a:t>раціоналізаторських пропозицій</a:t>
            </a:r>
            <a:r>
              <a:rPr lang="uk-UA" sz="1600" dirty="0">
                <a:solidFill>
                  <a:schemeClr val="tx1"/>
                </a:solidFill>
                <a:latin typeface="Arial Narrow" panose="020B0606020202030204" pitchFamily="34" charset="0"/>
              </a:rPr>
              <a:t>.</a:t>
            </a: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092684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Критерії патентоздатності. Новизна</a:t>
            </a:r>
            <a:endParaRPr lang="uk-UA" dirty="0"/>
          </a:p>
        </p:txBody>
      </p:sp>
      <p:sp>
        <p:nvSpPr>
          <p:cNvPr id="3" name="Объект 2"/>
          <p:cNvSpPr>
            <a:spLocks noGrp="1"/>
          </p:cNvSpPr>
          <p:nvPr>
            <p:ph idx="1"/>
          </p:nvPr>
        </p:nvSpPr>
        <p:spPr>
          <a:xfrm>
            <a:off x="759823" y="1414132"/>
            <a:ext cx="9449047" cy="4975093"/>
          </a:xfrm>
        </p:spPr>
        <p:txBody>
          <a:bodyPr>
            <a:noAutofit/>
          </a:bodyPr>
          <a:lstStyle/>
          <a:p>
            <a:r>
              <a:rPr lang="uk-UA" sz="2400" dirty="0" smtClean="0">
                <a:solidFill>
                  <a:schemeClr val="tx1"/>
                </a:solidFill>
                <a:latin typeface="Arial Narrow" panose="020B0606020202030204" pitchFamily="34" charset="0"/>
                <a:hlinkClick r:id="rId2" tooltip="Винахід"/>
              </a:rPr>
              <a:t>Винахід</a:t>
            </a:r>
            <a:r>
              <a:rPr lang="uk-UA" sz="2400" dirty="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hlinkClick r:id="rId3" tooltip="Корисна модель"/>
              </a:rPr>
              <a:t>корисна модель</a:t>
            </a:r>
            <a:r>
              <a:rPr lang="uk-UA" sz="2400" dirty="0">
                <a:solidFill>
                  <a:schemeClr val="tx1"/>
                </a:solidFill>
                <a:latin typeface="Arial Narrow" panose="020B0606020202030204" pitchFamily="34" charset="0"/>
              </a:rPr>
              <a:t> або </a:t>
            </a:r>
            <a:r>
              <a:rPr lang="uk-UA" sz="2400" dirty="0">
                <a:solidFill>
                  <a:schemeClr val="tx1"/>
                </a:solidFill>
                <a:latin typeface="Arial Narrow" panose="020B0606020202030204" pitchFamily="34" charset="0"/>
                <a:hlinkClick r:id="rId4" tooltip="Промисловий зразок"/>
              </a:rPr>
              <a:t>промисловий зразок</a:t>
            </a:r>
            <a:r>
              <a:rPr lang="uk-UA" sz="2400" dirty="0">
                <a:solidFill>
                  <a:schemeClr val="tx1"/>
                </a:solidFill>
                <a:latin typeface="Arial Narrow" panose="020B0606020202030204" pitchFamily="34" charset="0"/>
              </a:rPr>
              <a:t> визнаються новими, якщо вони не є частиною рівня </a:t>
            </a:r>
            <a:r>
              <a:rPr lang="uk-UA" sz="2400" dirty="0" smtClean="0">
                <a:solidFill>
                  <a:schemeClr val="tx1"/>
                </a:solidFill>
                <a:latin typeface="Arial Narrow" panose="020B0606020202030204" pitchFamily="34" charset="0"/>
              </a:rPr>
              <a:t>техніки [2].</a:t>
            </a:r>
            <a:r>
              <a:rPr lang="uk-UA" sz="2400" dirty="0">
                <a:solidFill>
                  <a:schemeClr val="tx1"/>
                </a:solidFill>
                <a:latin typeface="Arial Narrow" panose="020B0606020202030204" pitchFamily="34" charset="0"/>
              </a:rPr>
              <a:t> </a:t>
            </a:r>
            <a:endParaRPr lang="uk-UA" sz="2400" dirty="0" smtClean="0">
              <a:solidFill>
                <a:schemeClr val="tx1"/>
              </a:solidFill>
              <a:latin typeface="Arial Narrow" panose="020B0606020202030204" pitchFamily="34" charset="0"/>
            </a:endParaRPr>
          </a:p>
          <a:p>
            <a:r>
              <a:rPr lang="uk-UA" sz="2400" dirty="0" smtClean="0">
                <a:solidFill>
                  <a:schemeClr val="tx1"/>
                </a:solidFill>
                <a:latin typeface="Arial Narrow" panose="020B0606020202030204" pitchFamily="34" charset="0"/>
              </a:rPr>
              <a:t>Рівень </a:t>
            </a:r>
            <a:r>
              <a:rPr lang="uk-UA" sz="2400" dirty="0">
                <a:solidFill>
                  <a:schemeClr val="tx1"/>
                </a:solidFill>
                <a:latin typeface="Arial Narrow" panose="020B0606020202030204" pitchFamily="34" charset="0"/>
              </a:rPr>
              <a:t>техніки включає всі відомості, які стали загальнодоступними у світі до дати подання заявки до Установи або, якщо заявлено </a:t>
            </a:r>
            <a:r>
              <a:rPr lang="uk-UA" sz="2400" dirty="0">
                <a:solidFill>
                  <a:schemeClr val="tx1"/>
                </a:solidFill>
                <a:latin typeface="Arial Narrow" panose="020B0606020202030204" pitchFamily="34" charset="0"/>
                <a:hlinkClick r:id="rId5" tooltip="Пріоритет (інтелектуальна власність)"/>
              </a:rPr>
              <a:t>пріоритет</a:t>
            </a:r>
            <a:r>
              <a:rPr lang="uk-UA" sz="2400" dirty="0">
                <a:solidFill>
                  <a:schemeClr val="tx1"/>
                </a:solidFill>
                <a:latin typeface="Arial Narrow" panose="020B0606020202030204" pitchFamily="34" charset="0"/>
              </a:rPr>
              <a:t>, до дати її пріоритету. Рівень техніки включає також зміст будь-якої заявки на видачу в Україні патенту (у тому числі міжнародної заявки, в якій зазначена Україна) у тій редакції, в якій цю заявку було подано спочатку, за умови, що дата її подання (а якщо заявлено пріоритет, то дата пріоритету) передує даті подання заявки до установи або даті пріоритету, і що вона була опублікована на цю дату чи після цієї </a:t>
            </a:r>
            <a:r>
              <a:rPr lang="uk-UA" sz="2400" dirty="0" smtClean="0">
                <a:solidFill>
                  <a:schemeClr val="tx1"/>
                </a:solidFill>
                <a:latin typeface="Arial Narrow" panose="020B0606020202030204" pitchFamily="34" charset="0"/>
              </a:rPr>
              <a:t>дати [3].</a:t>
            </a:r>
            <a:endParaRPr lang="uk-UA" sz="2400" dirty="0">
              <a:solidFill>
                <a:schemeClr val="tx1"/>
              </a:solidFill>
              <a:latin typeface="Arial Narrow" panose="020B0606020202030204" pitchFamily="34" charset="0"/>
            </a:endParaRPr>
          </a:p>
          <a:p>
            <a:r>
              <a:rPr lang="uk-UA" sz="2400" dirty="0">
                <a:solidFill>
                  <a:schemeClr val="tx1"/>
                </a:solidFill>
                <a:latin typeface="Arial Narrow" panose="020B0606020202030204" pitchFamily="34" charset="0"/>
              </a:rPr>
              <a:t>Локальна новизна </a:t>
            </a:r>
            <a:r>
              <a:rPr lang="uk-UA" sz="2400" dirty="0" smtClean="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rPr>
              <a:t>новизна на винаходи, промислові зразки, раціоналізаторські пропозиції або технічні рішення тільки в межах однієї держави, підприємства, відомства (фірми).</a:t>
            </a: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45189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Критерії патентоздатності. Новизна</a:t>
            </a:r>
            <a:endParaRPr lang="uk-UA" dirty="0"/>
          </a:p>
        </p:txBody>
      </p:sp>
      <p:sp>
        <p:nvSpPr>
          <p:cNvPr id="3" name="Объект 2"/>
          <p:cNvSpPr>
            <a:spLocks noGrp="1"/>
          </p:cNvSpPr>
          <p:nvPr>
            <p:ph idx="1"/>
          </p:nvPr>
        </p:nvSpPr>
        <p:spPr>
          <a:xfrm>
            <a:off x="759823" y="1414132"/>
            <a:ext cx="9449047" cy="4975093"/>
          </a:xfrm>
        </p:spPr>
        <p:txBody>
          <a:bodyPr>
            <a:noAutofit/>
          </a:bodyPr>
          <a:lstStyle/>
          <a:p>
            <a:r>
              <a:rPr lang="uk-UA" sz="2400" dirty="0">
                <a:solidFill>
                  <a:schemeClr val="tx1"/>
                </a:solidFill>
                <a:latin typeface="Arial Narrow" panose="020B0606020202030204" pitchFamily="34" charset="0"/>
              </a:rPr>
              <a:t>Право пріоритету  –</a:t>
            </a:r>
            <a:r>
              <a:rPr lang="uk-UA" sz="2400" dirty="0" smtClean="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rPr>
              <a:t>концепція права </a:t>
            </a:r>
            <a:r>
              <a:rPr lang="uk-UA" sz="2400" dirty="0">
                <a:solidFill>
                  <a:schemeClr val="tx1"/>
                </a:solidFill>
                <a:latin typeface="Arial Narrow" panose="020B0606020202030204" pitchFamily="34" charset="0"/>
                <a:hlinkClick r:id="rId2" tooltip="Інтелектуальна власність"/>
              </a:rPr>
              <a:t>інтелектуальної власності</a:t>
            </a:r>
            <a:r>
              <a:rPr lang="uk-UA" sz="2400" dirty="0">
                <a:solidFill>
                  <a:schemeClr val="tx1"/>
                </a:solidFill>
                <a:latin typeface="Arial Narrow" panose="020B0606020202030204" pitchFamily="34" charset="0"/>
              </a:rPr>
              <a:t>, що полягає у наданні </a:t>
            </a:r>
            <a:r>
              <a:rPr lang="uk-UA" sz="2400" dirty="0">
                <a:solidFill>
                  <a:schemeClr val="tx1"/>
                </a:solidFill>
                <a:latin typeface="Arial Narrow" panose="020B0606020202030204" pitchFamily="34" charset="0"/>
                <a:hlinkClick r:id="rId3" tooltip="Винахідник"/>
              </a:rPr>
              <a:t>винахіднику</a:t>
            </a:r>
            <a:r>
              <a:rPr lang="uk-UA" sz="2400" dirty="0">
                <a:solidFill>
                  <a:schemeClr val="tx1"/>
                </a:solidFill>
                <a:latin typeface="Arial Narrow" panose="020B0606020202030204" pitchFamily="34" charset="0"/>
              </a:rPr>
              <a:t> обмеженого у часі переважного права на отримання патенту або іншого правоохоронного документу внаслідок того, що винахідник вже подав заявку на подібний об'єкт у іншій країні.</a:t>
            </a:r>
          </a:p>
          <a:p>
            <a:r>
              <a:rPr lang="uk-UA" sz="2400" dirty="0">
                <a:solidFill>
                  <a:schemeClr val="tx1"/>
                </a:solidFill>
                <a:latin typeface="Arial Narrow" panose="020B0606020202030204" pitchFamily="34" charset="0"/>
              </a:rPr>
              <a:t>Зазвичай пріоритет складає 6 місяців для промислових зразків та торговельних марок і 12 місяців для патентів та корисних моделей.</a:t>
            </a:r>
          </a:p>
          <a:p>
            <a:r>
              <a:rPr lang="uk-UA" sz="2400" dirty="0">
                <a:solidFill>
                  <a:schemeClr val="tx1"/>
                </a:solidFill>
                <a:latin typeface="Arial Narrow" panose="020B0606020202030204" pitchFamily="34" charset="0"/>
              </a:rPr>
              <a:t>У патентному праві після успішного отримання пріоритету дата подання першої заявки стає «датою пріоритету» та, відповідно, «датою подачі заявки» для цілей визначення відповідності заявки умовам патентоздатності.</a:t>
            </a: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44867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451413"/>
            <a:ext cx="9323193" cy="1478987"/>
          </a:xfrm>
        </p:spPr>
        <p:txBody>
          <a:bodyPr>
            <a:normAutofit fontScale="90000"/>
          </a:bodyPr>
          <a:lstStyle/>
          <a:p>
            <a:r>
              <a:rPr lang="uk-UA" dirty="0" smtClean="0"/>
              <a:t>Критерії патентоздатності. </a:t>
            </a:r>
            <a:br>
              <a:rPr lang="uk-UA" dirty="0" smtClean="0"/>
            </a:br>
            <a:r>
              <a:rPr lang="uk-UA" dirty="0" smtClean="0"/>
              <a:t>Винахідницький рівень. Придатність до промислового використання</a:t>
            </a:r>
            <a:endParaRPr lang="uk-UA" dirty="0"/>
          </a:p>
        </p:txBody>
      </p:sp>
      <p:sp>
        <p:nvSpPr>
          <p:cNvPr id="3" name="Объект 2"/>
          <p:cNvSpPr>
            <a:spLocks noGrp="1"/>
          </p:cNvSpPr>
          <p:nvPr>
            <p:ph idx="1"/>
          </p:nvPr>
        </p:nvSpPr>
        <p:spPr>
          <a:xfrm>
            <a:off x="806121" y="2062315"/>
            <a:ext cx="9449047" cy="4141716"/>
          </a:xfrm>
        </p:spPr>
        <p:txBody>
          <a:bodyPr>
            <a:noAutofit/>
          </a:bodyPr>
          <a:lstStyle/>
          <a:p>
            <a:pPr marL="0" indent="0">
              <a:buNone/>
            </a:pPr>
            <a:r>
              <a:rPr lang="uk-UA" sz="2400" b="1" dirty="0" smtClean="0">
                <a:solidFill>
                  <a:schemeClr val="tx1"/>
                </a:solidFill>
                <a:latin typeface="Arial Narrow" panose="020B0606020202030204" pitchFamily="34" charset="0"/>
              </a:rPr>
              <a:t>Винахідницький </a:t>
            </a:r>
            <a:r>
              <a:rPr lang="uk-UA" sz="2400" b="1" dirty="0">
                <a:solidFill>
                  <a:schemeClr val="tx1"/>
                </a:solidFill>
                <a:latin typeface="Arial Narrow" panose="020B0606020202030204" pitchFamily="34" charset="0"/>
              </a:rPr>
              <a:t>рівень</a:t>
            </a:r>
          </a:p>
          <a:p>
            <a:r>
              <a:rPr lang="uk-UA" sz="2400" dirty="0">
                <a:solidFill>
                  <a:schemeClr val="tx1"/>
                </a:solidFill>
                <a:latin typeface="Arial Narrow" panose="020B0606020202030204" pitchFamily="34" charset="0"/>
              </a:rPr>
              <a:t>Винахід має винахідницький рівень, якщо для фахівця він не є очевидним, тобто не випливає явно із існуючого рівня техніки.</a:t>
            </a:r>
          </a:p>
          <a:p>
            <a:pPr marL="0" indent="0">
              <a:buNone/>
            </a:pPr>
            <a:endParaRPr lang="uk-UA" sz="2400" dirty="0">
              <a:solidFill>
                <a:schemeClr val="tx1"/>
              </a:solidFill>
              <a:latin typeface="Arial Narrow" panose="020B0606020202030204" pitchFamily="34" charset="0"/>
            </a:endParaRPr>
          </a:p>
          <a:p>
            <a:pPr marL="0" indent="0">
              <a:buNone/>
            </a:pPr>
            <a:r>
              <a:rPr lang="uk-UA" sz="2400" b="1" dirty="0" smtClean="0">
                <a:solidFill>
                  <a:schemeClr val="tx1"/>
                </a:solidFill>
                <a:latin typeface="Arial Narrow" panose="020B0606020202030204" pitchFamily="34" charset="0"/>
              </a:rPr>
              <a:t>Придатність </a:t>
            </a:r>
            <a:r>
              <a:rPr lang="uk-UA" sz="2400" b="1" dirty="0">
                <a:solidFill>
                  <a:schemeClr val="tx1"/>
                </a:solidFill>
                <a:latin typeface="Arial Narrow" panose="020B0606020202030204" pitchFamily="34" charset="0"/>
              </a:rPr>
              <a:t>до промислового використання</a:t>
            </a:r>
          </a:p>
          <a:p>
            <a:r>
              <a:rPr lang="uk-UA" sz="2400" dirty="0">
                <a:solidFill>
                  <a:schemeClr val="tx1"/>
                </a:solidFill>
                <a:latin typeface="Arial Narrow" panose="020B0606020202030204" pitchFamily="34" charset="0"/>
              </a:rPr>
              <a:t>Цей критерій означає, що використані у винаході чи корисній моделі способи отримання результату мають дозволяти практичне використання винаходу.</a:t>
            </a:r>
          </a:p>
          <a:p>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53598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t>Види</a:t>
            </a:r>
            <a:r>
              <a:rPr lang="ru-RU" b="1" dirty="0"/>
              <a:t> </a:t>
            </a:r>
            <a:r>
              <a:rPr lang="ru-RU" b="1" dirty="0" err="1"/>
              <a:t>інтелектуальної</a:t>
            </a:r>
            <a:r>
              <a:rPr lang="ru-RU" b="1" dirty="0"/>
              <a:t> </a:t>
            </a:r>
            <a:r>
              <a:rPr lang="ru-RU" b="1" dirty="0" err="1"/>
              <a:t>власності</a:t>
            </a:r>
            <a:r>
              <a:rPr lang="ru-RU" b="1" dirty="0"/>
              <a:t> в цифровому </a:t>
            </a:r>
            <a:r>
              <a:rPr lang="ru-RU" b="1" dirty="0" err="1"/>
              <a:t>середовищі</a:t>
            </a:r>
            <a:r>
              <a:rPr lang="ru-RU" b="1" dirty="0"/>
              <a:t/>
            </a:r>
            <a:br>
              <a:rPr lang="ru-RU" b="1" dirty="0"/>
            </a:br>
            <a:endParaRPr lang="uk-UA" dirty="0"/>
          </a:p>
        </p:txBody>
      </p:sp>
      <p:sp>
        <p:nvSpPr>
          <p:cNvPr id="3" name="Объект 2"/>
          <p:cNvSpPr>
            <a:spLocks noGrp="1"/>
          </p:cNvSpPr>
          <p:nvPr>
            <p:ph idx="1"/>
          </p:nvPr>
        </p:nvSpPr>
        <p:spPr/>
        <p:txBody>
          <a:bodyPr/>
          <a:lstStyle/>
          <a:p>
            <a:pPr marL="0" indent="0">
              <a:buNone/>
            </a:pPr>
            <a:r>
              <a:rPr lang="uk-UA" dirty="0">
                <a:solidFill>
                  <a:schemeClr val="tx1"/>
                </a:solidFill>
              </a:rPr>
              <a:t>Інтелектуальна власність в онлайн-просторі охоплює:</a:t>
            </a:r>
          </a:p>
          <a:p>
            <a:r>
              <a:rPr lang="uk-UA" dirty="0">
                <a:solidFill>
                  <a:schemeClr val="tx1"/>
                </a:solidFill>
              </a:rPr>
              <a:t>Авторські права (на тексти, зображення, музику, відео, програмне забезпечення),</a:t>
            </a:r>
          </a:p>
          <a:p>
            <a:r>
              <a:rPr lang="uk-UA" dirty="0">
                <a:solidFill>
                  <a:schemeClr val="tx1"/>
                </a:solidFill>
              </a:rPr>
              <a:t>Патентне право (винаходи та технічні рішення в галузі </a:t>
            </a:r>
            <a:r>
              <a:rPr lang="pl-PL" dirty="0">
                <a:solidFill>
                  <a:schemeClr val="tx1"/>
                </a:solidFill>
              </a:rPr>
              <a:t>IT),</a:t>
            </a:r>
          </a:p>
          <a:p>
            <a:r>
              <a:rPr lang="uk-UA" dirty="0">
                <a:solidFill>
                  <a:schemeClr val="tx1"/>
                </a:solidFill>
              </a:rPr>
              <a:t>Торгові марки (</a:t>
            </a:r>
            <a:r>
              <a:rPr lang="uk-UA" dirty="0" err="1">
                <a:solidFill>
                  <a:schemeClr val="tx1"/>
                </a:solidFill>
              </a:rPr>
              <a:t>брендинг</a:t>
            </a:r>
            <a:r>
              <a:rPr lang="uk-UA" dirty="0">
                <a:solidFill>
                  <a:schemeClr val="tx1"/>
                </a:solidFill>
              </a:rPr>
              <a:t> цифрових продуктів та онлайн-сервісів),</a:t>
            </a:r>
          </a:p>
          <a:p>
            <a:r>
              <a:rPr lang="uk-UA" dirty="0">
                <a:solidFill>
                  <a:schemeClr val="tx1"/>
                </a:solidFill>
              </a:rPr>
              <a:t>Промислова власність (дизайн інтерфейсів, схеми мікросхем тощо).</a:t>
            </a:r>
          </a:p>
          <a:p>
            <a:r>
              <a:rPr lang="uk-UA" dirty="0">
                <a:solidFill>
                  <a:schemeClr val="tx1"/>
                </a:solidFill>
              </a:rPr>
              <a:t>Згідно з ВОІВ (</a:t>
            </a:r>
            <a:r>
              <a:rPr lang="pl-PL" dirty="0">
                <a:solidFill>
                  <a:schemeClr val="tx1"/>
                </a:solidFill>
              </a:rPr>
              <a:t>WIPO), </a:t>
            </a:r>
            <a:r>
              <a:rPr lang="uk-UA" dirty="0">
                <a:solidFill>
                  <a:schemeClr val="tx1"/>
                </a:solidFill>
              </a:rPr>
              <a:t>інтелектуальна власність охороняється як в </a:t>
            </a:r>
            <a:r>
              <a:rPr lang="uk-UA" dirty="0" err="1">
                <a:solidFill>
                  <a:schemeClr val="tx1"/>
                </a:solidFill>
              </a:rPr>
              <a:t>офлайн</a:t>
            </a:r>
            <a:r>
              <a:rPr lang="uk-UA" dirty="0">
                <a:solidFill>
                  <a:schemeClr val="tx1"/>
                </a:solidFill>
              </a:rPr>
              <a:t>, так і в онлайн-середовищі. Детальніше – на офіційному сайті ВОІВ.</a:t>
            </a:r>
          </a:p>
          <a:p>
            <a:endParaRPr lang="ru-RU" b="1" dirty="0"/>
          </a:p>
          <a:p>
            <a:endParaRPr lang="uk-UA" dirty="0"/>
          </a:p>
        </p:txBody>
      </p:sp>
    </p:spTree>
    <p:extLst>
      <p:ext uri="{BB962C8B-B14F-4D97-AF65-F5344CB8AC3E}">
        <p14:creationId xmlns:p14="http://schemas.microsoft.com/office/powerpoint/2010/main" val="3599121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Способи захисту авторських прав в інтернеті</a:t>
            </a:r>
            <a:br>
              <a:rPr lang="uk-UA" b="1" dirty="0" smtClean="0"/>
            </a:br>
            <a:endParaRPr lang="uk-UA" dirty="0"/>
          </a:p>
        </p:txBody>
      </p:sp>
      <p:sp>
        <p:nvSpPr>
          <p:cNvPr id="3" name="Объект 2"/>
          <p:cNvSpPr>
            <a:spLocks noGrp="1"/>
          </p:cNvSpPr>
          <p:nvPr>
            <p:ph idx="1"/>
          </p:nvPr>
        </p:nvSpPr>
        <p:spPr>
          <a:xfrm>
            <a:off x="677333" y="1754155"/>
            <a:ext cx="10519401" cy="4842588"/>
          </a:xfrm>
        </p:spPr>
        <p:txBody>
          <a:bodyPr>
            <a:normAutofit fontScale="70000" lnSpcReduction="20000"/>
          </a:bodyPr>
          <a:lstStyle/>
          <a:p>
            <a:pPr marL="0" indent="0">
              <a:buNone/>
            </a:pPr>
            <a:r>
              <a:rPr lang="uk-UA" dirty="0">
                <a:solidFill>
                  <a:schemeClr val="tx1"/>
                </a:solidFill>
              </a:rPr>
              <a:t>Цифрове середовище породило безліч форм порушення авторських прав: від нелегального поширення контенту до плагіату в наукових публікаціях.</a:t>
            </a:r>
          </a:p>
          <a:p>
            <a:pPr marL="0" indent="0">
              <a:buNone/>
            </a:pPr>
            <a:r>
              <a:rPr lang="uk-UA" sz="2000" b="1" dirty="0">
                <a:solidFill>
                  <a:schemeClr val="tx1"/>
                </a:solidFill>
              </a:rPr>
              <a:t>Авторське право в інтернеті</a:t>
            </a:r>
          </a:p>
          <a:p>
            <a:pPr marL="0" indent="0">
              <a:buNone/>
            </a:pPr>
            <a:r>
              <a:rPr lang="uk-UA" dirty="0">
                <a:solidFill>
                  <a:schemeClr val="tx1"/>
                </a:solidFill>
              </a:rPr>
              <a:t>Авторське право в цифровому середовищі вимагає оперативного захисту. Основними способами є:</a:t>
            </a:r>
          </a:p>
          <a:p>
            <a:r>
              <a:rPr lang="uk-UA" dirty="0">
                <a:solidFill>
                  <a:schemeClr val="tx1"/>
                </a:solidFill>
              </a:rPr>
              <a:t>Реєстрація авторського права;</a:t>
            </a:r>
          </a:p>
          <a:p>
            <a:r>
              <a:rPr lang="uk-UA" dirty="0">
                <a:solidFill>
                  <a:schemeClr val="tx1"/>
                </a:solidFill>
              </a:rPr>
              <a:t>Застосування цифрових ідентифікаторів (</a:t>
            </a:r>
            <a:r>
              <a:rPr lang="pl-PL" dirty="0">
                <a:solidFill>
                  <a:schemeClr val="tx1"/>
                </a:solidFill>
              </a:rPr>
              <a:t>DRM);</a:t>
            </a:r>
          </a:p>
          <a:p>
            <a:r>
              <a:rPr lang="uk-UA" dirty="0">
                <a:solidFill>
                  <a:schemeClr val="tx1"/>
                </a:solidFill>
              </a:rPr>
              <a:t>Фіксація дати створення (</a:t>
            </a:r>
            <a:r>
              <a:rPr lang="pl-PL" dirty="0">
                <a:solidFill>
                  <a:schemeClr val="tx1"/>
                </a:solidFill>
              </a:rPr>
              <a:t>timestamping);</a:t>
            </a:r>
          </a:p>
          <a:p>
            <a:r>
              <a:rPr lang="uk-UA" dirty="0">
                <a:solidFill>
                  <a:schemeClr val="tx1"/>
                </a:solidFill>
              </a:rPr>
              <a:t>Подання повідомлень про порушення (за прикладом </a:t>
            </a:r>
            <a:r>
              <a:rPr lang="pl-PL" dirty="0">
                <a:solidFill>
                  <a:schemeClr val="tx1"/>
                </a:solidFill>
              </a:rPr>
              <a:t>DMCA </a:t>
            </a:r>
            <a:r>
              <a:rPr lang="uk-UA" dirty="0">
                <a:solidFill>
                  <a:schemeClr val="tx1"/>
                </a:solidFill>
              </a:rPr>
              <a:t>в США).</a:t>
            </a:r>
          </a:p>
          <a:p>
            <a:pPr marL="0" indent="0">
              <a:buNone/>
            </a:pPr>
            <a:r>
              <a:rPr lang="uk-UA" dirty="0">
                <a:solidFill>
                  <a:schemeClr val="tx1"/>
                </a:solidFill>
              </a:rPr>
              <a:t>В Україні аналог </a:t>
            </a:r>
            <a:r>
              <a:rPr lang="pl-PL" dirty="0">
                <a:solidFill>
                  <a:schemeClr val="tx1"/>
                </a:solidFill>
              </a:rPr>
              <a:t>DMCA </a:t>
            </a:r>
            <a:r>
              <a:rPr lang="uk-UA" dirty="0">
                <a:solidFill>
                  <a:schemeClr val="tx1"/>
                </a:solidFill>
              </a:rPr>
              <a:t>закріплений у статті 52 Закону «Про авторське право і суміжні права». Детальніше – на сайті </a:t>
            </a:r>
            <a:r>
              <a:rPr lang="uk-UA" dirty="0">
                <a:solidFill>
                  <a:schemeClr val="tx1"/>
                </a:solidFill>
                <a:hlinkClick r:id="rId2"/>
              </a:rPr>
              <a:t>Верховної Ради України</a:t>
            </a:r>
            <a:r>
              <a:rPr lang="uk-UA" dirty="0">
                <a:solidFill>
                  <a:schemeClr val="tx1"/>
                </a:solidFill>
              </a:rPr>
              <a:t>.</a:t>
            </a:r>
          </a:p>
          <a:p>
            <a:pPr marL="0" indent="0">
              <a:buNone/>
            </a:pPr>
            <a:r>
              <a:rPr lang="uk-UA" sz="2000" b="1" dirty="0">
                <a:solidFill>
                  <a:schemeClr val="tx1"/>
                </a:solidFill>
              </a:rPr>
              <a:t>Технічні засоби захисту</a:t>
            </a:r>
          </a:p>
          <a:p>
            <a:pPr marL="0" indent="0">
              <a:buNone/>
            </a:pPr>
            <a:r>
              <a:rPr lang="uk-UA" dirty="0">
                <a:solidFill>
                  <a:schemeClr val="tx1"/>
                </a:solidFill>
              </a:rPr>
              <a:t>Цифрові права посилюються за рахунок технологій:</a:t>
            </a:r>
          </a:p>
          <a:p>
            <a:r>
              <a:rPr lang="uk-UA" dirty="0">
                <a:solidFill>
                  <a:schemeClr val="tx1"/>
                </a:solidFill>
              </a:rPr>
              <a:t>Водяні знаки і криптографічне маркування контенту;</a:t>
            </a:r>
          </a:p>
          <a:p>
            <a:r>
              <a:rPr lang="pl-PL" dirty="0">
                <a:solidFill>
                  <a:schemeClr val="tx1"/>
                </a:solidFill>
              </a:rPr>
              <a:t>DRM-</a:t>
            </a:r>
            <a:r>
              <a:rPr lang="uk-UA" dirty="0">
                <a:solidFill>
                  <a:schemeClr val="tx1"/>
                </a:solidFill>
              </a:rPr>
              <a:t>системи (наприклад, </a:t>
            </a:r>
            <a:r>
              <a:rPr lang="pl-PL" dirty="0">
                <a:solidFill>
                  <a:schemeClr val="tx1"/>
                </a:solidFill>
              </a:rPr>
              <a:t>Adobe Content Server);</a:t>
            </a:r>
          </a:p>
          <a:p>
            <a:r>
              <a:rPr lang="pl-PL" dirty="0">
                <a:solidFill>
                  <a:schemeClr val="tx1"/>
                </a:solidFill>
              </a:rPr>
              <a:t>Blockchain </a:t>
            </a:r>
            <a:r>
              <a:rPr lang="uk-UA" dirty="0">
                <a:solidFill>
                  <a:schemeClr val="tx1"/>
                </a:solidFill>
              </a:rPr>
              <a:t>для підтвердження права авторства та контролю поширення.</a:t>
            </a:r>
          </a:p>
          <a:p>
            <a:pPr marL="0" indent="0">
              <a:buNone/>
            </a:pPr>
            <a:r>
              <a:rPr lang="uk-UA" sz="2000" b="1" dirty="0">
                <a:solidFill>
                  <a:schemeClr val="tx1"/>
                </a:solidFill>
              </a:rPr>
              <a:t>Повідомлення про порушення</a:t>
            </a:r>
          </a:p>
          <a:p>
            <a:r>
              <a:rPr lang="uk-UA" dirty="0">
                <a:solidFill>
                  <a:schemeClr val="tx1"/>
                </a:solidFill>
              </a:rPr>
              <a:t>Ключовий механізм – повідомлення </a:t>
            </a:r>
            <a:r>
              <a:rPr lang="uk-UA" dirty="0" err="1">
                <a:solidFill>
                  <a:schemeClr val="tx1"/>
                </a:solidFill>
              </a:rPr>
              <a:t>хостингової</a:t>
            </a:r>
            <a:r>
              <a:rPr lang="uk-UA" dirty="0">
                <a:solidFill>
                  <a:schemeClr val="tx1"/>
                </a:solidFill>
              </a:rPr>
              <a:t> платформи або інтернет-провайдера про порушення. У разі відмови видалити контент можливе блокування контенту за судовим рішенням.</a:t>
            </a:r>
          </a:p>
          <a:p>
            <a:endParaRPr lang="uk-UA" dirty="0">
              <a:solidFill>
                <a:schemeClr val="tx1"/>
              </a:solidFill>
            </a:endParaRPr>
          </a:p>
        </p:txBody>
      </p:sp>
    </p:spTree>
    <p:extLst>
      <p:ext uri="{BB962C8B-B14F-4D97-AF65-F5344CB8AC3E}">
        <p14:creationId xmlns:p14="http://schemas.microsoft.com/office/powerpoint/2010/main" val="3230077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t>Патентний</a:t>
            </a:r>
            <a:r>
              <a:rPr lang="ru-RU" b="1" dirty="0"/>
              <a:t> </a:t>
            </a:r>
            <a:r>
              <a:rPr lang="ru-RU" b="1" dirty="0" err="1"/>
              <a:t>захист</a:t>
            </a:r>
            <a:r>
              <a:rPr lang="ru-RU" b="1" dirty="0"/>
              <a:t> у </a:t>
            </a:r>
            <a:r>
              <a:rPr lang="ru-RU" b="1" dirty="0" err="1"/>
              <a:t>цифрових</a:t>
            </a:r>
            <a:r>
              <a:rPr lang="ru-RU" b="1" dirty="0"/>
              <a:t> </a:t>
            </a:r>
            <a:r>
              <a:rPr lang="ru-RU" b="1" dirty="0" err="1"/>
              <a:t>технологіях</a:t>
            </a:r>
            <a:r>
              <a:rPr lang="ru-RU" b="1" dirty="0"/>
              <a:t/>
            </a:r>
            <a:br>
              <a:rPr lang="ru-RU" b="1" dirty="0"/>
            </a:br>
            <a:endParaRPr lang="uk-UA" dirty="0"/>
          </a:p>
        </p:txBody>
      </p:sp>
      <p:sp>
        <p:nvSpPr>
          <p:cNvPr id="3" name="Объект 2"/>
          <p:cNvSpPr>
            <a:spLocks noGrp="1"/>
          </p:cNvSpPr>
          <p:nvPr>
            <p:ph idx="1"/>
          </p:nvPr>
        </p:nvSpPr>
        <p:spPr>
          <a:xfrm>
            <a:off x="677334" y="2160589"/>
            <a:ext cx="8596668" cy="4454815"/>
          </a:xfrm>
        </p:spPr>
        <p:txBody>
          <a:bodyPr>
            <a:normAutofit/>
          </a:bodyPr>
          <a:lstStyle/>
          <a:p>
            <a:pPr marL="0" indent="0">
              <a:buNone/>
            </a:pPr>
            <a:r>
              <a:rPr lang="uk-UA" dirty="0" smtClean="0">
                <a:solidFill>
                  <a:schemeClr val="tx1"/>
                </a:solidFill>
              </a:rPr>
              <a:t>Сфера патентного права в цифровому світі охоплює:</a:t>
            </a:r>
          </a:p>
          <a:p>
            <a:r>
              <a:rPr lang="uk-UA" dirty="0" smtClean="0">
                <a:solidFill>
                  <a:schemeClr val="tx1"/>
                </a:solidFill>
              </a:rPr>
              <a:t>інновації в програмному забезпеченні;</a:t>
            </a:r>
          </a:p>
          <a:p>
            <a:r>
              <a:rPr lang="uk-UA" dirty="0" smtClean="0">
                <a:solidFill>
                  <a:schemeClr val="tx1"/>
                </a:solidFill>
              </a:rPr>
              <a:t>технічні рішення в галузі штучного інтелекту;</a:t>
            </a:r>
          </a:p>
          <a:p>
            <a:r>
              <a:rPr lang="uk-UA" dirty="0" smtClean="0">
                <a:solidFill>
                  <a:schemeClr val="tx1"/>
                </a:solidFill>
              </a:rPr>
              <a:t>мобільні додатки та алгоритми.</a:t>
            </a:r>
          </a:p>
          <a:p>
            <a:pPr marL="0" indent="0">
              <a:buNone/>
            </a:pPr>
            <a:r>
              <a:rPr lang="uk-UA" b="1" dirty="0" smtClean="0">
                <a:solidFill>
                  <a:schemeClr val="tx1"/>
                </a:solidFill>
              </a:rPr>
              <a:t>Патенти на програмне забезпечення</a:t>
            </a:r>
          </a:p>
          <a:p>
            <a:r>
              <a:rPr lang="uk-UA" dirty="0" smtClean="0">
                <a:solidFill>
                  <a:schemeClr val="tx1"/>
                </a:solidFill>
              </a:rPr>
              <a:t>В Україні отримати патент на саме програмне забезпечення неможливо. Однак патентуються технічні рішення, в яких задіяно ПЗ, наприклад, методи обробки даних або інтерфейси. Згідно із Законом України «Про охорону прав на винаходи і корисні моделі», об’єкт патентування повинен мати технічний результат.</a:t>
            </a:r>
          </a:p>
          <a:p>
            <a:r>
              <a:rPr lang="uk-UA" dirty="0" smtClean="0">
                <a:solidFill>
                  <a:schemeClr val="tx1"/>
                </a:solidFill>
              </a:rPr>
              <a:t>Важливо: для отримання міжнародного захисту використовується процедура РСТ (PCT), про яку можна прочитати на сайті WIPO.</a:t>
            </a:r>
          </a:p>
          <a:p>
            <a:endParaRPr lang="uk-UA" dirty="0"/>
          </a:p>
        </p:txBody>
      </p:sp>
      <p:pic>
        <p:nvPicPr>
          <p:cNvPr id="5" name="Рисунок 4"/>
          <p:cNvPicPr>
            <a:picLocks noChangeAspect="1"/>
          </p:cNvPicPr>
          <p:nvPr/>
        </p:nvPicPr>
        <p:blipFill>
          <a:blip r:embed="rId2"/>
          <a:stretch>
            <a:fillRect/>
          </a:stretch>
        </p:blipFill>
        <p:spPr>
          <a:xfrm>
            <a:off x="8187168" y="211898"/>
            <a:ext cx="3764179" cy="2116203"/>
          </a:xfrm>
          <a:prstGeom prst="rect">
            <a:avLst/>
          </a:prstGeom>
        </p:spPr>
      </p:pic>
    </p:spTree>
    <p:extLst>
      <p:ext uri="{BB962C8B-B14F-4D97-AF65-F5344CB8AC3E}">
        <p14:creationId xmlns:p14="http://schemas.microsoft.com/office/powerpoint/2010/main" val="1764647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Список використаних джерел</a:t>
            </a:r>
            <a:endParaRPr lang="uk-UA" dirty="0"/>
          </a:p>
        </p:txBody>
      </p:sp>
      <p:sp>
        <p:nvSpPr>
          <p:cNvPr id="5" name="Прямоугольник 4"/>
          <p:cNvSpPr/>
          <p:nvPr/>
        </p:nvSpPr>
        <p:spPr>
          <a:xfrm>
            <a:off x="677334" y="1649409"/>
            <a:ext cx="9033826" cy="4247317"/>
          </a:xfrm>
          <a:prstGeom prst="rect">
            <a:avLst/>
          </a:prstGeom>
        </p:spPr>
        <p:txBody>
          <a:bodyPr wrap="square">
            <a:spAutoFit/>
          </a:bodyPr>
          <a:lstStyle/>
          <a:p>
            <a:r>
              <a:rPr lang="uk-UA" b="0" i="0" dirty="0" smtClean="0">
                <a:effectLst/>
                <a:latin typeface="Arial" panose="020B0604020202020204" pitchFamily="34" charset="0"/>
              </a:rPr>
              <a:t>Із останніми версіями офіційних документів можна ознайомитись на </a:t>
            </a:r>
            <a:r>
              <a:rPr lang="uk-UA" b="0" i="0" u="none" strike="noStrike" dirty="0" smtClean="0">
                <a:effectLst/>
                <a:latin typeface="Arial" panose="020B0604020202020204" pitchFamily="34" charset="0"/>
                <a:hlinkClick r:id="rId2"/>
              </a:rPr>
              <a:t>Інформаційному сервері Верховної Ради України</a:t>
            </a:r>
            <a:endParaRPr lang="uk-UA" b="0" i="0" u="none" strike="noStrike" dirty="0" smtClean="0">
              <a:effectLst/>
              <a:latin typeface="Arial" panose="020B0604020202020204" pitchFamily="34" charset="0"/>
            </a:endParaRPr>
          </a:p>
          <a:p>
            <a:endParaRPr lang="uk-UA" b="0" i="0" u="none" strike="noStrike" dirty="0" smtClean="0">
              <a:effectLst/>
              <a:latin typeface="Arial" panose="020B0604020202020204" pitchFamily="34" charset="0"/>
            </a:endParaRPr>
          </a:p>
          <a:p>
            <a:r>
              <a:rPr lang="en-US" dirty="0" smtClean="0">
                <a:latin typeface="Arial" panose="020B0604020202020204" pitchFamily="34" charset="0"/>
              </a:rPr>
              <a:t>[</a:t>
            </a:r>
            <a:r>
              <a:rPr lang="uk-UA" dirty="0" smtClean="0">
                <a:latin typeface="Arial" panose="020B0604020202020204" pitchFamily="34" charset="0"/>
              </a:rPr>
              <a:t>1</a:t>
            </a:r>
            <a:r>
              <a:rPr lang="en-US" dirty="0" smtClean="0">
                <a:latin typeface="Arial" panose="020B0604020202020204" pitchFamily="34" charset="0"/>
              </a:rPr>
              <a:t>] </a:t>
            </a:r>
            <a:r>
              <a:rPr lang="ru-RU" dirty="0" err="1" smtClean="0">
                <a:hlinkClick r:id="rId3" tooltip="Законодавство України із питань інтелектуальної власності (ще не написана)"/>
              </a:rPr>
              <a:t>Законодавство</a:t>
            </a:r>
            <a:r>
              <a:rPr lang="ru-RU" dirty="0" smtClean="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України</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із</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питань</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інтелектуальної</a:t>
            </a:r>
            <a:r>
              <a:rPr lang="ru-RU" dirty="0">
                <a:hlinkClick r:id="rId3" tooltip="Законодавство України із питань інтелектуальної власності (ще не написана)"/>
              </a:rPr>
              <a:t> </a:t>
            </a:r>
            <a:r>
              <a:rPr lang="ru-RU" dirty="0" err="1">
                <a:hlinkClick r:id="rId3" tooltip="Законодавство України із питань інтелектуальної власності (ще не написана)"/>
              </a:rPr>
              <a:t>власності</a:t>
            </a:r>
            <a:endParaRPr lang="ru-RU" dirty="0"/>
          </a:p>
          <a:p>
            <a:r>
              <a:rPr lang="ru-RU" dirty="0" err="1">
                <a:hlinkClick r:id="rId4" tooltip="Оформлення прав інтелектуальної власності"/>
              </a:rPr>
              <a:t>Оформлення</a:t>
            </a:r>
            <a:r>
              <a:rPr lang="ru-RU" dirty="0">
                <a:hlinkClick r:id="rId4" tooltip="Оформлення прав інтелектуальної власності"/>
              </a:rPr>
              <a:t> прав </a:t>
            </a:r>
            <a:r>
              <a:rPr lang="ru-RU" dirty="0" err="1">
                <a:hlinkClick r:id="rId4" tooltip="Оформлення прав інтелектуальної власності"/>
              </a:rPr>
              <a:t>інтелектуальної</a:t>
            </a:r>
            <a:r>
              <a:rPr lang="ru-RU" dirty="0">
                <a:hlinkClick r:id="rId4" tooltip="Оформлення прав інтелектуальної власності"/>
              </a:rPr>
              <a:t> </a:t>
            </a:r>
            <a:r>
              <a:rPr lang="ru-RU" dirty="0" err="1">
                <a:hlinkClick r:id="rId4" tooltip="Оформлення прав інтелектуальної власності"/>
              </a:rPr>
              <a:t>власності</a:t>
            </a:r>
            <a:endParaRPr lang="ru-RU" dirty="0"/>
          </a:p>
          <a:p>
            <a:r>
              <a:rPr lang="ru-RU" dirty="0" err="1">
                <a:hlinkClick r:id="rId5" tooltip="Авторське право"/>
              </a:rPr>
              <a:t>Авторське</a:t>
            </a:r>
            <a:r>
              <a:rPr lang="ru-RU" dirty="0">
                <a:hlinkClick r:id="rId5" tooltip="Авторське право"/>
              </a:rPr>
              <a:t> право</a:t>
            </a:r>
            <a:endParaRPr lang="ru-RU" dirty="0"/>
          </a:p>
          <a:p>
            <a:endParaRPr lang="uk-UA" b="0" i="0" dirty="0" smtClean="0">
              <a:effectLst/>
              <a:latin typeface="Arial" panose="020B0604020202020204" pitchFamily="34" charset="0"/>
            </a:endParaRPr>
          </a:p>
          <a:p>
            <a:r>
              <a:rPr lang="en-US" dirty="0" smtClean="0">
                <a:latin typeface="Arial" panose="020B0604020202020204" pitchFamily="34" charset="0"/>
              </a:rPr>
              <a:t>[</a:t>
            </a:r>
            <a:r>
              <a:rPr lang="uk-UA" dirty="0" smtClean="0">
                <a:latin typeface="Arial" panose="020B0604020202020204" pitchFamily="34" charset="0"/>
              </a:rPr>
              <a:t>2</a:t>
            </a:r>
            <a:r>
              <a:rPr lang="en-US" dirty="0" smtClean="0">
                <a:latin typeface="Arial" panose="020B0604020202020204" pitchFamily="34" charset="0"/>
              </a:rPr>
              <a:t>] </a:t>
            </a:r>
            <a:r>
              <a:rPr lang="uk-UA" b="0" i="0" dirty="0" smtClean="0">
                <a:effectLst/>
                <a:latin typeface="Arial" panose="020B0604020202020204" pitchFamily="34" charset="0"/>
              </a:rPr>
              <a:t>Частина 3 статті 7 </a:t>
            </a:r>
            <a:r>
              <a:rPr lang="uk-UA" b="0" i="0" u="none" strike="noStrike" dirty="0" smtClean="0">
                <a:effectLst/>
                <a:latin typeface="Arial" panose="020B0604020202020204" pitchFamily="34" charset="0"/>
                <a:hlinkClick r:id="rId6" tooltip="Закон України"/>
              </a:rPr>
              <a:t>Закону України</a:t>
            </a:r>
            <a:r>
              <a:rPr lang="uk-UA" b="0" i="0" dirty="0" smtClean="0">
                <a:effectLst/>
                <a:latin typeface="Arial" panose="020B0604020202020204" pitchFamily="34" charset="0"/>
              </a:rPr>
              <a:t> «Про охорону прав на винаходи і корисні моделі»</a:t>
            </a:r>
          </a:p>
          <a:p>
            <a:r>
              <a:rPr lang="en-US" dirty="0" smtClean="0">
                <a:latin typeface="Arial" panose="020B0604020202020204" pitchFamily="34" charset="0"/>
              </a:rPr>
              <a:t>[</a:t>
            </a:r>
            <a:r>
              <a:rPr lang="uk-UA" dirty="0" smtClean="0">
                <a:latin typeface="Arial" panose="020B0604020202020204" pitchFamily="34" charset="0"/>
              </a:rPr>
              <a:t>3</a:t>
            </a:r>
            <a:r>
              <a:rPr lang="en-US" dirty="0" smtClean="0">
                <a:latin typeface="Arial" panose="020B0604020202020204" pitchFamily="34" charset="0"/>
              </a:rPr>
              <a:t>] </a:t>
            </a:r>
            <a:r>
              <a:rPr lang="uk-UA" b="0" i="0" dirty="0" smtClean="0">
                <a:effectLst/>
                <a:latin typeface="Arial" panose="020B0604020202020204" pitchFamily="34" charset="0"/>
              </a:rPr>
              <a:t>Частини 4 та 5 статті 7 </a:t>
            </a:r>
            <a:r>
              <a:rPr lang="uk-UA" b="0" i="0" u="none" strike="noStrike" dirty="0" smtClean="0">
                <a:effectLst/>
                <a:latin typeface="Arial" panose="020B0604020202020204" pitchFamily="34" charset="0"/>
                <a:hlinkClick r:id="rId6" tooltip="Закон України"/>
              </a:rPr>
              <a:t>Закону України</a:t>
            </a:r>
            <a:r>
              <a:rPr lang="uk-UA" b="0" i="0" dirty="0" smtClean="0">
                <a:effectLst/>
                <a:latin typeface="Arial" panose="020B0604020202020204" pitchFamily="34" charset="0"/>
              </a:rPr>
              <a:t> «Про охорону прав на винаходи і корисні моделі»</a:t>
            </a:r>
          </a:p>
          <a:p>
            <a:r>
              <a:rPr lang="en-US" dirty="0" smtClean="0">
                <a:latin typeface="Arial" panose="020B0604020202020204" pitchFamily="34" charset="0"/>
              </a:rPr>
              <a:t>[</a:t>
            </a:r>
            <a:r>
              <a:rPr lang="uk-UA" dirty="0">
                <a:latin typeface="Arial" panose="020B0604020202020204" pitchFamily="34" charset="0"/>
              </a:rPr>
              <a:t>4</a:t>
            </a:r>
            <a:r>
              <a:rPr lang="en-US" dirty="0" smtClean="0">
                <a:latin typeface="Arial" panose="020B0604020202020204" pitchFamily="34" charset="0"/>
              </a:rPr>
              <a:t>] </a:t>
            </a:r>
            <a:r>
              <a:rPr lang="uk-UA" dirty="0" smtClean="0">
                <a:latin typeface="Arial" panose="020B0604020202020204" pitchFamily="34" charset="0"/>
              </a:rPr>
              <a:t>Що це таке інтелектуальна власність та як берегти себе від крадіжки</a:t>
            </a:r>
            <a:br>
              <a:rPr lang="uk-UA" dirty="0" smtClean="0">
                <a:latin typeface="Arial" panose="020B0604020202020204" pitchFamily="34" charset="0"/>
              </a:rPr>
            </a:br>
            <a:r>
              <a:rPr lang="uk-UA" dirty="0" smtClean="0">
                <a:hlinkClick r:id="rId7"/>
              </a:rPr>
              <a:t>https://24tv.ua/shho-tse-take-intelektualna-vlasnist-yak-beregti-ukrayina-novini_n1371481</a:t>
            </a:r>
            <a:endParaRPr lang="uk-UA" dirty="0" smtClean="0"/>
          </a:p>
          <a:p>
            <a:endParaRPr lang="uk-UA" b="0" i="0" dirty="0">
              <a:effectLst/>
              <a:latin typeface="Arial" panose="020B0604020202020204" pitchFamily="34" charset="0"/>
            </a:endParaRPr>
          </a:p>
        </p:txBody>
      </p:sp>
    </p:spTree>
    <p:extLst>
      <p:ext uri="{BB962C8B-B14F-4D97-AF65-F5344CB8AC3E}">
        <p14:creationId xmlns:p14="http://schemas.microsoft.com/office/powerpoint/2010/main" val="235242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8357" y="621173"/>
            <a:ext cx="7887932" cy="1320800"/>
          </a:xfrm>
        </p:spPr>
        <p:txBody>
          <a:bodyPr>
            <a:noAutofit/>
          </a:bodyPr>
          <a:lstStyle/>
          <a:p>
            <a:pPr algn="ctr"/>
            <a:r>
              <a:rPr lang="uk-UA" sz="4400" dirty="0" smtClean="0"/>
              <a:t>1. Інтелектуальна власність</a:t>
            </a:r>
            <a:endParaRPr lang="uk-UA" sz="4400" dirty="0"/>
          </a:p>
        </p:txBody>
      </p:sp>
      <p:pic>
        <p:nvPicPr>
          <p:cNvPr id="6" name="Рисунок 5"/>
          <p:cNvPicPr>
            <a:picLocks noChangeAspect="1"/>
          </p:cNvPicPr>
          <p:nvPr/>
        </p:nvPicPr>
        <p:blipFill>
          <a:blip r:embed="rId2"/>
          <a:stretch>
            <a:fillRect/>
          </a:stretch>
        </p:blipFill>
        <p:spPr>
          <a:xfrm>
            <a:off x="3298785" y="2231340"/>
            <a:ext cx="5789150" cy="3197972"/>
          </a:xfrm>
          <a:prstGeom prst="rect">
            <a:avLst/>
          </a:prstGeom>
          <a:ln>
            <a:solidFill>
              <a:schemeClr val="accent2">
                <a:lumMod val="75000"/>
              </a:schemeClr>
            </a:solidFill>
          </a:ln>
          <a:effectLst>
            <a:outerShdw blurRad="292100" dist="139700" dir="2700000" algn="tl" rotWithShape="0">
              <a:srgbClr val="333333">
                <a:alpha val="65000"/>
              </a:srgbClr>
            </a:outerShdw>
          </a:effectLst>
        </p:spPr>
      </p:pic>
      <p:sp>
        <p:nvSpPr>
          <p:cNvPr id="7" name="Прямоугольник 6"/>
          <p:cNvSpPr/>
          <p:nvPr/>
        </p:nvSpPr>
        <p:spPr>
          <a:xfrm>
            <a:off x="3298785" y="5580179"/>
            <a:ext cx="6096000" cy="461665"/>
          </a:xfrm>
          <a:prstGeom prst="rect">
            <a:avLst/>
          </a:prstGeom>
        </p:spPr>
        <p:txBody>
          <a:bodyPr>
            <a:spAutoFit/>
          </a:bodyPr>
          <a:lstStyle/>
          <a:p>
            <a:r>
              <a:rPr lang="uk-UA" sz="1200" dirty="0" smtClean="0">
                <a:hlinkClick r:id="rId3"/>
              </a:rPr>
              <a:t>https://justice.dp.ua/ua/zahist-intelektualnoyi-vlasnosti-v-cifrovomu-seredovishi/</a:t>
            </a:r>
            <a:endParaRPr lang="uk-UA" sz="1200" dirty="0" smtClean="0"/>
          </a:p>
          <a:p>
            <a:endParaRPr lang="uk-UA" sz="1200" dirty="0"/>
          </a:p>
        </p:txBody>
      </p:sp>
    </p:spTree>
    <p:extLst>
      <p:ext uri="{BB962C8B-B14F-4D97-AF65-F5344CB8AC3E}">
        <p14:creationId xmlns:p14="http://schemas.microsoft.com/office/powerpoint/2010/main" val="88831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310" y="216061"/>
            <a:ext cx="8596668" cy="1320800"/>
          </a:xfrm>
        </p:spPr>
        <p:txBody>
          <a:bodyPr/>
          <a:lstStyle/>
          <a:p>
            <a:r>
              <a:rPr lang="uk-UA" dirty="0" smtClean="0"/>
              <a:t>Основні питання </a:t>
            </a:r>
            <a:endParaRPr lang="uk-UA" dirty="0"/>
          </a:p>
        </p:txBody>
      </p:sp>
      <p:sp>
        <p:nvSpPr>
          <p:cNvPr id="3" name="Объект 2"/>
          <p:cNvSpPr>
            <a:spLocks noGrp="1"/>
          </p:cNvSpPr>
          <p:nvPr>
            <p:ph idx="1"/>
          </p:nvPr>
        </p:nvSpPr>
        <p:spPr>
          <a:xfrm>
            <a:off x="422690" y="1096380"/>
            <a:ext cx="9936651" cy="5150734"/>
          </a:xfrm>
        </p:spPr>
        <p:txBody>
          <a:bodyPr>
            <a:normAutofit fontScale="92500"/>
          </a:bodyPr>
          <a:lstStyle/>
          <a:p>
            <a:r>
              <a:rPr lang="uk-UA" sz="2400" dirty="0" smtClean="0">
                <a:solidFill>
                  <a:schemeClr val="tx1"/>
                </a:solidFill>
                <a:latin typeface="Arial Narrow" panose="020B0606020202030204" pitchFamily="34" charset="0"/>
              </a:rPr>
              <a:t>Інтелектуальна </a:t>
            </a:r>
            <a:r>
              <a:rPr lang="uk-UA" sz="2400" dirty="0">
                <a:solidFill>
                  <a:schemeClr val="tx1"/>
                </a:solidFill>
                <a:latin typeface="Arial Narrow" panose="020B0606020202030204" pitchFamily="34" charset="0"/>
              </a:rPr>
              <a:t>власність, скорочено «ІВ» (</a:t>
            </a:r>
            <a:r>
              <a:rPr lang="uk-UA" sz="2400" dirty="0" err="1">
                <a:solidFill>
                  <a:schemeClr val="tx1"/>
                </a:solidFill>
                <a:latin typeface="Arial Narrow" panose="020B0606020202030204" pitchFamily="34" charset="0"/>
              </a:rPr>
              <a:t>англ</a:t>
            </a:r>
            <a:r>
              <a:rPr lang="uk-UA" sz="2400" dirty="0">
                <a:solidFill>
                  <a:schemeClr val="tx1"/>
                </a:solidFill>
                <a:latin typeface="Arial Narrow" panose="020B0606020202030204" pitchFamily="34" charset="0"/>
              </a:rPr>
              <a:t>. </a:t>
            </a:r>
            <a:r>
              <a:rPr lang="pl-PL" sz="2400" dirty="0">
                <a:solidFill>
                  <a:schemeClr val="tx1"/>
                </a:solidFill>
                <a:latin typeface="Arial Narrow" panose="020B0606020202030204" pitchFamily="34" charset="0"/>
              </a:rPr>
              <a:t>intellectual property</a:t>
            </a:r>
            <a:r>
              <a:rPr lang="pl-PL" sz="2400" dirty="0" smtClean="0">
                <a:solidFill>
                  <a:schemeClr val="tx1"/>
                </a:solidFill>
                <a:latin typeface="Arial Narrow" panose="020B0606020202030204" pitchFamily="34" charset="0"/>
              </a:rPr>
              <a:t>)</a:t>
            </a:r>
            <a:r>
              <a:rPr lang="uk-UA" sz="2400" dirty="0">
                <a:solidFill>
                  <a:schemeClr val="tx1"/>
                </a:solidFill>
                <a:latin typeface="Arial Narrow" panose="020B0606020202030204" pitchFamily="34" charset="0"/>
              </a:rPr>
              <a:t> – </a:t>
            </a:r>
            <a:r>
              <a:rPr lang="pl-PL" sz="2400" dirty="0">
                <a:solidFill>
                  <a:schemeClr val="tx1"/>
                </a:solidFill>
                <a:latin typeface="Arial Narrow" panose="020B0606020202030204" pitchFamily="34" charset="0"/>
              </a:rPr>
              <a:t> </a:t>
            </a:r>
            <a:r>
              <a:rPr lang="uk-UA" sz="2400" dirty="0">
                <a:solidFill>
                  <a:schemeClr val="tx1"/>
                </a:solidFill>
                <a:latin typeface="Arial Narrow" panose="020B0606020202030204" pitchFamily="34" charset="0"/>
                <a:hlinkClick r:id="rId2" tooltip="Результат інтелектуальної діяльності"/>
              </a:rPr>
              <a:t>результат інтелектуальної, творчої діяльності</a:t>
            </a:r>
            <a:r>
              <a:rPr lang="uk-UA" sz="2400" dirty="0">
                <a:solidFill>
                  <a:schemeClr val="tx1"/>
                </a:solidFill>
                <a:latin typeface="Arial Narrow" panose="020B0606020202030204" pitchFamily="34" charset="0"/>
              </a:rPr>
              <a:t> однієї людини (автора, виконавця, винахідника тощо) або кількох </a:t>
            </a:r>
            <a:r>
              <a:rPr lang="uk-UA" sz="2400" dirty="0" smtClean="0">
                <a:solidFill>
                  <a:schemeClr val="tx1"/>
                </a:solidFill>
                <a:latin typeface="Arial Narrow" panose="020B0606020202030204" pitchFamily="34" charset="0"/>
              </a:rPr>
              <a:t>осіб </a:t>
            </a:r>
            <a:r>
              <a:rPr lang="uk-UA" sz="2400" dirty="0" smtClean="0">
                <a:solidFill>
                  <a:schemeClr val="tx1"/>
                </a:solidFill>
                <a:latin typeface="Arial Narrow" panose="020B0606020202030204" pitchFamily="34" charset="0"/>
                <a:hlinkClick r:id="rId3"/>
              </a:rPr>
              <a:t>[</a:t>
            </a:r>
            <a:r>
              <a:rPr lang="uk-UA" sz="2400" dirty="0">
                <a:solidFill>
                  <a:schemeClr val="tx1"/>
                </a:solidFill>
                <a:latin typeface="Arial Narrow" panose="020B0606020202030204" pitchFamily="34" charset="0"/>
                <a:hlinkClick r:id="rId3"/>
              </a:rPr>
              <a:t>1</a:t>
            </a:r>
            <a:r>
              <a:rPr lang="uk-UA" sz="2400" dirty="0" smtClean="0">
                <a:solidFill>
                  <a:schemeClr val="tx1"/>
                </a:solidFill>
                <a:latin typeface="Arial Narrow" panose="020B0606020202030204" pitchFamily="34" charset="0"/>
                <a:hlinkClick r:id="rId3"/>
              </a:rPr>
              <a:t>]</a:t>
            </a:r>
            <a:r>
              <a:rPr lang="uk-UA" sz="2400" dirty="0" smtClean="0">
                <a:solidFill>
                  <a:schemeClr val="tx1"/>
                </a:solidFill>
                <a:latin typeface="Arial Narrow" panose="020B0606020202030204" pitchFamily="34" charset="0"/>
              </a:rPr>
              <a:t>.</a:t>
            </a:r>
            <a:endParaRPr lang="uk-UA" sz="2400" dirty="0">
              <a:solidFill>
                <a:schemeClr val="tx1"/>
              </a:solidFill>
              <a:latin typeface="Arial Narrow" panose="020B0606020202030204" pitchFamily="34" charset="0"/>
            </a:endParaRPr>
          </a:p>
          <a:p>
            <a:pPr marL="0" indent="0">
              <a:buNone/>
            </a:pPr>
            <a:r>
              <a:rPr lang="uk-UA" sz="2200" dirty="0">
                <a:solidFill>
                  <a:schemeClr val="tx1"/>
                </a:solidFill>
                <a:latin typeface="Arial Narrow" panose="020B0606020202030204" pitchFamily="34" charset="0"/>
              </a:rPr>
              <a:t>Інтелектуальна власність є невід'ємною частиною сучасного суспільства, що охоплює права на винаходи, авторські твори, торгові марки, </a:t>
            </a:r>
            <a:r>
              <a:rPr lang="uk-UA" sz="2200" dirty="0" err="1">
                <a:solidFill>
                  <a:schemeClr val="tx1"/>
                </a:solidFill>
                <a:latin typeface="Arial Narrow" panose="020B0606020202030204" pitchFamily="34" charset="0"/>
              </a:rPr>
              <a:t>дизайни</a:t>
            </a:r>
            <a:r>
              <a:rPr lang="uk-UA" sz="2200" dirty="0">
                <a:solidFill>
                  <a:schemeClr val="tx1"/>
                </a:solidFill>
                <a:latin typeface="Arial Narrow" panose="020B0606020202030204" pitchFamily="34" charset="0"/>
              </a:rPr>
              <a:t> та інші інтелектуальні надбання. Ця сфера відіграє важливу роль у захисті інновацій, творчості та конкурентоспроможності національних та міжнародних рівнів. Інтелектуальна власність забезпечує винагороду для творців та винахідників, стимулює їхню креативність та інноваційний потенціал. Крім того, це сприяє розвитку науки, технологій, мистецтва та культури, сприяючи тим самим загальному прогресу суспільства.</a:t>
            </a:r>
          </a:p>
          <a:p>
            <a:pPr marL="0" indent="0">
              <a:buNone/>
            </a:pPr>
            <a:r>
              <a:rPr lang="uk-UA" sz="2200" dirty="0">
                <a:solidFill>
                  <a:schemeClr val="tx1"/>
                </a:solidFill>
                <a:latin typeface="Arial Narrow" panose="020B0606020202030204" pitchFamily="34" charset="0"/>
              </a:rPr>
              <a:t>Вивчення інтелектуальної власності надає можливість зрозуміти складні аспекти правового захисту інтелектуальних надбань, а також сприяє вдосконаленню законодавства у цій сфері. Актуальність цієї теми зростає в умовах швидкого розвитку технологій та глобалізації, де інновації стають ключовим фактором конкурентоспроможності країн та компаній. </a:t>
            </a:r>
            <a:endParaRPr lang="uk-UA" sz="2200" dirty="0" smtClean="0">
              <a:solidFill>
                <a:schemeClr val="tx1"/>
              </a:solidFill>
              <a:latin typeface="Arial Narrow" panose="020B0606020202030204" pitchFamily="34" charset="0"/>
            </a:endParaRPr>
          </a:p>
          <a:p>
            <a:pPr marL="0" indent="0">
              <a:buNone/>
            </a:pPr>
            <a:r>
              <a:rPr lang="uk-UA" sz="2200" dirty="0" smtClean="0">
                <a:solidFill>
                  <a:schemeClr val="tx1"/>
                </a:solidFill>
                <a:latin typeface="Arial Narrow" panose="020B0606020202030204" pitchFamily="34" charset="0"/>
              </a:rPr>
              <a:t>Отже</a:t>
            </a:r>
            <a:r>
              <a:rPr lang="uk-UA" sz="2200" dirty="0">
                <a:solidFill>
                  <a:schemeClr val="tx1"/>
                </a:solidFill>
                <a:latin typeface="Arial Narrow" panose="020B0606020202030204" pitchFamily="34" charset="0"/>
              </a:rPr>
              <a:t>, розуміння важливості інтелектуальної власності є надзвичайно важливим для всіх сфер суспільства, починаючи від бізнесу та науки і закінчуючи культурною сферою.</a:t>
            </a:r>
          </a:p>
        </p:txBody>
      </p:sp>
    </p:spTree>
    <p:extLst>
      <p:ext uri="{BB962C8B-B14F-4D97-AF65-F5344CB8AC3E}">
        <p14:creationId xmlns:p14="http://schemas.microsoft.com/office/powerpoint/2010/main" val="82462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310" y="216061"/>
            <a:ext cx="8596668" cy="1320800"/>
          </a:xfrm>
        </p:spPr>
        <p:txBody>
          <a:bodyPr/>
          <a:lstStyle/>
          <a:p>
            <a:r>
              <a:rPr lang="uk-UA" dirty="0" smtClean="0"/>
              <a:t>Основні питання </a:t>
            </a:r>
            <a:endParaRPr lang="uk-UA" dirty="0"/>
          </a:p>
        </p:txBody>
      </p:sp>
      <p:sp>
        <p:nvSpPr>
          <p:cNvPr id="3" name="Объект 2"/>
          <p:cNvSpPr>
            <a:spLocks noGrp="1"/>
          </p:cNvSpPr>
          <p:nvPr>
            <p:ph idx="1"/>
          </p:nvPr>
        </p:nvSpPr>
        <p:spPr>
          <a:xfrm>
            <a:off x="422690" y="1096380"/>
            <a:ext cx="9936651" cy="5150734"/>
          </a:xfrm>
        </p:spPr>
        <p:txBody>
          <a:bodyPr>
            <a:normAutofit/>
          </a:bodyPr>
          <a:lstStyle/>
          <a:p>
            <a:r>
              <a:rPr lang="uk-UA" sz="2400" dirty="0" smtClean="0">
                <a:solidFill>
                  <a:srgbClr val="92D050"/>
                </a:solidFill>
                <a:latin typeface="Arial Narrow" panose="020B0606020202030204" pitchFamily="34" charset="0"/>
              </a:rPr>
              <a:t>Результат інтелектуальної діяльності</a:t>
            </a:r>
            <a:r>
              <a:rPr lang="uk-UA" sz="2400" dirty="0" smtClean="0">
                <a:solidFill>
                  <a:schemeClr val="tx1"/>
                </a:solidFill>
                <a:latin typeface="Arial Narrow" panose="020B0606020202030204" pitchFamily="34" charset="0"/>
              </a:rPr>
              <a:t> (РІД) – нематеріальний комерційний продукт, що підлягає використанню (правовий термін). </a:t>
            </a:r>
          </a:p>
          <a:p>
            <a:pPr marL="0" indent="0">
              <a:buNone/>
            </a:pPr>
            <a:r>
              <a:rPr lang="uk-UA" sz="2400" dirty="0" smtClean="0">
                <a:solidFill>
                  <a:schemeClr val="tx1"/>
                </a:solidFill>
                <a:latin typeface="Arial Narrow" panose="020B0606020202030204" pitchFamily="34" charset="0"/>
              </a:rPr>
              <a:t>Результати інтелектуальної діяльності, яким відповідно до чинного законодавства надається правова охорона, є </a:t>
            </a:r>
            <a:r>
              <a:rPr lang="uk-UA" sz="2400" dirty="0" smtClean="0">
                <a:solidFill>
                  <a:srgbClr val="92D050"/>
                </a:solidFill>
                <a:latin typeface="Arial Narrow" panose="020B0606020202030204" pitchFamily="34" charset="0"/>
              </a:rPr>
              <a:t>об'єктами інтелектуальної власності (ОІВ). </a:t>
            </a:r>
          </a:p>
          <a:p>
            <a:r>
              <a:rPr lang="uk-UA" sz="2400" dirty="0" smtClean="0">
                <a:solidFill>
                  <a:schemeClr val="tx1"/>
                </a:solidFill>
                <a:latin typeface="Arial Narrow" panose="020B0606020202030204" pitchFamily="34" charset="0"/>
              </a:rPr>
              <a:t>Правова охорона ОІВ побудована на принципі надання виключних прав на ці об'єкти. Винятковим правом є </a:t>
            </a:r>
            <a:r>
              <a:rPr lang="uk-UA" sz="2400" dirty="0" smtClean="0">
                <a:solidFill>
                  <a:schemeClr val="tx1"/>
                </a:solidFill>
                <a:latin typeface="Arial Narrow" panose="020B0606020202030204" pitchFamily="34" charset="0"/>
                <a:hlinkClick r:id="rId2" tooltip="Право"/>
              </a:rPr>
              <a:t>право</a:t>
            </a:r>
            <a:r>
              <a:rPr lang="uk-UA" sz="2400" dirty="0" smtClean="0">
                <a:solidFill>
                  <a:schemeClr val="tx1"/>
                </a:solidFill>
                <a:latin typeface="Arial Narrow" panose="020B0606020202030204" pitchFamily="34" charset="0"/>
              </a:rPr>
              <a:t> особи на використання об'єктів, що охороняються на свій розсуд, включаючи право заборонити використання зазначених об'єктів іншим особам, якщо таке використання не порушує прав інших правовласників. </a:t>
            </a:r>
          </a:p>
          <a:p>
            <a:r>
              <a:rPr lang="uk-UA" sz="2400" dirty="0" smtClean="0">
                <a:solidFill>
                  <a:schemeClr val="tx1"/>
                </a:solidFill>
                <a:latin typeface="Arial Narrow" panose="020B0606020202030204" pitchFamily="34" charset="0"/>
              </a:rPr>
              <a:t>Результати інтелектуальної діяльності, правова охорона яким не представлена, відносяться до інтелектуальних продуктів, що не охороняються.</a:t>
            </a:r>
            <a:endParaRPr lang="uk-UA" sz="2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420484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310" y="528577"/>
            <a:ext cx="8596668" cy="1320800"/>
          </a:xfrm>
        </p:spPr>
        <p:txBody>
          <a:bodyPr>
            <a:normAutofit/>
          </a:bodyPr>
          <a:lstStyle/>
          <a:p>
            <a:r>
              <a:rPr lang="uk-UA" dirty="0" smtClean="0"/>
              <a:t>Інтелектуальний продукт, що не охороняється</a:t>
            </a:r>
            <a:endParaRPr lang="uk-UA" dirty="0"/>
          </a:p>
        </p:txBody>
      </p:sp>
      <p:sp>
        <p:nvSpPr>
          <p:cNvPr id="3" name="Объект 2"/>
          <p:cNvSpPr>
            <a:spLocks noGrp="1"/>
          </p:cNvSpPr>
          <p:nvPr>
            <p:ph idx="1"/>
          </p:nvPr>
        </p:nvSpPr>
        <p:spPr>
          <a:xfrm>
            <a:off x="937549" y="2114952"/>
            <a:ext cx="8255429" cy="4193251"/>
          </a:xfrm>
        </p:spPr>
        <p:txBody>
          <a:bodyPr>
            <a:normAutofit/>
          </a:bodyPr>
          <a:lstStyle/>
          <a:p>
            <a:pPr marL="0" indent="0">
              <a:buNone/>
            </a:pPr>
            <a:r>
              <a:rPr lang="uk-UA" sz="2500" dirty="0" smtClean="0">
                <a:solidFill>
                  <a:schemeClr val="tx1"/>
                </a:solidFill>
                <a:latin typeface="Arial Narrow" panose="020B0606020202030204" pitchFamily="34" charset="0"/>
              </a:rPr>
              <a:t>Інтелектуальний продукт, що не охороняється, є результат інтелектуальної діяльності, який: </a:t>
            </a:r>
          </a:p>
          <a:p>
            <a:r>
              <a:rPr lang="uk-UA" sz="2500" dirty="0" smtClean="0">
                <a:solidFill>
                  <a:schemeClr val="tx1"/>
                </a:solidFill>
                <a:latin typeface="Arial Narrow" panose="020B0606020202030204" pitchFamily="34" charset="0"/>
              </a:rPr>
              <a:t>підлягає правовій охороні, але не захищений правовстановлюючими документами, оформленими у встановленому законодавством порядку; </a:t>
            </a:r>
          </a:p>
          <a:p>
            <a:r>
              <a:rPr lang="uk-UA" sz="2500" dirty="0" smtClean="0">
                <a:solidFill>
                  <a:schemeClr val="tx1"/>
                </a:solidFill>
                <a:latin typeface="Arial Narrow" panose="020B0606020202030204" pitchFamily="34" charset="0"/>
              </a:rPr>
              <a:t>не підлягає правовій охороні відповідно до норм чинного законодавства.</a:t>
            </a:r>
          </a:p>
        </p:txBody>
      </p:sp>
    </p:spTree>
    <p:extLst>
      <p:ext uri="{BB962C8B-B14F-4D97-AF65-F5344CB8AC3E}">
        <p14:creationId xmlns:p14="http://schemas.microsoft.com/office/powerpoint/2010/main" val="378848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310" y="459130"/>
            <a:ext cx="8596668" cy="1320800"/>
          </a:xfrm>
        </p:spPr>
        <p:txBody>
          <a:bodyPr/>
          <a:lstStyle/>
          <a:p>
            <a:r>
              <a:rPr lang="uk-UA" dirty="0" smtClean="0"/>
              <a:t>Об'єкти інтелектуальної власності</a:t>
            </a:r>
            <a:endParaRPr lang="uk-UA" dirty="0"/>
          </a:p>
        </p:txBody>
      </p:sp>
      <p:sp>
        <p:nvSpPr>
          <p:cNvPr id="3" name="Объект 2"/>
          <p:cNvSpPr>
            <a:spLocks noGrp="1"/>
          </p:cNvSpPr>
          <p:nvPr>
            <p:ph idx="1"/>
          </p:nvPr>
        </p:nvSpPr>
        <p:spPr>
          <a:xfrm>
            <a:off x="457414" y="1327874"/>
            <a:ext cx="9936651" cy="5150734"/>
          </a:xfrm>
        </p:spPr>
        <p:txBody>
          <a:bodyPr>
            <a:normAutofit/>
          </a:bodyPr>
          <a:lstStyle/>
          <a:p>
            <a:r>
              <a:rPr lang="uk-UA" sz="2500" dirty="0" smtClean="0">
                <a:solidFill>
                  <a:schemeClr val="tx1"/>
                </a:solidFill>
                <a:latin typeface="Arial Narrow" panose="020B0606020202030204" pitchFamily="34" charset="0"/>
              </a:rPr>
              <a:t>В </a:t>
            </a:r>
            <a:r>
              <a:rPr lang="uk-UA" sz="2500" dirty="0">
                <a:solidFill>
                  <a:schemeClr val="tx1"/>
                </a:solidFill>
                <a:latin typeface="Arial Narrow" panose="020B0606020202030204" pitchFamily="34" charset="0"/>
              </a:rPr>
              <a:t>рамках ОІВ виділяються права на об'єкти інтелектуальної промислової власності, об'єкти, що об'єднують РІД, що охороняються та не охороняються, об'єкти </a:t>
            </a:r>
            <a:r>
              <a:rPr lang="uk-UA" sz="2500" dirty="0">
                <a:solidFill>
                  <a:schemeClr val="tx1"/>
                </a:solidFill>
                <a:latin typeface="Arial Narrow" panose="020B0606020202030204" pitchFamily="34" charset="0"/>
                <a:hlinkClick r:id="rId2" tooltip="Авторське право"/>
              </a:rPr>
              <a:t>авторського права</a:t>
            </a:r>
            <a:r>
              <a:rPr lang="uk-UA" sz="2500" dirty="0">
                <a:solidFill>
                  <a:schemeClr val="tx1"/>
                </a:solidFill>
                <a:latin typeface="Arial Narrow" panose="020B0606020202030204" pitchFamily="34" charset="0"/>
              </a:rPr>
              <a:t> і суміжних прав, а також права на засоби індивідуалізації. Правова охорона об'єктів інтелектуальної промислової власності виникає внаслідок здійснення процедури закріплення прав. </a:t>
            </a:r>
            <a:r>
              <a:rPr lang="uk-UA" sz="2500" dirty="0" smtClean="0">
                <a:solidFill>
                  <a:schemeClr val="tx1"/>
                </a:solidFill>
                <a:latin typeface="Arial Narrow" panose="020B0606020202030204" pitchFamily="34" charset="0"/>
              </a:rPr>
              <a:t>Для </a:t>
            </a:r>
            <a:r>
              <a:rPr lang="uk-UA" sz="2500" dirty="0">
                <a:solidFill>
                  <a:schemeClr val="tx1"/>
                </a:solidFill>
                <a:latin typeface="Arial Narrow" panose="020B0606020202030204" pitchFamily="34" charset="0"/>
              </a:rPr>
              <a:t>об'єктів інтелектуальної промислової власності існують два способи закріплення прав на дані об'єкти:</a:t>
            </a:r>
          </a:p>
          <a:p>
            <a:r>
              <a:rPr lang="uk-UA" sz="2500" dirty="0">
                <a:solidFill>
                  <a:schemeClr val="tx1"/>
                </a:solidFill>
                <a:latin typeface="Arial Narrow" panose="020B0606020202030204" pitchFamily="34" charset="0"/>
              </a:rPr>
              <a:t>відкритий </a:t>
            </a:r>
            <a:r>
              <a:rPr lang="uk-UA" sz="2800" dirty="0">
                <a:solidFill>
                  <a:schemeClr val="tx1"/>
                </a:solidFill>
                <a:latin typeface="Arial Narrow" panose="020B0606020202030204" pitchFamily="34" charset="0"/>
              </a:rPr>
              <a:t> –</a:t>
            </a:r>
            <a:r>
              <a:rPr lang="uk-UA" sz="2500" dirty="0" smtClean="0">
                <a:solidFill>
                  <a:schemeClr val="tx1"/>
                </a:solidFill>
                <a:latin typeface="Arial Narrow" panose="020B0606020202030204" pitchFamily="34" charset="0"/>
              </a:rPr>
              <a:t> </a:t>
            </a:r>
            <a:r>
              <a:rPr lang="uk-UA" sz="2500" dirty="0">
                <a:solidFill>
                  <a:schemeClr val="tx1"/>
                </a:solidFill>
                <a:latin typeface="Arial Narrow" panose="020B0606020202030204" pitchFamily="34" charset="0"/>
              </a:rPr>
              <a:t>шляхом оформлення </a:t>
            </a:r>
            <a:r>
              <a:rPr lang="uk-UA" sz="2500" dirty="0">
                <a:solidFill>
                  <a:schemeClr val="tx1"/>
                </a:solidFill>
                <a:latin typeface="Arial Narrow" panose="020B0606020202030204" pitchFamily="34" charset="0"/>
                <a:hlinkClick r:id="rId3" tooltip="Патент"/>
              </a:rPr>
              <a:t>патенту</a:t>
            </a:r>
            <a:r>
              <a:rPr lang="uk-UA" sz="2500" dirty="0">
                <a:solidFill>
                  <a:schemeClr val="tx1"/>
                </a:solidFill>
                <a:latin typeface="Arial Narrow" panose="020B0606020202030204" pitchFamily="34" charset="0"/>
              </a:rPr>
              <a:t>;</a:t>
            </a:r>
          </a:p>
          <a:p>
            <a:r>
              <a:rPr lang="uk-UA" sz="2500" dirty="0">
                <a:solidFill>
                  <a:schemeClr val="tx1"/>
                </a:solidFill>
                <a:latin typeface="Arial Narrow" panose="020B0606020202030204" pitchFamily="34" charset="0"/>
              </a:rPr>
              <a:t>закритий </a:t>
            </a:r>
            <a:r>
              <a:rPr lang="uk-UA" sz="2800" dirty="0">
                <a:solidFill>
                  <a:schemeClr val="tx1"/>
                </a:solidFill>
                <a:latin typeface="Arial Narrow" panose="020B0606020202030204" pitchFamily="34" charset="0"/>
              </a:rPr>
              <a:t> –</a:t>
            </a:r>
            <a:r>
              <a:rPr lang="uk-UA" sz="2500" dirty="0" smtClean="0">
                <a:solidFill>
                  <a:schemeClr val="tx1"/>
                </a:solidFill>
                <a:latin typeface="Arial Narrow" panose="020B0606020202030204" pitchFamily="34" charset="0"/>
              </a:rPr>
              <a:t> </a:t>
            </a:r>
            <a:r>
              <a:rPr lang="uk-UA" sz="2500" dirty="0">
                <a:solidFill>
                  <a:schemeClr val="tx1"/>
                </a:solidFill>
                <a:latin typeface="Arial Narrow" panose="020B0606020202030204" pitchFamily="34" charset="0"/>
              </a:rPr>
              <a:t>шляхом охорони секретів виробництва </a:t>
            </a:r>
            <a:r>
              <a:rPr lang="uk-UA" sz="2500" dirty="0">
                <a:solidFill>
                  <a:schemeClr val="tx1"/>
                </a:solidFill>
                <a:latin typeface="Arial Narrow" panose="020B0606020202030204" pitchFamily="34" charset="0"/>
                <a:hlinkClick r:id="rId4" tooltip="Ноу-хау"/>
              </a:rPr>
              <a:t>(ноу-хау)</a:t>
            </a:r>
            <a:r>
              <a:rPr lang="uk-UA" sz="2500" dirty="0">
                <a:solidFill>
                  <a:schemeClr val="tx1"/>
                </a:solidFill>
                <a:latin typeface="Arial Narrow" panose="020B0606020202030204" pitchFamily="34" charset="0"/>
              </a:rPr>
              <a:t> в режимі </a:t>
            </a:r>
            <a:r>
              <a:rPr lang="uk-UA" sz="2500" dirty="0">
                <a:solidFill>
                  <a:schemeClr val="tx1"/>
                </a:solidFill>
                <a:latin typeface="Arial Narrow" panose="020B0606020202030204" pitchFamily="34" charset="0"/>
                <a:hlinkClick r:id="rId5" tooltip="Комерційна таємниця"/>
              </a:rPr>
              <a:t>комерційної таємниці</a:t>
            </a:r>
            <a:r>
              <a:rPr lang="uk-UA" sz="2500" dirty="0">
                <a:solidFill>
                  <a:schemeClr val="tx1"/>
                </a:solidFill>
                <a:latin typeface="Arial Narrow" panose="020B0606020202030204" pitchFamily="34" charset="0"/>
              </a:rPr>
              <a:t>.</a:t>
            </a:r>
          </a:p>
          <a:p>
            <a:pPr marL="0" indent="0">
              <a:buNone/>
            </a:pPr>
            <a:r>
              <a:rPr lang="uk-UA" sz="2000" dirty="0">
                <a:solidFill>
                  <a:schemeClr val="tx1"/>
                </a:solidFill>
                <a:latin typeface="Arial Narrow" panose="020B0606020202030204" pitchFamily="34" charset="0"/>
              </a:rPr>
              <a:t>Вибір на користь того чи іншого способу правової охорони обумовлюється можливістю отримання максимальної комерційної вигоди конкретним правовласником</a:t>
            </a:r>
            <a:r>
              <a:rPr lang="uk-UA" sz="2000" dirty="0" smtClean="0">
                <a:solidFill>
                  <a:schemeClr val="tx1"/>
                </a:solidFill>
                <a:latin typeface="Arial Narrow" panose="020B0606020202030204" pitchFamily="34" charset="0"/>
              </a:rPr>
              <a:t>.</a:t>
            </a:r>
            <a:endParaRPr lang="uk-UA" sz="20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312118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eb.posibnyky.vntu.edu.ua/firen/8zlepko_intelektualna_vlasnist_naukovo-tehnichnij_diyalnosti/2._src/2._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915" y="976151"/>
            <a:ext cx="7750520" cy="432363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51248" y="5690415"/>
            <a:ext cx="9492343" cy="400110"/>
          </a:xfrm>
          <a:prstGeom prst="rect">
            <a:avLst/>
          </a:prstGeom>
        </p:spPr>
        <p:txBody>
          <a:bodyPr wrap="square">
            <a:spAutoFit/>
          </a:bodyPr>
          <a:lstStyle/>
          <a:p>
            <a:r>
              <a:rPr lang="uk-UA" sz="1000" dirty="0">
                <a:hlinkClick r:id="rId3"/>
              </a:rPr>
              <a:t>https://web.posibnyky.vntu.edu.ua/firen/8zlepko_intelektualna_vlasnist_naukovo-tehnichnij_diyalnosti/2..</a:t>
            </a:r>
            <a:r>
              <a:rPr lang="uk-UA" sz="1000" dirty="0" smtClean="0">
                <a:hlinkClick r:id="rId3"/>
              </a:rPr>
              <a:t>htm</a:t>
            </a:r>
            <a:endParaRPr lang="uk-UA" sz="1000" dirty="0" smtClean="0"/>
          </a:p>
          <a:p>
            <a:endParaRPr lang="uk-UA" sz="1000" dirty="0"/>
          </a:p>
        </p:txBody>
      </p:sp>
    </p:spTree>
    <p:extLst>
      <p:ext uri="{BB962C8B-B14F-4D97-AF65-F5344CB8AC3E}">
        <p14:creationId xmlns:p14="http://schemas.microsoft.com/office/powerpoint/2010/main" val="18307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774611" y="1468782"/>
            <a:ext cx="6281996" cy="2218748"/>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extLst>
      <p:ext uri="{BB962C8B-B14F-4D97-AF65-F5344CB8AC3E}">
        <p14:creationId xmlns:p14="http://schemas.microsoft.com/office/powerpoint/2010/main" val="2818702311"/>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1770</TotalTime>
  <Words>1015</Words>
  <Application>Microsoft Office PowerPoint</Application>
  <PresentationFormat>Широкоэкранный</PresentationFormat>
  <Paragraphs>143</Paragraphs>
  <Slides>28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Arial Narrow</vt:lpstr>
      <vt:lpstr>ArialMT</vt:lpstr>
      <vt:lpstr>Trebuchet MS</vt:lpstr>
      <vt:lpstr>Wingdings 3</vt:lpstr>
      <vt:lpstr>Грань</vt:lpstr>
      <vt:lpstr>Інтелектуальна власність.  Патенти. Патентування</vt:lpstr>
      <vt:lpstr>Проблематика</vt:lpstr>
      <vt:lpstr>1. Інтелектуальна власність</vt:lpstr>
      <vt:lpstr>Основні питання </vt:lpstr>
      <vt:lpstr>Основні питання </vt:lpstr>
      <vt:lpstr>Інтелектуальний продукт, що не охороняється</vt:lpstr>
      <vt:lpstr>Об'єкти інтелектуальної власності</vt:lpstr>
      <vt:lpstr>Презентация PowerPoint</vt:lpstr>
      <vt:lpstr>Презентация PowerPoint</vt:lpstr>
      <vt:lpstr>2. Винахід. Патенти</vt:lpstr>
      <vt:lpstr>Винахід</vt:lpstr>
      <vt:lpstr>Основні питання </vt:lpstr>
      <vt:lpstr>Що це?</vt:lpstr>
      <vt:lpstr>Об'єкт патентування</vt:lpstr>
      <vt:lpstr>Об'єкт патентування</vt:lpstr>
      <vt:lpstr>Презентация PowerPoint</vt:lpstr>
      <vt:lpstr>Територіальність</vt:lpstr>
      <vt:lpstr>Де отримати більше інформації?</vt:lpstr>
      <vt:lpstr>Види патентів</vt:lpstr>
      <vt:lpstr>Патентоздатність</vt:lpstr>
      <vt:lpstr>Патентоздатність</vt:lpstr>
      <vt:lpstr>Критерії патентоздатності. Новизна</vt:lpstr>
      <vt:lpstr>Критерії патентоздатності. Новизна</vt:lpstr>
      <vt:lpstr>Критерії патентоздатності.  Винахідницький рівень. Придатність до промислового використання</vt:lpstr>
      <vt:lpstr>Види інтелектуальної власності в цифровому середовищі </vt:lpstr>
      <vt:lpstr>Способи захисту авторських прав в інтернеті </vt:lpstr>
      <vt:lpstr>Патентний захист у цифрових технологіях </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Патенти</dc:title>
  <dc:creator>S</dc:creator>
  <cp:lastModifiedBy>S</cp:lastModifiedBy>
  <cp:revision>18</cp:revision>
  <dcterms:created xsi:type="dcterms:W3CDTF">2025-11-05T09:30:53Z</dcterms:created>
  <dcterms:modified xsi:type="dcterms:W3CDTF">2025-12-03T07:22:34Z</dcterms:modified>
</cp:coreProperties>
</file>