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1" r:id="rId5"/>
    <p:sldId id="274" r:id="rId6"/>
    <p:sldId id="275" r:id="rId7"/>
    <p:sldId id="260" r:id="rId8"/>
    <p:sldId id="261" r:id="rId9"/>
    <p:sldId id="262" r:id="rId10"/>
    <p:sldId id="263" r:id="rId11"/>
    <p:sldId id="276" r:id="rId12"/>
    <p:sldId id="264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ollkorn" panose="020B0604020202020204" charset="0"/>
      <p:regular r:id="rId20"/>
    </p:embeddedFont>
    <p:embeddedFont>
      <p:font typeface="Vollkorn Bold" panose="020B0604020202020204" charset="0"/>
      <p:regular r:id="rId21"/>
    </p:embeddedFont>
    <p:embeddedFont>
      <p:font typeface="SimSun" panose="02010600030101010101" pitchFamily="2" charset="-12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09.02.2026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" y="1866900"/>
            <a:ext cx="18059400" cy="5440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uk-UA" sz="6000" spc="-46" dirty="0" smtClean="0">
                <a:solidFill>
                  <a:srgbClr val="FFFFFF"/>
                </a:solidFill>
                <a:latin typeface="Vollkorn Bold"/>
              </a:rPr>
              <a:t>ФІЛОСОФІЯ НАУКИ</a:t>
            </a:r>
            <a:endParaRPr lang="en-US" sz="6000" spc="-46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uk-UA" sz="24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en-US" sz="6000" spc="-23" dirty="0" smtClean="0">
                <a:solidFill>
                  <a:srgbClr val="FFFFFF"/>
                </a:solidFill>
                <a:latin typeface="Vollkorn Bold"/>
              </a:rPr>
              <a:t>(</a:t>
            </a:r>
            <a:r>
              <a:rPr lang="en-US" sz="6000" spc="-23" dirty="0">
                <a:solidFill>
                  <a:srgbClr val="FFFFFF"/>
                </a:solidFill>
                <a:latin typeface="Vollkorn Bold"/>
              </a:rPr>
              <a:t>0) </a:t>
            </a:r>
            <a:r>
              <a:rPr lang="en-US" sz="6000" spc="-23" dirty="0" err="1">
                <a:solidFill>
                  <a:srgbClr val="FFFFFF"/>
                </a:solidFill>
                <a:latin typeface="Vollkorn Bold"/>
              </a:rPr>
              <a:t>Вступ</a:t>
            </a:r>
            <a:r>
              <a:rPr lang="en-US" sz="6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6000" spc="-23" dirty="0" err="1">
                <a:solidFill>
                  <a:srgbClr val="FFFFFF"/>
                </a:solidFill>
                <a:latin typeface="Vollkorn Bold"/>
              </a:rPr>
              <a:t>до</a:t>
            </a:r>
            <a:r>
              <a:rPr lang="en-US" sz="6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6000" spc="-23" dirty="0" err="1">
                <a:solidFill>
                  <a:srgbClr val="FFFFFF"/>
                </a:solidFill>
                <a:latin typeface="Vollkorn Bold"/>
              </a:rPr>
              <a:t>дисципліни</a:t>
            </a:r>
            <a:endParaRPr lang="en-US" sz="6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44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en-US" sz="6000" spc="-23" dirty="0" err="1">
                <a:solidFill>
                  <a:srgbClr val="FFFFFF"/>
                </a:solidFill>
                <a:latin typeface="Vollkorn"/>
              </a:rPr>
              <a:t>доктор</a:t>
            </a:r>
            <a:r>
              <a:rPr lang="en-US" sz="6000" spc="-23" dirty="0">
                <a:solidFill>
                  <a:srgbClr val="FFFFFF"/>
                </a:solidFill>
                <a:latin typeface="Vollkorn"/>
              </a:rPr>
              <a:t> </a:t>
            </a:r>
            <a:r>
              <a:rPr lang="uk-UA" sz="6000" spc="-23" dirty="0" smtClean="0">
                <a:solidFill>
                  <a:srgbClr val="FFFFFF"/>
                </a:solidFill>
                <a:latin typeface="Vollkorn"/>
              </a:rPr>
              <a:t>філософських наук</a:t>
            </a:r>
            <a:r>
              <a:rPr lang="en-US" sz="6000" spc="-23" dirty="0" smtClean="0">
                <a:solidFill>
                  <a:srgbClr val="FFFFFF"/>
                </a:solidFill>
                <a:latin typeface="Vollkorn"/>
              </a:rPr>
              <a:t>, </a:t>
            </a:r>
            <a:r>
              <a:rPr lang="en-US" sz="6000" spc="-23" dirty="0" err="1" smtClean="0">
                <a:solidFill>
                  <a:srgbClr val="FFFFFF"/>
                </a:solidFill>
                <a:latin typeface="Vollkorn"/>
              </a:rPr>
              <a:t>доцент</a:t>
            </a:r>
            <a:r>
              <a:rPr lang="uk-UA" sz="6000" spc="-23" dirty="0" smtClean="0">
                <a:solidFill>
                  <a:srgbClr val="FFFFFF"/>
                </a:solidFill>
                <a:latin typeface="Vollkorn"/>
              </a:rPr>
              <a:t>, завідувач кафедри </a:t>
            </a:r>
            <a:r>
              <a:rPr lang="uk-UA" sz="6000" spc="-23" dirty="0" err="1" smtClean="0">
                <a:solidFill>
                  <a:srgbClr val="FFFFFF"/>
                </a:solidFill>
                <a:latin typeface="Vollkorn"/>
              </a:rPr>
              <a:t>філософсько</a:t>
            </a:r>
            <a:r>
              <a:rPr lang="uk-UA" sz="6000" spc="-23" dirty="0" smtClean="0">
                <a:solidFill>
                  <a:srgbClr val="FFFFFF"/>
                </a:solidFill>
                <a:latin typeface="Vollkorn"/>
              </a:rPr>
              <a:t>-історичних студій та масових комунікацій </a:t>
            </a:r>
            <a:r>
              <a:rPr lang="en-US" sz="6000" spc="-23" dirty="0" smtClean="0">
                <a:solidFill>
                  <a:srgbClr val="FFFFFF"/>
                </a:solidFill>
                <a:latin typeface="Vollkorn"/>
              </a:rPr>
              <a:t> </a:t>
            </a:r>
            <a:r>
              <a:rPr lang="uk-UA" sz="6000" spc="-23" dirty="0" smtClean="0">
                <a:solidFill>
                  <a:srgbClr val="FFFFFF"/>
                </a:solidFill>
                <a:latin typeface="Vollkorn"/>
              </a:rPr>
              <a:t/>
            </a:r>
            <a:br>
              <a:rPr lang="uk-UA" sz="6000" spc="-23" dirty="0" smtClean="0">
                <a:solidFill>
                  <a:srgbClr val="FFFFFF"/>
                </a:solidFill>
                <a:latin typeface="Vollkorn"/>
              </a:rPr>
            </a:br>
            <a:r>
              <a:rPr lang="uk-UA" sz="6000" b="1" spc="-23" dirty="0" smtClean="0">
                <a:solidFill>
                  <a:srgbClr val="FFFFFF"/>
                </a:solidFill>
                <a:latin typeface="Vollkorn"/>
              </a:rPr>
              <a:t>Слюсар Вадим</a:t>
            </a:r>
            <a:endParaRPr lang="en-US" sz="6000" b="1" spc="-23" dirty="0">
              <a:solidFill>
                <a:srgbClr val="FFFFFF"/>
              </a:solidFill>
              <a:latin typeface="Vollkor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90500"/>
            <a:ext cx="16611600" cy="854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</a:t>
            </a:r>
          </a:p>
          <a:p>
            <a:endParaRPr lang="uk-UA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«Житомирська політехніка» та розподілу балів, що наведений нижче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endParaRPr lang="uk-UA" sz="15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Система оцінювання результатів навчання здобувачів вищої освіти з навчальної дисципліни включає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поточний, контроль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виконання самостійної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роботи, модульний 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та підсумковий контроль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endParaRPr lang="uk-UA" sz="15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Поточний контроль – це оцінювання засвоєння здобувачем вищої освіти навчального матеріалу під час проведення аудиторних занять, при виконанні індивідуальної і самостійної роботи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endParaRPr lang="uk-UA" sz="15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Контроль виконання самостійної роботи здобувачами здійснюється на практичних заняттях дисципліни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indent="360000" algn="just"/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Модульний контроль – це оцінювання якості засвоєння навчального матеріалу змістових модулів. Модульний контроль проводиться у вигляді модульної контрольної роботи.</a:t>
            </a:r>
            <a:endParaRPr lang="uk-UA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" y="571500"/>
            <a:ext cx="166116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</a:t>
            </a:r>
          </a:p>
          <a:p>
            <a:endParaRPr lang="uk-UA" sz="30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Підсумковий (семестровий) контроль: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екзамену. До тестування допускаються здобувачі, які отримали 50 і більше балів.</a:t>
            </a:r>
          </a:p>
          <a:p>
            <a:pPr indent="360000" algn="just"/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5. У разі, якщо здобувач вищої освіти отримав від 0 до 59 балів, то в відомість за національною шкалою виставляється оцінка “незадовільно” (“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F”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та “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FX”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відповідно до шкали ЄКТС). </a:t>
            </a:r>
          </a:p>
        </p:txBody>
      </p:sp>
    </p:spTree>
    <p:extLst>
      <p:ext uri="{BB962C8B-B14F-4D97-AF65-F5344CB8AC3E}">
        <p14:creationId xmlns:p14="http://schemas.microsoft.com/office/powerpoint/2010/main" val="3729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8602" y="510029"/>
            <a:ext cx="13310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балів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з навчальної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дисципліни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213503" y="3841074"/>
            <a:ext cx="38609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6913" algn="l"/>
                <a:tab pos="828675" algn="ctr"/>
              </a:tabLst>
            </a:pP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Шкала оцінювання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63219"/>
              </p:ext>
            </p:extLst>
          </p:nvPr>
        </p:nvGraphicFramePr>
        <p:xfrm>
          <a:off x="1981201" y="1225992"/>
          <a:ext cx="14325598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582">
                  <a:extLst>
                    <a:ext uri="{9D8B030D-6E8A-4147-A177-3AD203B41FA5}">
                      <a16:colId xmlns:a16="http://schemas.microsoft.com/office/drawing/2014/main" val="467551801"/>
                    </a:ext>
                  </a:extLst>
                </a:gridCol>
                <a:gridCol w="779312">
                  <a:extLst>
                    <a:ext uri="{9D8B030D-6E8A-4147-A177-3AD203B41FA5}">
                      <a16:colId xmlns:a16="http://schemas.microsoft.com/office/drawing/2014/main" val="3574996238"/>
                    </a:ext>
                  </a:extLst>
                </a:gridCol>
                <a:gridCol w="779312">
                  <a:extLst>
                    <a:ext uri="{9D8B030D-6E8A-4147-A177-3AD203B41FA5}">
                      <a16:colId xmlns:a16="http://schemas.microsoft.com/office/drawing/2014/main" val="1620655653"/>
                    </a:ext>
                  </a:extLst>
                </a:gridCol>
                <a:gridCol w="779312">
                  <a:extLst>
                    <a:ext uri="{9D8B030D-6E8A-4147-A177-3AD203B41FA5}">
                      <a16:colId xmlns:a16="http://schemas.microsoft.com/office/drawing/2014/main" val="675091909"/>
                    </a:ext>
                  </a:extLst>
                </a:gridCol>
                <a:gridCol w="779312">
                  <a:extLst>
                    <a:ext uri="{9D8B030D-6E8A-4147-A177-3AD203B41FA5}">
                      <a16:colId xmlns:a16="http://schemas.microsoft.com/office/drawing/2014/main" val="587616979"/>
                    </a:ext>
                  </a:extLst>
                </a:gridCol>
                <a:gridCol w="779312">
                  <a:extLst>
                    <a:ext uri="{9D8B030D-6E8A-4147-A177-3AD203B41FA5}">
                      <a16:colId xmlns:a16="http://schemas.microsoft.com/office/drawing/2014/main" val="1106312625"/>
                    </a:ext>
                  </a:extLst>
                </a:gridCol>
                <a:gridCol w="793639">
                  <a:extLst>
                    <a:ext uri="{9D8B030D-6E8A-4147-A177-3AD203B41FA5}">
                      <a16:colId xmlns:a16="http://schemas.microsoft.com/office/drawing/2014/main" val="1967493157"/>
                    </a:ext>
                  </a:extLst>
                </a:gridCol>
                <a:gridCol w="739200">
                  <a:extLst>
                    <a:ext uri="{9D8B030D-6E8A-4147-A177-3AD203B41FA5}">
                      <a16:colId xmlns:a16="http://schemas.microsoft.com/office/drawing/2014/main" val="3940904990"/>
                    </a:ext>
                  </a:extLst>
                </a:gridCol>
                <a:gridCol w="744931">
                  <a:extLst>
                    <a:ext uri="{9D8B030D-6E8A-4147-A177-3AD203B41FA5}">
                      <a16:colId xmlns:a16="http://schemas.microsoft.com/office/drawing/2014/main" val="2142508691"/>
                    </a:ext>
                  </a:extLst>
                </a:gridCol>
                <a:gridCol w="868132">
                  <a:extLst>
                    <a:ext uri="{9D8B030D-6E8A-4147-A177-3AD203B41FA5}">
                      <a16:colId xmlns:a16="http://schemas.microsoft.com/office/drawing/2014/main" val="506273110"/>
                    </a:ext>
                  </a:extLst>
                </a:gridCol>
                <a:gridCol w="868132">
                  <a:extLst>
                    <a:ext uri="{9D8B030D-6E8A-4147-A177-3AD203B41FA5}">
                      <a16:colId xmlns:a16="http://schemas.microsoft.com/office/drawing/2014/main" val="2194841283"/>
                    </a:ext>
                  </a:extLst>
                </a:gridCol>
                <a:gridCol w="868132">
                  <a:extLst>
                    <a:ext uri="{9D8B030D-6E8A-4147-A177-3AD203B41FA5}">
                      <a16:colId xmlns:a16="http://schemas.microsoft.com/office/drawing/2014/main" val="979799411"/>
                    </a:ext>
                  </a:extLst>
                </a:gridCol>
                <a:gridCol w="868132">
                  <a:extLst>
                    <a:ext uri="{9D8B030D-6E8A-4147-A177-3AD203B41FA5}">
                      <a16:colId xmlns:a16="http://schemas.microsoft.com/office/drawing/2014/main" val="3506109833"/>
                    </a:ext>
                  </a:extLst>
                </a:gridCol>
                <a:gridCol w="868132">
                  <a:extLst>
                    <a:ext uri="{9D8B030D-6E8A-4147-A177-3AD203B41FA5}">
                      <a16:colId xmlns:a16="http://schemas.microsoft.com/office/drawing/2014/main" val="3339885946"/>
                    </a:ext>
                  </a:extLst>
                </a:gridCol>
                <a:gridCol w="934029">
                  <a:extLst>
                    <a:ext uri="{9D8B030D-6E8A-4147-A177-3AD203B41FA5}">
                      <a16:colId xmlns:a16="http://schemas.microsoft.com/office/drawing/2014/main" val="2621831691"/>
                    </a:ext>
                  </a:extLst>
                </a:gridCol>
                <a:gridCol w="1025712">
                  <a:extLst>
                    <a:ext uri="{9D8B030D-6E8A-4147-A177-3AD203B41FA5}">
                      <a16:colId xmlns:a16="http://schemas.microsoft.com/office/drawing/2014/main" val="50744664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3480482320"/>
                    </a:ext>
                  </a:extLst>
                </a:gridCol>
              </a:tblGrid>
              <a:tr h="225468">
                <a:tc gridSpan="1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Поточне тестування та самостійна робота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ІЗ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Сума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83729"/>
                  </a:ext>
                </a:extLst>
              </a:tr>
              <a:tr h="225468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2870"/>
                  </a:ext>
                </a:extLst>
              </a:tr>
              <a:tr h="22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Т2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Т3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Т4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Т5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Т7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Т8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Т9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Т10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Т12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Т13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Т14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Т15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15590"/>
                  </a:ext>
                </a:extLst>
              </a:tr>
              <a:tr h="22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23502"/>
                  </a:ext>
                </a:extLst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49889"/>
              </p:ext>
            </p:extLst>
          </p:nvPr>
        </p:nvGraphicFramePr>
        <p:xfrm>
          <a:off x="1981201" y="4530898"/>
          <a:ext cx="14325598" cy="3051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1884">
                  <a:extLst>
                    <a:ext uri="{9D8B030D-6E8A-4147-A177-3AD203B41FA5}">
                      <a16:colId xmlns:a16="http://schemas.microsoft.com/office/drawing/2014/main" val="1888127804"/>
                    </a:ext>
                  </a:extLst>
                </a:gridCol>
                <a:gridCol w="4773290">
                  <a:extLst>
                    <a:ext uri="{9D8B030D-6E8A-4147-A177-3AD203B41FA5}">
                      <a16:colId xmlns:a16="http://schemas.microsoft.com/office/drawing/2014/main" val="2881874844"/>
                    </a:ext>
                  </a:extLst>
                </a:gridCol>
                <a:gridCol w="4770424">
                  <a:extLst>
                    <a:ext uri="{9D8B030D-6E8A-4147-A177-3AD203B41FA5}">
                      <a16:colId xmlns:a16="http://schemas.microsoft.com/office/drawing/2014/main" val="1264533087"/>
                    </a:ext>
                  </a:extLst>
                </a:gridCol>
              </a:tblGrid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шкалою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Екзамен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Бали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45866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Відмінно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90-100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07990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B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Добре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82-89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6990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74-81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5936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Задовільно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64-73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4788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60-63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31856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FX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Незадовільно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35-59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66026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0-34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3179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171700"/>
            <a:ext cx="172974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54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Метою дисципліни </a:t>
            </a:r>
            <a:r>
              <a:rPr lang="uk-UA" sz="54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є оволодіння здобувачами вищої освіти філософськими основами та методологією наукового пізнання, розуміння сутності та специфіки наукових досліджень, їх структуру, ідеали, норми й цінності.</a:t>
            </a:r>
            <a:endParaRPr lang="en-US" sz="5400" spc="-29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" y="800100"/>
            <a:ext cx="16611600" cy="6765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b="1" spc="-26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Завдання</a:t>
            </a:r>
            <a:r>
              <a:rPr lang="en-US" sz="4800" b="1" spc="-26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4800" b="1" spc="-26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вивчення</a:t>
            </a:r>
            <a:r>
              <a:rPr lang="en-US" sz="4800" b="1" spc="-26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4800" b="1" spc="-26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навчальної</a:t>
            </a:r>
            <a:r>
              <a:rPr lang="en-US" sz="4800" b="1" spc="-26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4800" b="1" spc="-26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дисципліни</a:t>
            </a:r>
            <a:r>
              <a:rPr lang="uk-UA" sz="4800" b="1" spc="-26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спрямовані на</a:t>
            </a:r>
            <a:r>
              <a:rPr lang="en-US" sz="4800" b="1" spc="-26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:</a:t>
            </a:r>
            <a:endParaRPr lang="en-US" sz="4800" b="1" spc="-26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spcBef>
                <a:spcPts val="12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−	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засвоєння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теоретичних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знань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про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закономірності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тенденції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пізнання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−	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освоєння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стилю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мислення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−	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формування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вміння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використання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отриманих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знань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наукових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дослідженнях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за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спеціальністю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«Право»;</a:t>
            </a:r>
          </a:p>
          <a:p>
            <a:pPr algn="just">
              <a:spcBef>
                <a:spcPts val="12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−	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формування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науково-методологічного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світогляду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через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вивчення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специфіки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наукових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знань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картини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світу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−	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розуміти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зміст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філософії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техніки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особливості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технічної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діяльності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" y="763667"/>
            <a:ext cx="17297399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Зміст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навчальної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дисципліни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направлений на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формування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наступних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компетентностей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: </a:t>
            </a:r>
            <a:endParaRPr lang="uk-UA" sz="4800" b="1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en-US" sz="36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Здатність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генерувати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нові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ідеї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креативність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Здатність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розв’язувати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комплексні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проблеми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на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основі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системного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світогляду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професійної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етики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загального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культурного кругозору.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Здатність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застосовувати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методи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правового і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міждисциплінарного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виявляти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їх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евристичні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можливості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межі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використовувати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релевантний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дослідницький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інструментарій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Здатність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виявляти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нові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інституційні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етичні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виклики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етичні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виклики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житті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суспільства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і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пропонувати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для них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правові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механізми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розв’язання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060"/>
              </p:ext>
            </p:extLst>
          </p:nvPr>
        </p:nvGraphicFramePr>
        <p:xfrm>
          <a:off x="1066800" y="784209"/>
          <a:ext cx="16154400" cy="7612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8947">
                  <a:extLst>
                    <a:ext uri="{9D8B030D-6E8A-4147-A177-3AD203B41FA5}">
                      <a16:colId xmlns:a16="http://schemas.microsoft.com/office/drawing/2014/main" val="1512392610"/>
                    </a:ext>
                  </a:extLst>
                </a:gridCol>
                <a:gridCol w="837627">
                  <a:extLst>
                    <a:ext uri="{9D8B030D-6E8A-4147-A177-3AD203B41FA5}">
                      <a16:colId xmlns:a16="http://schemas.microsoft.com/office/drawing/2014/main" val="2820299536"/>
                    </a:ext>
                  </a:extLst>
                </a:gridCol>
                <a:gridCol w="837627">
                  <a:extLst>
                    <a:ext uri="{9D8B030D-6E8A-4147-A177-3AD203B41FA5}">
                      <a16:colId xmlns:a16="http://schemas.microsoft.com/office/drawing/2014/main" val="3190468798"/>
                    </a:ext>
                  </a:extLst>
                </a:gridCol>
                <a:gridCol w="1048539">
                  <a:extLst>
                    <a:ext uri="{9D8B030D-6E8A-4147-A177-3AD203B41FA5}">
                      <a16:colId xmlns:a16="http://schemas.microsoft.com/office/drawing/2014/main" val="341040216"/>
                    </a:ext>
                  </a:extLst>
                </a:gridCol>
                <a:gridCol w="1048539">
                  <a:extLst>
                    <a:ext uri="{9D8B030D-6E8A-4147-A177-3AD203B41FA5}">
                      <a16:colId xmlns:a16="http://schemas.microsoft.com/office/drawing/2014/main" val="1545864262"/>
                    </a:ext>
                  </a:extLst>
                </a:gridCol>
                <a:gridCol w="840641">
                  <a:extLst>
                    <a:ext uri="{9D8B030D-6E8A-4147-A177-3AD203B41FA5}">
                      <a16:colId xmlns:a16="http://schemas.microsoft.com/office/drawing/2014/main" val="4244142956"/>
                    </a:ext>
                  </a:extLst>
                </a:gridCol>
                <a:gridCol w="840641">
                  <a:extLst>
                    <a:ext uri="{9D8B030D-6E8A-4147-A177-3AD203B41FA5}">
                      <a16:colId xmlns:a16="http://schemas.microsoft.com/office/drawing/2014/main" val="2251024643"/>
                    </a:ext>
                  </a:extLst>
                </a:gridCol>
                <a:gridCol w="1024436">
                  <a:extLst>
                    <a:ext uri="{9D8B030D-6E8A-4147-A177-3AD203B41FA5}">
                      <a16:colId xmlns:a16="http://schemas.microsoft.com/office/drawing/2014/main" val="3761618975"/>
                    </a:ext>
                  </a:extLst>
                </a:gridCol>
                <a:gridCol w="1177403">
                  <a:extLst>
                    <a:ext uri="{9D8B030D-6E8A-4147-A177-3AD203B41FA5}">
                      <a16:colId xmlns:a16="http://schemas.microsoft.com/office/drawing/2014/main" val="200473439"/>
                    </a:ext>
                  </a:extLst>
                </a:gridCol>
              </a:tblGrid>
              <a:tr h="36316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Назви змістових модулів і тем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35008"/>
                  </a:ext>
                </a:extLst>
              </a:tr>
              <a:tr h="3631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97406"/>
                  </a:ext>
                </a:extLst>
              </a:tr>
              <a:tr h="14333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 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 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76416"/>
                  </a:ext>
                </a:extLst>
              </a:tr>
              <a:tr h="363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8558"/>
                  </a:ext>
                </a:extLst>
              </a:tr>
              <a:tr h="39614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4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 1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46122"/>
                  </a:ext>
                </a:extLst>
              </a:tr>
              <a:tr h="542538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4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ЗМІСТОВНИЙ МОДУЛЬ 1. ФІЛОСОФІЯ НАУКИ: ІСТОРІЯ СТАНОВЛЕННЯ ТА ТЕОРЕТИЧНІ ЗАСАДИ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62286"/>
                  </a:ext>
                </a:extLst>
              </a:tr>
              <a:tr h="7922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1.</a:t>
                      </a:r>
                      <a:r>
                        <a:rPr lang="uk-UA" sz="2400" baseline="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Філософія 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науки як спеціальна філософська дисципліна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11730"/>
                  </a:ext>
                </a:extLst>
              </a:tr>
              <a:tr h="396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2.</a:t>
                      </a:r>
                      <a:r>
                        <a:rPr lang="uk-UA" sz="2400" baseline="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Природа 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науки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413604"/>
                  </a:ext>
                </a:extLst>
              </a:tr>
              <a:tr h="396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3. Стадії розвитку науки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98085"/>
                  </a:ext>
                </a:extLst>
              </a:tr>
              <a:tr h="396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4. Філософія науки ХІХ-ХХ ст.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004672"/>
                  </a:ext>
                </a:extLst>
              </a:tr>
              <a:tr h="542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400" spc="-3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5. Особливості наукової діяльності. Етика </a:t>
                      </a:r>
                      <a:r>
                        <a:rPr lang="uk-UA" sz="2400" spc="-3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науки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136912"/>
                  </a:ext>
                </a:extLst>
              </a:tr>
              <a:tr h="542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6. Структура наукового 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знання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84395"/>
                  </a:ext>
                </a:extLst>
              </a:tr>
              <a:tr h="542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7. Методологія наукового пізнання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828580"/>
                  </a:ext>
                </a:extLst>
              </a:tr>
              <a:tr h="542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Всього за змістовний модуль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20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34</a:t>
                      </a:r>
                      <a:endParaRPr lang="uk-UA" sz="20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9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928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4400" y="5829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914900" algn="l"/>
                <a:tab pos="525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14900" algn="l"/>
                <a:tab pos="5257800" algn="l"/>
              </a:tabLst>
            </a:pPr>
            <a:r>
              <a:rPr kumimoji="0" lang="uk-UA" alt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uk-UA" alt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uk-UA" alt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14900" algn="l"/>
                <a:tab pos="5257800" algn="l"/>
              </a:tabLst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34620"/>
              </p:ext>
            </p:extLst>
          </p:nvPr>
        </p:nvGraphicFramePr>
        <p:xfrm>
          <a:off x="1143000" y="752985"/>
          <a:ext cx="16153199" cy="7736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8315">
                  <a:extLst>
                    <a:ext uri="{9D8B030D-6E8A-4147-A177-3AD203B41FA5}">
                      <a16:colId xmlns:a16="http://schemas.microsoft.com/office/drawing/2014/main" val="1512392610"/>
                    </a:ext>
                  </a:extLst>
                </a:gridCol>
                <a:gridCol w="837565">
                  <a:extLst>
                    <a:ext uri="{9D8B030D-6E8A-4147-A177-3AD203B41FA5}">
                      <a16:colId xmlns:a16="http://schemas.microsoft.com/office/drawing/2014/main" val="2820299536"/>
                    </a:ext>
                  </a:extLst>
                </a:gridCol>
                <a:gridCol w="837565">
                  <a:extLst>
                    <a:ext uri="{9D8B030D-6E8A-4147-A177-3AD203B41FA5}">
                      <a16:colId xmlns:a16="http://schemas.microsoft.com/office/drawing/2014/main" val="3190468798"/>
                    </a:ext>
                  </a:extLst>
                </a:gridCol>
                <a:gridCol w="1048461">
                  <a:extLst>
                    <a:ext uri="{9D8B030D-6E8A-4147-A177-3AD203B41FA5}">
                      <a16:colId xmlns:a16="http://schemas.microsoft.com/office/drawing/2014/main" val="341040216"/>
                    </a:ext>
                  </a:extLst>
                </a:gridCol>
                <a:gridCol w="1048461">
                  <a:extLst>
                    <a:ext uri="{9D8B030D-6E8A-4147-A177-3AD203B41FA5}">
                      <a16:colId xmlns:a16="http://schemas.microsoft.com/office/drawing/2014/main" val="1545864262"/>
                    </a:ext>
                  </a:extLst>
                </a:gridCol>
                <a:gridCol w="840579">
                  <a:extLst>
                    <a:ext uri="{9D8B030D-6E8A-4147-A177-3AD203B41FA5}">
                      <a16:colId xmlns:a16="http://schemas.microsoft.com/office/drawing/2014/main" val="4244142956"/>
                    </a:ext>
                  </a:extLst>
                </a:gridCol>
                <a:gridCol w="840579">
                  <a:extLst>
                    <a:ext uri="{9D8B030D-6E8A-4147-A177-3AD203B41FA5}">
                      <a16:colId xmlns:a16="http://schemas.microsoft.com/office/drawing/2014/main" val="2251024643"/>
                    </a:ext>
                  </a:extLst>
                </a:gridCol>
                <a:gridCol w="1024359">
                  <a:extLst>
                    <a:ext uri="{9D8B030D-6E8A-4147-A177-3AD203B41FA5}">
                      <a16:colId xmlns:a16="http://schemas.microsoft.com/office/drawing/2014/main" val="3761618975"/>
                    </a:ext>
                  </a:extLst>
                </a:gridCol>
                <a:gridCol w="1177315">
                  <a:extLst>
                    <a:ext uri="{9D8B030D-6E8A-4147-A177-3AD203B41FA5}">
                      <a16:colId xmlns:a16="http://schemas.microsoft.com/office/drawing/2014/main" val="200473439"/>
                    </a:ext>
                  </a:extLst>
                </a:gridCol>
              </a:tblGrid>
              <a:tr h="32885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Назви змістових модулів і тем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35008"/>
                  </a:ext>
                </a:extLst>
              </a:tr>
              <a:tr h="3288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97406"/>
                  </a:ext>
                </a:extLst>
              </a:tr>
              <a:tr h="13706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 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 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73025" marR="730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76416"/>
                  </a:ext>
                </a:extLst>
              </a:tr>
              <a:tr h="328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8558"/>
                  </a:ext>
                </a:extLst>
              </a:tr>
              <a:tr h="394612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 2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46122"/>
                  </a:ext>
                </a:extLst>
              </a:tr>
              <a:tr h="452857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ЗМІСТОВНИЙ МОДУЛЬ 2. ФІЛОСОФСЬКІ ОСНОВИ СУЧАСНОЇ НАУКИ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62286"/>
                  </a:ext>
                </a:extLst>
              </a:tr>
              <a:tr h="423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8.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Наука як соціальний інститут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11730"/>
                  </a:ext>
                </a:extLst>
              </a:tr>
              <a:tr h="330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9.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Наукові традиції та наукові революції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413604"/>
                  </a:ext>
                </a:extLst>
              </a:tr>
              <a:tr h="330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10.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Філософські засади сучасної наукової картини світу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98085"/>
                  </a:ext>
                </a:extLst>
              </a:tr>
              <a:tr h="330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000" b="1" spc="-3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11. </a:t>
                      </a:r>
                      <a:r>
                        <a:rPr lang="uk-UA" sz="2000" spc="-3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Особливості сучасного етапу розвитку науки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004672"/>
                  </a:ext>
                </a:extLst>
              </a:tr>
              <a:tr h="5918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000" b="1" spc="-4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12. </a:t>
                      </a:r>
                      <a:r>
                        <a:rPr lang="uk-UA" sz="2000" spc="-4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Філософське осмислення глобальних проблем сучасності. Наука і сучасна система вищої освіти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136912"/>
                  </a:ext>
                </a:extLst>
              </a:tr>
              <a:tr h="5918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13.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Філософські засади професійної діяльності науково-педагогічних працівників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84395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14.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Філософські проблеми досліджень у галузі права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828580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15.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Філософія безпеки, війни та миру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96488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Всього за змістовний модуль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50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36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446013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5257800" algn="l"/>
                        </a:tabLst>
                      </a:pPr>
                      <a:r>
                        <a:rPr lang="uk-UA" sz="2000" b="1" dirty="0" smtClean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24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24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42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  <a:endParaRPr lang="uk-UA" sz="18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70</a:t>
                      </a:r>
                      <a:endParaRPr lang="uk-UA" sz="18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49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2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35706" y="2057982"/>
            <a:ext cx="12986388" cy="37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Індивідуальні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групові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завдання</a:t>
            </a: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Розміщені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робочій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програмі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навчальної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дисципліни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розділі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 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270080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06922"/>
              </p:ext>
            </p:extLst>
          </p:nvPr>
        </p:nvGraphicFramePr>
        <p:xfrm>
          <a:off x="533400" y="1409700"/>
          <a:ext cx="17221200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1508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26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26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05605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600" b="1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РН04. </a:t>
                      </a:r>
                      <a:r>
                        <a:rPr lang="uk-UA" sz="26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Формулювати і перевіряти гіпотези; використовувати для обґрунтування висновків належні аргументи, зокрема, результати теоретичного аналізу, прикладних досліджень, наявні наукові джерела; аналізувати досліджувану проблему з урахуванням широкого правового та </a:t>
                      </a:r>
                      <a:r>
                        <a:rPr lang="uk-UA" sz="2600" b="0" spc="-3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загальносоціального</a:t>
                      </a:r>
                      <a:r>
                        <a:rPr lang="uk-UA" sz="26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контекстів</a:t>
                      </a:r>
                      <a:endParaRPr lang="uk-UA" sz="26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Наочні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методи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спостереження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демонстрація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ілюстрація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Дискусійний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метод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‒Метод активного 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командна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робота)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</a:t>
                      </a:r>
                      <a:r>
                        <a:rPr lang="ru-RU" sz="260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Ситуаційний</a:t>
                      </a:r>
                      <a:r>
                        <a:rPr lang="ru-RU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 метод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endParaRPr lang="uk-UA" sz="260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50865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6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РН05. </a:t>
                      </a:r>
                      <a:r>
                        <a:rPr lang="uk-UA" sz="26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</a:t>
                      </a:r>
                      <a:endParaRPr lang="uk-UA" sz="26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uk-UA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‒Наочні методи (демонстрація, ілюстрація)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uk-UA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‒Дискусійний метод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uk-UA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‒Метод активного навчання (командна робота)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uk-UA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‒Ситуаційний метод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r>
                        <a:rPr lang="uk-UA" sz="260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Times New Roman" panose="02020603050405020304" pitchFamily="18" charset="0"/>
                        </a:rPr>
                        <a:t>‒Методи самостійної роботи (анотування опрацьованого матеріалу, написання есе, підготовка доповідей, написання наукових статей)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1760" algn="l"/>
                        </a:tabLst>
                      </a:pPr>
                      <a:endParaRPr lang="uk-UA" sz="260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66415"/>
              </p:ext>
            </p:extLst>
          </p:nvPr>
        </p:nvGraphicFramePr>
        <p:xfrm>
          <a:off x="533400" y="1115766"/>
          <a:ext cx="17145000" cy="711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4960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7170040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05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4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1236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РН04. </a:t>
                      </a:r>
                      <a:r>
                        <a:rPr lang="uk-UA" sz="24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Формулювати і перевіряти гіпотези; використовувати для обґрунтування висновків належні аргументи, зокрема, результати теоретичного аналізу, прикладних досліджень, наявні наукові джерела; аналізувати досліджувану проблему з урахуванням широкого правового та </a:t>
                      </a:r>
                      <a:r>
                        <a:rPr lang="uk-UA" sz="2400" b="0" spc="-30" dirty="0" err="1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загальносоціального</a:t>
                      </a:r>
                      <a:r>
                        <a:rPr lang="uk-UA" sz="24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контекстів</a:t>
                      </a:r>
                      <a:endParaRPr lang="uk-UA" sz="24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виконання практичних завдань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виступ на практичних заняттях (з рефератом, презентацією, участь в дискусії);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робота в групі;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виконання завдань самостійної роботи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поточне тестування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взаємоконтроль, рецензування відповідей інших здобувачів вищої освіти</a:t>
                      </a:r>
                      <a:endParaRPr lang="uk-UA" sz="2000" noProof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4982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РН05. </a:t>
                      </a:r>
                      <a:r>
                        <a:rPr lang="uk-UA" sz="24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</a:t>
                      </a:r>
                      <a:endParaRPr lang="uk-UA" sz="24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усне опитування;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виконання практичних завдань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письмова контрольна робота (відповіді на запитання лекційного курсу, розв’язання філософських задач, написання есе);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виконання практичних завдань (в тому числі, у цифровому освітньому середовищі);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виступ на практичних заняттях (з рефератом, презентацією, участь в дискусії);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 екзамен</a:t>
                      </a:r>
                      <a:endParaRPr lang="uk-UA" sz="2000" noProof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1253</Words>
  <Application>Microsoft Office PowerPoint</Application>
  <PresentationFormat>Довільний</PresentationFormat>
  <Paragraphs>344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Calibri</vt:lpstr>
      <vt:lpstr>Vollkorn</vt:lpstr>
      <vt:lpstr>Arial</vt:lpstr>
      <vt:lpstr>Times New Roman</vt:lpstr>
      <vt:lpstr>Vollkorn Bold</vt:lpstr>
      <vt:lpstr>SimSun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Килюшик Єлизавета Сергіївна</cp:lastModifiedBy>
  <cp:revision>27</cp:revision>
  <dcterms:created xsi:type="dcterms:W3CDTF">2006-08-16T00:00:00Z</dcterms:created>
  <dcterms:modified xsi:type="dcterms:W3CDTF">2026-02-09T12:04:08Z</dcterms:modified>
  <dc:identifier>DAGCUslPLi8</dc:identifier>
</cp:coreProperties>
</file>