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sldIdLst>
    <p:sldId id="256" r:id="rId2"/>
    <p:sldId id="330" r:id="rId3"/>
    <p:sldId id="296" r:id="rId4"/>
    <p:sldId id="289" r:id="rId5"/>
    <p:sldId id="269" r:id="rId6"/>
    <p:sldId id="272" r:id="rId7"/>
    <p:sldId id="293" r:id="rId8"/>
    <p:sldId id="292" r:id="rId9"/>
    <p:sldId id="294" r:id="rId10"/>
    <p:sldId id="295" r:id="rId11"/>
    <p:sldId id="297" r:id="rId12"/>
    <p:sldId id="298" r:id="rId13"/>
    <p:sldId id="299" r:id="rId14"/>
    <p:sldId id="300" r:id="rId15"/>
    <p:sldId id="326" r:id="rId16"/>
    <p:sldId id="311" r:id="rId17"/>
    <p:sldId id="312" r:id="rId18"/>
    <p:sldId id="313" r:id="rId19"/>
    <p:sldId id="314" r:id="rId20"/>
    <p:sldId id="310" r:id="rId21"/>
    <p:sldId id="301" r:id="rId22"/>
    <p:sldId id="328" r:id="rId23"/>
    <p:sldId id="329" r:id="rId24"/>
    <p:sldId id="302" r:id="rId25"/>
    <p:sldId id="309" r:id="rId26"/>
    <p:sldId id="303" r:id="rId27"/>
    <p:sldId id="304" r:id="rId28"/>
    <p:sldId id="325" r:id="rId29"/>
    <p:sldId id="324" r:id="rId30"/>
    <p:sldId id="306" r:id="rId31"/>
    <p:sldId id="307" r:id="rId32"/>
    <p:sldId id="308" r:id="rId33"/>
    <p:sldId id="316" r:id="rId34"/>
    <p:sldId id="315" r:id="rId35"/>
    <p:sldId id="317" r:id="rId36"/>
    <p:sldId id="318" r:id="rId37"/>
    <p:sldId id="319" r:id="rId38"/>
    <p:sldId id="320" r:id="rId39"/>
    <p:sldId id="322" r:id="rId40"/>
    <p:sldId id="321" r:id="rId41"/>
    <p:sldId id="323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728" autoAdjust="0"/>
  </p:normalViewPr>
  <p:slideViewPr>
    <p:cSldViewPr>
      <p:cViewPr varScale="1">
        <p:scale>
          <a:sx n="79" d="100"/>
          <a:sy n="79" d="100"/>
        </p:scale>
        <p:origin x="821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068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90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06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972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45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9723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945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827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94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42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60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67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2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09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76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825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314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13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ОСНОВИ БІОРЕОЛОГІЇ</a:t>
            </a:r>
            <a:endParaRPr lang="uk-UA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ФІЗИЧНІ ОСНОВИ ГЕМОДИНАМІКИ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424" y="692696"/>
            <a:ext cx="767130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7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476672"/>
            <a:ext cx="7128792" cy="5602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54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b="2597"/>
          <a:stretch/>
        </p:blipFill>
        <p:spPr>
          <a:xfrm>
            <a:off x="695400" y="692696"/>
            <a:ext cx="725754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692696"/>
            <a:ext cx="7560840" cy="547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7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692696"/>
            <a:ext cx="7186441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3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548680"/>
            <a:ext cx="5915199" cy="5416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8" y="836712"/>
            <a:ext cx="1772817" cy="1656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3429000"/>
            <a:ext cx="1775794" cy="157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908720"/>
            <a:ext cx="721042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4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340768"/>
            <a:ext cx="709612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908720"/>
            <a:ext cx="691515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4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340768"/>
            <a:ext cx="70580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51384" y="836712"/>
            <a:ext cx="4536504" cy="4752528"/>
          </a:xfrm>
        </p:spPr>
        <p:txBody>
          <a:bodyPr>
            <a:normAutofit/>
          </a:bodyPr>
          <a:lstStyle/>
          <a:p>
            <a:r>
              <a:rPr lang="uk-UA" dirty="0"/>
              <a:t>Фізичні основи гемодинаміки — це застосування законів гідромеханіки (фізики рідин) до системи кровообігу людини. Це складний, але захоплюючий розділ біофізики, який пояснює, як серце перекачує кров і які сили діють у кровоносних судинах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r>
              <a:rPr lang="uk-UA" dirty="0" smtClean="0"/>
              <a:t>Розуміння цих основ є критичним для медицини, оскільки такі стани, як гіпертонія, атеросклероз, стеноз клапанів або шок, є прямими порушеннями фізичних принципів нормального кровотоку.</a:t>
            </a:r>
            <a:endParaRPr lang="uk-UA" dirty="0"/>
          </a:p>
        </p:txBody>
      </p:sp>
      <p:pic>
        <p:nvPicPr>
          <p:cNvPr id="1026" name="Picture 2" descr="Зображення: The human cardiovascular system as a closed loop hydraulic circu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332656"/>
            <a:ext cx="5431460" cy="63367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124744"/>
            <a:ext cx="696277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548680"/>
            <a:ext cx="5829300" cy="3133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3933056"/>
            <a:ext cx="43338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31" t="1562" r="1499"/>
          <a:stretch/>
        </p:blipFill>
        <p:spPr>
          <a:xfrm>
            <a:off x="1950047" y="1412776"/>
            <a:ext cx="5688632" cy="453809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839416" y="620688"/>
            <a:ext cx="6799263" cy="504825"/>
          </a:xfrm>
        </p:spPr>
        <p:txBody>
          <a:bodyPr>
            <a:normAutofit/>
          </a:bodyPr>
          <a:lstStyle/>
          <a:p>
            <a:r>
              <a:rPr lang="uk-UA" sz="2400" dirty="0"/>
              <a:t>Графіки залежності ЕКГ і пульсової хвилі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5244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887"/>
          <a:stretch/>
        </p:blipFill>
        <p:spPr>
          <a:xfrm>
            <a:off x="695400" y="548680"/>
            <a:ext cx="3985395" cy="4768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871" y="1628800"/>
            <a:ext cx="468795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764704"/>
            <a:ext cx="714440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1" y="1340768"/>
            <a:ext cx="721657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6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5" y="836712"/>
            <a:ext cx="5724525" cy="3143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4149080"/>
            <a:ext cx="571500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764704"/>
            <a:ext cx="5657850" cy="2952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7" y="3284985"/>
            <a:ext cx="574357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8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Значення</a:t>
            </a:r>
            <a:r>
              <a:rPr lang="ru-RU" dirty="0" smtClean="0"/>
              <a:t> закону </a:t>
            </a:r>
            <a:r>
              <a:rPr lang="ru-RU" dirty="0" err="1" smtClean="0"/>
              <a:t>безперервності</a:t>
            </a:r>
            <a:r>
              <a:rPr lang="ru-RU" dirty="0" smtClean="0"/>
              <a:t> </a:t>
            </a:r>
            <a:r>
              <a:rPr lang="ru-RU" dirty="0" err="1" smtClean="0"/>
              <a:t>струмів</a:t>
            </a:r>
            <a:r>
              <a:rPr lang="ru-RU" dirty="0" smtClean="0"/>
              <a:t> 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5641"/>
          <a:stretch/>
        </p:blipFill>
        <p:spPr>
          <a:xfrm>
            <a:off x="2612861" y="2636912"/>
            <a:ext cx="697474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1" y="1124744"/>
            <a:ext cx="743161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34612"/>
          <a:stretch/>
        </p:blipFill>
        <p:spPr>
          <a:xfrm>
            <a:off x="1127448" y="1412776"/>
            <a:ext cx="7470274" cy="36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3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548680"/>
            <a:ext cx="5676900" cy="3105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2315"/>
          <a:stretch/>
        </p:blipFill>
        <p:spPr>
          <a:xfrm>
            <a:off x="4151784" y="3573016"/>
            <a:ext cx="577215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7" y="764705"/>
            <a:ext cx="5610225" cy="30765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13" y="3645024"/>
            <a:ext cx="425348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412777"/>
            <a:ext cx="56959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7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270892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ОСНОВНІ ПОЛОЖЕННЯ РЕОЛОГІЇ КРОВІ ТА ГЕМОДИНАМІКИ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9204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340768"/>
            <a:ext cx="608647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645315"/>
            <a:ext cx="5112568" cy="25562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3068960"/>
            <a:ext cx="470616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340768"/>
            <a:ext cx="59817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6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484784"/>
            <a:ext cx="61150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8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052736"/>
            <a:ext cx="604837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24901"/>
          <a:stretch/>
        </p:blipFill>
        <p:spPr>
          <a:xfrm>
            <a:off x="1343472" y="1196752"/>
            <a:ext cx="610552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Гемодинаміка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879" y="1700808"/>
            <a:ext cx="5141089" cy="446449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- це розділ фізіології кровообігу, який вивчає причини, умови і механізми переміщення крові в серцево-судинній системі.</a:t>
            </a:r>
          </a:p>
          <a:p>
            <a:endParaRPr lang="ru-RU" dirty="0" smtClean="0"/>
          </a:p>
          <a:p>
            <a:r>
              <a:rPr lang="uk-UA" dirty="0" smtClean="0"/>
              <a:t>Рух крові в системі в системі кровообігу визначається двома силами: тиском, під яким вона знаходиться в судинах, і опором, який виникає при її проходженні по судинах. </a:t>
            </a:r>
          </a:p>
          <a:p>
            <a:r>
              <a:rPr lang="uk-UA" dirty="0" smtClean="0"/>
              <a:t>Рушійною силою руху крові служить різниця тисків, яка виникає на початку і в кінці судини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2" y="836712"/>
            <a:ext cx="5507172" cy="518457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56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484784"/>
            <a:ext cx="679192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2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78853"/>
          <a:stretch/>
        </p:blipFill>
        <p:spPr>
          <a:xfrm>
            <a:off x="2639617" y="836712"/>
            <a:ext cx="6105525" cy="12165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5760" y="2132857"/>
            <a:ext cx="3783512" cy="28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1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7448" y="1706997"/>
            <a:ext cx="4792797" cy="4464496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в </a:t>
            </a:r>
            <a:r>
              <a:rPr lang="ru-RU" dirty="0" err="1" smtClean="0"/>
              <a:t>судинній</a:t>
            </a:r>
            <a:r>
              <a:rPr lang="ru-RU" dirty="0" smtClean="0"/>
              <a:t> </a:t>
            </a:r>
            <a:r>
              <a:rPr lang="ru-RU" dirty="0" err="1" smtClean="0"/>
              <a:t>системі</a:t>
            </a:r>
            <a:r>
              <a:rPr lang="ru-RU" dirty="0" smtClean="0"/>
              <a:t> </a:t>
            </a:r>
            <a:r>
              <a:rPr lang="ru-RU" dirty="0"/>
              <a:t>кров </a:t>
            </a:r>
            <a:r>
              <a:rPr lang="ru-RU" dirty="0" err="1"/>
              <a:t>рухається</a:t>
            </a:r>
            <a:r>
              <a:rPr lang="ru-RU" dirty="0"/>
              <a:t> </a:t>
            </a:r>
            <a:r>
              <a:rPr lang="ru-RU" dirty="0" err="1" smtClean="0"/>
              <a:t>циліндричними</a:t>
            </a:r>
            <a:r>
              <a:rPr lang="ru-RU" dirty="0" smtClean="0"/>
              <a:t> шарами;</a:t>
            </a:r>
          </a:p>
          <a:p>
            <a:pPr>
              <a:buFont typeface="Wingdings" pitchFamily="2" charset="2"/>
              <a:buChar char="q"/>
            </a:pPr>
            <a:r>
              <a:rPr lang="uk-UA" dirty="0" err="1" smtClean="0"/>
              <a:t>Форменні</a:t>
            </a:r>
            <a:r>
              <a:rPr lang="uk-UA" dirty="0" smtClean="0"/>
              <a:t> елементи становлять осьовий потік,а плазма рухається по периферії;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/>
              <a:t>Чим менший діаметр судини тим ближче ФЕ біля стінки,і тим більше гальмується рух крові</a:t>
            </a: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14845" r="3828" b="2568"/>
          <a:stretch>
            <a:fillRect/>
          </a:stretch>
        </p:blipFill>
        <p:spPr bwMode="auto">
          <a:xfrm>
            <a:off x="6816080" y="2060848"/>
            <a:ext cx="255428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Ламінарний </a:t>
            </a:r>
            <a:r>
              <a:rPr lang="uk-UA" dirty="0" smtClean="0"/>
              <a:t>потік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721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Турбулентний потік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9084" y="1556792"/>
            <a:ext cx="4715197" cy="4534348"/>
          </a:xfrm>
        </p:spPr>
        <p:txBody>
          <a:bodyPr/>
          <a:lstStyle/>
          <a:p>
            <a:r>
              <a:rPr lang="uk-UA" dirty="0" smtClean="0"/>
              <a:t>Рух крові з завихреннями в місцях розгалуження і звуження судин;</a:t>
            </a:r>
          </a:p>
          <a:p>
            <a:r>
              <a:rPr lang="uk-UA" dirty="0" smtClean="0"/>
              <a:t>Додатковий опір току крові</a:t>
            </a:r>
          </a:p>
          <a:p>
            <a:r>
              <a:rPr lang="ru-RU" dirty="0" err="1"/>
              <a:t>Основний</a:t>
            </a:r>
            <a:r>
              <a:rPr lang="ru-RU" dirty="0"/>
              <a:t> </a:t>
            </a:r>
            <a:r>
              <a:rPr lang="ru-RU" dirty="0" err="1"/>
              <a:t>опір</a:t>
            </a:r>
            <a:r>
              <a:rPr lang="ru-RU" dirty="0"/>
              <a:t> </a:t>
            </a:r>
            <a:r>
              <a:rPr lang="ru-RU" dirty="0" err="1"/>
              <a:t>судинної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зосереджений</a:t>
            </a:r>
            <a:r>
              <a:rPr lang="ru-RU" dirty="0"/>
              <a:t> в </a:t>
            </a:r>
            <a:r>
              <a:rPr lang="ru-RU" dirty="0" err="1"/>
              <a:t>прекапілярній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, у </a:t>
            </a:r>
            <a:r>
              <a:rPr lang="ru-RU" dirty="0" err="1"/>
              <a:t>дрібних</a:t>
            </a:r>
            <a:r>
              <a:rPr lang="ru-RU" dirty="0"/>
              <a:t> </a:t>
            </a:r>
            <a:r>
              <a:rPr lang="ru-RU" dirty="0" err="1"/>
              <a:t>артеріях</a:t>
            </a:r>
            <a:r>
              <a:rPr lang="ru-RU" dirty="0"/>
              <a:t> та </a:t>
            </a:r>
            <a:r>
              <a:rPr lang="ru-RU" dirty="0" err="1"/>
              <a:t>артеріолах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"/>
          <a:stretch>
            <a:fillRect/>
          </a:stretch>
        </p:blipFill>
        <p:spPr bwMode="auto">
          <a:xfrm>
            <a:off x="767408" y="1826890"/>
            <a:ext cx="2716663" cy="276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472" y="764704"/>
            <a:ext cx="6840760" cy="52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2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440" y="836712"/>
            <a:ext cx="7010201" cy="478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0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448" y="692696"/>
            <a:ext cx="7467045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1232</TotalTime>
  <Words>225</Words>
  <Application>Microsoft Office PowerPoint</Application>
  <PresentationFormat>Широкий екран</PresentationFormat>
  <Paragraphs>21</Paragraphs>
  <Slides>41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41</vt:i4>
      </vt:variant>
    </vt:vector>
  </HeadingPairs>
  <TitlesOfParts>
    <vt:vector size="46" baseType="lpstr">
      <vt:lpstr>Arial</vt:lpstr>
      <vt:lpstr>Trebuchet MS</vt:lpstr>
      <vt:lpstr>Wingdings</vt:lpstr>
      <vt:lpstr>Wingdings 3</vt:lpstr>
      <vt:lpstr>Грань</vt:lpstr>
      <vt:lpstr>ОСНОВИ БІОРЕОЛОГІЇ</vt:lpstr>
      <vt:lpstr>Презентація PowerPoint</vt:lpstr>
      <vt:lpstr>Презентація PowerPoint</vt:lpstr>
      <vt:lpstr>Гемодинаміка</vt:lpstr>
      <vt:lpstr>Ламінарний потік</vt:lpstr>
      <vt:lpstr>Турбулентний потік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Графіки залежності ЕКГ і пульсової хвилі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Значення закону безперервності струмів </vt:lpstr>
      <vt:lpstr>Презентація PowerPoint</vt:lpstr>
      <vt:lpstr>Презентація PowerPoint</vt:lpstr>
      <vt:lpstr>Презентація PowerPoint</vt:lpstr>
      <vt:lpstr>Презентація PowerPoint</vt:lpstr>
      <vt:lpstr>ОСНОВНІ ПОЛОЖЕННЯ РЕОЛОГІЇ КРОВІ ТА ГЕМОДИНАМІКИ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Фізіологія  серцево-судинної системи, механізм її регуляції.  Особливості регіонарного кровообігу</dc:title>
  <dc:creator>НСМ</dc:creator>
  <cp:lastModifiedBy>admin</cp:lastModifiedBy>
  <cp:revision>66</cp:revision>
  <dcterms:modified xsi:type="dcterms:W3CDTF">2025-12-08T15:19:40Z</dcterms:modified>
</cp:coreProperties>
</file>