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3"/>
  </p:sldMasterIdLst>
  <p:notesMasterIdLst>
    <p:notesMasterId r:id="rId5"/>
  </p:notesMasterIdLst>
  <p:sldIdLst>
    <p:sldId id="256" r:id="rId4"/>
    <p:sldId id="257" r:id="rId6"/>
    <p:sldId id="300" r:id="rId7"/>
    <p:sldId id="258" r:id="rId8"/>
    <p:sldId id="259" r:id="rId9"/>
    <p:sldId id="260" r:id="rId10"/>
    <p:sldId id="280" r:id="rId11"/>
    <p:sldId id="261" r:id="rId12"/>
    <p:sldId id="262" r:id="rId13"/>
    <p:sldId id="263" r:id="rId14"/>
    <p:sldId id="264" r:id="rId15"/>
    <p:sldId id="265" r:id="rId16"/>
    <p:sldId id="266" r:id="rId17"/>
    <p:sldId id="267" r:id="rId18"/>
    <p:sldId id="268" r:id="rId19"/>
    <p:sldId id="273" r:id="rId20"/>
    <p:sldId id="269" r:id="rId21"/>
    <p:sldId id="274" r:id="rId22"/>
    <p:sldId id="270" r:id="rId23"/>
    <p:sldId id="277" r:id="rId24"/>
    <p:sldId id="323" r:id="rId25"/>
    <p:sldId id="271" r:id="rId26"/>
    <p:sldId id="329" r:id="rId27"/>
    <p:sldId id="275" r:id="rId28"/>
    <p:sldId id="278" r:id="rId29"/>
    <p:sldId id="281" r:id="rId30"/>
    <p:sldId id="272" r:id="rId31"/>
  </p:sldIdLst>
  <p:sldSz cx="9144000" cy="5143500" type="screen16x9"/>
  <p:notesSz cx="6858000" cy="9144000"/>
  <p:embeddedFontLst>
    <p:embeddedFont>
      <p:font typeface="Helvetica Neue" panose="020B0604020202020204"/>
      <p:regular r:id="rId36"/>
      <p:bold r:id="rId37"/>
      <p:boldItalic r:id="rId38"/>
    </p:embeddedFont>
    <p:embeddedFont>
      <p:font typeface="Helvetica" panose="00000500000000000000" pitchFamily="50" charset="0"/>
      <p:regular r:id="rId39"/>
    </p:embeddedFont>
    <p:embeddedFont>
      <p:font typeface="Calibri" panose="020F0502020204030204" charset="0"/>
      <p:regular r:id="rId40"/>
      <p:bold r:id="rId41"/>
      <p:italic r:id="rId42"/>
      <p:boldItalic r:id="rId43"/>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Антикорупційні месники:" id="{6B01A0DE-0F28-4E09-AF38-EEBC602E1509}">
          <p14:sldIdLst>
            <p14:sldId id="256"/>
            <p14:sldId id="257"/>
            <p14:sldId id="300"/>
          </p14:sldIdLst>
        </p14:section>
        <p14:section name="Загальний погляд" id="{62D5083A-E6FC-497E-AE03-5170083A49CF}">
          <p14:sldIdLst>
            <p14:sldId id="258"/>
            <p14:sldId id="259"/>
            <p14:sldId id="260"/>
            <p14:sldId id="280"/>
          </p14:sldIdLst>
        </p14:section>
        <p14:section name="Антикорупційні органи" id="{8F4A8B75-399E-4878-A020-DE0124FBFDF0}">
          <p14:sldIdLst>
            <p14:sldId id="261"/>
            <p14:sldId id="262"/>
            <p14:sldId id="263"/>
            <p14:sldId id="264"/>
            <p14:sldId id="265"/>
            <p14:sldId id="266"/>
          </p14:sldIdLst>
        </p14:section>
        <p14:section name="Система антикорупційних органів в Україні" id="{AD9E330A-B400-48C2-82DC-400C7A5EA065}">
          <p14:sldIdLst>
            <p14:sldId id="267"/>
            <p14:sldId id="268"/>
            <p14:sldId id="273"/>
            <p14:sldId id="269"/>
          </p14:sldIdLst>
        </p14:section>
        <p14:section name="Формування політики та запобігання корупції" id="{1FC67DC4-38DE-44C7-AD9D-83A4C005A1CF}">
          <p14:sldIdLst>
            <p14:sldId id="274"/>
            <p14:sldId id="270"/>
            <p14:sldId id="277"/>
            <p14:sldId id="323"/>
          </p14:sldIdLst>
        </p14:section>
        <p14:section name="Розслідування" id="{00AE7EB9-4E88-43B8-9033-E791CD7E78D1}">
          <p14:sldIdLst>
            <p14:sldId id="271"/>
            <p14:sldId id="329"/>
            <p14:sldId id="275"/>
            <p14:sldId id="278"/>
            <p14:sldId id="281"/>
          </p14:sldIdLst>
        </p14:section>
        <p14:section name="Притягнення до відповідальності" id="{987CF8E7-BEF6-4065-8A66-74F34BD6D15A}">
          <p14:sldIdLst>
            <p14:sldId id="272"/>
          </p14:sldIdLst>
        </p14:section>
      </p14:sectionLst>
    </p:ext>
    <p:ext uri="{EFAFB233-063F-42B5-8137-9DF3F51BA10A}">
      <p15:sldGuideLst xmlns:p15="http://schemas.microsoft.com/office/powerpoint/2012/main">
        <p15:guide id="1" orient="horz" pos="1682" userDrawn="1">
          <p15:clr>
            <a:srgbClr val="A4A3A4"/>
          </p15:clr>
        </p15:guide>
        <p15:guide id="2" pos="28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45" autoAdjust="0"/>
  </p:normalViewPr>
  <p:slideViewPr>
    <p:cSldViewPr snapToGrid="0" showGuides="1">
      <p:cViewPr varScale="1">
        <p:scale>
          <a:sx n="84" d="100"/>
          <a:sy n="84" d="100"/>
        </p:scale>
        <p:origin x="773" y="77"/>
      </p:cViewPr>
      <p:guideLst>
        <p:guide orient="horz" pos="1682"/>
        <p:guide pos="28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3" Type="http://schemas.openxmlformats.org/officeDocument/2006/relationships/font" Target="fonts/font8.fntdata"/><Relationship Id="rId42" Type="http://schemas.openxmlformats.org/officeDocument/2006/relationships/font" Target="fonts/font7.fntdata"/><Relationship Id="rId41" Type="http://schemas.openxmlformats.org/officeDocument/2006/relationships/font" Target="fonts/font6.fntdata"/><Relationship Id="rId40" Type="http://schemas.openxmlformats.org/officeDocument/2006/relationships/font" Target="fonts/font5.fntdata"/><Relationship Id="rId4" Type="http://schemas.openxmlformats.org/officeDocument/2006/relationships/slide" Target="slides/slide1.xml"/><Relationship Id="rId39" Type="http://schemas.openxmlformats.org/officeDocument/2006/relationships/font" Target="fonts/font4.fntdata"/><Relationship Id="rId38" Type="http://schemas.openxmlformats.org/officeDocument/2006/relationships/font" Target="fonts/font3.fntdata"/><Relationship Id="rId37" Type="http://schemas.openxmlformats.org/officeDocument/2006/relationships/font" Target="fonts/font2.fntdata"/><Relationship Id="rId36" Type="http://schemas.openxmlformats.org/officeDocument/2006/relationships/font" Target="fonts/font1.fntdata"/><Relationship Id="rId35" Type="http://schemas.openxmlformats.org/officeDocument/2006/relationships/commentAuthors" Target="commentAuthors.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9"/>
        <p:cNvGrpSpPr/>
        <p:nvPr/>
      </p:nvGrpSpPr>
      <p:grpSpPr>
        <a:xfrm>
          <a:off x="0" y="0"/>
          <a:ext cx="0" cy="0"/>
          <a:chOff x="0" y="0"/>
          <a:chExt cx="0" cy="0"/>
        </a:xfrm>
      </p:grpSpPr>
      <p:sp>
        <p:nvSpPr>
          <p:cNvPr id="130" name="Google Shape;130;g214d9911598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14d9911598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38"/>
        <p:cNvGrpSpPr/>
        <p:nvPr/>
      </p:nvGrpSpPr>
      <p:grpSpPr>
        <a:xfrm>
          <a:off x="0" y="0"/>
          <a:ext cx="0" cy="0"/>
          <a:chOff x="0" y="0"/>
          <a:chExt cx="0" cy="0"/>
        </a:xfrm>
      </p:grpSpPr>
      <p:sp>
        <p:nvSpPr>
          <p:cNvPr id="139" name="Google Shape;139;g214d991159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14d991159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7"/>
        <p:cNvGrpSpPr/>
        <p:nvPr/>
      </p:nvGrpSpPr>
      <p:grpSpPr>
        <a:xfrm>
          <a:off x="0" y="0"/>
          <a:ext cx="0" cy="0"/>
          <a:chOff x="0" y="0"/>
          <a:chExt cx="0" cy="0"/>
        </a:xfrm>
      </p:grpSpPr>
      <p:sp>
        <p:nvSpPr>
          <p:cNvPr id="148" name="Google Shape;148;g214d9911598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14d991159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8"/>
        <p:cNvGrpSpPr/>
        <p:nvPr/>
      </p:nvGrpSpPr>
      <p:grpSpPr>
        <a:xfrm>
          <a:off x="0" y="0"/>
          <a:ext cx="0" cy="0"/>
          <a:chOff x="0" y="0"/>
          <a:chExt cx="0" cy="0"/>
        </a:xfrm>
      </p:grpSpPr>
      <p:sp>
        <p:nvSpPr>
          <p:cNvPr id="159" name="Google Shape;159;g2132c88ad62_1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132c88ad62_1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9"/>
        <p:cNvGrpSpPr/>
        <p:nvPr/>
      </p:nvGrpSpPr>
      <p:grpSpPr>
        <a:xfrm>
          <a:off x="0" y="0"/>
          <a:ext cx="0" cy="0"/>
          <a:chOff x="0" y="0"/>
          <a:chExt cx="0" cy="0"/>
        </a:xfrm>
      </p:grpSpPr>
      <p:sp>
        <p:nvSpPr>
          <p:cNvPr id="170" name="Google Shape;170;g214d9911598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14d991159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8"/>
        <p:cNvGrpSpPr/>
        <p:nvPr/>
      </p:nvGrpSpPr>
      <p:grpSpPr>
        <a:xfrm>
          <a:off x="0" y="0"/>
          <a:ext cx="0" cy="0"/>
          <a:chOff x="0" y="0"/>
          <a:chExt cx="0" cy="0"/>
        </a:xfrm>
      </p:grpSpPr>
      <p:sp>
        <p:nvSpPr>
          <p:cNvPr id="179" name="Google Shape;179;g20f25383b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0f25383b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0"/>
        <p:cNvGrpSpPr/>
        <p:nvPr/>
      </p:nvGrpSpPr>
      <p:grpSpPr>
        <a:xfrm>
          <a:off x="0" y="0"/>
          <a:ext cx="0" cy="0"/>
          <a:chOff x="0" y="0"/>
          <a:chExt cx="0" cy="0"/>
        </a:xfrm>
      </p:grpSpPr>
      <p:sp>
        <p:nvSpPr>
          <p:cNvPr id="191" name="Google Shape;191;g214d991159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4d991159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0"/>
        <p:cNvGrpSpPr/>
        <p:nvPr/>
      </p:nvGrpSpPr>
      <p:grpSpPr>
        <a:xfrm>
          <a:off x="0" y="0"/>
          <a:ext cx="0" cy="0"/>
          <a:chOff x="0" y="0"/>
          <a:chExt cx="0" cy="0"/>
        </a:xfrm>
      </p:grpSpPr>
      <p:sp>
        <p:nvSpPr>
          <p:cNvPr id="191" name="Google Shape;191;g214d991159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4d991159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8"/>
        <p:cNvGrpSpPr/>
        <p:nvPr/>
      </p:nvGrpSpPr>
      <p:grpSpPr>
        <a:xfrm>
          <a:off x="0" y="0"/>
          <a:ext cx="0" cy="0"/>
          <a:chOff x="0" y="0"/>
          <a:chExt cx="0" cy="0"/>
        </a:xfrm>
      </p:grpSpPr>
      <p:sp>
        <p:nvSpPr>
          <p:cNvPr id="199" name="Google Shape;199;g214d991159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14d991159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8"/>
        <p:cNvGrpSpPr/>
        <p:nvPr/>
      </p:nvGrpSpPr>
      <p:grpSpPr>
        <a:xfrm>
          <a:off x="0" y="0"/>
          <a:ext cx="0" cy="0"/>
          <a:chOff x="0" y="0"/>
          <a:chExt cx="0" cy="0"/>
        </a:xfrm>
      </p:grpSpPr>
      <p:sp>
        <p:nvSpPr>
          <p:cNvPr id="199" name="Google Shape;199;g214d991159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14d991159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
        <p:cNvGrpSpPr/>
        <p:nvPr/>
      </p:nvGrpSpPr>
      <p:grpSpPr>
        <a:xfrm>
          <a:off x="0" y="0"/>
          <a:ext cx="0" cy="0"/>
          <a:chOff x="0" y="0"/>
          <a:chExt cx="0" cy="0"/>
        </a:xfrm>
      </p:grpSpPr>
      <p:sp>
        <p:nvSpPr>
          <p:cNvPr id="60" name="Google Shape;60;g20e20c7464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0e20c7464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8"/>
        <p:cNvGrpSpPr/>
        <p:nvPr/>
      </p:nvGrpSpPr>
      <p:grpSpPr>
        <a:xfrm>
          <a:off x="0" y="0"/>
          <a:ext cx="0" cy="0"/>
          <a:chOff x="0" y="0"/>
          <a:chExt cx="0" cy="0"/>
        </a:xfrm>
      </p:grpSpPr>
      <p:sp>
        <p:nvSpPr>
          <p:cNvPr id="199" name="Google Shape;199;g214d991159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14d991159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6"/>
        <p:cNvGrpSpPr/>
        <p:nvPr/>
      </p:nvGrpSpPr>
      <p:grpSpPr>
        <a:xfrm>
          <a:off x="0" y="0"/>
          <a:ext cx="0" cy="0"/>
          <a:chOff x="0" y="0"/>
          <a:chExt cx="0" cy="0"/>
        </a:xfrm>
      </p:grpSpPr>
      <p:sp>
        <p:nvSpPr>
          <p:cNvPr id="207" name="Google Shape;207;g214d991159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4d991159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6"/>
        <p:cNvGrpSpPr/>
        <p:nvPr/>
      </p:nvGrpSpPr>
      <p:grpSpPr>
        <a:xfrm>
          <a:off x="0" y="0"/>
          <a:ext cx="0" cy="0"/>
          <a:chOff x="0" y="0"/>
          <a:chExt cx="0" cy="0"/>
        </a:xfrm>
      </p:grpSpPr>
      <p:sp>
        <p:nvSpPr>
          <p:cNvPr id="207" name="Google Shape;207;g214d991159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4d991159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6"/>
        <p:cNvGrpSpPr/>
        <p:nvPr/>
      </p:nvGrpSpPr>
      <p:grpSpPr>
        <a:xfrm>
          <a:off x="0" y="0"/>
          <a:ext cx="0" cy="0"/>
          <a:chOff x="0" y="0"/>
          <a:chExt cx="0" cy="0"/>
        </a:xfrm>
      </p:grpSpPr>
      <p:sp>
        <p:nvSpPr>
          <p:cNvPr id="207" name="Google Shape;207;g214d991159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4d991159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4"/>
        <p:cNvGrpSpPr/>
        <p:nvPr/>
      </p:nvGrpSpPr>
      <p:grpSpPr>
        <a:xfrm>
          <a:off x="0" y="0"/>
          <a:ext cx="0" cy="0"/>
          <a:chOff x="0" y="0"/>
          <a:chExt cx="0" cy="0"/>
        </a:xfrm>
      </p:grpSpPr>
      <p:sp>
        <p:nvSpPr>
          <p:cNvPr id="215" name="Google Shape;215;g214d9911598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14d9911598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
        <p:cNvGrpSpPr/>
        <p:nvPr/>
      </p:nvGrpSpPr>
      <p:grpSpPr>
        <a:xfrm>
          <a:off x="0" y="0"/>
          <a:ext cx="0" cy="0"/>
          <a:chOff x="0" y="0"/>
          <a:chExt cx="0" cy="0"/>
        </a:xfrm>
      </p:grpSpPr>
      <p:sp>
        <p:nvSpPr>
          <p:cNvPr id="60" name="Google Shape;60;g20e20c7464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0e20c7464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2"/>
        <p:cNvGrpSpPr/>
        <p:nvPr/>
      </p:nvGrpSpPr>
      <p:grpSpPr>
        <a:xfrm>
          <a:off x="0" y="0"/>
          <a:ext cx="0" cy="0"/>
          <a:chOff x="0" y="0"/>
          <a:chExt cx="0" cy="0"/>
        </a:xfrm>
      </p:grpSpPr>
      <p:sp>
        <p:nvSpPr>
          <p:cNvPr id="73" name="Google Shape;73;g20e20c74642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0e20c7464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
        <p:cNvGrpSpPr/>
        <p:nvPr/>
      </p:nvGrpSpPr>
      <p:grpSpPr>
        <a:xfrm>
          <a:off x="0" y="0"/>
          <a:ext cx="0" cy="0"/>
          <a:chOff x="0" y="0"/>
          <a:chExt cx="0" cy="0"/>
        </a:xfrm>
      </p:grpSpPr>
      <p:sp>
        <p:nvSpPr>
          <p:cNvPr id="83" name="Google Shape;83;g2132c88ad62_1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132c88ad62_1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2"/>
        <p:cNvGrpSpPr/>
        <p:nvPr/>
      </p:nvGrpSpPr>
      <p:grpSpPr>
        <a:xfrm>
          <a:off x="0" y="0"/>
          <a:ext cx="0" cy="0"/>
          <a:chOff x="0" y="0"/>
          <a:chExt cx="0" cy="0"/>
        </a:xfrm>
      </p:grpSpPr>
      <p:sp>
        <p:nvSpPr>
          <p:cNvPr id="93" name="Google Shape;93;g20f25383bf4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0f25383bf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2"/>
        <p:cNvGrpSpPr/>
        <p:nvPr/>
      </p:nvGrpSpPr>
      <p:grpSpPr>
        <a:xfrm>
          <a:off x="0" y="0"/>
          <a:ext cx="0" cy="0"/>
          <a:chOff x="0" y="0"/>
          <a:chExt cx="0" cy="0"/>
        </a:xfrm>
      </p:grpSpPr>
      <p:sp>
        <p:nvSpPr>
          <p:cNvPr id="93" name="Google Shape;93;g20f25383bf4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0f25383bf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2"/>
        <p:cNvGrpSpPr/>
        <p:nvPr/>
      </p:nvGrpSpPr>
      <p:grpSpPr>
        <a:xfrm>
          <a:off x="0" y="0"/>
          <a:ext cx="0" cy="0"/>
          <a:chOff x="0" y="0"/>
          <a:chExt cx="0" cy="0"/>
        </a:xfrm>
      </p:grpSpPr>
      <p:sp>
        <p:nvSpPr>
          <p:cNvPr id="103" name="Google Shape;103;g20e20c7464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0e20c7464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9"/>
        <p:cNvGrpSpPr/>
        <p:nvPr/>
      </p:nvGrpSpPr>
      <p:grpSpPr>
        <a:xfrm>
          <a:off x="0" y="0"/>
          <a:ext cx="0" cy="0"/>
          <a:chOff x="0" y="0"/>
          <a:chExt cx="0" cy="0"/>
        </a:xfrm>
      </p:grpSpPr>
      <p:sp>
        <p:nvSpPr>
          <p:cNvPr id="120" name="Google Shape;120;g214d991159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14d991159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92479" y="411480"/>
            <a:ext cx="7940815" cy="822960"/>
          </a:xfrm>
        </p:spPr>
        <p:txBody>
          <a:bodyPr anchor="t">
            <a:noAutofit/>
          </a:bodyPr>
          <a:lstStyle>
            <a:lvl1pPr>
              <a:defRPr sz="3000" b="1"/>
            </a:lvl1pPr>
          </a:lstStyle>
          <a:p>
            <a:r>
              <a:rPr lang="uk-UA" dirty="0"/>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804109" y="3897449"/>
            <a:ext cx="443063" cy="279131"/>
          </a:xfrm>
          <a:prstGeom prst="rect">
            <a:avLst/>
          </a:prstGeom>
          <a:noFill/>
          <a:ln>
            <a:noFill/>
          </a:ln>
        </p:spPr>
      </p:pic>
      <p:sp>
        <p:nvSpPr>
          <p:cNvPr id="8" name="Google Shape;83;p15"/>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
        <p:nvSpPr>
          <p:cNvPr id="9" name="Google Shape;85;p15"/>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3793" y="350018"/>
            <a:ext cx="7886700" cy="851101"/>
          </a:xfrm>
        </p:spPr>
        <p:txBody>
          <a:bodyPr anchor="t">
            <a:noAutofit/>
          </a:bodyPr>
          <a:lstStyle>
            <a:lvl1pPr>
              <a:defRPr sz="300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797767" y="1387098"/>
            <a:ext cx="3717083" cy="2788663"/>
          </a:xfrm>
        </p:spPr>
        <p:txBody>
          <a:bodyPr>
            <a:normAutofit/>
          </a:bodyPr>
          <a:lstStyle>
            <a:lvl1pPr marL="0" indent="0">
              <a:buNone/>
              <a:defRPr sz="15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4440079"/>
            <a:ext cx="9144000" cy="692110"/>
          </a:xfrm>
          <a:prstGeom prst="rect">
            <a:avLst/>
          </a:prstGeom>
          <a:noFill/>
          <a:ln>
            <a:noFill/>
          </a:ln>
        </p:spPr>
      </p:pic>
      <p:sp>
        <p:nvSpPr>
          <p:cNvPr id="6" name="Місце для діаграми 5"/>
          <p:cNvSpPr>
            <a:spLocks noGrp="1"/>
          </p:cNvSpPr>
          <p:nvPr>
            <p:ph type="chart" sz="quarter" idx="10" hasCustomPrompt="1"/>
          </p:nvPr>
        </p:nvSpPr>
        <p:spPr>
          <a:xfrm>
            <a:off x="4572000" y="1387095"/>
            <a:ext cx="3774233" cy="2788664"/>
          </a:xfrm>
        </p:spPr>
        <p:txBody>
          <a:bodyPr/>
          <a:lstStyle/>
          <a:p>
            <a:r>
              <a:rPr lang="uk-UA" dirty="0"/>
              <a:t>Вставлення діаграми</a:t>
            </a:r>
            <a:endParaRPr lang="ru-RU" dirty="0"/>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59703" y="267034"/>
            <a:ext cx="7886700"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67453" y="274783"/>
            <a:ext cx="7636095"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matchingName="Title slid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68644" y="1132033"/>
            <a:ext cx="7214461" cy="2052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5200"/>
              <a:buNone/>
              <a:defRPr sz="30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67905" y="288275"/>
            <a:ext cx="7191213"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0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991893" y="1152475"/>
            <a:ext cx="7191212"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92479" y="411480"/>
            <a:ext cx="7940815" cy="822960"/>
          </a:xfrm>
        </p:spPr>
        <p:txBody>
          <a:bodyPr anchor="t">
            <a:noAutofit/>
          </a:bodyPr>
          <a:lstStyle>
            <a:lvl1pPr>
              <a:defRPr sz="3000" b="1"/>
            </a:lvl1pPr>
          </a:lstStyle>
          <a:p>
            <a:r>
              <a:rPr lang="uk-UA" dirty="0"/>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804109" y="3897449"/>
            <a:ext cx="443063" cy="279131"/>
          </a:xfrm>
          <a:prstGeom prst="rect">
            <a:avLst/>
          </a:prstGeom>
          <a:noFill/>
          <a:ln>
            <a:noFill/>
          </a:ln>
        </p:spPr>
      </p:pic>
      <p:sp>
        <p:nvSpPr>
          <p:cNvPr id="8" name="Google Shape;83;p15"/>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
        <p:nvSpPr>
          <p:cNvPr id="9" name="Google Shape;85;p15"/>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3793" y="350018"/>
            <a:ext cx="7886700" cy="851101"/>
          </a:xfrm>
        </p:spPr>
        <p:txBody>
          <a:bodyPr anchor="t">
            <a:noAutofit/>
          </a:bodyPr>
          <a:lstStyle>
            <a:lvl1pPr>
              <a:defRPr sz="300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797767" y="1387098"/>
            <a:ext cx="3717083" cy="2788663"/>
          </a:xfrm>
        </p:spPr>
        <p:txBody>
          <a:bodyPr>
            <a:normAutofit/>
          </a:bodyPr>
          <a:lstStyle>
            <a:lvl1pPr marL="0" indent="0">
              <a:buNone/>
              <a:defRPr sz="15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4440079"/>
            <a:ext cx="9144000" cy="692110"/>
          </a:xfrm>
          <a:prstGeom prst="rect">
            <a:avLst/>
          </a:prstGeom>
          <a:noFill/>
          <a:ln>
            <a:noFill/>
          </a:ln>
        </p:spPr>
      </p:pic>
      <p:sp>
        <p:nvSpPr>
          <p:cNvPr id="6" name="Місце для діаграми 5"/>
          <p:cNvSpPr>
            <a:spLocks noGrp="1"/>
          </p:cNvSpPr>
          <p:nvPr>
            <p:ph type="chart" sz="quarter" idx="10" hasCustomPrompt="1"/>
          </p:nvPr>
        </p:nvSpPr>
        <p:spPr>
          <a:xfrm>
            <a:off x="4572000" y="1387095"/>
            <a:ext cx="3774233" cy="2788664"/>
          </a:xfrm>
        </p:spPr>
        <p:txBody>
          <a:bodyPr/>
          <a:lstStyle/>
          <a:p>
            <a:r>
              <a:rPr lang="uk-UA" dirty="0"/>
              <a:t>Вставлення діаграми</a:t>
            </a:r>
            <a:endParaRPr lang="ru-RU"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59703" y="267034"/>
            <a:ext cx="7886700"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67453" y="274783"/>
            <a:ext cx="7636095"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matchingName="Title slid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68644" y="1132033"/>
            <a:ext cx="7214461" cy="2052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5200"/>
              <a:buNone/>
              <a:defRPr sz="30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67905" y="288275"/>
            <a:ext cx="7191213"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0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991893" y="1152475"/>
            <a:ext cx="7191212"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theme" Target="../theme/theme2.xml"/><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fld>
            <a:endParaRPr lang="ru-RU" dirty="0"/>
          </a:p>
        </p:txBody>
      </p:sp>
      <p:sp>
        <p:nvSpPr>
          <p:cNvPr id="5" name="Місце для нижнього колонтитула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fld>
            <a:endParaRPr lang="ru-RU" dirty="0"/>
          </a:p>
        </p:txBody>
      </p:sp>
      <p:sp>
        <p:nvSpPr>
          <p:cNvPr id="5" name="Місце для нижнього колонтитула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8.xml"/><Relationship Id="rId2" Type="http://schemas.openxmlformats.org/officeDocument/2006/relationships/image" Target="../media/image13.png"/><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8.xml"/><Relationship Id="rId2" Type="http://schemas.openxmlformats.org/officeDocument/2006/relationships/image" Target="../media/image21.png"/><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8.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8.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3" name="Заголовок 2"/>
          <p:cNvSpPr>
            <a:spLocks noGrp="1"/>
          </p:cNvSpPr>
          <p:nvPr>
            <p:ph type="ctrTitle"/>
          </p:nvPr>
        </p:nvSpPr>
        <p:spPr>
          <a:xfrm>
            <a:off x="978408" y="1307592"/>
            <a:ext cx="7214616" cy="2048256"/>
          </a:xfrm>
        </p:spPr>
        <p:txBody>
          <a:bodyPr>
            <a:normAutofit fontScale="90000"/>
          </a:bodyPr>
          <a:lstStyle/>
          <a:p>
            <a:r>
              <a:rPr lang="ru-RU" sz="4800" b="1" dirty="0" err="1">
                <a:solidFill>
                  <a:schemeClr val="dk1"/>
                </a:solidFill>
              </a:rPr>
              <a:t>Антикорупційні</a:t>
            </a:r>
            <a:r>
              <a:rPr lang="ru-RU" sz="4800" b="1" dirty="0">
                <a:solidFill>
                  <a:schemeClr val="dk1"/>
                </a:solidFill>
              </a:rPr>
              <a:t> </a:t>
            </a:r>
            <a:r>
              <a:rPr lang="ru-RU" sz="4800" b="1" dirty="0" err="1">
                <a:solidFill>
                  <a:schemeClr val="dk1"/>
                </a:solidFill>
              </a:rPr>
              <a:t>месники</a:t>
            </a:r>
            <a:r>
              <a:rPr lang="ru-RU" sz="4800" b="1" dirty="0">
                <a:solidFill>
                  <a:schemeClr val="dk1"/>
                </a:solidFill>
              </a:rPr>
              <a:t>: </a:t>
            </a:r>
            <a:r>
              <a:rPr lang="ru-RU" sz="3600" b="0" dirty="0" err="1">
                <a:solidFill>
                  <a:schemeClr val="dk1"/>
                </a:solidFill>
              </a:rPr>
              <a:t>хто</a:t>
            </a:r>
            <a:r>
              <a:rPr lang="ru-RU" sz="3600" b="0" dirty="0">
                <a:solidFill>
                  <a:schemeClr val="dk1"/>
                </a:solidFill>
              </a:rPr>
              <a:t> </a:t>
            </a:r>
            <a:r>
              <a:rPr lang="ru-RU" sz="3600" b="0" dirty="0" err="1">
                <a:solidFill>
                  <a:schemeClr val="dk1"/>
                </a:solidFill>
              </a:rPr>
              <a:t>бореться</a:t>
            </a:r>
            <a:r>
              <a:rPr lang="ru-RU" sz="3600" b="0" dirty="0">
                <a:solidFill>
                  <a:schemeClr val="dk1"/>
                </a:solidFill>
              </a:rPr>
              <a:t> з </a:t>
            </a:r>
            <a:r>
              <a:rPr lang="ru-RU" sz="3600" b="0" dirty="0" err="1">
                <a:solidFill>
                  <a:schemeClr val="dk1"/>
                </a:solidFill>
              </a:rPr>
              <a:t>корупцією</a:t>
            </a:r>
            <a:r>
              <a:rPr lang="ru-RU" sz="3600" b="0" dirty="0">
                <a:solidFill>
                  <a:schemeClr val="dk1"/>
                </a:solidFill>
              </a:rPr>
              <a:t> в </a:t>
            </a:r>
            <a:r>
              <a:rPr lang="ru-RU" sz="3600" b="0" dirty="0" err="1">
                <a:solidFill>
                  <a:schemeClr val="dk1"/>
                </a:solidFill>
              </a:rPr>
              <a:t>Україні</a:t>
            </a:r>
            <a:r>
              <a:rPr lang="ru-RU" sz="3600" b="0" dirty="0">
                <a:solidFill>
                  <a:schemeClr val="dk1"/>
                </a:solidFill>
              </a:rPr>
              <a:t>?</a:t>
            </a:r>
            <a:br>
              <a:rPr lang="ru-RU" sz="4800" b="1" dirty="0">
                <a:latin typeface="Arial" panose="020B0604020202020204" pitchFamily="34" charset="0"/>
                <a:ea typeface="Roboto"/>
                <a:cs typeface="Arial" panose="020B0604020202020204" pitchFamily="34" charset="0"/>
                <a:sym typeface="Roboto"/>
              </a:rPr>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p20"/>
          <p:cNvSpPr txBox="1">
            <a:spLocks noGrp="1"/>
          </p:cNvSpPr>
          <p:nvPr>
            <p:ph type="title"/>
          </p:nvPr>
        </p:nvSpPr>
        <p:spPr>
          <a:xfrm>
            <a:off x="891567" y="304057"/>
            <a:ext cx="7554850" cy="1358782"/>
          </a:xfrm>
          <a:prstGeom prst="rect">
            <a:avLst/>
          </a:prstGeom>
        </p:spPr>
        <p:txBody>
          <a:bodyPr spcFirstLastPara="1" wrap="square" lIns="91425" tIns="91425" rIns="91425" bIns="91425" anchor="t" anchorCtr="0">
            <a:noAutofit/>
          </a:bodyPr>
          <a:lstStyle/>
          <a:p>
            <a:r>
              <a:rPr lang="en-US" sz="29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 </a:t>
            </a:r>
            <a:r>
              <a:rPr lang="en-US" sz="2200" b="1"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Запобігання корупції</a:t>
            </a:r>
            <a:r>
              <a:rPr lang="en-US" sz="2200" b="1"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 в структурах влади</a:t>
            </a:r>
            <a:endParaRPr sz="2900" b="1" dirty="0">
              <a:solidFill>
                <a:schemeClr val="tx1">
                  <a:lumMod val="95000"/>
                  <a:lumOff val="5000"/>
                </a:schemeClr>
              </a:solidFill>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endParaRPr>
          </a:p>
        </p:txBody>
      </p:sp>
      <p:sp>
        <p:nvSpPr>
          <p:cNvPr id="136" name="Google Shape;136;p20"/>
          <p:cNvSpPr txBox="1"/>
          <p:nvPr/>
        </p:nvSpPr>
        <p:spPr>
          <a:xfrm>
            <a:off x="540308" y="1653412"/>
            <a:ext cx="7736425" cy="2097980"/>
          </a:xfrm>
          <a:prstGeom prst="rect">
            <a:avLst/>
          </a:prstGeom>
          <a:noFill/>
          <a:ln>
            <a:noFill/>
          </a:ln>
        </p:spPr>
        <p:txBody>
          <a:bodyPr spcFirstLastPara="1" wrap="square" lIns="91425" tIns="91425" rIns="91425" bIns="91425" anchor="t" anchorCtr="0">
            <a:spAutoFit/>
          </a:bodyPr>
          <a:lstStyle/>
          <a:p>
            <a:pPr marL="457200" lvl="0" indent="-317500" algn="l" rtl="0">
              <a:spcBef>
                <a:spcPts val="1000"/>
              </a:spcBef>
              <a:spcAft>
                <a:spcPts val="0"/>
              </a:spcAft>
              <a:buClr>
                <a:srgbClr val="B9D6D5"/>
              </a:buClr>
              <a:buSzPts val="1400"/>
              <a:buFont typeface="Helvetica Neue" panose="020B0604020202020204"/>
              <a:buChar char="●"/>
            </a:pPr>
            <a:r>
              <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Встановлення правил поведінки, заохочення їх виконання, застосування дисциплінарної відповідальності за недотримання</a:t>
            </a:r>
            <a:endPar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endPar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Попередження конфлікту інтересів</a:t>
            </a:r>
            <a:endParaRPr lang="en-US" sz="8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139700" lvl="0" algn="l" rtl="0">
              <a:spcBef>
                <a:spcPts val="0"/>
              </a:spcBef>
              <a:spcAft>
                <a:spcPts val="0"/>
              </a:spcAft>
              <a:buClr>
                <a:srgbClr val="B9D6D5"/>
              </a:buClr>
              <a:buSzPts val="1400"/>
            </a:pPr>
            <a:endParaRPr sz="8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Перевірку та забезпечення доступу громадськості до відомостей у деклараціях посадових осіб</a:t>
            </a:r>
            <a:endParaRPr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p:txBody>
      </p:sp>
      <p:pic>
        <p:nvPicPr>
          <p:cNvPr id="6" name="Google Shape;105;p17"/>
          <p:cNvPicPr preferRelativeResize="0"/>
          <p:nvPr/>
        </p:nvPicPr>
        <p:blipFill>
          <a:blip r:embed="rId1"/>
          <a:stretch>
            <a:fillRect/>
          </a:stretch>
        </p:blipFill>
        <p:spPr>
          <a:xfrm>
            <a:off x="102235" y="4052570"/>
            <a:ext cx="9041765" cy="971550"/>
          </a:xfrm>
          <a:prstGeom prst="rect">
            <a:avLst/>
          </a:prstGeom>
          <a:noFill/>
          <a:ln>
            <a:noFill/>
          </a:ln>
        </p:spPr>
      </p:pic>
      <p:pic>
        <p:nvPicPr>
          <p:cNvPr id="128" name="Google Shape;128;p19"/>
          <p:cNvPicPr preferRelativeResize="0"/>
          <p:nvPr/>
        </p:nvPicPr>
        <p:blipFill>
          <a:blip r:embed="rId2"/>
          <a:stretch>
            <a:fillRect/>
          </a:stretch>
        </p:blipFill>
        <p:spPr>
          <a:xfrm>
            <a:off x="7597775" y="3535045"/>
            <a:ext cx="1129665" cy="104013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3" name="Google Shape;143;p21"/>
          <p:cNvSpPr txBox="1">
            <a:spLocks noGrp="1"/>
          </p:cNvSpPr>
          <p:nvPr>
            <p:ph type="title"/>
          </p:nvPr>
        </p:nvSpPr>
        <p:spPr>
          <a:xfrm>
            <a:off x="883920" y="290625"/>
            <a:ext cx="7592568" cy="137815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 </a:t>
            </a:r>
            <a:r>
              <a:rPr lang="en-US" sz="2200" b="1"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Розслідування та кримінальне переслідування</a:t>
            </a:r>
            <a:endParaRPr sz="2200" b="1"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endParaRPr>
          </a:p>
        </p:txBody>
      </p:sp>
      <p:sp>
        <p:nvSpPr>
          <p:cNvPr id="145" name="Google Shape;145;p21"/>
          <p:cNvSpPr txBox="1"/>
          <p:nvPr/>
        </p:nvSpPr>
        <p:spPr>
          <a:xfrm>
            <a:off x="446735" y="1668781"/>
            <a:ext cx="7883449" cy="2903329"/>
          </a:xfrm>
          <a:prstGeom prst="rect">
            <a:avLst/>
          </a:prstGeom>
          <a:noFill/>
          <a:ln>
            <a:noFill/>
          </a:ln>
        </p:spPr>
        <p:txBody>
          <a:bodyPr spcFirstLastPara="1" wrap="square" lIns="91425" tIns="91425" rIns="91425" bIns="91425" anchor="t" anchorCtr="0">
            <a:spAutoFit/>
          </a:bodyPr>
          <a:lstStyle/>
          <a:p>
            <a:pPr marL="457200" lvl="0" indent="-317500" algn="l" rtl="0">
              <a:spcBef>
                <a:spcPts val="100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Ефективне застосування антикорупційного законодавства на всіх стадіях кримінального процесу</a:t>
            </a:r>
            <a:endPar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139700" lvl="0" algn="l" rtl="0">
              <a:spcBef>
                <a:spcPts val="1000"/>
              </a:spcBef>
              <a:spcAft>
                <a:spcPts val="0"/>
              </a:spcAft>
              <a:buClr>
                <a:srgbClr val="B9D6D5"/>
              </a:buClr>
              <a:buSzPts val="1400"/>
            </a:pP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Нагляд за міжвідомчою співпрацею й обміном інформацією щодо конкретних справ і поза ними</a:t>
            </a: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Виконання функцій центральної установи для взаємної правової допомоги й розгляду запитів про екстрадицію</a:t>
            </a: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Збирання та аналіз статистичних даних у справах про корупцію</a:t>
            </a:r>
            <a:endParaRPr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p:txBody>
      </p:sp>
      <p:pic>
        <p:nvPicPr>
          <p:cNvPr id="128" name="Google Shape;128;p19"/>
          <p:cNvPicPr preferRelativeResize="0"/>
          <p:nvPr/>
        </p:nvPicPr>
        <p:blipFill>
          <a:blip r:embed="rId1"/>
          <a:stretch>
            <a:fillRect/>
          </a:stretch>
        </p:blipFill>
        <p:spPr>
          <a:xfrm>
            <a:off x="7583170" y="3921760"/>
            <a:ext cx="1094740" cy="11099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2" name="Google Shape;152;p22"/>
          <p:cNvSpPr txBox="1">
            <a:spLocks noGrp="1"/>
          </p:cNvSpPr>
          <p:nvPr>
            <p:ph type="title"/>
          </p:nvPr>
        </p:nvSpPr>
        <p:spPr>
          <a:xfrm>
            <a:off x="894365" y="195370"/>
            <a:ext cx="7894500" cy="11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 </a:t>
            </a:r>
            <a:r>
              <a:rPr lang="uk-UA" alt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о</a:t>
            </a:r>
            <a:r>
              <a:rPr lang="en-US" sz="2200"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світа та просвіта</a:t>
            </a:r>
            <a:endParaRPr sz="2200" dirty="0">
              <a:solidFill>
                <a:schemeClr val="tx1">
                  <a:lumMod val="95000"/>
                  <a:lumOff val="5000"/>
                </a:schemeClr>
              </a:solidFill>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endParaRPr>
          </a:p>
        </p:txBody>
      </p:sp>
      <p:sp>
        <p:nvSpPr>
          <p:cNvPr id="154" name="Google Shape;154;p22"/>
          <p:cNvSpPr txBox="1"/>
          <p:nvPr/>
        </p:nvSpPr>
        <p:spPr>
          <a:xfrm>
            <a:off x="731669" y="1218598"/>
            <a:ext cx="7453083" cy="1877407"/>
          </a:xfrm>
          <a:prstGeom prst="rect">
            <a:avLst/>
          </a:prstGeom>
          <a:noFill/>
          <a:ln>
            <a:noFill/>
          </a:ln>
        </p:spPr>
        <p:txBody>
          <a:bodyPr spcFirstLastPara="1" wrap="square" lIns="91425" tIns="91425" rIns="91425" bIns="91425" anchor="t" anchorCtr="0">
            <a:spAutoFit/>
          </a:bodyPr>
          <a:lstStyle/>
          <a:p>
            <a:pPr marL="457200" lvl="0" indent="-317500" algn="l" rtl="0">
              <a:spcBef>
                <a:spcPts val="120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Створення освітніх програм для населення, освітніх установ для державних службовців; </a:t>
            </a:r>
            <a:endParaRPr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Організація кампаній з інформування громадськості, </a:t>
            </a:r>
            <a:endParaRPr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робота із засобами масової інформації, неурядовими організаціями, бізнес-спільнотою та населенням загалом. </a:t>
            </a:r>
            <a:endParaRPr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56" name="Google Shape;156;p22"/>
          <p:cNvSpPr txBox="1"/>
          <p:nvPr/>
        </p:nvSpPr>
        <p:spPr>
          <a:xfrm>
            <a:off x="893841" y="3259158"/>
            <a:ext cx="7225507" cy="141224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600" b="1" dirty="0">
                <a:effectLst>
                  <a:outerShdw blurRad="38100" dist="38100" dir="2700000" algn="tl">
                    <a:srgbClr val="000000">
                      <a:alpha val="43137"/>
                    </a:srgbClr>
                  </a:outerShdw>
                </a:effectLst>
                <a:latin typeface="Arial" panose="020B0604020202020204" pitchFamily="34" charset="0"/>
              </a:rPr>
              <a:t>Важливо створити систему, в якій буде можливе ефективне запобігання корупції,її розслідування та притягнення до відповідальності. </a:t>
            </a:r>
            <a:endParaRPr sz="1600" b="1" dirty="0">
              <a:effectLst>
                <a:outerShdw blurRad="38100" dist="38100" dir="2700000" algn="tl">
                  <a:srgbClr val="000000">
                    <a:alpha val="43137"/>
                  </a:srgbClr>
                </a:outerShdw>
              </a:effectLst>
              <a:latin typeface="Arial" panose="020B0604020202020204" pitchFamily="34" charset="0"/>
            </a:endParaRPr>
          </a:p>
          <a:p>
            <a:pPr marL="0" lvl="0" indent="0" algn="just" rtl="0">
              <a:spcBef>
                <a:spcPts val="0"/>
              </a:spcBef>
              <a:spcAft>
                <a:spcPts val="0"/>
              </a:spcAft>
              <a:buNone/>
            </a:pPr>
            <a:r>
              <a:rPr lang="en-US" sz="1600" b="1" dirty="0">
                <a:effectLst>
                  <a:outerShdw blurRad="38100" dist="38100" dir="2700000" algn="tl">
                    <a:srgbClr val="000000">
                      <a:alpha val="43137"/>
                    </a:srgbClr>
                  </a:outerShdw>
                </a:effectLst>
                <a:latin typeface="Arial" panose="020B0604020202020204" pitchFamily="34" charset="0"/>
              </a:rPr>
              <a:t>Ці функції можуть бути розподілені між декількома органами або зосереджені в діяльності одного.</a:t>
            </a:r>
            <a:endParaRPr sz="1600" b="1" dirty="0">
              <a:effectLst>
                <a:outerShdw blurRad="38100" dist="38100" dir="2700000" algn="tl">
                  <a:srgbClr val="000000">
                    <a:alpha val="43137"/>
                  </a:srgbClr>
                </a:outerShdw>
              </a:effectLst>
              <a:latin typeface="Arial" panose="020B0604020202020204" pitchFamily="34" charset="0"/>
            </a:endParaRPr>
          </a:p>
        </p:txBody>
      </p:sp>
      <p:sp>
        <p:nvSpPr>
          <p:cNvPr id="2" name="Прямокутник 1"/>
          <p:cNvSpPr/>
          <p:nvPr/>
        </p:nvSpPr>
        <p:spPr>
          <a:xfrm>
            <a:off x="654424" y="3259328"/>
            <a:ext cx="7790329" cy="1463039"/>
          </a:xfrm>
          <a:prstGeom prst="rect">
            <a:avLst/>
          </a:prstGeom>
          <a:noFill/>
          <a:ln w="19050">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6" name="Google Shape;166;p23"/>
          <p:cNvPicPr preferRelativeResize="0"/>
          <p:nvPr/>
        </p:nvPicPr>
        <p:blipFill>
          <a:blip r:embed="rId1"/>
          <a:stretch>
            <a:fillRect/>
          </a:stretch>
        </p:blipFill>
        <p:spPr>
          <a:xfrm>
            <a:off x="0" y="4487600"/>
            <a:ext cx="9144000" cy="700086"/>
          </a:xfrm>
          <a:prstGeom prst="rect">
            <a:avLst/>
          </a:prstGeom>
          <a:noFill/>
          <a:ln>
            <a:noFill/>
          </a:ln>
        </p:spPr>
      </p:pic>
      <p:sp>
        <p:nvSpPr>
          <p:cNvPr id="168" name="Google Shape;168;p23"/>
          <p:cNvSpPr txBox="1">
            <a:spLocks noGrp="1"/>
          </p:cNvSpPr>
          <p:nvPr>
            <p:ph type="title"/>
          </p:nvPr>
        </p:nvSpPr>
        <p:spPr>
          <a:xfrm>
            <a:off x="860640" y="285616"/>
            <a:ext cx="6509424" cy="99854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3000" b="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Принципи діяльності антикорупційних органів</a:t>
            </a:r>
            <a:endParaRPr sz="3000" b="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endParaRPr>
          </a:p>
        </p:txBody>
      </p:sp>
      <p:sp>
        <p:nvSpPr>
          <p:cNvPr id="165" name="Google Shape;165;p23"/>
          <p:cNvSpPr txBox="1"/>
          <p:nvPr/>
        </p:nvSpPr>
        <p:spPr>
          <a:xfrm>
            <a:off x="453908" y="1115024"/>
            <a:ext cx="7813806" cy="3382010"/>
          </a:xfrm>
          <a:prstGeom prst="rect">
            <a:avLst/>
          </a:prstGeom>
          <a:noFill/>
          <a:ln>
            <a:noFill/>
          </a:ln>
        </p:spPr>
        <p:txBody>
          <a:bodyPr spcFirstLastPara="1" wrap="square" lIns="91425" tIns="91425" rIns="91425" bIns="91425" anchor="t" anchorCtr="0">
            <a:spAutoFit/>
          </a:bodyPr>
          <a:lstStyle/>
          <a:p>
            <a:pPr marL="457200" lvl="0" indent="0" algn="just" rtl="0">
              <a:spcBef>
                <a:spcPts val="600"/>
              </a:spcBef>
              <a:spcAft>
                <a:spcPts val="300"/>
              </a:spcAft>
              <a:buNone/>
            </a:pPr>
            <a:endParaRPr lang="en-US"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0" algn="just" rtl="0">
              <a:spcBef>
                <a:spcPts val="600"/>
              </a:spcBef>
              <a:spcAft>
                <a:spcPts val="300"/>
              </a:spcAft>
              <a:buNone/>
            </a:pPr>
            <a:r>
              <a:rPr lang="en-US" b="1"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НЕЗАЛЕЖНІСТЬ</a:t>
            </a:r>
            <a:endParaRPr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600"/>
              </a:spcBef>
              <a:spcAft>
                <a:spcPts val="300"/>
              </a:spcAft>
              <a:buClr>
                <a:srgbClr val="B9D6D5"/>
              </a:buClr>
              <a:buSzPts val="1300"/>
              <a:buFont typeface="Wingdings" panose="05000000000000000000" pitchFamily="2" charset="2"/>
              <a:buChar char="l"/>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наявність прозорої процедури відбору керівництва, недопущення впливу (тиску на антикорупційний орган, скорочення фінансування, публічні атаки тощо), аполітичність органу.</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0" algn="just" rtl="0">
              <a:spcBef>
                <a:spcPts val="600"/>
              </a:spcBef>
              <a:spcAft>
                <a:spcPts val="300"/>
              </a:spcAft>
              <a:buNone/>
            </a:pPr>
            <a:r>
              <a:rPr lang="en-US" b="1"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ПРОФЕСІЙНІСТЬ</a:t>
            </a:r>
            <a:endParaRPr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600"/>
              </a:spcBef>
              <a:spcAft>
                <a:spcPts val="300"/>
              </a:spcAft>
              <a:buClr>
                <a:srgbClr val="B9D6D5"/>
              </a:buClr>
              <a:buSzPts val="1300"/>
              <a:buFont typeface="Helvetica" panose="00000500000000000000" pitchFamily="50" charset="0"/>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 органі працюють висококваліфіковані та доброчесні кадри, які мають достатні теоретичні й практичні знання, щоб виконувати свою роботу ефективно та вчасно. </a:t>
            </a:r>
            <a:endParaRPr sz="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0" algn="just" rtl="0">
              <a:spcBef>
                <a:spcPts val="600"/>
              </a:spcBef>
              <a:spcAft>
                <a:spcPts val="300"/>
              </a:spcAft>
              <a:buNone/>
            </a:pPr>
            <a:r>
              <a:rPr lang="en-US" b="1"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ЗАБЕЗПЕЧЕНІСТЬ РЕСУРСАМИ</a:t>
            </a:r>
            <a:endParaRPr b="1"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600"/>
              </a:spcBef>
              <a:spcAft>
                <a:spcPts val="300"/>
              </a:spcAft>
              <a:buClr>
                <a:srgbClr val="B9D6D5"/>
              </a:buClr>
              <a:buSzPts val="1300"/>
              <a:buFont typeface="Wingdings" panose="05000000000000000000" pitchFamily="2" charset="2"/>
              <a:buChar char="l"/>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має бути достатньо коштів, технічного забезпечення, доступу до баз даних та реєстрів тощо, щоб залучати кращих фахівців, підвищувати їхню кваліфікацію, а також створювати найновіші технічні рішення для швидкої та ефективної роботи.</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4" name="Google Shape;174;p24"/>
          <p:cNvSpPr txBox="1">
            <a:spLocks noGrp="1"/>
          </p:cNvSpPr>
          <p:nvPr>
            <p:ph type="title"/>
          </p:nvPr>
        </p:nvSpPr>
        <p:spPr>
          <a:xfrm>
            <a:off x="496570" y="537210"/>
            <a:ext cx="6435090" cy="170307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sz="3600" dirty="0">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Система антикорупційних</a:t>
            </a:r>
            <a:r>
              <a:rPr lang="uk-UA" altLang="en-US" sz="3600" dirty="0">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 </a:t>
            </a:r>
            <a:r>
              <a:rPr lang="en-US" sz="3600" dirty="0">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органів в Україні</a:t>
            </a:r>
            <a:endParaRPr sz="3600" dirty="0">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endParaRPr>
          </a:p>
        </p:txBody>
      </p:sp>
      <p:sp>
        <p:nvSpPr>
          <p:cNvPr id="177" name="Google Shape;177;p24"/>
          <p:cNvSpPr/>
          <p:nvPr/>
        </p:nvSpPr>
        <p:spPr>
          <a:xfrm>
            <a:off x="0" y="4472940"/>
            <a:ext cx="5265420" cy="670735"/>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2" name="Picture 1" descr="завантаження (1)"/>
          <p:cNvPicPr>
            <a:picLocks noChangeAspect="1"/>
          </p:cNvPicPr>
          <p:nvPr/>
        </p:nvPicPr>
        <p:blipFill>
          <a:blip r:embed="rId1"/>
          <a:stretch>
            <a:fillRect/>
          </a:stretch>
        </p:blipFill>
        <p:spPr>
          <a:xfrm>
            <a:off x="788035" y="1760855"/>
            <a:ext cx="2171700" cy="1049020"/>
          </a:xfrm>
          <a:prstGeom prst="rect">
            <a:avLst/>
          </a:prstGeom>
        </p:spPr>
      </p:pic>
      <p:pic>
        <p:nvPicPr>
          <p:cNvPr id="3" name="Picture 2" descr="завантаження"/>
          <p:cNvPicPr>
            <a:picLocks noChangeAspect="1"/>
          </p:cNvPicPr>
          <p:nvPr/>
        </p:nvPicPr>
        <p:blipFill>
          <a:blip r:embed="rId2"/>
          <a:stretch>
            <a:fillRect/>
          </a:stretch>
        </p:blipFill>
        <p:spPr>
          <a:xfrm>
            <a:off x="5074285" y="1283970"/>
            <a:ext cx="1655445" cy="870585"/>
          </a:xfrm>
          <a:prstGeom prst="rect">
            <a:avLst/>
          </a:prstGeom>
        </p:spPr>
      </p:pic>
      <p:pic>
        <p:nvPicPr>
          <p:cNvPr id="5" name="Picture 4" descr="завантаження (3)"/>
          <p:cNvPicPr>
            <a:picLocks noChangeAspect="1"/>
          </p:cNvPicPr>
          <p:nvPr/>
        </p:nvPicPr>
        <p:blipFill>
          <a:blip r:embed="rId3"/>
          <a:stretch>
            <a:fillRect/>
          </a:stretch>
        </p:blipFill>
        <p:spPr>
          <a:xfrm>
            <a:off x="3526155" y="1930400"/>
            <a:ext cx="1854835" cy="1854835"/>
          </a:xfrm>
          <a:prstGeom prst="rect">
            <a:avLst/>
          </a:prstGeom>
        </p:spPr>
      </p:pic>
      <p:pic>
        <p:nvPicPr>
          <p:cNvPr id="11" name="Picture 10" descr="vaks"/>
          <p:cNvPicPr>
            <a:picLocks noChangeAspect="1"/>
          </p:cNvPicPr>
          <p:nvPr/>
        </p:nvPicPr>
        <p:blipFill>
          <a:blip r:embed="rId4"/>
          <a:stretch>
            <a:fillRect/>
          </a:stretch>
        </p:blipFill>
        <p:spPr>
          <a:xfrm>
            <a:off x="5265420" y="2404745"/>
            <a:ext cx="2282825" cy="1198880"/>
          </a:xfrm>
          <a:prstGeom prst="rect">
            <a:avLst/>
          </a:prstGeom>
        </p:spPr>
      </p:pic>
      <p:pic>
        <p:nvPicPr>
          <p:cNvPr id="14" name="Picture 13" descr="арма"/>
          <p:cNvPicPr>
            <a:picLocks noChangeAspect="1"/>
          </p:cNvPicPr>
          <p:nvPr/>
        </p:nvPicPr>
        <p:blipFill>
          <a:blip r:embed="rId5"/>
          <a:stretch>
            <a:fillRect/>
          </a:stretch>
        </p:blipFill>
        <p:spPr>
          <a:xfrm>
            <a:off x="146685" y="3237230"/>
            <a:ext cx="1953260" cy="1094105"/>
          </a:xfrm>
          <a:prstGeom prst="rect">
            <a:avLst/>
          </a:prstGeom>
        </p:spPr>
      </p:pic>
      <p:pic>
        <p:nvPicPr>
          <p:cNvPr id="16" name="Picture 15" descr="нац поліція"/>
          <p:cNvPicPr>
            <a:picLocks noChangeAspect="1"/>
          </p:cNvPicPr>
          <p:nvPr/>
        </p:nvPicPr>
        <p:blipFill>
          <a:blip r:embed="rId6"/>
          <a:stretch>
            <a:fillRect/>
          </a:stretch>
        </p:blipFill>
        <p:spPr>
          <a:xfrm>
            <a:off x="2335530" y="3098800"/>
            <a:ext cx="796925" cy="79692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5"/>
          <p:cNvSpPr/>
          <p:nvPr/>
        </p:nvSpPr>
        <p:spPr>
          <a:xfrm rot="5400000">
            <a:off x="5752350" y="1732200"/>
            <a:ext cx="5162100" cy="16977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3" name="Google Shape;183;p25"/>
          <p:cNvSpPr/>
          <p:nvPr/>
        </p:nvSpPr>
        <p:spPr>
          <a:xfrm rot="5400000">
            <a:off x="6844388" y="2834075"/>
            <a:ext cx="1435800" cy="22728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4" name="Google Shape;184;p25"/>
          <p:cNvSpPr/>
          <p:nvPr/>
        </p:nvSpPr>
        <p:spPr>
          <a:xfrm rot="5400000">
            <a:off x="6725438" y="944427"/>
            <a:ext cx="1458600" cy="24879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6" name="Google Shape;186;p25"/>
          <p:cNvSpPr txBox="1">
            <a:spLocks noGrp="1"/>
          </p:cNvSpPr>
          <p:nvPr>
            <p:ph type="title"/>
          </p:nvPr>
        </p:nvSpPr>
        <p:spPr>
          <a:xfrm>
            <a:off x="879988" y="212974"/>
            <a:ext cx="6503792" cy="1055325"/>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latin typeface="Arial" panose="020B0604020202020204" pitchFamily="34" charset="0"/>
                <a:ea typeface="Roboto"/>
                <a:cs typeface="Arial" panose="020B0604020202020204" pitchFamily="34" charset="0"/>
                <a:sym typeface="Roboto"/>
              </a:rPr>
              <a:t>Передумови створення системи  </a:t>
            </a:r>
            <a:r>
              <a:rPr lang="en-US" sz="2400" b="1" dirty="0">
                <a:solidFill>
                  <a:schemeClr val="tx1"/>
                </a:solidFill>
                <a:highlight>
                  <a:srgbClr val="B9D6D5"/>
                </a:highlight>
                <a:latin typeface="Arial" panose="020B0604020202020204" pitchFamily="34" charset="0"/>
                <a:ea typeface="Roboto"/>
                <a:cs typeface="Arial" panose="020B0604020202020204" pitchFamily="34" charset="0"/>
                <a:sym typeface="Roboto"/>
              </a:rPr>
              <a:t>антикорупційних органів в Україні</a:t>
            </a:r>
            <a:endParaRPr sz="2400" b="1" dirty="0">
              <a:solidFill>
                <a:schemeClr val="tx1"/>
              </a:solidFill>
              <a:highlight>
                <a:srgbClr val="B9D6D5"/>
              </a:highlight>
              <a:latin typeface="Arial" panose="020B0604020202020204" pitchFamily="34" charset="0"/>
              <a:ea typeface="Roboto"/>
              <a:cs typeface="Arial" panose="020B0604020202020204" pitchFamily="34" charset="0"/>
              <a:sym typeface="Roboto"/>
            </a:endParaRPr>
          </a:p>
          <a:p>
            <a:pPr marL="0" lvl="0" indent="0" algn="l" rtl="0">
              <a:lnSpc>
                <a:spcPct val="115000"/>
              </a:lnSpc>
              <a:spcBef>
                <a:spcPts val="0"/>
              </a:spcBef>
              <a:spcAft>
                <a:spcPts val="0"/>
              </a:spcAft>
              <a:buNone/>
            </a:pPr>
            <a:endParaRPr sz="4000" b="1" dirty="0">
              <a:solidFill>
                <a:schemeClr val="lt1"/>
              </a:solidFill>
              <a:latin typeface="Arial" panose="020B0604020202020204" pitchFamily="34" charset="0"/>
              <a:ea typeface="Roboto"/>
              <a:cs typeface="Arial" panose="020B0604020202020204" pitchFamily="34" charset="0"/>
              <a:sym typeface="Roboto"/>
            </a:endParaRPr>
          </a:p>
        </p:txBody>
      </p:sp>
      <p:sp>
        <p:nvSpPr>
          <p:cNvPr id="187" name="Google Shape;187;p25"/>
          <p:cNvSpPr txBox="1"/>
          <p:nvPr/>
        </p:nvSpPr>
        <p:spPr>
          <a:xfrm>
            <a:off x="879987" y="1368550"/>
            <a:ext cx="4872785" cy="3298309"/>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Революція Гідності 2014 року вплинула на велику кількість сфер в Україні. Однією з таких сфер стала антикорупційна. Проблема корупції і так не була новою для України, але в</a:t>
            </a:r>
            <a:b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b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2014 році, після втечі екс-президента Віктора Януковича, ситуація була критичною. </a:t>
            </a:r>
            <a:endParaRPr sz="13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1000"/>
              </a:spcBef>
              <a:spcAft>
                <a:spcPts val="0"/>
              </a:spcAft>
              <a:buNone/>
            </a:pPr>
            <a:r>
              <a:rPr lang="en-US" sz="1300" b="1" dirty="0">
                <a:latin typeface="Arial" panose="020B0604020202020204" pitchFamily="34" charset="0"/>
                <a:ea typeface="Helvetica Neue" panose="020B0604020202020204"/>
                <a:cs typeface="Arial" panose="020B0604020202020204" pitchFamily="34" charset="0"/>
                <a:sym typeface="Helvetica Neue" panose="020B0604020202020204"/>
              </a:rPr>
              <a:t>По-перше,</a:t>
            </a:r>
            <a:r>
              <a:rPr lang="en-US" sz="1300" b="1"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згідно</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з</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Індексом сприйняття корупції від Transparency International Україна посідала 142 зі 175 місць в світі за станом корупції і мала 26 балів зі 100. </a:t>
            </a:r>
            <a:endParaRPr sz="13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1000"/>
              </a:spcBef>
              <a:spcAft>
                <a:spcPts val="0"/>
              </a:spcAft>
              <a:buNone/>
            </a:pPr>
            <a:r>
              <a:rPr lang="en-US" sz="1300" b="1" dirty="0">
                <a:latin typeface="Arial" panose="020B0604020202020204" pitchFamily="34" charset="0"/>
                <a:ea typeface="Helvetica Neue" panose="020B0604020202020204"/>
                <a:cs typeface="Arial" panose="020B0604020202020204" pitchFamily="34" charset="0"/>
                <a:sym typeface="Helvetica Neue" panose="020B0604020202020204"/>
              </a:rPr>
              <a:t>По-друге,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українське суспільство, отримавши доступ до Межигір’я, нарешті побачило наскільки масштабною була ця проблема. </a:t>
            </a:r>
            <a:endParaRPr sz="13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1000"/>
              </a:spcBef>
              <a:spcAft>
                <a:spcPts val="1000"/>
              </a:spcAft>
              <a:buNone/>
            </a:pP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Так в Україні з'явився новий запит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 запит на боротьбу з корупцією.</a:t>
            </a:r>
            <a:endParaRPr sz="1300" dirty="0">
              <a:latin typeface="Arial" panose="020B0604020202020204" pitchFamily="34" charset="0"/>
              <a:ea typeface="Helvetica Neue" panose="020B0604020202020204"/>
              <a:cs typeface="Arial" panose="020B0604020202020204" pitchFamily="34" charset="0"/>
              <a:sym typeface="Helvetica Neue" panose="020B0604020202020204"/>
            </a:endParaRPr>
          </a:p>
        </p:txBody>
      </p:sp>
      <p:pic>
        <p:nvPicPr>
          <p:cNvPr id="188" name="Google Shape;188;p25"/>
          <p:cNvPicPr preferRelativeResize="0"/>
          <p:nvPr/>
        </p:nvPicPr>
        <p:blipFill>
          <a:blip r:embed="rId1"/>
          <a:stretch>
            <a:fillRect/>
          </a:stretch>
        </p:blipFill>
        <p:spPr>
          <a:xfrm>
            <a:off x="6038038" y="1373027"/>
            <a:ext cx="2549123" cy="1433875"/>
          </a:xfrm>
          <a:prstGeom prst="rect">
            <a:avLst/>
          </a:prstGeom>
          <a:noFill/>
          <a:ln>
            <a:noFill/>
          </a:ln>
        </p:spPr>
      </p:pic>
      <p:pic>
        <p:nvPicPr>
          <p:cNvPr id="189" name="Google Shape;189;p25"/>
          <p:cNvPicPr preferRelativeResize="0"/>
          <p:nvPr/>
        </p:nvPicPr>
        <p:blipFill>
          <a:blip r:embed="rId2"/>
          <a:stretch>
            <a:fillRect/>
          </a:stretch>
        </p:blipFill>
        <p:spPr>
          <a:xfrm>
            <a:off x="6038037" y="3101100"/>
            <a:ext cx="2549123" cy="14338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6"/>
          <p:cNvSpPr txBox="1"/>
          <p:nvPr/>
        </p:nvSpPr>
        <p:spPr>
          <a:xfrm>
            <a:off x="448795" y="1378358"/>
            <a:ext cx="6333005" cy="3139291"/>
          </a:xfrm>
          <a:prstGeom prst="rect">
            <a:avLst/>
          </a:prstGeom>
          <a:noFill/>
          <a:ln>
            <a:noFill/>
          </a:ln>
        </p:spPr>
        <p:txBody>
          <a:bodyPr spcFirstLastPara="1" wrap="square" lIns="91425" tIns="91425" rIns="91425" bIns="91425" anchor="t" anchorCtr="0">
            <a:spAutoFit/>
          </a:bodyPr>
          <a:lstStyle/>
          <a:p>
            <a:pPr marL="457200" lvl="0" indent="-304800" algn="just" rtl="0">
              <a:spcBef>
                <a:spcPts val="0"/>
              </a:spcBef>
              <a:spcAft>
                <a:spcPts val="0"/>
              </a:spcAft>
              <a:buClr>
                <a:srgbClr val="B9D6D5"/>
              </a:buClr>
              <a:buSzPts val="1200"/>
              <a:buFont typeface="Wingdings" panose="05000000000000000000" pitchFamily="2" charset="2"/>
              <a:buChar char="l"/>
            </a:pPr>
            <a:r>
              <a:rPr lang="en-US" sz="16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Національне агентство з питань запобігання корупції (НАЗК), </a:t>
            </a:r>
            <a:r>
              <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створення якого передбачалося прийнятим в 2014 році Законом України «Про запобігання корупції».</a:t>
            </a:r>
            <a:endPar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endPar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38150" lvl="0" indent="-285750" algn="just" rtl="0">
              <a:spcBef>
                <a:spcPts val="0"/>
              </a:spcBef>
              <a:spcAft>
                <a:spcPts val="0"/>
              </a:spcAft>
              <a:buClr>
                <a:srgbClr val="B9D6D5"/>
              </a:buClr>
              <a:buSzPts val="1200"/>
              <a:buFont typeface="Wingdings" panose="05000000000000000000" pitchFamily="2" charset="2"/>
              <a:buChar char="l"/>
            </a:pPr>
            <a:endParaRPr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en-US" sz="16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Національне антикорупційне бюро України (НАБУ),</a:t>
            </a:r>
            <a:r>
              <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 що було створено в результаті прийняття в 2014 році Закону України «Про Національне антикорупційне бюро України».</a:t>
            </a:r>
            <a:endPar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endPar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38150" lvl="0" indent="-285750" algn="just" rtl="0">
              <a:spcBef>
                <a:spcPts val="0"/>
              </a:spcBef>
              <a:spcAft>
                <a:spcPts val="0"/>
              </a:spcAft>
              <a:buClr>
                <a:srgbClr val="B9D6D5"/>
              </a:buClr>
              <a:buSzPts val="1200"/>
              <a:buFont typeface="Wingdings" panose="05000000000000000000" pitchFamily="2" charset="2"/>
              <a:buChar char="l"/>
            </a:pPr>
            <a:endParaRPr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en-US" sz="16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Національна рада з питань антикорупційної політики, </a:t>
            </a:r>
            <a:r>
              <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створена указом Президента України в 2014 році.</a:t>
            </a:r>
            <a:endParaRPr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95" name="Google Shape;195;p26"/>
          <p:cNvSpPr/>
          <p:nvPr/>
        </p:nvSpPr>
        <p:spPr>
          <a:xfrm rot="5400000">
            <a:off x="5731683" y="1711533"/>
            <a:ext cx="5162100" cy="1739034"/>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97" name="Google Shape;197;p26"/>
          <p:cNvSpPr txBox="1">
            <a:spLocks noGrp="1"/>
          </p:cNvSpPr>
          <p:nvPr>
            <p:ph type="title"/>
          </p:nvPr>
        </p:nvSpPr>
        <p:spPr>
          <a:xfrm>
            <a:off x="905265" y="228500"/>
            <a:ext cx="6270000" cy="103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600" b="1" dirty="0">
                <a:latin typeface="Arial" panose="020B0604020202020204" pitchFamily="34" charset="0"/>
                <a:ea typeface="Roboto"/>
                <a:cs typeface="Arial" panose="020B0604020202020204" pitchFamily="34" charset="0"/>
                <a:sym typeface="Roboto"/>
              </a:rPr>
              <a:t>З 2014 року були створені наступні </a:t>
            </a:r>
            <a:r>
              <a:rPr lang="en-US" sz="2600" b="1" dirty="0">
                <a:solidFill>
                  <a:schemeClr val="tx1"/>
                </a:solidFill>
                <a:highlight>
                  <a:srgbClr val="B9D6D5"/>
                </a:highlight>
                <a:latin typeface="Arial" panose="020B0604020202020204" pitchFamily="34" charset="0"/>
                <a:ea typeface="Roboto"/>
                <a:cs typeface="Arial" panose="020B0604020202020204" pitchFamily="34" charset="0"/>
                <a:sym typeface="Roboto"/>
              </a:rPr>
              <a:t>антикорупційні органи: </a:t>
            </a:r>
            <a:endParaRPr sz="4000" b="1" dirty="0">
              <a:solidFill>
                <a:schemeClr val="tx1"/>
              </a:solidFill>
              <a:highlight>
                <a:srgbClr val="B9D6D5"/>
              </a:highlight>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6"/>
          <p:cNvSpPr txBox="1"/>
          <p:nvPr/>
        </p:nvSpPr>
        <p:spPr>
          <a:xfrm>
            <a:off x="403075" y="1332308"/>
            <a:ext cx="7771661" cy="2954625"/>
          </a:xfrm>
          <a:prstGeom prst="rect">
            <a:avLst/>
          </a:prstGeom>
          <a:noFill/>
          <a:ln>
            <a:noFill/>
          </a:ln>
        </p:spPr>
        <p:txBody>
          <a:bodyPr spcFirstLastPara="1" wrap="square" lIns="91425" tIns="91425" rIns="91425" bIns="91425" anchor="t" anchorCtr="0">
            <a:spAutoFit/>
          </a:bodyPr>
          <a:lstStyle/>
          <a:p>
            <a:pPr marL="457200" lvl="0" indent="-304800" algn="just" rtl="0">
              <a:spcBef>
                <a:spcPts val="0"/>
              </a:spcBef>
              <a:spcAft>
                <a:spcPts val="0"/>
              </a:spcAft>
              <a:buClr>
                <a:srgbClr val="B9D6D5"/>
              </a:buClr>
              <a:buSzPts val="1200"/>
              <a:buFont typeface="Wingdings" panose="05000000000000000000" pitchFamily="2" charset="2"/>
              <a:buChar char="l"/>
            </a:pPr>
            <a:r>
              <a:rPr lang="en-US" sz="15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Спеціалізована антикорупційна прокуратура (САП), </a:t>
            </a:r>
            <a:r>
              <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що являє собою самостійний структурний підрозділ Офіс Генерального прокурора, була утворена Наказом Генерального прокурора в 2015 році.</a:t>
            </a:r>
            <a:endPar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endParaRPr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en-US" sz="15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Національне агентство України з питань виявлення, розшуку та управління активами, одержаними від корупційних та інших злочинів (АРМА), </a:t>
            </a:r>
            <a:r>
              <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утворене в 2015 році в результаті прийняття Закону України «Про Національне агентство України з питань виявлення, розшуку та управління активами, одержаними від корупційних та інших злочинів».</a:t>
            </a:r>
            <a:endPar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38150" lvl="0" indent="-285750" algn="just" rtl="0">
              <a:spcBef>
                <a:spcPts val="0"/>
              </a:spcBef>
              <a:spcAft>
                <a:spcPts val="0"/>
              </a:spcAft>
              <a:buClr>
                <a:srgbClr val="B9D6D5"/>
              </a:buClr>
              <a:buSzPts val="1200"/>
              <a:buFont typeface="Wingdings" panose="05000000000000000000" pitchFamily="2" charset="2"/>
              <a:buChar char="l"/>
            </a:pPr>
            <a:endParaRPr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en-US" sz="15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Вищий антикорупційний суд (ВАКС),</a:t>
            </a:r>
            <a:r>
              <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 утворений в 2019 році в результаті прийняття Закону України «Про Вищий антикорупційний суд».</a:t>
            </a:r>
            <a:endParaRPr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8" name="Google Shape;197;p26"/>
          <p:cNvSpPr txBox="1">
            <a:spLocks noGrp="1"/>
          </p:cNvSpPr>
          <p:nvPr>
            <p:ph type="title"/>
          </p:nvPr>
        </p:nvSpPr>
        <p:spPr>
          <a:xfrm>
            <a:off x="874775" y="281162"/>
            <a:ext cx="7940815" cy="82296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2600" b="1" dirty="0">
                <a:latin typeface="Arial" panose="020B0604020202020204" pitchFamily="34" charset="0"/>
                <a:ea typeface="Roboto"/>
                <a:cs typeface="Arial" panose="020B0604020202020204" pitchFamily="34" charset="0"/>
                <a:sym typeface="Roboto"/>
              </a:rPr>
              <a:t>З 2014 року були створені наступні </a:t>
            </a:r>
            <a:r>
              <a:rPr lang="en-US" sz="2600" b="1" dirty="0">
                <a:solidFill>
                  <a:schemeClr val="tx1"/>
                </a:solidFill>
                <a:highlight>
                  <a:srgbClr val="B9D6D5"/>
                </a:highlight>
                <a:latin typeface="Arial" panose="020B0604020202020204" pitchFamily="34" charset="0"/>
                <a:ea typeface="Roboto"/>
                <a:cs typeface="Arial" panose="020B0604020202020204" pitchFamily="34" charset="0"/>
                <a:sym typeface="Roboto"/>
              </a:rPr>
              <a:t>антикорупційні органи: </a:t>
            </a:r>
            <a:endParaRPr sz="4000" b="1" dirty="0">
              <a:solidFill>
                <a:schemeClr val="tx1"/>
              </a:solidFill>
              <a:highlight>
                <a:srgbClr val="B9D6D5"/>
              </a:highlight>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Google Shape;203;p27"/>
          <p:cNvSpPr txBox="1"/>
          <p:nvPr/>
        </p:nvSpPr>
        <p:spPr>
          <a:xfrm>
            <a:off x="863130" y="1226479"/>
            <a:ext cx="7393902" cy="32162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panose="020B0604020202020204"/>
              <a:buNone/>
            </a:pPr>
            <a:r>
              <a:rPr lang="en-US" b="1" dirty="0">
                <a:solidFill>
                  <a:srgbClr val="1D1C1D"/>
                </a:solidFill>
                <a:latin typeface="Arial" panose="020B0604020202020204" pitchFamily="34" charset="0"/>
              </a:rPr>
              <a:t>Національне агентство з питань запобігання корупції (НАЗК)</a:t>
            </a:r>
            <a:endParaRPr b="1" dirty="0">
              <a:solidFill>
                <a:srgbClr val="1D1C1D"/>
              </a:solidFill>
              <a:latin typeface="Arial" panose="020B0604020202020204" pitchFamily="34" charset="0"/>
            </a:endParaRPr>
          </a:p>
          <a:p>
            <a:pPr marL="0" lvl="0" indent="0" algn="l" rtl="0">
              <a:spcBef>
                <a:spcPts val="0"/>
              </a:spcBef>
              <a:spcAft>
                <a:spcPts val="0"/>
              </a:spcAft>
              <a:buClr>
                <a:schemeClr val="dk1"/>
              </a:buClr>
              <a:buSzPts val="1100"/>
              <a:buFont typeface="Arial" panose="020B0604020202020204"/>
              <a:buNone/>
            </a:pPr>
            <a:r>
              <a:rPr lang="en-US" sz="1400" dirty="0">
                <a:solidFill>
                  <a:schemeClr val="bg1">
                    <a:lumMod val="50000"/>
                  </a:schemeClr>
                </a:solidFill>
                <a:latin typeface="Arial" panose="020B0604020202020204" pitchFamily="34" charset="0"/>
              </a:rPr>
              <a:t>орган виконавчої влади</a:t>
            </a:r>
            <a:endParaRPr lang="en-US" sz="1400" dirty="0">
              <a:solidFill>
                <a:schemeClr val="bg1">
                  <a:lumMod val="50000"/>
                </a:schemeClr>
              </a:solidFill>
              <a:latin typeface="Arial" panose="020B0604020202020204" pitchFamily="34" charset="0"/>
            </a:endParaRPr>
          </a:p>
          <a:p>
            <a:pPr marL="0" lvl="0" indent="0" algn="l" rtl="0">
              <a:spcBef>
                <a:spcPts val="0"/>
              </a:spcBef>
              <a:spcAft>
                <a:spcPts val="0"/>
              </a:spcAft>
              <a:buClr>
                <a:schemeClr val="dk1"/>
              </a:buClr>
              <a:buSzPts val="1100"/>
              <a:buFont typeface="Arial" panose="020B0604020202020204"/>
              <a:buNone/>
            </a:pPr>
            <a:endParaRPr lang="en-US" sz="1400" dirty="0">
              <a:solidFill>
                <a:schemeClr val="bg1">
                  <a:lumMod val="50000"/>
                </a:schemeClr>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Перевіряє електронні декларації, звіти політичних партій та факти щодо наявності конфлікту інтересів</a:t>
            </a:r>
            <a:endParaRPr lang="en-US" sz="1400" dirty="0">
              <a:solidFill>
                <a:srgbClr val="1D1C1D"/>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Розробляє проекти Антикорупційної стратегії та Державної програми з ії виконання Погоджує антикорупційні програми інших органів </a:t>
            </a:r>
            <a:endParaRPr lang="en-US" sz="1400" dirty="0">
              <a:solidFill>
                <a:srgbClr val="1D1C1D"/>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Взаємодіє з викривачами</a:t>
            </a:r>
            <a:endParaRPr lang="en-US" sz="1400" dirty="0">
              <a:solidFill>
                <a:srgbClr val="1D1C1D"/>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Складає адміністративні протоколи про вчинення високопосадовцями правопорушень, пов'язаних з корупцією</a:t>
            </a:r>
            <a:endParaRPr lang="en-US" sz="1400" dirty="0">
              <a:solidFill>
                <a:srgbClr val="1D1C1D"/>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Проводить антикорупційну експертизу проектів законів та актів КМУ</a:t>
            </a:r>
            <a:endParaRPr sz="1400" dirty="0">
              <a:solidFill>
                <a:srgbClr val="1D1C1D"/>
              </a:solidFill>
              <a:latin typeface="Arial" panose="020B0604020202020204" pitchFamily="34" charset="0"/>
            </a:endParaRPr>
          </a:p>
          <a:p>
            <a:pPr marL="0" lvl="0" indent="0" algn="l" rtl="0">
              <a:spcBef>
                <a:spcPts val="0"/>
              </a:spcBef>
              <a:spcAft>
                <a:spcPts val="0"/>
              </a:spcAft>
              <a:buNone/>
            </a:pPr>
            <a:endParaRPr sz="1400" dirty="0">
              <a:latin typeface="Arial" panose="020B0604020202020204" pitchFamily="34" charset="0"/>
            </a:endParaRPr>
          </a:p>
        </p:txBody>
      </p:sp>
      <p:sp>
        <p:nvSpPr>
          <p:cNvPr id="204" name="Google Shape;204;p27"/>
          <p:cNvSpPr txBox="1"/>
          <p:nvPr/>
        </p:nvSpPr>
        <p:spPr>
          <a:xfrm>
            <a:off x="863130" y="200810"/>
            <a:ext cx="7317043"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dirty="0">
                <a:latin typeface="Arial" panose="020B0604020202020204" pitchFamily="34" charset="0"/>
              </a:rPr>
              <a:t>Формування політики та запобігання корупції</a:t>
            </a:r>
            <a:endParaRPr sz="3000" b="1" dirty="0">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4" name="Google Shape;204;p27"/>
          <p:cNvSpPr txBox="1"/>
          <p:nvPr/>
        </p:nvSpPr>
        <p:spPr>
          <a:xfrm>
            <a:off x="913478" y="268543"/>
            <a:ext cx="7317043"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dirty="0">
                <a:latin typeface="Arial" panose="020B0604020202020204" pitchFamily="34" charset="0"/>
              </a:rPr>
              <a:t>Формування політики та запобігання корупції</a:t>
            </a:r>
            <a:endParaRPr sz="3000" b="1" dirty="0">
              <a:latin typeface="Arial" panose="020B0604020202020204" pitchFamily="34" charset="0"/>
            </a:endParaRPr>
          </a:p>
        </p:txBody>
      </p:sp>
      <p:sp>
        <p:nvSpPr>
          <p:cNvPr id="205" name="Google Shape;205;p27"/>
          <p:cNvSpPr txBox="1"/>
          <p:nvPr/>
        </p:nvSpPr>
        <p:spPr>
          <a:xfrm>
            <a:off x="913478" y="1396656"/>
            <a:ext cx="7768806" cy="2885375"/>
          </a:xfrm>
          <a:prstGeom prst="rect">
            <a:avLst/>
          </a:prstGeom>
          <a:noFill/>
          <a:ln>
            <a:noFill/>
          </a:ln>
        </p:spPr>
        <p:txBody>
          <a:bodyPr spcFirstLastPara="1" wrap="square" lIns="91425" tIns="91425" rIns="91425" bIns="91425" anchor="t" anchorCtr="0">
            <a:spAutoFit/>
          </a:bodyPr>
          <a:lstStyle/>
          <a:p>
            <a:pPr marR="190500" lvl="0" rtl="0">
              <a:spcBef>
                <a:spcPts val="0"/>
              </a:spcBef>
              <a:spcAft>
                <a:spcPts val="0"/>
              </a:spcAft>
              <a:buClr>
                <a:schemeClr val="dk1"/>
              </a:buClr>
              <a:buSzPts val="1100"/>
            </a:pPr>
            <a:r>
              <a:rPr lang="en-US" sz="1800" b="1" dirty="0">
                <a:solidFill>
                  <a:srgbClr val="1D1C1D"/>
                </a:solidFill>
                <a:latin typeface="Arial" panose="020B0604020202020204" pitchFamily="34" charset="0"/>
              </a:rPr>
              <a:t>Верховна Рада України (ВРУ)</a:t>
            </a:r>
            <a:endParaRPr sz="1800" b="1" dirty="0">
              <a:solidFill>
                <a:srgbClr val="1D1C1D"/>
              </a:solidFill>
              <a:latin typeface="Arial" panose="020B0604020202020204" pitchFamily="34" charset="0"/>
            </a:endParaRPr>
          </a:p>
          <a:p>
            <a:pPr>
              <a:buClr>
                <a:schemeClr val="dk1"/>
              </a:buClr>
              <a:buSzPts val="1100"/>
            </a:pPr>
            <a:r>
              <a:rPr lang="en-US" sz="1400" dirty="0">
                <a:solidFill>
                  <a:schemeClr val="bg1">
                    <a:lumMod val="50000"/>
                  </a:schemeClr>
                </a:solidFill>
                <a:latin typeface="Arial" panose="020B0604020202020204" pitchFamily="34" charset="0"/>
              </a:rPr>
              <a:t>законодавчий орган влади</a:t>
            </a:r>
            <a:endParaRPr sz="1400" dirty="0">
              <a:solidFill>
                <a:schemeClr val="bg1">
                  <a:lumMod val="50000"/>
                </a:schemeClr>
              </a:solidFill>
              <a:latin typeface="Arial" panose="020B0604020202020204" pitchFamily="34" charset="0"/>
            </a:endParaRPr>
          </a:p>
          <a:p>
            <a:pPr marL="285750" indent="-285750">
              <a:spcBef>
                <a:spcPts val="1200"/>
              </a:spcBef>
              <a:buClr>
                <a:srgbClr val="B9D6D5"/>
              </a:buClr>
              <a:buSzPts val="1000"/>
              <a:buFont typeface="Wingdings" panose="05000000000000000000" pitchFamily="2" charset="2"/>
              <a:buChar char="l"/>
            </a:pPr>
            <a:r>
              <a:rPr lang="en-US" sz="1400" dirty="0">
                <a:solidFill>
                  <a:schemeClr val="tx1"/>
                </a:solidFill>
                <a:latin typeface="Arial" panose="020B0604020202020204" pitchFamily="34" charset="0"/>
              </a:rPr>
              <a:t>Ухвалює Антикорупційну стратегію</a:t>
            </a:r>
            <a:endParaRPr sz="1400" dirty="0">
              <a:solidFill>
                <a:schemeClr val="tx1"/>
              </a:solidFill>
              <a:latin typeface="Arial" panose="020B0604020202020204" pitchFamily="34" charset="0"/>
            </a:endParaRPr>
          </a:p>
          <a:p>
            <a:pPr marL="285750" indent="-285750">
              <a:spcBef>
                <a:spcPts val="1200"/>
              </a:spcBef>
              <a:buClr>
                <a:srgbClr val="B9D6D5"/>
              </a:buClr>
              <a:buSzPts val="1000"/>
              <a:buFont typeface="Wingdings" panose="05000000000000000000" pitchFamily="2" charset="2"/>
              <a:buChar char="l"/>
            </a:pPr>
            <a:r>
              <a:rPr lang="en-US" sz="1400" dirty="0">
                <a:solidFill>
                  <a:schemeClr val="tx1"/>
                </a:solidFill>
                <a:latin typeface="Arial" panose="020B0604020202020204" pitchFamily="34" charset="0"/>
              </a:rPr>
              <a:t>Проводить тематичні парламентські слухання, антикорупційну експертизу законопроектів (у Комітеті з питань антикорупційної політики)</a:t>
            </a:r>
            <a:endParaRPr lang="en-US" sz="1400" dirty="0">
              <a:solidFill>
                <a:schemeClr val="tx1"/>
              </a:solidFill>
              <a:latin typeface="Arial" panose="020B0604020202020204" pitchFamily="34" charset="0"/>
            </a:endParaRPr>
          </a:p>
          <a:p>
            <a:pPr marL="285750" indent="-285750">
              <a:spcBef>
                <a:spcPts val="600"/>
              </a:spcBef>
              <a:buClr>
                <a:srgbClr val="B9D6D5"/>
              </a:buClr>
              <a:buSzPts val="1000"/>
              <a:buFont typeface="Wingdings" panose="05000000000000000000" pitchFamily="2" charset="2"/>
              <a:buChar char="l"/>
            </a:pPr>
            <a:endParaRPr dirty="0">
              <a:solidFill>
                <a:schemeClr val="tx1"/>
              </a:solidFill>
              <a:latin typeface="Arial" panose="020B0604020202020204" pitchFamily="34" charset="0"/>
            </a:endParaRPr>
          </a:p>
          <a:p>
            <a:pPr marR="190500" lvl="0" rtl="0">
              <a:spcBef>
                <a:spcPts val="900"/>
              </a:spcBef>
              <a:spcAft>
                <a:spcPts val="0"/>
              </a:spcAft>
              <a:buClr>
                <a:schemeClr val="dk1"/>
              </a:buClr>
              <a:buSzPts val="1100"/>
            </a:pPr>
            <a:r>
              <a:rPr lang="en-US" sz="1800" b="1" dirty="0">
                <a:solidFill>
                  <a:srgbClr val="1D1C1D"/>
                </a:solidFill>
                <a:latin typeface="Arial" panose="020B0604020202020204" pitchFamily="34" charset="0"/>
              </a:rPr>
              <a:t>Кабінет Міністрів України (КМУ)</a:t>
            </a:r>
            <a:endParaRPr sz="1800" b="1" dirty="0">
              <a:solidFill>
                <a:srgbClr val="1D1C1D"/>
              </a:solidFill>
              <a:latin typeface="Arial" panose="020B0604020202020204" pitchFamily="34" charset="0"/>
            </a:endParaRPr>
          </a:p>
          <a:p>
            <a:pPr lvl="0">
              <a:buClr>
                <a:schemeClr val="dk1"/>
              </a:buClr>
              <a:buSzPts val="1100"/>
            </a:pPr>
            <a:r>
              <a:rPr lang="en-US" sz="1400" dirty="0">
                <a:solidFill>
                  <a:schemeClr val="bg1">
                    <a:lumMod val="50000"/>
                  </a:schemeClr>
                </a:solidFill>
                <a:latin typeface="Arial" panose="020B0604020202020204" pitchFamily="34" charset="0"/>
              </a:rPr>
              <a:t>вищий орган виконавчої влади</a:t>
            </a:r>
            <a:endParaRPr lang="en-US" sz="1400" dirty="0">
              <a:solidFill>
                <a:schemeClr val="bg1">
                  <a:lumMod val="50000"/>
                </a:schemeClr>
              </a:solidFill>
              <a:latin typeface="Arial" panose="020B0604020202020204" pitchFamily="34" charset="0"/>
            </a:endParaRPr>
          </a:p>
          <a:p>
            <a:pPr marL="285750" lvl="0" indent="-285750">
              <a:spcBef>
                <a:spcPts val="600"/>
              </a:spcBef>
              <a:buClr>
                <a:srgbClr val="B9D6D5"/>
              </a:buClr>
              <a:buSzPts val="1000"/>
              <a:buFont typeface="Wingdings" panose="05000000000000000000" pitchFamily="2" charset="2"/>
              <a:buChar char="l"/>
            </a:pPr>
            <a:r>
              <a:rPr lang="en-US" sz="1400" dirty="0">
                <a:solidFill>
                  <a:schemeClr val="tx1"/>
                </a:solidFill>
                <a:latin typeface="Arial" panose="020B0604020202020204" pitchFamily="34" charset="0"/>
              </a:rPr>
              <a:t>Затверджує Державну програму з виконання Антикорупційної стратегії</a:t>
            </a:r>
            <a:endParaRPr sz="1400" dirty="0">
              <a:solidFill>
                <a:schemeClr val="tx1"/>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5" name="Google Shape;65;p14"/>
          <p:cNvSpPr/>
          <p:nvPr/>
        </p:nvSpPr>
        <p:spPr>
          <a:xfrm>
            <a:off x="5781577" y="2020863"/>
            <a:ext cx="2379300" cy="1749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66" name="Google Shape;66;p14"/>
          <p:cNvSpPr txBox="1">
            <a:spLocks noGrp="1"/>
          </p:cNvSpPr>
          <p:nvPr>
            <p:ph type="title"/>
          </p:nvPr>
        </p:nvSpPr>
        <p:spPr>
          <a:xfrm>
            <a:off x="896586" y="272476"/>
            <a:ext cx="6143113" cy="1462516"/>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3000" b="1" dirty="0">
                <a:solidFill>
                  <a:schemeClr val="tx1"/>
                </a:solidFill>
                <a:latin typeface="Arial" panose="020B0604020202020204" pitchFamily="34" charset="0"/>
                <a:ea typeface="Roboto"/>
                <a:cs typeface="Arial" panose="020B0604020202020204" pitchFamily="34" charset="0"/>
                <a:sym typeface="Roboto"/>
              </a:rPr>
              <a:t>Антикорупційні органи в Управління з протидії корупції та організованій злочинності</a:t>
            </a:r>
            <a:endParaRPr sz="3000" b="1" dirty="0">
              <a:solidFill>
                <a:schemeClr val="tx1"/>
              </a:solidFill>
              <a:latin typeface="Arial" panose="020B0604020202020204" pitchFamily="34" charset="0"/>
              <a:ea typeface="Roboto"/>
              <a:cs typeface="Arial" panose="020B0604020202020204" pitchFamily="34" charset="0"/>
              <a:sym typeface="Roboto"/>
            </a:endParaRPr>
          </a:p>
        </p:txBody>
      </p:sp>
      <p:pic>
        <p:nvPicPr>
          <p:cNvPr id="67" name="Google Shape;67;p14"/>
          <p:cNvPicPr preferRelativeResize="0"/>
          <p:nvPr/>
        </p:nvPicPr>
        <p:blipFill>
          <a:blip r:embed="rId1"/>
          <a:stretch>
            <a:fillRect/>
          </a:stretch>
        </p:blipFill>
        <p:spPr>
          <a:xfrm>
            <a:off x="7529652" y="465775"/>
            <a:ext cx="631225" cy="596150"/>
          </a:xfrm>
          <a:prstGeom prst="rect">
            <a:avLst/>
          </a:prstGeom>
          <a:noFill/>
          <a:ln>
            <a:noFill/>
          </a:ln>
        </p:spPr>
      </p:pic>
      <p:pic>
        <p:nvPicPr>
          <p:cNvPr id="68" name="Google Shape;68;p14"/>
          <p:cNvPicPr preferRelativeResize="0"/>
          <p:nvPr/>
        </p:nvPicPr>
        <p:blipFill>
          <a:blip r:embed="rId2"/>
          <a:stretch>
            <a:fillRect/>
          </a:stretch>
        </p:blipFill>
        <p:spPr>
          <a:xfrm>
            <a:off x="5296930" y="1848314"/>
            <a:ext cx="2726725" cy="1814994"/>
          </a:xfrm>
          <a:prstGeom prst="rect">
            <a:avLst/>
          </a:prstGeom>
          <a:noFill/>
          <a:ln>
            <a:noFill/>
          </a:ln>
        </p:spPr>
      </p:pic>
      <p:grpSp>
        <p:nvGrpSpPr>
          <p:cNvPr id="2" name="Групувати 1"/>
          <p:cNvGrpSpPr/>
          <p:nvPr/>
        </p:nvGrpSpPr>
        <p:grpSpPr>
          <a:xfrm>
            <a:off x="983123" y="1848304"/>
            <a:ext cx="1801601" cy="1815004"/>
            <a:chOff x="398236" y="1901404"/>
            <a:chExt cx="1696951" cy="1709575"/>
          </a:xfrm>
        </p:grpSpPr>
        <p:pic>
          <p:nvPicPr>
            <p:cNvPr id="64" name="Google Shape;64;p14"/>
            <p:cNvPicPr preferRelativeResize="0"/>
            <p:nvPr/>
          </p:nvPicPr>
          <p:blipFill>
            <a:blip r:embed="rId3"/>
            <a:stretch>
              <a:fillRect/>
            </a:stretch>
          </p:blipFill>
          <p:spPr>
            <a:xfrm>
              <a:off x="445796" y="1901413"/>
              <a:ext cx="1649391" cy="1709566"/>
            </a:xfrm>
            <a:prstGeom prst="rect">
              <a:avLst/>
            </a:prstGeom>
            <a:noFill/>
            <a:ln>
              <a:noFill/>
            </a:ln>
          </p:spPr>
        </p:pic>
        <p:pic>
          <p:nvPicPr>
            <p:cNvPr id="69" name="Google Shape;69;p14"/>
            <p:cNvPicPr preferRelativeResize="0"/>
            <p:nvPr/>
          </p:nvPicPr>
          <p:blipFill>
            <a:blip r:embed="rId4"/>
            <a:stretch>
              <a:fillRect/>
            </a:stretch>
          </p:blipFill>
          <p:spPr>
            <a:xfrm>
              <a:off x="398236" y="1901404"/>
              <a:ext cx="1588560" cy="1646516"/>
            </a:xfrm>
            <a:prstGeom prst="rect">
              <a:avLst/>
            </a:prstGeom>
            <a:noFill/>
            <a:ln>
              <a:noFill/>
            </a:ln>
          </p:spPr>
        </p:pic>
      </p:grpSp>
      <p:sp>
        <p:nvSpPr>
          <p:cNvPr id="70" name="Google Shape;70;p14"/>
          <p:cNvSpPr txBox="1"/>
          <p:nvPr/>
        </p:nvSpPr>
        <p:spPr>
          <a:xfrm>
            <a:off x="896586" y="3776339"/>
            <a:ext cx="2896800" cy="1142100"/>
          </a:xfrm>
          <a:prstGeom prst="rect">
            <a:avLst/>
          </a:prstGeom>
          <a:noFill/>
          <a:ln>
            <a:noFill/>
          </a:ln>
        </p:spPr>
        <p:txBody>
          <a:bodyPr spcFirstLastPara="1" wrap="square" lIns="91425" tIns="91425" rIns="91425" bIns="91425" anchor="t" anchorCtr="0">
            <a:normAutofit fontScale="70000" lnSpcReduction="20000"/>
          </a:bodyPr>
          <a:lstStyle/>
          <a:p>
            <a:pPr marL="0" lvl="0" indent="0" rtl="0">
              <a:spcBef>
                <a:spcPts val="0"/>
              </a:spcBef>
              <a:spcAft>
                <a:spcPts val="0"/>
              </a:spcAft>
              <a:buNone/>
            </a:pPr>
            <a:r>
              <a:rPr lang="en-US" sz="4200" b="1" dirty="0">
                <a:latin typeface="Arial" panose="020B0604020202020204" pitchFamily="34" charset="0"/>
                <a:ea typeface="Helvetica Neue" panose="020B0604020202020204"/>
                <a:cs typeface="Arial" panose="020B0604020202020204" pitchFamily="34" charset="0"/>
                <a:sym typeface="Helvetica Neue" panose="020B0604020202020204"/>
              </a:rPr>
              <a:t>Іво Сандер </a:t>
            </a:r>
            <a:endParaRPr sz="4200" b="1" dirty="0">
              <a:solidFill>
                <a:srgbClr val="000000"/>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l" rtl="0">
              <a:lnSpc>
                <a:spcPct val="115000"/>
              </a:lnSpc>
              <a:spcBef>
                <a:spcPts val="0"/>
              </a:spcBef>
              <a:spcAft>
                <a:spcPts val="0"/>
              </a:spcAft>
              <a:buNone/>
            </a:pPr>
            <a:endParaRPr sz="1100" b="1" dirty="0">
              <a:solidFill>
                <a:srgbClr val="000000"/>
              </a:solidFill>
              <a:latin typeface="Arial" panose="020B0604020202020204" pitchFamily="34" charset="0"/>
              <a:ea typeface="Roboto"/>
              <a:cs typeface="Arial" panose="020B0604020202020204" pitchFamily="34" charset="0"/>
              <a:sym typeface="Roboto"/>
            </a:endParaRPr>
          </a:p>
          <a:p>
            <a:pPr marL="0" lvl="0" indent="0" rtl="0">
              <a:lnSpc>
                <a:spcPct val="115000"/>
              </a:lnSpc>
              <a:spcBef>
                <a:spcPts val="0"/>
              </a:spcBef>
              <a:spcAft>
                <a:spcPts val="0"/>
              </a:spcAft>
              <a:buNone/>
            </a:pPr>
            <a:r>
              <a:rPr lang="en-US" sz="1900" dirty="0">
                <a:solidFill>
                  <a:srgbClr val="4D5156"/>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колишній прем'єр-міністр Хорватії,засуджений за корупцію</a:t>
            </a:r>
            <a:endParaRPr sz="1900" dirty="0">
              <a:solidFill>
                <a:srgbClr val="000000"/>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71" name="Google Shape;71;p14"/>
          <p:cNvSpPr txBox="1"/>
          <p:nvPr/>
        </p:nvSpPr>
        <p:spPr>
          <a:xfrm>
            <a:off x="5166107" y="3957984"/>
            <a:ext cx="3098014" cy="913040"/>
          </a:xfrm>
          <a:prstGeom prst="rect">
            <a:avLst/>
          </a:prstGeom>
          <a:noFill/>
          <a:ln>
            <a:noFill/>
          </a:ln>
        </p:spPr>
        <p:txBody>
          <a:bodyPr spcFirstLastPara="1" wrap="square" lIns="91425" tIns="91425" rIns="91425" bIns="91425" anchor="t" anchorCtr="0">
            <a:spAutoFit/>
          </a:bodyPr>
          <a:lstStyle/>
          <a:p>
            <a:pPr marL="0" lvl="0" indent="0" algn="r" rtl="0">
              <a:spcBef>
                <a:spcPts val="1000"/>
              </a:spcBef>
              <a:spcAft>
                <a:spcPts val="0"/>
              </a:spcAft>
              <a:buNone/>
            </a:pPr>
            <a:r>
              <a:rPr lang="en-US" sz="1300" dirty="0">
                <a:solidFill>
                  <a:srgbClr val="4D5156"/>
                </a:solidFill>
                <a:highlight>
                  <a:srgbClr val="FFFFFF"/>
                </a:highlight>
                <a:latin typeface="Arial" panose="020B0604020202020204" pitchFamily="34" charset="0"/>
                <a:cs typeface="Arial" panose="020B0604020202020204" pitchFamily="34" charset="0"/>
                <a:sym typeface="Times New Roman" panose="02020603050405020304"/>
              </a:rPr>
              <a:t>Управління з протидії корупції та організованій злочинності хорватськийантикорупційний орган</a:t>
            </a:r>
            <a:endParaRPr sz="1300" dirty="0">
              <a:solidFill>
                <a:srgbClr val="4D5156"/>
              </a:solidFill>
              <a:highlight>
                <a:srgbClr val="FFFFFF"/>
              </a:highlight>
              <a:latin typeface="Arial" panose="020B0604020202020204" pitchFamily="34" charset="0"/>
              <a:cs typeface="Arial" panose="020B0604020202020204" pitchFamily="34" charset="0"/>
              <a:sym typeface="Times New Roman" panose="020206030504050203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4" name="Google Shape;204;p27"/>
          <p:cNvSpPr txBox="1"/>
          <p:nvPr/>
        </p:nvSpPr>
        <p:spPr>
          <a:xfrm>
            <a:off x="913478" y="268543"/>
            <a:ext cx="7317043"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dirty="0">
                <a:latin typeface="Arial" panose="020B0604020202020204" pitchFamily="34" charset="0"/>
              </a:rPr>
              <a:t>Формування політики та запобігання корупції</a:t>
            </a:r>
            <a:endParaRPr sz="3000" b="1" dirty="0">
              <a:latin typeface="Arial" panose="020B0604020202020204" pitchFamily="34" charset="0"/>
            </a:endParaRPr>
          </a:p>
        </p:txBody>
      </p:sp>
      <p:sp>
        <p:nvSpPr>
          <p:cNvPr id="205" name="Google Shape;205;p27"/>
          <p:cNvSpPr txBox="1"/>
          <p:nvPr/>
        </p:nvSpPr>
        <p:spPr>
          <a:xfrm>
            <a:off x="992218" y="1690198"/>
            <a:ext cx="7237464" cy="1920240"/>
          </a:xfrm>
          <a:prstGeom prst="rect">
            <a:avLst/>
          </a:prstGeom>
          <a:noFill/>
          <a:ln>
            <a:noFill/>
          </a:ln>
        </p:spPr>
        <p:txBody>
          <a:bodyPr spcFirstLastPara="1" wrap="square" lIns="91425" tIns="91425" rIns="91425" bIns="91425" anchor="t" anchorCtr="0">
            <a:spAutoFit/>
          </a:bodyPr>
          <a:lstStyle/>
          <a:p>
            <a:pPr marR="190500" lvl="0" rtl="0">
              <a:spcBef>
                <a:spcPts val="900"/>
              </a:spcBef>
              <a:spcAft>
                <a:spcPts val="0"/>
              </a:spcAft>
              <a:buClr>
                <a:schemeClr val="dk1"/>
              </a:buClr>
              <a:buSzPts val="1100"/>
            </a:pPr>
            <a:r>
              <a:rPr lang="en-US" b="1" dirty="0">
                <a:solidFill>
                  <a:srgbClr val="1D1C1D"/>
                </a:solidFill>
                <a:latin typeface="Arial" panose="020B0604020202020204" pitchFamily="34" charset="0"/>
              </a:rPr>
              <a:t>Міністерство юстиції України (Мін'юст)</a:t>
            </a:r>
            <a:endParaRPr b="1" dirty="0">
              <a:solidFill>
                <a:srgbClr val="1D1C1D"/>
              </a:solidFill>
              <a:latin typeface="Arial" panose="020B0604020202020204" pitchFamily="34" charset="0"/>
            </a:endParaRPr>
          </a:p>
          <a:p>
            <a:pPr>
              <a:buClr>
                <a:schemeClr val="dk1"/>
              </a:buClr>
              <a:buSzPts val="1100"/>
            </a:pPr>
            <a:r>
              <a:rPr lang="en-US" sz="1600" dirty="0">
                <a:solidFill>
                  <a:schemeClr val="bg1">
                    <a:lumMod val="50000"/>
                  </a:schemeClr>
                </a:solidFill>
                <a:latin typeface="Arial" panose="020B0604020202020204" pitchFamily="34" charset="0"/>
              </a:rPr>
              <a:t>орган виконавчої влади</a:t>
            </a:r>
            <a:endParaRPr lang="en-US" sz="1600" dirty="0">
              <a:solidFill>
                <a:schemeClr val="bg1">
                  <a:lumMod val="50000"/>
                </a:schemeClr>
              </a:solidFill>
              <a:latin typeface="Arial" panose="020B0604020202020204" pitchFamily="34" charset="0"/>
            </a:endParaRPr>
          </a:p>
          <a:p>
            <a:pPr marL="285750" indent="-285750">
              <a:spcBef>
                <a:spcPts val="1200"/>
              </a:spcBef>
              <a:buClr>
                <a:srgbClr val="B9D6D5"/>
              </a:buClr>
              <a:buSzPts val="1100"/>
              <a:buFont typeface="Wingdings" panose="05000000000000000000" pitchFamily="2" charset="2"/>
              <a:buChar char="l"/>
            </a:pPr>
            <a:r>
              <a:rPr lang="en-US" sz="1400" dirty="0">
                <a:solidFill>
                  <a:schemeClr val="tx1"/>
                </a:solidFill>
                <a:latin typeface="Arial" panose="020B0604020202020204" pitchFamily="34" charset="0"/>
              </a:rPr>
              <a:t>Здійснює антикорупційну експертизу нормативно-правових актів, крім проектів законів</a:t>
            </a:r>
            <a:endParaRPr lang="en-US" sz="1400" dirty="0">
              <a:solidFill>
                <a:schemeClr val="tx1"/>
              </a:solidFill>
              <a:latin typeface="Arial" panose="020B0604020202020204" pitchFamily="34" charset="0"/>
            </a:endParaRPr>
          </a:p>
          <a:p>
            <a:pPr marL="285750" indent="-285750">
              <a:spcBef>
                <a:spcPts val="600"/>
              </a:spcBef>
              <a:buClr>
                <a:srgbClr val="B9D6D5"/>
              </a:buClr>
              <a:buSzPts val="1100"/>
              <a:buFont typeface="Wingdings" panose="05000000000000000000" pitchFamily="2" charset="2"/>
              <a:buChar char="l"/>
            </a:pPr>
            <a:endParaRPr lang="en-US" dirty="0">
              <a:solidFill>
                <a:schemeClr val="tx1"/>
              </a:solidFill>
              <a:latin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dirty="0">
              <a:solidFill>
                <a:schemeClr val="tx1"/>
              </a:solidFill>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376555" y="76200"/>
            <a:ext cx="8117205" cy="4037330"/>
          </a:xfrm>
          <a:prstGeom prst="rect">
            <a:avLst/>
          </a:prstGeom>
        </p:spPr>
        <p:txBody>
          <a:bodyPr>
            <a:noAutofit/>
          </a:bodyPr>
          <a:p>
            <a:pPr algn="just"/>
            <a:r>
              <a:rPr sz="1400" b="1">
                <a:solidFill>
                  <a:srgbClr val="003882"/>
                </a:solidFill>
                <a:latin typeface="Calibri" panose="020F0502020204030204" charset="0"/>
                <a:ea typeface="Arsenal"/>
                <a:cs typeface="Calibri" panose="020F0502020204030204" charset="0"/>
              </a:rPr>
              <a:t>Тепер розберемося, як взаємодіють усі ці органи під час </a:t>
            </a:r>
            <a:r>
              <a:rPr lang="uk-UA" sz="1400" b="1">
                <a:solidFill>
                  <a:srgbClr val="003882"/>
                </a:solidFill>
                <a:latin typeface="Calibri" panose="020F0502020204030204" charset="0"/>
                <a:ea typeface="Arsenal"/>
                <a:cs typeface="Calibri" panose="020F0502020204030204" charset="0"/>
              </a:rPr>
              <a:t> </a:t>
            </a:r>
            <a:r>
              <a:rPr sz="1400" b="1">
                <a:solidFill>
                  <a:srgbClr val="003882"/>
                </a:solidFill>
                <a:latin typeface="Calibri" panose="020F0502020204030204" charset="0"/>
                <a:ea typeface="Arsenal"/>
                <a:cs typeface="Calibri" panose="020F0502020204030204" charset="0"/>
              </a:rPr>
              <a:t>формування та реалізації антикорупційної політики? </a:t>
            </a:r>
            <a:endParaRPr sz="1400" b="1">
              <a:solidFill>
                <a:srgbClr val="003882"/>
              </a:solidFill>
              <a:latin typeface="Calibri" panose="020F0502020204030204" charset="0"/>
              <a:ea typeface="Arsenal"/>
              <a:cs typeface="Calibri" panose="020F0502020204030204" charset="0"/>
            </a:endParaRPr>
          </a:p>
          <a:p>
            <a:pPr algn="just"/>
            <a:endParaRPr sz="1400" b="1">
              <a:solidFill>
                <a:srgbClr val="003882"/>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НАЗК, формуючи антикорупційну політику держави, розробляє Антикорупційну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стратегію й потім вносить її проєкт на розгляд Кабінету Міністрів України як суб’єкту законодавчої ініціативи країни. </a:t>
            </a:r>
            <a:endParaRPr sz="1400" b="1">
              <a:solidFill>
                <a:srgbClr val="000000"/>
              </a:solidFill>
              <a:latin typeface="Calibri" panose="020F0502020204030204" charset="0"/>
              <a:ea typeface="Arsenal"/>
              <a:cs typeface="Calibri" panose="020F0502020204030204" charset="0"/>
            </a:endParaRPr>
          </a:p>
          <a:p>
            <a:pPr algn="just"/>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Кабінет Міністрів України після розгляду цього проєкту на засіданні вносить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Антикорупційну</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стратегію до Верховної Ради України. </a:t>
            </a:r>
            <a:endParaRPr sz="1400" b="1">
              <a:solidFill>
                <a:srgbClr val="000000"/>
              </a:solidFill>
              <a:latin typeface="Calibri" panose="020F0502020204030204" charset="0"/>
              <a:ea typeface="Arsenal"/>
              <a:cs typeface="Calibri" panose="020F0502020204030204" charset="0"/>
            </a:endParaRPr>
          </a:p>
          <a:p>
            <a:pPr algn="just"/>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Коли Верховна Рада України ухвалює Антикорупційну стратегію, вона стає Законом і обов’язковою для виконання всіма органами влади на місцевому та національному рівнях. Це робить заходи із запобігання корупції системними, скоординованими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та ефективними. </a:t>
            </a:r>
            <a:endParaRPr sz="1400" b="1">
              <a:solidFill>
                <a:srgbClr val="000000"/>
              </a:solidFill>
              <a:latin typeface="Calibri" panose="020F0502020204030204" charset="0"/>
              <a:ea typeface="Arsenal"/>
              <a:cs typeface="Calibri" panose="020F0502020204030204" charset="0"/>
            </a:endParaRPr>
          </a:p>
          <a:p>
            <a:pPr algn="just"/>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Наступний крок – розробка НАЗК проєкту Державної програми з виконання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Антикорупційної стратегії, яка передбачає конкретні заходи та строки їх виконання для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державних органів. </a:t>
            </a:r>
            <a:endParaRPr sz="1400" b="1">
              <a:solidFill>
                <a:srgbClr val="000000"/>
              </a:solidFill>
              <a:latin typeface="Calibri" panose="020F0502020204030204" charset="0"/>
              <a:ea typeface="Arsenal"/>
              <a:cs typeface="Calibri" panose="020F0502020204030204" charset="0"/>
            </a:endParaRPr>
          </a:p>
          <a:p>
            <a:pPr algn="just"/>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Кабінет Міністрів України на засіданні приймає цю програму. </a:t>
            </a:r>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Виконання Державної програми є завданням усіх органів влади. Своєю чергою НАЗК здійснює</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моніторинг та координує цей процес. Також Національне агентство може взаємодіяти з Кабінетом Міністрів України, щоб позитивно впливати на реалізацію Державної програми.</a:t>
            </a:r>
            <a:endParaRPr sz="1400" b="1">
              <a:solidFill>
                <a:srgbClr val="000000"/>
              </a:solidFill>
              <a:latin typeface="Calibri" panose="020F0502020204030204" charset="0"/>
              <a:ea typeface="Arsenal"/>
              <a:cs typeface="Calibri" panose="020F050202020403020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863599" y="298971"/>
            <a:ext cx="7940815" cy="82296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3000" b="1" dirty="0">
                <a:solidFill>
                  <a:srgbClr val="000000"/>
                </a:solidFill>
              </a:rPr>
              <a:t>Розслідування</a:t>
            </a:r>
            <a:endParaRPr sz="3000" b="1" dirty="0">
              <a:solidFill>
                <a:srgbClr val="000000"/>
              </a:solidFill>
            </a:endParaRPr>
          </a:p>
        </p:txBody>
      </p:sp>
      <p:sp>
        <p:nvSpPr>
          <p:cNvPr id="212" name="Google Shape;212;p28"/>
          <p:cNvSpPr txBox="1"/>
          <p:nvPr/>
        </p:nvSpPr>
        <p:spPr>
          <a:xfrm>
            <a:off x="921415" y="994931"/>
            <a:ext cx="7301169" cy="3539400"/>
          </a:xfrm>
          <a:prstGeom prst="rect">
            <a:avLst/>
          </a:prstGeom>
          <a:noFill/>
          <a:ln>
            <a:noFill/>
          </a:ln>
        </p:spPr>
        <p:txBody>
          <a:bodyPr spcFirstLastPara="1" wrap="square" lIns="91425" tIns="91425" rIns="91425" bIns="91425" anchor="t" anchorCtr="0">
            <a:spAutoFit/>
          </a:bodyPr>
          <a:lstStyle/>
          <a:p>
            <a:pPr algn="just">
              <a:buClr>
                <a:schemeClr val="dk1"/>
              </a:buClr>
              <a:buSzPts val="1100"/>
            </a:pPr>
            <a:r>
              <a:rPr lang="en-US" sz="1800" b="1" dirty="0">
                <a:solidFill>
                  <a:schemeClr val="dk1"/>
                </a:solidFill>
                <a:latin typeface="Arial" panose="020B0604020202020204" pitchFamily="34" charset="0"/>
              </a:rPr>
              <a:t>Спеціалізована антикорупційна прокуратура (САП)</a:t>
            </a:r>
            <a:endParaRPr lang="en-US" sz="1800" b="1" dirty="0">
              <a:solidFill>
                <a:schemeClr val="dk1"/>
              </a:solidFill>
              <a:latin typeface="Arial" panose="020B0604020202020204" pitchFamily="34" charset="0"/>
            </a:endParaRPr>
          </a:p>
          <a:p>
            <a:pPr>
              <a:buClr>
                <a:schemeClr val="dk1"/>
              </a:buClr>
              <a:buSzPts val="1100"/>
            </a:pPr>
            <a:r>
              <a:rPr lang="en-US" sz="1600" dirty="0">
                <a:solidFill>
                  <a:schemeClr val="bg1">
                    <a:lumMod val="50000"/>
                  </a:schemeClr>
                </a:solidFill>
                <a:latin typeface="Arial" panose="020B0604020202020204" pitchFamily="34" charset="0"/>
              </a:rPr>
              <a:t>самостійний підрозділ Офісу Генерального прокурора</a:t>
            </a:r>
            <a:endParaRPr lang="en-US" sz="1600" dirty="0">
              <a:solidFill>
                <a:schemeClr val="bg1">
                  <a:lumMod val="50000"/>
                </a:schemeClr>
              </a:solidFill>
              <a:latin typeface="Arial" panose="020B0604020202020204" pitchFamily="34" charset="0"/>
            </a:endParaRPr>
          </a:p>
          <a:p>
            <a:pPr marL="292100" indent="-292100" algn="just">
              <a:spcBef>
                <a:spcPts val="600"/>
              </a:spcBef>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Здійснює процесуальне керівництво та підтримує</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державне</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обвинувачення</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у</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ВАКС</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упровадженнях, які належать до підслідності НАБУ</a:t>
            </a:r>
            <a:endParaRPr sz="1400" dirty="0">
              <a:solidFill>
                <a:srgbClr val="1D1C1D"/>
              </a:solidFill>
              <a:latin typeface="Arial" panose="020B0604020202020204" pitchFamily="34" charset="0"/>
            </a:endParaRPr>
          </a:p>
          <a:p>
            <a:pPr marL="0" lvl="0" indent="0" algn="just" rtl="0">
              <a:spcBef>
                <a:spcPts val="600"/>
              </a:spcBef>
              <a:spcAft>
                <a:spcPts val="0"/>
              </a:spcAft>
              <a:buClr>
                <a:schemeClr val="dk1"/>
              </a:buClr>
              <a:buSzPts val="1100"/>
              <a:buFont typeface="Arial" panose="020B0604020202020204"/>
              <a:buNone/>
            </a:pPr>
            <a:endParaRPr sz="1000" dirty="0">
              <a:solidFill>
                <a:srgbClr val="1D1C1D"/>
              </a:solidFill>
              <a:latin typeface="Arial" panose="020B0604020202020204" pitchFamily="34" charset="0"/>
            </a:endParaRPr>
          </a:p>
          <a:p>
            <a:pPr marL="0" lvl="0" indent="0" algn="just" rtl="0">
              <a:spcAft>
                <a:spcPts val="0"/>
              </a:spcAft>
              <a:buClr>
                <a:schemeClr val="dk1"/>
              </a:buClr>
              <a:buSzPts val="1100"/>
              <a:buFont typeface="Arial" panose="020B0604020202020204"/>
              <a:buNone/>
            </a:pPr>
            <a:r>
              <a:rPr lang="en-US" sz="1800" b="1" dirty="0">
                <a:solidFill>
                  <a:schemeClr val="dk1"/>
                </a:solidFill>
                <a:latin typeface="Arial" panose="020B0604020202020204" pitchFamily="34" charset="0"/>
              </a:rPr>
              <a:t>Національне агентство з питань виявлення, розшуку та управління активами, одержаними від корупційних та інших злочинів (APMA)</a:t>
            </a:r>
            <a:endParaRPr lang="en-US" sz="1800" b="1" dirty="0">
              <a:solidFill>
                <a:schemeClr val="dk1"/>
              </a:solidFill>
              <a:latin typeface="Arial" panose="020B0604020202020204" pitchFamily="34" charset="0"/>
            </a:endParaRPr>
          </a:p>
          <a:p>
            <a:pPr lvl="0" indent="0">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rPr>
              <a:t>орган виконавчої влади</a:t>
            </a:r>
            <a:endParaRPr sz="1600" dirty="0">
              <a:solidFill>
                <a:schemeClr val="bg1">
                  <a:lumMod val="50000"/>
                </a:schemeClr>
              </a:solidFill>
              <a:latin typeface="Arial" panose="020B0604020202020204" pitchFamily="34" charset="0"/>
            </a:endParaRPr>
          </a:p>
          <a:p>
            <a:pPr marL="265430" lvl="4" indent="-265430" algn="just">
              <a:spcBef>
                <a:spcPts val="600"/>
              </a:spcBef>
              <a:buClr>
                <a:srgbClr val="B9D6D5"/>
              </a:buClr>
              <a:buSzPts val="1100"/>
              <a:buChar char="●"/>
            </a:pPr>
            <a:r>
              <a:rPr lang="en-US" sz="1400" dirty="0">
                <a:solidFill>
                  <a:srgbClr val="1D1C1D"/>
                </a:solidFill>
                <a:latin typeface="Arial" panose="020B0604020202020204" pitchFamily="34" charset="0"/>
              </a:rPr>
              <a:t>Займається виявленням та розшуком активів, одержаних від корупційних злочинів, управляє такими активами (допоки вони під арештом)</a:t>
            </a:r>
            <a:endParaRPr sz="1400" dirty="0">
              <a:solidFill>
                <a:srgbClr val="1D1C1D"/>
              </a:solidFill>
              <a:latin typeface="Arial" panose="020B0604020202020204" pitchFamily="34" charset="0"/>
            </a:endParaRPr>
          </a:p>
          <a:p>
            <a:pPr marL="265430" lvl="4" indent="-265430" algn="just">
              <a:spcBef>
                <a:spcPts val="600"/>
              </a:spcBef>
              <a:buClr>
                <a:srgbClr val="B9D6D5"/>
              </a:buClr>
              <a:buSzPts val="1100"/>
              <a:buChar char="●"/>
            </a:pPr>
            <a:r>
              <a:rPr lang="en-US" sz="1400" dirty="0">
                <a:solidFill>
                  <a:srgbClr val="1D1C1D"/>
                </a:solidFill>
                <a:latin typeface="Arial" panose="020B0604020202020204" pitchFamily="34" charset="0"/>
              </a:rPr>
              <a:t>Здійснює антикорупційну експертизу нормативно-правових актів, крім проектів законів</a:t>
            </a:r>
            <a:endParaRPr sz="1400" dirty="0">
              <a:solidFill>
                <a:srgbClr val="1D1C1D"/>
              </a:solidFill>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642620" y="662305"/>
            <a:ext cx="7949565" cy="3476625"/>
          </a:xfrm>
          <a:prstGeom prst="rect">
            <a:avLst/>
          </a:prstGeom>
        </p:spPr>
        <p:txBody>
          <a:bodyPr wrap="square">
            <a:spAutoFit/>
          </a:bodyPr>
          <a:p>
            <a:r>
              <a:rPr sz="2000" b="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НАБУ має право розслідувати злочини, якщо є хоча б одна з таких умов: </a:t>
            </a:r>
            <a:endParaRPr sz="2000" b="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endParaRPr>
          </a:p>
          <a:p>
            <a:endParaRPr sz="2000">
              <a:solidFill>
                <a:srgbClr val="000000"/>
              </a:solidFill>
              <a:latin typeface="Calibri" panose="020F0502020204030204" charset="0"/>
              <a:ea typeface="Arsenal"/>
              <a:cs typeface="Calibri" panose="020F0502020204030204" charset="0"/>
            </a:endParaRPr>
          </a:p>
          <a:p>
            <a:pPr marL="285750" indent="-285750">
              <a:buFont typeface="Arial" panose="020B0604020202020204" pitchFamily="34" charset="0"/>
              <a:buChar char="•"/>
            </a:pPr>
            <a:r>
              <a:rPr sz="2000">
                <a:solidFill>
                  <a:srgbClr val="000000"/>
                </a:solidFill>
                <a:latin typeface="Calibri" panose="020F0502020204030204" charset="0"/>
                <a:ea typeface="Arsenal"/>
                <a:cs typeface="Calibri" panose="020F0502020204030204" charset="0"/>
              </a:rPr>
              <a:t>злочин вчинено топпосадовцями; </a:t>
            </a:r>
            <a:endParaRPr sz="2000">
              <a:solidFill>
                <a:srgbClr val="000000"/>
              </a:solidFill>
              <a:latin typeface="Calibri" panose="020F0502020204030204" charset="0"/>
              <a:ea typeface="Arsenal"/>
              <a:cs typeface="Calibri" panose="020F0502020204030204" charset="0"/>
            </a:endParaRPr>
          </a:p>
          <a:p>
            <a:pPr marL="285750" indent="-285750">
              <a:buFont typeface="Arial" panose="020B0604020202020204" pitchFamily="34" charset="0"/>
              <a:buChar char="•"/>
            </a:pPr>
            <a:r>
              <a:rPr sz="2000">
                <a:solidFill>
                  <a:srgbClr val="000000"/>
                </a:solidFill>
                <a:latin typeface="Calibri" panose="020F0502020204030204" charset="0"/>
                <a:ea typeface="Arsenal"/>
                <a:cs typeface="Calibri" panose="020F0502020204030204" charset="0"/>
              </a:rPr>
              <a:t>розмір предмета злочину або завданої ним шкоди в 500 і більше разів перевищує розмір прожиткового мінімуму для працездатних осіб, встановленого законом на час </a:t>
            </a:r>
            <a:r>
              <a:rPr lang="uk-UA" sz="2000">
                <a:solidFill>
                  <a:srgbClr val="000000"/>
                </a:solidFill>
                <a:latin typeface="Calibri" panose="020F0502020204030204" charset="0"/>
                <a:ea typeface="Arsenal"/>
                <a:cs typeface="Calibri" panose="020F0502020204030204" charset="0"/>
              </a:rPr>
              <a:t> </a:t>
            </a:r>
            <a:r>
              <a:rPr sz="2000">
                <a:solidFill>
                  <a:srgbClr val="000000"/>
                </a:solidFill>
                <a:latin typeface="Calibri" panose="020F0502020204030204" charset="0"/>
                <a:ea typeface="Arsenal"/>
                <a:cs typeface="Calibri" panose="020F0502020204030204" charset="0"/>
              </a:rPr>
              <a:t>вчинення злочину, якщо злочин вчинено публічним службовцем; </a:t>
            </a:r>
            <a:endParaRPr sz="2000">
              <a:solidFill>
                <a:srgbClr val="000000"/>
              </a:solidFill>
              <a:latin typeface="Calibri" panose="020F0502020204030204" charset="0"/>
              <a:ea typeface="Arsenal"/>
              <a:cs typeface="Calibri" panose="020F0502020204030204" charset="0"/>
            </a:endParaRPr>
          </a:p>
          <a:p>
            <a:pPr marL="285750" indent="-285750">
              <a:buFont typeface="Arial" panose="020B0604020202020204" pitchFamily="34" charset="0"/>
              <a:buChar char="•"/>
            </a:pPr>
            <a:r>
              <a:rPr sz="2000">
                <a:solidFill>
                  <a:srgbClr val="000000"/>
                </a:solidFill>
                <a:latin typeface="Calibri" panose="020F0502020204030204" charset="0"/>
                <a:ea typeface="Arsenal"/>
                <a:cs typeface="Calibri" panose="020F0502020204030204" charset="0"/>
              </a:rPr>
              <a:t>підкуп службової особи або вплив на прийняття нею рішення, вчинений щодо службової </a:t>
            </a:r>
            <a:endParaRPr sz="2000">
              <a:solidFill>
                <a:srgbClr val="000000"/>
              </a:solidFill>
              <a:latin typeface="Calibri" panose="020F0502020204030204" charset="0"/>
              <a:ea typeface="Arsenal"/>
              <a:cs typeface="Calibri" panose="020F0502020204030204" charset="0"/>
            </a:endParaRPr>
          </a:p>
          <a:p>
            <a:pPr marL="285750" indent="-285750">
              <a:buFont typeface="Arial" panose="020B0604020202020204" pitchFamily="34" charset="0"/>
              <a:buChar char="•"/>
            </a:pPr>
            <a:r>
              <a:rPr sz="2000">
                <a:solidFill>
                  <a:srgbClr val="000000"/>
                </a:solidFill>
                <a:latin typeface="Calibri" panose="020F0502020204030204" charset="0"/>
                <a:ea typeface="Arsenal"/>
                <a:cs typeface="Calibri" panose="020F0502020204030204" charset="0"/>
              </a:rPr>
              <a:t>особи іноземної держави або топпосадовців.</a:t>
            </a:r>
            <a:endParaRPr sz="2000">
              <a:solidFill>
                <a:srgbClr val="000000"/>
              </a:solidFill>
              <a:latin typeface="Calibri" panose="020F0502020204030204" charset="0"/>
              <a:ea typeface="Arsenal"/>
              <a:cs typeface="Calibri" panose="020F050202020403020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932095" y="546735"/>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rgbClr val="000000"/>
                </a:solidFill>
              </a:rPr>
              <a:t>Розслідування</a:t>
            </a:r>
            <a:endParaRPr sz="3000" b="1" dirty="0">
              <a:solidFill>
                <a:srgbClr val="000000"/>
              </a:solidFill>
            </a:endParaRPr>
          </a:p>
        </p:txBody>
      </p:sp>
      <p:sp>
        <p:nvSpPr>
          <p:cNvPr id="212" name="Google Shape;212;p28"/>
          <p:cNvSpPr txBox="1"/>
          <p:nvPr/>
        </p:nvSpPr>
        <p:spPr>
          <a:xfrm>
            <a:off x="799380" y="1481002"/>
            <a:ext cx="7287406" cy="1873885"/>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panose="020B0604020202020204"/>
              <a:buNone/>
            </a:pPr>
            <a:r>
              <a:rPr lang="en-US" b="1" dirty="0">
                <a:solidFill>
                  <a:schemeClr val="dk1"/>
                </a:solidFill>
                <a:latin typeface="Arial" panose="020B0604020202020204" pitchFamily="34" charset="0"/>
                <a:cs typeface="Arial" panose="020B0604020202020204" pitchFamily="34" charset="0"/>
              </a:rPr>
              <a:t>Національне антикорупційне бюро України (НАБУ)</a:t>
            </a:r>
            <a:endParaRPr b="1" dirty="0">
              <a:solidFill>
                <a:schemeClr val="dk1"/>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правоохоронний орган</a:t>
            </a:r>
            <a:endParaRPr sz="1600" dirty="0">
              <a:solidFill>
                <a:schemeClr val="bg1">
                  <a:lumMod val="50000"/>
                </a:schemeClr>
              </a:solidFill>
              <a:latin typeface="Arial" panose="020B0604020202020204" pitchFamily="34" charset="0"/>
              <a:cs typeface="Arial" panose="020B0604020202020204" pitchFamily="34" charset="0"/>
            </a:endParaRPr>
          </a:p>
          <a:p>
            <a:pPr marL="292100" lvl="0" indent="-292100" algn="just">
              <a:spcBef>
                <a:spcPts val="600"/>
              </a:spcBef>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корупційні злочини, які стосуються високопосадовців або великих сум державних коштів</a:t>
            </a:r>
            <a:endParaRPr lang="en-US" sz="1400" dirty="0">
              <a:solidFill>
                <a:srgbClr val="1D1C1D"/>
              </a:solidFill>
              <a:latin typeface="Arial" panose="020B0604020202020204" pitchFamily="34" charset="0"/>
              <a:cs typeface="Arial" panose="020B0604020202020204" pitchFamily="34" charset="0"/>
            </a:endParaRPr>
          </a:p>
          <a:p>
            <a:pPr lvl="0" algn="just">
              <a:spcBef>
                <a:spcPts val="600"/>
              </a:spcBef>
              <a:buClr>
                <a:srgbClr val="B9D6D5"/>
              </a:buClr>
              <a:buSzPts val="1000"/>
            </a:pPr>
            <a:endParaRPr sz="1400"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sz="1200" b="1"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sz="1200" dirty="0">
              <a:solidFill>
                <a:srgbClr val="1D1C1D"/>
              </a:solidFill>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3" name="Google Shape;213;p28"/>
          <p:cNvSpPr txBox="1"/>
          <p:nvPr/>
        </p:nvSpPr>
        <p:spPr>
          <a:xfrm>
            <a:off x="883200" y="1024498"/>
            <a:ext cx="7265120" cy="32931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US" b="1" dirty="0">
                <a:solidFill>
                  <a:schemeClr val="dk1"/>
                </a:solidFill>
                <a:latin typeface="Arial" panose="020B0604020202020204" pitchFamily="34" charset="0"/>
                <a:cs typeface="Arial" panose="020B0604020202020204" pitchFamily="34" charset="0"/>
              </a:rPr>
              <a:t>Національна поліція (НП)</a:t>
            </a:r>
            <a:endParaRPr b="1"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орган виконавчої влади</a:t>
            </a:r>
            <a:endParaRPr sz="1600" dirty="0">
              <a:solidFill>
                <a:schemeClr val="bg1">
                  <a:lumMod val="50000"/>
                </a:schemeClr>
              </a:solidFill>
              <a:latin typeface="Arial" panose="020B0604020202020204" pitchFamily="34" charset="0"/>
              <a:cs typeface="Arial" panose="020B0604020202020204" pitchFamily="34" charset="0"/>
            </a:endParaRPr>
          </a:p>
          <a:p>
            <a:pPr marL="323850" lvl="0" indent="-29210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більшість злочинів, у тому числі корупційних, які не належать до компетенції НАБУ та ДБР</a:t>
            </a:r>
            <a:endParaRPr sz="1400" dirty="0">
              <a:solidFill>
                <a:srgbClr val="1D1C1D"/>
              </a:solidFill>
              <a:latin typeface="Arial" panose="020B0604020202020204" pitchFamily="34" charset="0"/>
              <a:cs typeface="Arial" panose="020B0604020202020204" pitchFamily="34" charset="0"/>
            </a:endParaRPr>
          </a:p>
          <a:p>
            <a:pPr marL="323850" lvl="0" indent="-29210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Складає адміністративні протоколи про вчинення правопорушень, пов'язаних з корупцією</a:t>
            </a:r>
            <a:endParaRPr lang="en-US" sz="1400" dirty="0">
              <a:solidFill>
                <a:srgbClr val="1D1C1D"/>
              </a:solidFill>
              <a:latin typeface="Arial" panose="020B0604020202020204" pitchFamily="34" charset="0"/>
              <a:cs typeface="Arial" panose="020B0604020202020204" pitchFamily="34" charset="0"/>
            </a:endParaRPr>
          </a:p>
          <a:p>
            <a:pPr marL="165100" lvl="0" algn="l" rtl="0">
              <a:spcBef>
                <a:spcPts val="0"/>
              </a:spcBef>
              <a:spcAft>
                <a:spcPts val="600"/>
              </a:spcAft>
              <a:buSzPts val="1000"/>
            </a:pPr>
            <a:endParaRPr sz="1000" dirty="0">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panose="020B0604020202020204"/>
              <a:buNone/>
            </a:pPr>
            <a:r>
              <a:rPr lang="en-US" b="1" dirty="0">
                <a:solidFill>
                  <a:schemeClr val="dk1"/>
                </a:solidFill>
                <a:latin typeface="Arial" panose="020B0604020202020204" pitchFamily="34" charset="0"/>
                <a:cs typeface="Arial" panose="020B0604020202020204" pitchFamily="34" charset="0"/>
              </a:rPr>
              <a:t>Державне бюро розслідувань (ДБР)</a:t>
            </a:r>
            <a:endParaRPr b="1"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правоохоронний орган</a:t>
            </a:r>
            <a:endParaRPr sz="1600" dirty="0">
              <a:solidFill>
                <a:schemeClr val="bg1">
                  <a:lumMod val="50000"/>
                </a:schemeClr>
              </a:solidFill>
              <a:latin typeface="Arial" panose="020B0604020202020204" pitchFamily="34" charset="0"/>
              <a:cs typeface="Arial" panose="020B0604020202020204" pitchFamily="34" charset="0"/>
            </a:endParaRPr>
          </a:p>
          <a:p>
            <a:pPr marL="323850" indent="-292100">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окремі корупційні злочини, вчинені здебільшого правоохоронцями та організованими групами</a:t>
            </a:r>
            <a:endParaRPr dirty="0">
              <a:latin typeface="Arial" panose="020B0604020202020204" pitchFamily="34" charset="0"/>
              <a:cs typeface="Arial" panose="020B0604020202020204" pitchFamily="34" charset="0"/>
            </a:endParaRPr>
          </a:p>
        </p:txBody>
      </p:sp>
      <p:sp>
        <p:nvSpPr>
          <p:cNvPr id="7" name="Google Shape;210;p28"/>
          <p:cNvSpPr txBox="1">
            <a:spLocks noGrp="1"/>
          </p:cNvSpPr>
          <p:nvPr>
            <p:ph type="title"/>
          </p:nvPr>
        </p:nvSpPr>
        <p:spPr>
          <a:xfrm>
            <a:off x="883200" y="289560"/>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rgbClr val="000000"/>
                </a:solidFill>
              </a:rPr>
              <a:t>Розслідування</a:t>
            </a:r>
            <a:endParaRPr sz="3000" b="1" dirty="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5359" y="1025173"/>
            <a:ext cx="7191213" cy="2554545"/>
          </a:xfrm>
          <a:prstGeom prst="rect">
            <a:avLst/>
          </a:prstGeom>
          <a:noFill/>
        </p:spPr>
        <p:txBody>
          <a:bodyPr wrap="square">
            <a:spAutoFit/>
          </a:bodyPr>
          <a:lstStyle/>
          <a:p>
            <a:pPr marL="0" lvl="0" indent="0" algn="l" rtl="0">
              <a:spcBef>
                <a:spcPts val="600"/>
              </a:spcBef>
              <a:spcAft>
                <a:spcPts val="0"/>
              </a:spcAft>
              <a:buClr>
                <a:schemeClr val="dk1"/>
              </a:buClr>
              <a:buSzPts val="1100"/>
              <a:buFont typeface="Arial" panose="020B0604020202020204"/>
              <a:buNone/>
            </a:pPr>
            <a:r>
              <a:rPr lang="ru-RU" b="1" dirty="0">
                <a:solidFill>
                  <a:schemeClr val="dk1"/>
                </a:solidFill>
                <a:latin typeface="Arial" panose="020B0604020202020204" pitchFamily="34" charset="0"/>
              </a:rPr>
              <a:t>Служба </a:t>
            </a:r>
            <a:r>
              <a:rPr lang="ru-RU" b="1" dirty="0" err="1">
                <a:solidFill>
                  <a:schemeClr val="dk1"/>
                </a:solidFill>
                <a:latin typeface="Arial" panose="020B0604020202020204" pitchFamily="34" charset="0"/>
              </a:rPr>
              <a:t>безпеки</a:t>
            </a:r>
            <a:r>
              <a:rPr lang="ru-RU" b="1" dirty="0">
                <a:solidFill>
                  <a:schemeClr val="dk1"/>
                </a:solidFill>
                <a:latin typeface="Arial" panose="020B0604020202020204" pitchFamily="34" charset="0"/>
              </a:rPr>
              <a:t> </a:t>
            </a:r>
            <a:r>
              <a:rPr lang="ru-RU" b="1" dirty="0" err="1">
                <a:solidFill>
                  <a:schemeClr val="dk1"/>
                </a:solidFill>
                <a:latin typeface="Arial" panose="020B0604020202020204" pitchFamily="34" charset="0"/>
              </a:rPr>
              <a:t>України</a:t>
            </a:r>
            <a:r>
              <a:rPr lang="ru-RU" b="1" dirty="0">
                <a:solidFill>
                  <a:schemeClr val="dk1"/>
                </a:solidFill>
                <a:latin typeface="Arial" panose="020B0604020202020204" pitchFamily="34" charset="0"/>
              </a:rPr>
              <a:t> (СБУ)</a:t>
            </a:r>
            <a:endParaRPr lang="ru-RU" b="1" dirty="0">
              <a:solidFill>
                <a:schemeClr val="dk1"/>
              </a:solidFill>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r>
              <a:rPr lang="ru-RU" sz="1600" dirty="0">
                <a:solidFill>
                  <a:schemeClr val="bg1">
                    <a:lumMod val="50000"/>
                  </a:schemeClr>
                </a:solidFill>
                <a:latin typeface="Arial" panose="020B0604020202020204" pitchFamily="34" charset="0"/>
              </a:rPr>
              <a:t>орган </a:t>
            </a:r>
            <a:r>
              <a:rPr lang="ru-RU" sz="1600" dirty="0" err="1">
                <a:solidFill>
                  <a:schemeClr val="bg1">
                    <a:lumMod val="50000"/>
                  </a:schemeClr>
                </a:solidFill>
                <a:latin typeface="Arial" panose="020B0604020202020204" pitchFamily="34" charset="0"/>
              </a:rPr>
              <a:t>спеціального</a:t>
            </a:r>
            <a:r>
              <a:rPr lang="ru-RU" sz="1600" dirty="0">
                <a:solidFill>
                  <a:schemeClr val="bg1">
                    <a:lumMod val="50000"/>
                  </a:schemeClr>
                </a:solidFill>
                <a:latin typeface="Arial" panose="020B0604020202020204" pitchFamily="34" charset="0"/>
              </a:rPr>
              <a:t> </a:t>
            </a:r>
            <a:r>
              <a:rPr lang="ru-RU" sz="1600" dirty="0" err="1">
                <a:solidFill>
                  <a:schemeClr val="bg1">
                    <a:lumMod val="50000"/>
                  </a:schemeClr>
                </a:solidFill>
                <a:latin typeface="Arial" panose="020B0604020202020204" pitchFamily="34" charset="0"/>
              </a:rPr>
              <a:t>призначення</a:t>
            </a:r>
            <a:r>
              <a:rPr lang="ru-RU" sz="1600" dirty="0">
                <a:solidFill>
                  <a:schemeClr val="bg1">
                    <a:lumMod val="50000"/>
                  </a:schemeClr>
                </a:solidFill>
                <a:latin typeface="Arial" panose="020B0604020202020204" pitchFamily="34" charset="0"/>
              </a:rPr>
              <a:t> з </a:t>
            </a:r>
            <a:r>
              <a:rPr lang="ru-RU" sz="1600" dirty="0" err="1">
                <a:solidFill>
                  <a:schemeClr val="bg1">
                    <a:lumMod val="50000"/>
                  </a:schemeClr>
                </a:solidFill>
                <a:latin typeface="Arial" panose="020B0604020202020204" pitchFamily="34" charset="0"/>
              </a:rPr>
              <a:t>правоохоронними</a:t>
            </a:r>
            <a:r>
              <a:rPr lang="ru-RU" sz="1600" dirty="0">
                <a:solidFill>
                  <a:schemeClr val="bg1">
                    <a:lumMod val="50000"/>
                  </a:schemeClr>
                </a:solidFill>
                <a:latin typeface="Arial" panose="020B0604020202020204" pitchFamily="34" charset="0"/>
              </a:rPr>
              <a:t> </a:t>
            </a:r>
            <a:r>
              <a:rPr lang="ru-RU" sz="1600" dirty="0" err="1">
                <a:solidFill>
                  <a:schemeClr val="bg1">
                    <a:lumMod val="50000"/>
                  </a:schemeClr>
                </a:solidFill>
                <a:latin typeface="Arial" panose="020B0604020202020204" pitchFamily="34" charset="0"/>
              </a:rPr>
              <a:t>функціями</a:t>
            </a:r>
            <a:endParaRPr lang="ru-RU" sz="1600" dirty="0">
              <a:solidFill>
                <a:schemeClr val="bg1">
                  <a:lumMod val="50000"/>
                </a:schemeClr>
              </a:solidFill>
              <a:latin typeface="Arial" panose="020B0604020202020204" pitchFamily="34" charset="0"/>
            </a:endParaRPr>
          </a:p>
          <a:p>
            <a:pPr marL="285750" lvl="0" indent="-285750" algn="l" rtl="0">
              <a:spcBef>
                <a:spcPts val="600"/>
              </a:spcBef>
              <a:spcAft>
                <a:spcPts val="0"/>
              </a:spcAft>
              <a:buClr>
                <a:srgbClr val="B9D6D5"/>
              </a:buClr>
              <a:buSzPts val="1000"/>
              <a:buFont typeface="Wingdings" panose="05000000000000000000" pitchFamily="2" charset="2"/>
              <a:buChar char="l"/>
            </a:pPr>
            <a:r>
              <a:rPr lang="ru-RU" sz="1400" dirty="0">
                <a:solidFill>
                  <a:srgbClr val="1D1C1D"/>
                </a:solidFill>
                <a:latin typeface="Arial" panose="020B0604020202020204" pitchFamily="34" charset="0"/>
              </a:rPr>
              <a:t>Проводить оперативно-</a:t>
            </a:r>
            <a:r>
              <a:rPr lang="ru-RU" sz="1400" dirty="0" err="1">
                <a:solidFill>
                  <a:srgbClr val="1D1C1D"/>
                </a:solidFill>
                <a:latin typeface="Arial" panose="020B0604020202020204" pitchFamily="34" charset="0"/>
              </a:rPr>
              <a:t>розшукову</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діяльність</a:t>
            </a:r>
            <a:r>
              <a:rPr lang="ru-RU" sz="1400" dirty="0">
                <a:solidFill>
                  <a:srgbClr val="1D1C1D"/>
                </a:solidFill>
                <a:latin typeface="Arial" panose="020B0604020202020204" pitchFamily="34" charset="0"/>
              </a:rPr>
              <a:t>, у тому </a:t>
            </a:r>
            <a:r>
              <a:rPr lang="ru-RU" sz="1400" dirty="0" err="1">
                <a:solidFill>
                  <a:srgbClr val="1D1C1D"/>
                </a:solidFill>
                <a:latin typeface="Arial" panose="020B0604020202020204" pitchFamily="34" charset="0"/>
              </a:rPr>
              <a:t>числі</a:t>
            </a:r>
            <a:r>
              <a:rPr lang="ru-RU" sz="1400" dirty="0">
                <a:solidFill>
                  <a:srgbClr val="1D1C1D"/>
                </a:solidFill>
                <a:latin typeface="Arial" panose="020B0604020202020204" pitchFamily="34" charset="0"/>
              </a:rPr>
              <a:t> в </a:t>
            </a:r>
            <a:r>
              <a:rPr lang="ru-RU" sz="1400" dirty="0" err="1">
                <a:solidFill>
                  <a:srgbClr val="1D1C1D"/>
                </a:solidFill>
                <a:latin typeface="Arial" panose="020B0604020202020204" pitchFamily="34" charset="0"/>
              </a:rPr>
              <a:t>корупційних</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злочинах</a:t>
            </a:r>
            <a:endParaRPr lang="ru-RU" sz="1400" dirty="0">
              <a:solidFill>
                <a:srgbClr val="1D1C1D"/>
              </a:solidFill>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endParaRPr lang="ru-RU" sz="1100" dirty="0">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endParaRPr lang="ru-RU" sz="1100" dirty="0">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r>
              <a:rPr lang="ru-RU" b="1" dirty="0" err="1">
                <a:solidFill>
                  <a:schemeClr val="dk1"/>
                </a:solidFill>
                <a:latin typeface="Arial" panose="020B0604020202020204" pitchFamily="34" charset="0"/>
              </a:rPr>
              <a:t>Органи</a:t>
            </a:r>
            <a:r>
              <a:rPr lang="ru-RU" b="1" dirty="0">
                <a:solidFill>
                  <a:schemeClr val="dk1"/>
                </a:solidFill>
                <a:latin typeface="Arial" panose="020B0604020202020204" pitchFamily="34" charset="0"/>
              </a:rPr>
              <a:t> </a:t>
            </a:r>
            <a:r>
              <a:rPr lang="ru-RU" b="1" dirty="0" err="1">
                <a:solidFill>
                  <a:schemeClr val="dk1"/>
                </a:solidFill>
                <a:latin typeface="Arial" panose="020B0604020202020204" pitchFamily="34" charset="0"/>
              </a:rPr>
              <a:t>прокуратури</a:t>
            </a:r>
            <a:endParaRPr lang="ru-RU" b="1" dirty="0">
              <a:solidFill>
                <a:schemeClr val="dk1"/>
              </a:solidFill>
              <a:latin typeface="Arial" panose="020B0604020202020204" pitchFamily="34" charset="0"/>
            </a:endParaRPr>
          </a:p>
          <a:p>
            <a:pPr marL="292100" lvl="0" indent="-292100" algn="l" rtl="0">
              <a:spcBef>
                <a:spcPts val="600"/>
              </a:spcBef>
              <a:spcAft>
                <a:spcPts val="0"/>
              </a:spcAft>
              <a:buClr>
                <a:srgbClr val="B9D6D5"/>
              </a:buClr>
              <a:buSzPts val="1000"/>
              <a:buFont typeface="Wingdings" panose="05000000000000000000" pitchFamily="2" charset="2"/>
              <a:buChar char="l"/>
            </a:pPr>
            <a:r>
              <a:rPr lang="ru-RU" sz="1400" dirty="0" err="1">
                <a:solidFill>
                  <a:srgbClr val="1D1C1D"/>
                </a:solidFill>
                <a:latin typeface="Arial" panose="020B0604020202020204" pitchFamily="34" charset="0"/>
              </a:rPr>
              <a:t>Здійснюють</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процесуальне</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керівництво</a:t>
            </a:r>
            <a:r>
              <a:rPr lang="ru-RU" sz="1400" dirty="0">
                <a:solidFill>
                  <a:srgbClr val="1D1C1D"/>
                </a:solidFill>
                <a:latin typeface="Arial" panose="020B0604020202020204" pitchFamily="34" charset="0"/>
              </a:rPr>
              <a:t> та </a:t>
            </a:r>
            <a:r>
              <a:rPr lang="ru-RU" sz="1400" dirty="0" err="1">
                <a:solidFill>
                  <a:srgbClr val="1D1C1D"/>
                </a:solidFill>
                <a:latin typeface="Arial" panose="020B0604020202020204" pitchFamily="34" charset="0"/>
              </a:rPr>
              <a:t>підтримання</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обвинувачення</a:t>
            </a:r>
            <a:r>
              <a:rPr lang="ru-RU" sz="1400" dirty="0">
                <a:solidFill>
                  <a:srgbClr val="1D1C1D"/>
                </a:solidFill>
                <a:latin typeface="Arial" panose="020B0604020202020204" pitchFamily="34" charset="0"/>
              </a:rPr>
              <a:t> у </a:t>
            </a:r>
            <a:r>
              <a:rPr lang="ru-RU" sz="1400" dirty="0" err="1">
                <a:solidFill>
                  <a:srgbClr val="1D1C1D"/>
                </a:solidFill>
                <a:latin typeface="Arial" panose="020B0604020202020204" pitchFamily="34" charset="0"/>
              </a:rPr>
              <a:t>загальних</a:t>
            </a:r>
            <a:r>
              <a:rPr lang="ru-RU" sz="1400" dirty="0">
                <a:solidFill>
                  <a:srgbClr val="1D1C1D"/>
                </a:solidFill>
                <a:latin typeface="Arial" panose="020B0604020202020204" pitchFamily="34" charset="0"/>
              </a:rPr>
              <a:t> судах у справах НП, ДБР,СБУ</a:t>
            </a:r>
            <a:endParaRPr lang="ru-RU" sz="1400" dirty="0">
              <a:solidFill>
                <a:srgbClr val="1D1C1D"/>
              </a:solidFill>
              <a:latin typeface="Arial" panose="020B0604020202020204" pitchFamily="34" charset="0"/>
            </a:endParaRPr>
          </a:p>
        </p:txBody>
      </p:sp>
      <p:sp>
        <p:nvSpPr>
          <p:cNvPr id="6" name="Google Shape;210;p28"/>
          <p:cNvSpPr txBox="1">
            <a:spLocks noGrp="1"/>
          </p:cNvSpPr>
          <p:nvPr>
            <p:ph type="title"/>
          </p:nvPr>
        </p:nvSpPr>
        <p:spPr>
          <a:xfrm>
            <a:off x="876299" y="297180"/>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rgbClr val="000000"/>
                </a:solidFill>
              </a:rPr>
              <a:t>Розслідування</a:t>
            </a:r>
            <a:endParaRPr sz="3000" b="1" dirty="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9"/>
          <p:cNvSpPr txBox="1">
            <a:spLocks noGrp="1"/>
          </p:cNvSpPr>
          <p:nvPr>
            <p:ph type="title"/>
          </p:nvPr>
        </p:nvSpPr>
        <p:spPr>
          <a:xfrm>
            <a:off x="872139" y="302408"/>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Притягнення до відповідальності</a:t>
            </a:r>
            <a:endParaRPr dirty="0"/>
          </a:p>
        </p:txBody>
      </p:sp>
      <p:sp>
        <p:nvSpPr>
          <p:cNvPr id="220" name="Google Shape;220;p29"/>
          <p:cNvSpPr txBox="1"/>
          <p:nvPr/>
        </p:nvSpPr>
        <p:spPr>
          <a:xfrm>
            <a:off x="904339" y="914519"/>
            <a:ext cx="7365901"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Arial" panose="020B0604020202020204" pitchFamily="34" charset="0"/>
              </a:rPr>
              <a:t>Вищий антикорупційний суд (ВАКС)</a:t>
            </a:r>
            <a:endParaRPr b="1" dirty="0">
              <a:latin typeface="Arial" panose="020B0604020202020204" pitchFamily="34" charset="0"/>
            </a:endParaRPr>
          </a:p>
          <a:p>
            <a:pPr marL="0" lvl="0" indent="0" algn="l" rtl="0">
              <a:spcBef>
                <a:spcPts val="0"/>
              </a:spcBef>
              <a:spcAft>
                <a:spcPts val="0"/>
              </a:spcAft>
              <a:buNone/>
            </a:pPr>
            <a:r>
              <a:rPr lang="en-US" sz="1600" dirty="0">
                <a:solidFill>
                  <a:schemeClr val="bg1">
                    <a:lumMod val="50000"/>
                  </a:schemeClr>
                </a:solidFill>
                <a:latin typeface="Arial" panose="020B0604020202020204" pitchFamily="34" charset="0"/>
              </a:rPr>
              <a:t>вищий спеціалізований суд у системі судоустрою України</a:t>
            </a:r>
            <a:endParaRPr sz="1600" dirty="0">
              <a:solidFill>
                <a:schemeClr val="bg1">
                  <a:lumMod val="50000"/>
                </a:schemeClr>
              </a:solidFill>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Здійснює розгляд проваджень про корупційні злочини, які розслідувалися НАБУ</a:t>
            </a:r>
            <a:endParaRPr sz="1400" dirty="0">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Ухвалює рішення як суд першої та апеляційної інстанції</a:t>
            </a:r>
            <a:endParaRPr sz="1400" dirty="0">
              <a:latin typeface="Arial" panose="020B0604020202020204" pitchFamily="34" charset="0"/>
            </a:endParaRPr>
          </a:p>
        </p:txBody>
      </p:sp>
      <p:sp>
        <p:nvSpPr>
          <p:cNvPr id="221" name="Google Shape;221;p29"/>
          <p:cNvSpPr txBox="1"/>
          <p:nvPr/>
        </p:nvSpPr>
        <p:spPr>
          <a:xfrm>
            <a:off x="904339" y="2453372"/>
            <a:ext cx="7870242" cy="2015906"/>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en-US" b="1" dirty="0">
                <a:latin typeface="Arial" panose="020B0604020202020204" pitchFamily="34" charset="0"/>
              </a:rPr>
              <a:t>Загальні суди</a:t>
            </a:r>
            <a:endParaRPr b="1" dirty="0">
              <a:latin typeface="Arial" panose="020B0604020202020204" pitchFamily="34" charset="0"/>
            </a:endParaRPr>
          </a:p>
          <a:p>
            <a:pPr marL="0" lvl="0" indent="0" algn="l" rtl="0">
              <a:spcAft>
                <a:spcPts val="0"/>
              </a:spcAft>
              <a:buNone/>
            </a:pPr>
            <a:r>
              <a:rPr lang="en-US" sz="1600" dirty="0">
                <a:solidFill>
                  <a:schemeClr val="bg1">
                    <a:lumMod val="50000"/>
                  </a:schemeClr>
                </a:solidFill>
                <a:latin typeface="Arial" panose="020B0604020202020204" pitchFamily="34" charset="0"/>
              </a:rPr>
              <a:t>місцеві, апеляційні, Верховний Суд </a:t>
            </a:r>
            <a:endParaRPr lang="en-US" sz="1600" dirty="0">
              <a:solidFill>
                <a:schemeClr val="bg1">
                  <a:lumMod val="50000"/>
                </a:schemeClr>
              </a:solidFill>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Здійснюють розгляд кримінальних проваджень про корупційні злочини, які розслідували НП, ДБР,СБУ</a:t>
            </a:r>
            <a:endParaRPr sz="1400" dirty="0">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Справ за адміністративними протоколами, складеними НАЗК та НП</a:t>
            </a:r>
            <a:endParaRPr sz="1400" dirty="0">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Справ про притягнення до цивільно-правової відповідальності за корупційні правопорушення</a:t>
            </a:r>
            <a:endParaRPr sz="1400" dirty="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7" name="Google Shape;67;p14"/>
          <p:cNvPicPr preferRelativeResize="0"/>
          <p:nvPr/>
        </p:nvPicPr>
        <p:blipFill>
          <a:blip r:embed="rId1"/>
          <a:stretch>
            <a:fillRect/>
          </a:stretch>
        </p:blipFill>
        <p:spPr>
          <a:xfrm>
            <a:off x="7529652" y="465775"/>
            <a:ext cx="631225" cy="596150"/>
          </a:xfrm>
          <a:prstGeom prst="rect">
            <a:avLst/>
          </a:prstGeom>
          <a:noFill/>
          <a:ln>
            <a:noFill/>
          </a:ln>
        </p:spPr>
      </p:pic>
      <p:sp>
        <p:nvSpPr>
          <p:cNvPr id="3" name="Text Box 2"/>
          <p:cNvSpPr txBox="1"/>
          <p:nvPr/>
        </p:nvSpPr>
        <p:spPr>
          <a:xfrm>
            <a:off x="414020" y="287655"/>
            <a:ext cx="8334375" cy="4752975"/>
          </a:xfrm>
          <a:prstGeom prst="rect">
            <a:avLst/>
          </a:prstGeom>
        </p:spPr>
        <p:txBody>
          <a:bodyPr wrap="square">
            <a:noAutofit/>
          </a:bodyPr>
          <a:p>
            <a:pPr algn="just"/>
            <a:r>
              <a:rPr sz="1200" b="1">
                <a:solidFill>
                  <a:srgbClr val="000000"/>
                </a:solidFill>
                <a:latin typeface="+mn-ea"/>
                <a:ea typeface="Arsenal"/>
                <a:cs typeface="+mn-ea"/>
              </a:rPr>
              <a:t>У 2020 році хорватський суд засудив колишнього прем’єр-міністра країни, </a:t>
            </a:r>
            <a:r>
              <a:rPr lang="uk-UA" sz="1200" b="1">
                <a:solidFill>
                  <a:srgbClr val="000000"/>
                </a:solidFill>
                <a:latin typeface="+mn-ea"/>
                <a:ea typeface="Arsenal"/>
                <a:cs typeface="+mn-ea"/>
              </a:rPr>
              <a:t> </a:t>
            </a:r>
            <a:r>
              <a:rPr sz="1200" b="1">
                <a:solidFill>
                  <a:srgbClr val="000000"/>
                </a:solidFill>
                <a:latin typeface="+mn-ea"/>
                <a:ea typeface="Arsenal"/>
                <a:cs typeface="+mn-ea"/>
              </a:rPr>
              <a:t>Іво Сандера, до 8 років ув’язнення</a:t>
            </a:r>
            <a:r>
              <a:rPr sz="1200">
                <a:solidFill>
                  <a:srgbClr val="000000"/>
                </a:solidFill>
                <a:latin typeface="+mn-ea"/>
                <a:ea typeface="Arsenal"/>
                <a:cs typeface="+mn-ea"/>
              </a:rPr>
              <a:t> у справі «Fimi Media», що стала символом партійної та </a:t>
            </a:r>
            <a:r>
              <a:rPr lang="uk-UA" sz="1200">
                <a:solidFill>
                  <a:srgbClr val="000000"/>
                </a:solidFill>
                <a:latin typeface="+mn-ea"/>
                <a:ea typeface="Arsenal"/>
                <a:cs typeface="+mn-ea"/>
              </a:rPr>
              <a:t> </a:t>
            </a:r>
            <a:r>
              <a:rPr sz="1200">
                <a:solidFill>
                  <a:srgbClr val="000000"/>
                </a:solidFill>
                <a:latin typeface="+mn-ea"/>
                <a:ea typeface="Arsenal"/>
                <a:cs typeface="+mn-ea"/>
              </a:rPr>
              <a:t>державної корупції в Хорватії. Під час перебування на посаді (2003-2009) Сандер займався </a:t>
            </a:r>
            <a:r>
              <a:rPr lang="uk-UA" sz="1200">
                <a:solidFill>
                  <a:srgbClr val="000000"/>
                </a:solidFill>
                <a:latin typeface="+mn-ea"/>
                <a:ea typeface="Arsenal"/>
                <a:cs typeface="+mn-ea"/>
              </a:rPr>
              <a:t> </a:t>
            </a:r>
            <a:r>
              <a:rPr sz="1200">
                <a:solidFill>
                  <a:srgbClr val="000000"/>
                </a:solidFill>
                <a:latin typeface="+mn-ea"/>
                <a:ea typeface="Arsenal"/>
                <a:cs typeface="+mn-ea"/>
              </a:rPr>
              <a:t>переведенням державних грошей через рекламне агентство з метою отримання особистої </a:t>
            </a:r>
            <a:r>
              <a:rPr lang="uk-UA" sz="1200">
                <a:solidFill>
                  <a:srgbClr val="000000"/>
                </a:solidFill>
                <a:latin typeface="+mn-ea"/>
                <a:ea typeface="Arsenal"/>
                <a:cs typeface="+mn-ea"/>
              </a:rPr>
              <a:t> </a:t>
            </a:r>
            <a:r>
              <a:rPr sz="1200">
                <a:solidFill>
                  <a:srgbClr val="000000"/>
                </a:solidFill>
                <a:latin typeface="+mn-ea"/>
                <a:ea typeface="Arsenal"/>
                <a:cs typeface="+mn-ea"/>
              </a:rPr>
              <a:t>вигоди та на користь своєї колишньої партії.</a:t>
            </a:r>
            <a:endParaRPr sz="1200">
              <a:solidFill>
                <a:srgbClr val="000000"/>
              </a:solidFill>
              <a:latin typeface="+mn-ea"/>
              <a:ea typeface="Arsenal"/>
              <a:cs typeface="+mn-ea"/>
            </a:endParaRPr>
          </a:p>
          <a:p>
            <a:pPr algn="just"/>
            <a:r>
              <a:rPr sz="1200">
                <a:solidFill>
                  <a:srgbClr val="000000"/>
                </a:solidFill>
                <a:latin typeface="+mn-ea"/>
                <a:ea typeface="Arsenal"/>
                <a:cs typeface="+mn-ea"/>
              </a:rPr>
              <a:t> </a:t>
            </a:r>
            <a:endParaRPr sz="1200">
              <a:solidFill>
                <a:srgbClr val="000000"/>
              </a:solidFill>
              <a:latin typeface="+mn-ea"/>
              <a:ea typeface="Arsenal"/>
              <a:cs typeface="+mn-ea"/>
            </a:endParaRPr>
          </a:p>
          <a:p>
            <a:pPr algn="just"/>
            <a:r>
              <a:rPr sz="1200" b="1">
                <a:solidFill>
                  <a:srgbClr val="000000"/>
                </a:solidFill>
                <a:latin typeface="+mn-ea"/>
                <a:ea typeface="Arsenal"/>
                <a:cs typeface="+mn-ea"/>
              </a:rPr>
              <a:t>У липні 2009 року, після шести років перебування на посаді, Сандер приголомшив </a:t>
            </a:r>
            <a:r>
              <a:rPr lang="uk-UA" sz="1200" b="1">
                <a:solidFill>
                  <a:srgbClr val="000000"/>
                </a:solidFill>
                <a:latin typeface="+mn-ea"/>
                <a:ea typeface="Arsenal"/>
                <a:cs typeface="+mn-ea"/>
              </a:rPr>
              <a:t> </a:t>
            </a:r>
            <a:r>
              <a:rPr sz="1200" b="1">
                <a:solidFill>
                  <a:srgbClr val="000000"/>
                </a:solidFill>
                <a:latin typeface="+mn-ea"/>
                <a:ea typeface="Arsenal"/>
                <a:cs typeface="+mn-ea"/>
              </a:rPr>
              <a:t>хорватів, раптово і без</a:t>
            </a:r>
            <a:r>
              <a:rPr lang="uk-UA" sz="1200" b="1">
                <a:solidFill>
                  <a:srgbClr val="000000"/>
                </a:solidFill>
                <a:latin typeface="+mn-ea"/>
                <a:ea typeface="Arsenal"/>
                <a:cs typeface="+mn-ea"/>
              </a:rPr>
              <a:t> </a:t>
            </a:r>
            <a:r>
              <a:rPr sz="1200" b="1">
                <a:solidFill>
                  <a:srgbClr val="000000"/>
                </a:solidFill>
                <a:latin typeface="+mn-ea"/>
                <a:ea typeface="Arsenal"/>
                <a:cs typeface="+mn-ea"/>
              </a:rPr>
              <a:t>пояснень подавши у відставку посеред свого терміну </a:t>
            </a:r>
            <a:r>
              <a:rPr sz="1200">
                <a:solidFill>
                  <a:srgbClr val="000000"/>
                </a:solidFill>
                <a:latin typeface="+mn-ea"/>
                <a:ea typeface="Arsenal"/>
                <a:cs typeface="+mn-ea"/>
              </a:rPr>
              <a:t>(але невдовзі </a:t>
            </a:r>
            <a:r>
              <a:rPr lang="uk-UA" sz="1200">
                <a:solidFill>
                  <a:srgbClr val="000000"/>
                </a:solidFill>
                <a:latin typeface="+mn-ea"/>
                <a:ea typeface="Arsenal"/>
                <a:cs typeface="+mn-ea"/>
              </a:rPr>
              <a:t> </a:t>
            </a:r>
            <a:r>
              <a:rPr sz="1200">
                <a:solidFill>
                  <a:srgbClr val="000000"/>
                </a:solidFill>
                <a:latin typeface="+mn-ea"/>
                <a:ea typeface="Arsenal"/>
                <a:cs typeface="+mn-ea"/>
              </a:rPr>
              <a:t>після того, як інтерес ЗМІ до його прихованих статків різко зріс). Наступного року хорватське Управління з протидії корупції та організованій злочинності оголосило про звинувачення у справі, яка зрештою стосувалася Сандера та кількох його соратників і була пов’язана з продажем державної власності. </a:t>
            </a:r>
            <a:endParaRPr sz="1200">
              <a:solidFill>
                <a:srgbClr val="000000"/>
              </a:solidFill>
              <a:latin typeface="+mn-ea"/>
              <a:ea typeface="Arsenal"/>
              <a:cs typeface="+mn-ea"/>
            </a:endParaRPr>
          </a:p>
          <a:p>
            <a:pPr algn="just"/>
            <a:endParaRPr sz="1200">
              <a:solidFill>
                <a:srgbClr val="000000"/>
              </a:solidFill>
              <a:latin typeface="+mn-ea"/>
              <a:ea typeface="Arsenal"/>
              <a:cs typeface="+mn-ea"/>
            </a:endParaRPr>
          </a:p>
          <a:p>
            <a:pPr algn="just"/>
            <a:r>
              <a:rPr sz="1200" b="1">
                <a:solidFill>
                  <a:srgbClr val="000000"/>
                </a:solidFill>
                <a:latin typeface="+mn-ea"/>
                <a:ea typeface="Arsenal"/>
                <a:cs typeface="+mn-ea"/>
              </a:rPr>
              <a:t>Засудження Сандера – «перлина» в списку розслідувань Управління з протидії корупції </a:t>
            </a:r>
            <a:r>
              <a:rPr lang="uk-UA" sz="1200" b="1">
                <a:solidFill>
                  <a:srgbClr val="000000"/>
                </a:solidFill>
                <a:latin typeface="+mn-ea"/>
                <a:ea typeface="Arsenal"/>
                <a:cs typeface="+mn-ea"/>
              </a:rPr>
              <a:t> </a:t>
            </a:r>
            <a:r>
              <a:rPr sz="1200" b="1">
                <a:solidFill>
                  <a:srgbClr val="000000"/>
                </a:solidFill>
                <a:latin typeface="+mn-ea"/>
                <a:ea typeface="Arsenal"/>
                <a:cs typeface="+mn-ea"/>
              </a:rPr>
              <a:t>та організованій злочинності, спеціального бюро при прокуратурі Хорватії, </a:t>
            </a:r>
            <a:r>
              <a:rPr sz="1200">
                <a:solidFill>
                  <a:srgbClr val="000000"/>
                </a:solidFill>
                <a:latin typeface="+mn-ea"/>
                <a:ea typeface="Arsenal"/>
                <a:cs typeface="+mn-ea"/>
              </a:rPr>
              <a:t>яке спеціалізується </a:t>
            </a:r>
            <a:r>
              <a:rPr lang="uk-UA" sz="1200">
                <a:solidFill>
                  <a:srgbClr val="000000"/>
                </a:solidFill>
                <a:latin typeface="+mn-ea"/>
                <a:ea typeface="Arsenal"/>
                <a:cs typeface="+mn-ea"/>
              </a:rPr>
              <a:t> </a:t>
            </a:r>
            <a:r>
              <a:rPr sz="1200">
                <a:solidFill>
                  <a:srgbClr val="000000"/>
                </a:solidFill>
                <a:latin typeface="+mn-ea"/>
                <a:ea typeface="Arsenal"/>
                <a:cs typeface="+mn-ea"/>
              </a:rPr>
              <a:t>на розслідуваннях, пов’язаних із корупцією та організованою злочинністю. Рішення створити </a:t>
            </a:r>
            <a:r>
              <a:rPr lang="uk-UA" sz="1200">
                <a:solidFill>
                  <a:srgbClr val="000000"/>
                </a:solidFill>
                <a:latin typeface="+mn-ea"/>
                <a:ea typeface="Arsenal"/>
                <a:cs typeface="+mn-ea"/>
              </a:rPr>
              <a:t> </a:t>
            </a:r>
            <a:r>
              <a:rPr sz="1200">
                <a:solidFill>
                  <a:srgbClr val="000000"/>
                </a:solidFill>
                <a:latin typeface="+mn-ea"/>
                <a:ea typeface="Arsenal"/>
                <a:cs typeface="+mn-ea"/>
              </a:rPr>
              <a:t>спеціалізований антикорупційний орган прийняли у 2001 році. Воно мало на меті вирішити </a:t>
            </a:r>
            <a:r>
              <a:rPr lang="uk-UA" sz="1200">
                <a:solidFill>
                  <a:srgbClr val="000000"/>
                </a:solidFill>
                <a:latin typeface="+mn-ea"/>
                <a:ea typeface="Arsenal"/>
                <a:cs typeface="+mn-ea"/>
              </a:rPr>
              <a:t> </a:t>
            </a:r>
            <a:r>
              <a:rPr sz="1200">
                <a:solidFill>
                  <a:srgbClr val="000000"/>
                </a:solidFill>
                <a:latin typeface="+mn-ea"/>
                <a:ea typeface="Arsenal"/>
                <a:cs typeface="+mn-ea"/>
              </a:rPr>
              <a:t>проблему корупції в Хорватії та підготувати країну до вступу в ЄС. </a:t>
            </a:r>
            <a:endParaRPr sz="1200">
              <a:solidFill>
                <a:srgbClr val="000000"/>
              </a:solidFill>
              <a:latin typeface="+mn-ea"/>
              <a:ea typeface="Arsenal"/>
              <a:cs typeface="+mn-ea"/>
            </a:endParaRPr>
          </a:p>
          <a:p>
            <a:pPr algn="just"/>
            <a:endParaRPr sz="1200">
              <a:solidFill>
                <a:srgbClr val="000000"/>
              </a:solidFill>
              <a:latin typeface="+mn-ea"/>
              <a:ea typeface="Arsenal"/>
              <a:cs typeface="+mn-ea"/>
            </a:endParaRPr>
          </a:p>
          <a:p>
            <a:pPr algn="just"/>
            <a:r>
              <a:rPr sz="1200">
                <a:solidFill>
                  <a:srgbClr val="000000"/>
                </a:solidFill>
                <a:latin typeface="+mn-ea"/>
                <a:ea typeface="Arsenal"/>
                <a:cs typeface="+mn-ea"/>
              </a:rPr>
              <a:t>Після смерті президента у 1999 році до влади прийшла нова партія. </a:t>
            </a:r>
            <a:r>
              <a:rPr sz="1200" b="1">
                <a:solidFill>
                  <a:srgbClr val="000000"/>
                </a:solidFill>
                <a:latin typeface="+mn-ea"/>
                <a:ea typeface="Arsenal"/>
                <a:cs typeface="+mn-ea"/>
              </a:rPr>
              <a:t>Новий уряд вніс </a:t>
            </a:r>
            <a:r>
              <a:rPr lang="uk-UA" sz="1200" b="1">
                <a:solidFill>
                  <a:srgbClr val="000000"/>
                </a:solidFill>
                <a:latin typeface="+mn-ea"/>
                <a:ea typeface="Arsenal"/>
                <a:cs typeface="+mn-ea"/>
              </a:rPr>
              <a:t> </a:t>
            </a:r>
            <a:r>
              <a:rPr sz="1200" b="1">
                <a:solidFill>
                  <a:srgbClr val="000000"/>
                </a:solidFill>
                <a:latin typeface="+mn-ea"/>
                <a:ea typeface="Arsenal"/>
                <a:cs typeface="+mn-ea"/>
              </a:rPr>
              <a:t>зміни до конституції, щоб створити більш типову європейську парламентську демократію, і переорієнтував зовнішню політику на членство в ЄС і НАТО.</a:t>
            </a:r>
            <a:r>
              <a:rPr sz="1200">
                <a:solidFill>
                  <a:srgbClr val="000000"/>
                </a:solidFill>
                <a:latin typeface="+mn-ea"/>
                <a:ea typeface="Arsenal"/>
                <a:cs typeface="+mn-ea"/>
              </a:rPr>
              <a:t> Резолюція 2002 року визначила вступ до ЄС як національну стратегічну мету. У 2003 році Хорватія офіційно подала заявку на членство в ЄС. Ефективна діяльність Управління забезпечила довіру до хорватських правоохоронних органів і допомогла забезпечити вступ держави до Європейського Союзу у 2013 році. </a:t>
            </a:r>
            <a:endParaRPr sz="1200">
              <a:solidFill>
                <a:srgbClr val="000000"/>
              </a:solidFill>
              <a:latin typeface="+mn-ea"/>
              <a:ea typeface="Arsenal"/>
              <a:cs typeface="+mn-ea"/>
            </a:endParaRPr>
          </a:p>
          <a:p>
            <a:pPr algn="just"/>
            <a:endParaRPr sz="1200">
              <a:solidFill>
                <a:srgbClr val="000000"/>
              </a:solidFill>
              <a:latin typeface="+mn-ea"/>
              <a:ea typeface="Arsenal"/>
              <a:cs typeface="+mn-ea"/>
            </a:endParaRPr>
          </a:p>
          <a:p>
            <a:pPr algn="just"/>
            <a:r>
              <a:rPr sz="1200">
                <a:solidFill>
                  <a:srgbClr val="000000"/>
                </a:solidFill>
                <a:latin typeface="+mn-ea"/>
                <a:ea typeface="Arsenal"/>
                <a:cs typeface="+mn-ea"/>
              </a:rPr>
              <a:t>Приклад хорватського Управління з протидії корупції та організованій злочинності демонструє те, яку важливу роль відіграє впровадження та подальша діяльність антикорупційних органів у державі. </a:t>
            </a:r>
            <a:endParaRPr sz="1200">
              <a:solidFill>
                <a:srgbClr val="000000"/>
              </a:solidFill>
              <a:latin typeface="+mn-ea"/>
              <a:ea typeface="Arsenal"/>
              <a:cs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2" name="Заголовок 1"/>
          <p:cNvSpPr>
            <a:spLocks noGrp="1"/>
          </p:cNvSpPr>
          <p:nvPr>
            <p:ph type="title"/>
          </p:nvPr>
        </p:nvSpPr>
        <p:spPr>
          <a:xfrm>
            <a:off x="804109" y="914492"/>
            <a:ext cx="6978995" cy="2532795"/>
          </a:xfrm>
        </p:spPr>
        <p:txBody>
          <a:bodyPr>
            <a:noAutofit/>
          </a:bodyPr>
          <a:lstStyle/>
          <a:p>
            <a:pPr marL="0" lvl="0" indent="0" rtl="0">
              <a:lnSpc>
                <a:spcPct val="100000"/>
              </a:lnSpc>
              <a:spcBef>
                <a:spcPts val="0"/>
              </a:spcBef>
              <a:spcAft>
                <a:spcPts val="0"/>
              </a:spcAft>
            </a:pPr>
            <a:r>
              <a:rPr lang="ru-RU" sz="5000" b="1" dirty="0" err="1">
                <a:latin typeface="Arial" panose="020B0604020202020204" pitchFamily="34" charset="0"/>
                <a:ea typeface="Roboto"/>
                <a:cs typeface="Arial" panose="020B0604020202020204" pitchFamily="34" charset="0"/>
                <a:sym typeface="Roboto"/>
              </a:rPr>
              <a:t>Загальний</a:t>
            </a:r>
            <a:r>
              <a:rPr lang="ru-RU" sz="5000" b="1" dirty="0">
                <a:latin typeface="Arial" panose="020B0604020202020204" pitchFamily="34" charset="0"/>
                <a:ea typeface="Roboto"/>
                <a:cs typeface="Arial" panose="020B0604020202020204" pitchFamily="34" charset="0"/>
                <a:sym typeface="Roboto"/>
              </a:rPr>
              <a:t> </a:t>
            </a:r>
            <a:r>
              <a:rPr lang="ru-RU" sz="5000" b="1" dirty="0" err="1">
                <a:latin typeface="Arial" panose="020B0604020202020204" pitchFamily="34" charset="0"/>
                <a:ea typeface="Roboto"/>
                <a:cs typeface="Arial" panose="020B0604020202020204" pitchFamily="34" charset="0"/>
                <a:sym typeface="Roboto"/>
              </a:rPr>
              <a:t>погляд</a:t>
            </a:r>
            <a:r>
              <a:rPr lang="ru-RU" sz="5000" b="1" dirty="0">
                <a:latin typeface="Arial" panose="020B0604020202020204" pitchFamily="34" charset="0"/>
                <a:ea typeface="Roboto"/>
                <a:cs typeface="Arial" panose="020B0604020202020204" pitchFamily="34" charset="0"/>
                <a:sym typeface="Roboto"/>
              </a:rPr>
              <a:t> </a:t>
            </a:r>
            <a:br>
              <a:rPr lang="ru-RU" sz="5000" b="1" dirty="0">
                <a:latin typeface="Arial" panose="020B0604020202020204" pitchFamily="34" charset="0"/>
                <a:ea typeface="Roboto"/>
                <a:cs typeface="Arial" panose="020B0604020202020204" pitchFamily="34" charset="0"/>
                <a:sym typeface="Roboto"/>
              </a:rPr>
            </a:br>
            <a:r>
              <a:rPr lang="ru-RU" sz="5000" b="1" dirty="0">
                <a:latin typeface="Arial" panose="020B0604020202020204" pitchFamily="34" charset="0"/>
                <a:ea typeface="Roboto"/>
                <a:cs typeface="Arial" panose="020B0604020202020204" pitchFamily="34" charset="0"/>
                <a:sym typeface="Roboto"/>
              </a:rPr>
              <a:t>на </a:t>
            </a:r>
            <a:r>
              <a:rPr lang="ru-RU" sz="5000" b="1" dirty="0" err="1">
                <a:latin typeface="Arial" panose="020B0604020202020204" pitchFamily="34" charset="0"/>
                <a:ea typeface="Roboto"/>
                <a:cs typeface="Arial" panose="020B0604020202020204" pitchFamily="34" charset="0"/>
                <a:sym typeface="Roboto"/>
              </a:rPr>
              <a:t>антикорупційні</a:t>
            </a:r>
            <a:br>
              <a:rPr lang="ru-RU" sz="5000" b="1" dirty="0">
                <a:latin typeface="Arial" panose="020B0604020202020204" pitchFamily="34" charset="0"/>
                <a:ea typeface="Roboto"/>
                <a:cs typeface="Arial" panose="020B0604020202020204" pitchFamily="34" charset="0"/>
                <a:sym typeface="Roboto"/>
              </a:rPr>
            </a:br>
            <a:r>
              <a:rPr lang="ru-RU" sz="5000" b="1" dirty="0" err="1">
                <a:latin typeface="Arial" panose="020B0604020202020204" pitchFamily="34" charset="0"/>
                <a:ea typeface="Roboto"/>
                <a:cs typeface="Arial" panose="020B0604020202020204" pitchFamily="34" charset="0"/>
                <a:sym typeface="Roboto"/>
              </a:rPr>
              <a:t>органи</a:t>
            </a:r>
            <a:endParaRPr lang="ru-RU" sz="5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p:nvPr/>
        </p:nvSpPr>
        <p:spPr>
          <a:xfrm>
            <a:off x="3107889" y="4117695"/>
            <a:ext cx="2424231" cy="1917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87" name="Google Shape;87;p16"/>
          <p:cNvPicPr preferRelativeResize="0"/>
          <p:nvPr/>
        </p:nvPicPr>
        <p:blipFill>
          <a:blip r:embed="rId1"/>
          <a:stretch>
            <a:fillRect/>
          </a:stretch>
        </p:blipFill>
        <p:spPr>
          <a:xfrm rot="10800000" flipH="1">
            <a:off x="0" y="2211815"/>
            <a:ext cx="3009900" cy="2291030"/>
          </a:xfrm>
          <a:prstGeom prst="rect">
            <a:avLst/>
          </a:prstGeom>
          <a:noFill/>
          <a:ln>
            <a:noFill/>
          </a:ln>
        </p:spPr>
      </p:pic>
      <p:sp>
        <p:nvSpPr>
          <p:cNvPr id="89" name="Google Shape;89;p16"/>
          <p:cNvSpPr txBox="1"/>
          <p:nvPr/>
        </p:nvSpPr>
        <p:spPr>
          <a:xfrm>
            <a:off x="3073400" y="686375"/>
            <a:ext cx="5199954" cy="3787775"/>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1000"/>
              </a:spcBef>
              <a:spcAft>
                <a:spcPts val="0"/>
              </a:spcAft>
              <a:buNone/>
            </a:pPr>
            <a:r>
              <a:rPr lang="en-US" sz="20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a:t>
            </a:r>
            <a:r>
              <a:rPr lang="en-US" sz="2000" b="1" dirty="0">
                <a:solidFill>
                  <a:schemeClr val="tx1"/>
                </a:solidFill>
                <a:effectLst>
                  <a:outerShdw blurRad="38100" dist="19050" dir="2700000" algn="tl" rotWithShape="0">
                    <a:schemeClr val="dk1">
                      <a:alpha val="40000"/>
                    </a:scheme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Злочинець не буде ловити себе сам</a:t>
            </a:r>
            <a:r>
              <a:rPr lang="en-US" sz="20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a:t>
            </a:r>
            <a:endParaRPr sz="20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1000"/>
              </a:spcBef>
              <a:spcAft>
                <a:spcPts val="0"/>
              </a:spcAft>
              <a:buNone/>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Коли в державах з високим рівнем корупції державний апарат сильно корумпований та не працює належним чином, державні органи, які мають боротися з корупцією, стають самі з нею пов’язані. </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1000"/>
              </a:spcBef>
              <a:spcAft>
                <a:spcPts val="0"/>
              </a:spcAft>
              <a:buNone/>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Коли в державах створюється нова антикорупційна інституція або ціла низка таких інституцій, то очікується, що вона:</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11150" algn="just" rtl="0">
              <a:lnSpc>
                <a:spcPct val="100000"/>
              </a:lnSpc>
              <a:spcBef>
                <a:spcPts val="1000"/>
              </a:spcBef>
              <a:spcAft>
                <a:spcPts val="0"/>
              </a:spcAft>
              <a:buClr>
                <a:srgbClr val="B9D6D5"/>
              </a:buClr>
              <a:buSzPts val="1300"/>
              <a:buFont typeface="Helvetica Neue" panose="020B0604020202020204"/>
              <a:buChar char="●"/>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не буде заплямована корупцією або політичним втручанням;</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11150" algn="just" rtl="0">
              <a:lnSpc>
                <a:spcPct val="100000"/>
              </a:lnSpc>
              <a:spcBef>
                <a:spcPts val="1000"/>
              </a:spcBef>
              <a:spcAft>
                <a:spcPts val="0"/>
              </a:spcAft>
              <a:buClr>
                <a:srgbClr val="B9D6D5"/>
              </a:buClr>
              <a:buSzPts val="1300"/>
              <a:buFont typeface="Helvetica Neue" panose="020B0604020202020204"/>
              <a:buChar char="●"/>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вирішить проблему координації розрізнених зусиль з боротьби проти корупції за допомогою вертикальної інтеграції;</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11150" algn="just" rtl="0">
              <a:lnSpc>
                <a:spcPct val="100000"/>
              </a:lnSpc>
              <a:spcBef>
                <a:spcPts val="1000"/>
              </a:spcBef>
              <a:spcAft>
                <a:spcPts val="0"/>
              </a:spcAft>
              <a:buClr>
                <a:srgbClr val="B9D6D5"/>
              </a:buClr>
              <a:buSzPts val="1300"/>
              <a:buFont typeface="Helvetica Neue" panose="020B0604020202020204"/>
              <a:buChar char="●"/>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зможе централізувати усю необхідну інформацію про корупцію і очолить антикорупційні зусилля. </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1000"/>
              </a:spcBef>
              <a:spcAft>
                <a:spcPts val="0"/>
              </a:spcAft>
              <a:buNone/>
            </a:pPr>
            <a:endPar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1000"/>
              </a:spcBef>
              <a:spcAft>
                <a:spcPts val="0"/>
              </a:spcAft>
              <a:buNone/>
            </a:pPr>
            <a:r>
              <a:rPr lang="en-US" sz="1200" b="1"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Основний очікуваний результат – загальне покращення виконання функцій боротьби проти корупції. </a:t>
            </a:r>
            <a:endParaRPr sz="1200" b="1"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91" name="Google Shape;91;p16"/>
          <p:cNvSpPr txBox="1">
            <a:spLocks noGrp="1"/>
          </p:cNvSpPr>
          <p:nvPr>
            <p:ph type="title"/>
          </p:nvPr>
        </p:nvSpPr>
        <p:spPr>
          <a:xfrm>
            <a:off x="591881" y="227135"/>
            <a:ext cx="6046500" cy="459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panose="020B0604020202020204"/>
              <a:buNone/>
            </a:pPr>
            <a:r>
              <a:rPr lang="en-US" sz="3000" b="1" dirty="0">
                <a:solidFill>
                  <a:schemeClr val="tx1"/>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Мета  створення</a:t>
            </a:r>
            <a:endParaRPr sz="2500" b="1" dirty="0">
              <a:solidFill>
                <a:schemeClr val="tx1"/>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8" name="Google Shape;98;p17"/>
          <p:cNvSpPr txBox="1"/>
          <p:nvPr/>
        </p:nvSpPr>
        <p:spPr>
          <a:xfrm>
            <a:off x="432825" y="817622"/>
            <a:ext cx="7827255" cy="3713807"/>
          </a:xfrm>
          <a:prstGeom prst="rect">
            <a:avLst/>
          </a:prstGeom>
          <a:noFill/>
          <a:ln>
            <a:noFill/>
          </a:ln>
        </p:spPr>
        <p:txBody>
          <a:bodyPr spcFirstLastPara="1" wrap="square" lIns="91425" tIns="91425" rIns="91425" bIns="91425" anchor="t" anchorCtr="0">
            <a:spAutoFit/>
          </a:bodyPr>
          <a:lstStyle/>
          <a:p>
            <a:pPr marL="457200" marR="0" lvl="0" indent="0" algn="just" rtl="0">
              <a:lnSpc>
                <a:spcPct val="100000"/>
              </a:lnSpc>
              <a:spcBef>
                <a:spcPts val="0"/>
              </a:spcBef>
              <a:spcAft>
                <a:spcPts val="0"/>
              </a:spcAft>
              <a:buNone/>
            </a:pP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Міжнародні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юридичні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інструменти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відрізняються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за сферою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застосування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юридичним</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статусом, членством,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механізмами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реалізації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і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моніторингу</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Але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мають</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на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меті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одне</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встановити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загальні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стандарти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боротьби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проти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корупції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на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національному</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рівні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шляхом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її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криміналізації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забезпечення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виконання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антикорупційних</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законів</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а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також</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діяльності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із</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запобігання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корупції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endParaRPr lang="en-US" sz="10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0" algn="just" rtl="0">
              <a:lnSpc>
                <a:spcPct val="100000"/>
              </a:lnSpc>
              <a:spcBef>
                <a:spcPts val="0"/>
              </a:spcBef>
              <a:spcAft>
                <a:spcPts val="0"/>
              </a:spcAft>
              <a:buNone/>
            </a:pPr>
            <a:endParaRPr lang="ru-RU" sz="10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0" algn="just" rtl="0">
              <a:lnSpc>
                <a:spcPct val="100000"/>
              </a:lnSpc>
              <a:spcBef>
                <a:spcPts val="500"/>
              </a:spcBef>
              <a:spcAft>
                <a:spcPts val="0"/>
              </a:spcAft>
              <a:buNone/>
            </a:pPr>
            <a:r>
              <a:rPr lang="en-US" sz="14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Приклади міжнародних документи, які закріплюють стандарти щодо боротьби</a:t>
            </a:r>
            <a:br>
              <a:rPr lang="en-US" sz="14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br>
            <a:r>
              <a:rPr lang="en-US" sz="14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 корупцією: </a:t>
            </a:r>
            <a:endParaRPr sz="14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Конвенція ООН проти корупції</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Двадцять керівних принципів боротьби проти корупції </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Кримінальна конвенція Ради Європи про боротьбу проти корупції </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Конвенція Африканського Союзу щодо запобігання і боротьби проти корупції</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Протокол проти корупції Південноафриканського Союзу з розвитку</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50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Міжамериканська Конвенція проти корупції</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00" name="Google Shape;100;p17"/>
          <p:cNvSpPr txBox="1">
            <a:spLocks noGrp="1"/>
          </p:cNvSpPr>
          <p:nvPr>
            <p:ph type="title"/>
          </p:nvPr>
        </p:nvSpPr>
        <p:spPr>
          <a:xfrm>
            <a:off x="792479" y="200591"/>
            <a:ext cx="7940815" cy="82296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000" b="1"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3000" b="1" dirty="0">
                <a:latin typeface="Arial" panose="020B0604020202020204" pitchFamily="34" charset="0"/>
                <a:ea typeface="Roboto"/>
                <a:cs typeface="Arial" panose="020B0604020202020204" pitchFamily="34" charset="0"/>
                <a:sym typeface="Roboto"/>
              </a:rPr>
              <a:t>Міжнародні стандарти</a:t>
            </a:r>
            <a:endParaRPr sz="30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100" name="Google Shape;100;p17"/>
          <p:cNvSpPr txBox="1">
            <a:spLocks noGrp="1"/>
          </p:cNvSpPr>
          <p:nvPr>
            <p:ph type="title"/>
          </p:nvPr>
        </p:nvSpPr>
        <p:spPr>
          <a:xfrm>
            <a:off x="759119" y="203026"/>
            <a:ext cx="7886700" cy="583358"/>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000" b="1"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3000" b="1" dirty="0">
                <a:latin typeface="Arial" panose="020B0604020202020204" pitchFamily="34" charset="0"/>
                <a:ea typeface="Roboto"/>
                <a:cs typeface="Arial" panose="020B0604020202020204" pitchFamily="34" charset="0"/>
                <a:sym typeface="Roboto"/>
              </a:rPr>
              <a:t>Міжнародні стандарти</a:t>
            </a:r>
            <a:endParaRPr sz="3000" b="1" dirty="0">
              <a:latin typeface="Arial" panose="020B0604020202020204" pitchFamily="34" charset="0"/>
              <a:ea typeface="Roboto"/>
              <a:cs typeface="Arial" panose="020B0604020202020204" pitchFamily="34" charset="0"/>
              <a:sym typeface="Roboto"/>
            </a:endParaRPr>
          </a:p>
        </p:txBody>
      </p:sp>
      <p:sp>
        <p:nvSpPr>
          <p:cNvPr id="101" name="Google Shape;101;p17"/>
          <p:cNvSpPr txBox="1"/>
          <p:nvPr/>
        </p:nvSpPr>
        <p:spPr>
          <a:xfrm>
            <a:off x="944880" y="1332197"/>
            <a:ext cx="7254240" cy="169274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Ці та інші документи в включають чіткі вимоги, які зобов’язують країни забезпечувати інституційну спеціалізацію у сфері боротьби проти корупції – держави зобов’язані забезпечити наявність:  </a:t>
            </a:r>
            <a:endParaRPr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l" rtl="0">
              <a:spcBef>
                <a:spcPts val="0"/>
              </a:spcBef>
              <a:spcAft>
                <a:spcPts val="0"/>
              </a:spcAft>
              <a:buNone/>
            </a:pPr>
            <a:endParaRPr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l" rtl="0">
              <a:spcBef>
                <a:spcPts val="0"/>
              </a:spcBef>
              <a:spcAft>
                <a:spcPts val="0"/>
              </a:spcAft>
              <a:buClr>
                <a:srgbClr val="B9D6D5"/>
              </a:buClr>
              <a:buSzPts val="1200"/>
              <a:buFont typeface="Helvetica Neue" panose="020B0604020202020204"/>
              <a:buChar char="●"/>
            </a:pPr>
            <a:r>
              <a:rPr lang="en-US"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спеціалізованих органів із запобігання корупції; </a:t>
            </a:r>
            <a:endParaRPr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l" rtl="0">
              <a:spcBef>
                <a:spcPts val="0"/>
              </a:spcBef>
              <a:spcAft>
                <a:spcPts val="0"/>
              </a:spcAft>
              <a:buClr>
                <a:srgbClr val="B9D6D5"/>
              </a:buClr>
              <a:buSzPts val="1200"/>
              <a:buFont typeface="Helvetica Neue" panose="020B0604020202020204"/>
              <a:buChar char="●"/>
            </a:pPr>
            <a:r>
              <a:rPr lang="en-US"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та  спеціалізованих органів або осіб, на яких покладено обов’язки з боротьби проти корупції за допомогою правоохоронних заходів.</a:t>
            </a:r>
            <a:endParaRPr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p:nvPr/>
        </p:nvSpPr>
        <p:spPr>
          <a:xfrm>
            <a:off x="2609121" y="1853672"/>
            <a:ext cx="1110300" cy="1082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07" name="Google Shape;107;p18"/>
          <p:cNvSpPr/>
          <p:nvPr/>
        </p:nvSpPr>
        <p:spPr>
          <a:xfrm>
            <a:off x="509050" y="1853507"/>
            <a:ext cx="1110300" cy="1082700"/>
          </a:xfrm>
          <a:prstGeom prst="ellipse">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08" name="Google Shape;108;p18"/>
          <p:cNvSpPr/>
          <p:nvPr/>
        </p:nvSpPr>
        <p:spPr>
          <a:xfrm>
            <a:off x="0" y="4016375"/>
            <a:ext cx="9157335" cy="117475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09" name="Google Shape;109;p18"/>
          <p:cNvSpPr txBox="1">
            <a:spLocks noGrp="1"/>
          </p:cNvSpPr>
          <p:nvPr>
            <p:ph type="title"/>
          </p:nvPr>
        </p:nvSpPr>
        <p:spPr>
          <a:xfrm>
            <a:off x="862198" y="200452"/>
            <a:ext cx="69045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000" b="1" dirty="0">
                <a:latin typeface="Arial" panose="020B0604020202020204" pitchFamily="34" charset="0"/>
                <a:ea typeface="Roboto"/>
                <a:cs typeface="Arial" panose="020B0604020202020204" pitchFamily="34" charset="0"/>
                <a:sym typeface="Roboto"/>
              </a:rPr>
              <a:t>Антикорупційні органи</a:t>
            </a:r>
            <a:r>
              <a:rPr lang="en-US" sz="3000" b="1" dirty="0">
                <a:solidFill>
                  <a:schemeClr val="lt1"/>
                </a:solidFill>
                <a:latin typeface="Arial" panose="020B0604020202020204" pitchFamily="34" charset="0"/>
                <a:ea typeface="Roboto"/>
                <a:cs typeface="Arial" panose="020B0604020202020204" pitchFamily="34" charset="0"/>
                <a:sym typeface="Roboto"/>
              </a:rPr>
              <a:t> </a:t>
            </a:r>
            <a:endParaRPr sz="3000" b="1" dirty="0">
              <a:solidFill>
                <a:schemeClr val="lt1"/>
              </a:solidFill>
              <a:latin typeface="Arial" panose="020B0604020202020204" pitchFamily="34" charset="0"/>
              <a:ea typeface="Roboto"/>
              <a:cs typeface="Arial" panose="020B0604020202020204" pitchFamily="34" charset="0"/>
              <a:sym typeface="Roboto"/>
            </a:endParaRPr>
          </a:p>
        </p:txBody>
      </p:sp>
      <p:pic>
        <p:nvPicPr>
          <p:cNvPr id="110" name="Google Shape;110;p18"/>
          <p:cNvPicPr preferRelativeResize="0"/>
          <p:nvPr/>
        </p:nvPicPr>
        <p:blipFill>
          <a:blip r:embed="rId1"/>
          <a:stretch>
            <a:fillRect/>
          </a:stretch>
        </p:blipFill>
        <p:spPr>
          <a:xfrm>
            <a:off x="770538" y="2047875"/>
            <a:ext cx="711784" cy="694211"/>
          </a:xfrm>
          <a:prstGeom prst="rect">
            <a:avLst/>
          </a:prstGeom>
          <a:noFill/>
          <a:ln>
            <a:noFill/>
          </a:ln>
        </p:spPr>
      </p:pic>
      <p:sp>
        <p:nvSpPr>
          <p:cNvPr id="111" name="Google Shape;111;p18"/>
          <p:cNvSpPr/>
          <p:nvPr/>
        </p:nvSpPr>
        <p:spPr>
          <a:xfrm>
            <a:off x="4803235" y="1838917"/>
            <a:ext cx="1110300" cy="1082700"/>
          </a:xfrm>
          <a:prstGeom prst="ellipse">
            <a:avLst/>
          </a:prstGeom>
          <a:solidFill>
            <a:srgbClr val="9B9C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112" name="Google Shape;112;p18"/>
          <p:cNvPicPr preferRelativeResize="0"/>
          <p:nvPr/>
        </p:nvPicPr>
        <p:blipFill>
          <a:blip r:embed="rId2"/>
          <a:stretch>
            <a:fillRect/>
          </a:stretch>
        </p:blipFill>
        <p:spPr>
          <a:xfrm>
            <a:off x="2821274" y="2044859"/>
            <a:ext cx="687264" cy="668577"/>
          </a:xfrm>
          <a:prstGeom prst="rect">
            <a:avLst/>
          </a:prstGeom>
          <a:noFill/>
          <a:ln>
            <a:noFill/>
          </a:ln>
        </p:spPr>
      </p:pic>
      <p:pic>
        <p:nvPicPr>
          <p:cNvPr id="113" name="Google Shape;113;p18"/>
          <p:cNvPicPr preferRelativeResize="0"/>
          <p:nvPr/>
        </p:nvPicPr>
        <p:blipFill>
          <a:blip r:embed="rId3"/>
          <a:stretch>
            <a:fillRect/>
          </a:stretch>
        </p:blipFill>
        <p:spPr>
          <a:xfrm>
            <a:off x="5015389" y="2059090"/>
            <a:ext cx="687263" cy="670295"/>
          </a:xfrm>
          <a:prstGeom prst="rect">
            <a:avLst/>
          </a:prstGeom>
          <a:noFill/>
          <a:ln>
            <a:noFill/>
          </a:ln>
        </p:spPr>
      </p:pic>
      <p:sp>
        <p:nvSpPr>
          <p:cNvPr id="114" name="Google Shape;114;p18"/>
          <p:cNvSpPr txBox="1"/>
          <p:nvPr/>
        </p:nvSpPr>
        <p:spPr>
          <a:xfrm>
            <a:off x="244280" y="3020825"/>
            <a:ext cx="2112600" cy="68897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формуванням та моніторингом антикорупційної політики</a:t>
            </a:r>
            <a:endParaRPr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15" name="Google Shape;115;p18"/>
          <p:cNvSpPr txBox="1"/>
          <p:nvPr/>
        </p:nvSpPr>
        <p:spPr>
          <a:xfrm>
            <a:off x="862197" y="685326"/>
            <a:ext cx="7359213" cy="1225946"/>
          </a:xfrm>
          <a:prstGeom prst="rect">
            <a:avLst/>
          </a:prstGeom>
          <a:noFill/>
          <a:ln>
            <a:noFill/>
          </a:ln>
        </p:spPr>
        <p:txBody>
          <a:bodyPr spcFirstLastPara="1" wrap="square" lIns="91425" tIns="91425" rIns="91425" bIns="91425" anchor="t" anchorCtr="0">
            <a:spAutoFit/>
          </a:bodyPr>
          <a:lstStyle/>
          <a:p>
            <a:pPr marL="0" lvl="0" indent="0" algn="just" rtl="0">
              <a:spcBef>
                <a:spcPts val="1000"/>
              </a:spcBef>
              <a:spcAft>
                <a:spcPts val="0"/>
              </a:spcAft>
              <a:buClr>
                <a:schemeClr val="dk1"/>
              </a:buClr>
              <a:buSzPts val="1100"/>
              <a:buFont typeface="Arial" panose="020B0604020202020204"/>
              <a:buNone/>
            </a:pPr>
            <a:r>
              <a:rPr lang="en-US" sz="12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Відмінність між діяльністю антикорупційних та інших державних органів, коли мова йде про корупцію, полягає в спеціалізації. </a:t>
            </a:r>
            <a:endParaRPr lang="ru-RU" sz="12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1000"/>
              </a:spcBef>
              <a:spcAft>
                <a:spcPts val="0"/>
              </a:spcAft>
              <a:buClr>
                <a:schemeClr val="dk1"/>
              </a:buClr>
              <a:buSzPts val="1100"/>
              <a:buFont typeface="Arial" panose="020B0604020202020204"/>
              <a:buNone/>
            </a:pPr>
            <a:r>
              <a:rPr lang="ru-RU" sz="1500" b="1" dirty="0" err="1">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Антикорупційні</a:t>
            </a:r>
            <a:r>
              <a:rPr lang="ru-RU" sz="1500" b="1"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500" b="1" dirty="0" err="1">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органи</a:t>
            </a:r>
            <a:r>
              <a:rPr lang="ru-RU" sz="1500" b="1"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500" b="1" dirty="0" err="1">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займаються</a:t>
            </a:r>
            <a:r>
              <a:rPr lang="ru-RU" sz="1500" b="1"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 </a:t>
            </a:r>
            <a:endParaRPr lang="ru-RU" sz="1500" b="1"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l" rtl="0">
              <a:spcBef>
                <a:spcPts val="0"/>
              </a:spcBef>
              <a:spcAft>
                <a:spcPts val="0"/>
              </a:spcAft>
              <a:buNone/>
            </a:pPr>
            <a:endParaRPr sz="1200" dirty="0">
              <a:latin typeface="Arial" panose="020B0604020202020204" pitchFamily="34" charset="0"/>
            </a:endParaRPr>
          </a:p>
        </p:txBody>
      </p:sp>
      <p:sp>
        <p:nvSpPr>
          <p:cNvPr id="116" name="Google Shape;116;p18"/>
          <p:cNvSpPr txBox="1"/>
          <p:nvPr/>
        </p:nvSpPr>
        <p:spPr>
          <a:xfrm>
            <a:off x="2518410" y="3059430"/>
            <a:ext cx="1417955" cy="68897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розслідуванням корупційних кейсів</a:t>
            </a:r>
            <a:endParaRPr sz="10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17" name="Google Shape;117;p18"/>
          <p:cNvSpPr txBox="1"/>
          <p:nvPr/>
        </p:nvSpPr>
        <p:spPr>
          <a:xfrm>
            <a:off x="4620258" y="2989075"/>
            <a:ext cx="1737586" cy="102743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розглядом корупційних справ, які стосуються високопосадовців та великих сум коштів</a:t>
            </a:r>
            <a:endParaRPr sz="10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18" name="Google Shape;118;p18"/>
          <p:cNvSpPr txBox="1"/>
          <p:nvPr/>
        </p:nvSpPr>
        <p:spPr>
          <a:xfrm>
            <a:off x="922589" y="4139824"/>
            <a:ext cx="7298822" cy="73863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200" dirty="0">
                <a:solidFill>
                  <a:schemeClr val="lt1"/>
                </a:solidFill>
                <a:latin typeface="Arial" panose="020B0604020202020204" pitchFamily="34" charset="0"/>
                <a:ea typeface="Helvetica Neue" panose="020B0604020202020204"/>
                <a:cs typeface="Arial" panose="020B0604020202020204" pitchFamily="34" charset="0"/>
                <a:sym typeface="Helvetica Neue" panose="020B0604020202020204"/>
              </a:rPr>
              <a:t>Для такої діяльності необхідна профільна експертиза та ресурси, яких не завжди вистачає органам, що спеціалізуються на багатьох різних напрямах. Саме тому частину заходів можуть здійснювати залучені органи. Це допомагає проводити антикорупційну діяльність на території всієї країни.</a:t>
            </a:r>
            <a:endParaRPr sz="1200" dirty="0">
              <a:solidFill>
                <a:schemeClr val="lt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2" name="Google Shape;111;p18"/>
          <p:cNvSpPr/>
          <p:nvPr/>
        </p:nvSpPr>
        <p:spPr>
          <a:xfrm>
            <a:off x="6922230" y="1795737"/>
            <a:ext cx="1110300" cy="1082700"/>
          </a:xfrm>
          <a:prstGeom prst="ellipse">
            <a:avLst/>
          </a:prstGeom>
          <a:solidFill>
            <a:srgbClr val="9B9C9E"/>
          </a:solidFill>
          <a:ln>
            <a:noFill/>
          </a:ln>
        </p:spPr>
        <p:txBody>
          <a:bodyPr spcFirstLastPara="1" wrap="square" lIns="91425" tIns="91425" rIns="91425" bIns="91425" anchor="ctr" anchorCtr="0">
            <a:noAutofit/>
          </a:bodyPr>
          <a:p>
            <a:pPr marL="0" lvl="0" indent="0" algn="l" rtl="0">
              <a:spcBef>
                <a:spcPts val="0"/>
              </a:spcBef>
              <a:spcAft>
                <a:spcPts val="0"/>
              </a:spcAft>
              <a:buNone/>
            </a:pPr>
            <a:endParaRPr dirty="0">
              <a:latin typeface="Arial" panose="020B0604020202020204" pitchFamily="34" charset="0"/>
            </a:endParaRPr>
          </a:p>
        </p:txBody>
      </p:sp>
      <p:sp>
        <p:nvSpPr>
          <p:cNvPr id="3" name="Google Shape;116;p18"/>
          <p:cNvSpPr txBox="1"/>
          <p:nvPr/>
        </p:nvSpPr>
        <p:spPr>
          <a:xfrm>
            <a:off x="6706235" y="3066415"/>
            <a:ext cx="1515110" cy="520065"/>
          </a:xfrm>
          <a:prstGeom prst="rect">
            <a:avLst/>
          </a:prstGeom>
          <a:noFill/>
          <a:ln>
            <a:noFill/>
          </a:ln>
        </p:spPr>
        <p:txBody>
          <a:bodyPr spcFirstLastPara="1" wrap="square" lIns="91425" tIns="91425" rIns="91425" bIns="91425" anchor="t" anchorCtr="0">
            <a:spAutoFit/>
          </a:bodyPr>
          <a:p>
            <a:pPr marL="0" lvl="0" indent="0" algn="ctr" rtl="0">
              <a:spcBef>
                <a:spcPts val="0"/>
              </a:spcBef>
              <a:spcAft>
                <a:spcPts val="0"/>
              </a:spcAft>
              <a:buNone/>
            </a:pPr>
            <a:r>
              <a:rPr lang="uk-UA" alt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притягнення до відповідальності</a:t>
            </a:r>
            <a:endParaRPr lang="uk-UA" alt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pic>
        <p:nvPicPr>
          <p:cNvPr id="8" name="Google Shape;112;p18"/>
          <p:cNvPicPr preferRelativeResize="0"/>
          <p:nvPr/>
        </p:nvPicPr>
        <p:blipFill>
          <a:blip r:embed="rId2"/>
          <a:stretch>
            <a:fillRect/>
          </a:stretch>
        </p:blipFill>
        <p:spPr>
          <a:xfrm>
            <a:off x="7209124" y="1999774"/>
            <a:ext cx="687264" cy="6685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Shape 122"/>
        <p:cNvGrpSpPr/>
        <p:nvPr/>
      </p:nvGrpSpPr>
      <p:grpSpPr>
        <a:xfrm>
          <a:off x="0" y="0"/>
          <a:ext cx="0" cy="0"/>
          <a:chOff x="0" y="0"/>
          <a:chExt cx="0" cy="0"/>
        </a:xfrm>
      </p:grpSpPr>
      <p:sp>
        <p:nvSpPr>
          <p:cNvPr id="123" name="Google Shape;123;p19"/>
          <p:cNvSpPr/>
          <p:nvPr/>
        </p:nvSpPr>
        <p:spPr>
          <a:xfrm>
            <a:off x="0" y="4471006"/>
            <a:ext cx="9144000" cy="672569"/>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25" name="Google Shape;125;p19"/>
          <p:cNvSpPr txBox="1">
            <a:spLocks noGrp="1"/>
          </p:cNvSpPr>
          <p:nvPr>
            <p:ph type="title"/>
          </p:nvPr>
        </p:nvSpPr>
        <p:spPr>
          <a:xfrm>
            <a:off x="902087" y="294350"/>
            <a:ext cx="7262992" cy="164431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 </a:t>
            </a:r>
            <a:r>
              <a:rPr lang="en-US" sz="2200" b="1" dirty="0">
                <a:solidFill>
                  <a:schemeClr val="tx1">
                    <a:lumMod val="95000"/>
                    <a:lumOff val="5000"/>
                  </a:schemeClr>
                </a:solidFill>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Антикорупційна політика, аналітика, моніторинг та координація</a:t>
            </a:r>
            <a:endParaRPr sz="2200" b="1" dirty="0">
              <a:solidFill>
                <a:schemeClr val="tx1">
                  <a:lumMod val="95000"/>
                  <a:lumOff val="5000"/>
                </a:schemeClr>
              </a:solidFill>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endParaRPr>
          </a:p>
        </p:txBody>
      </p:sp>
      <p:sp>
        <p:nvSpPr>
          <p:cNvPr id="127" name="Google Shape;127;p19"/>
          <p:cNvSpPr txBox="1"/>
          <p:nvPr/>
        </p:nvSpPr>
        <p:spPr>
          <a:xfrm>
            <a:off x="427990" y="1590040"/>
            <a:ext cx="8222615" cy="3628390"/>
          </a:xfrm>
          <a:prstGeom prst="rect">
            <a:avLst/>
          </a:prstGeom>
          <a:noFill/>
          <a:ln>
            <a:noFill/>
          </a:ln>
        </p:spPr>
        <p:txBody>
          <a:bodyPr spcFirstLastPara="1" wrap="square" lIns="91425" tIns="91425" rIns="91425" bIns="91425" anchor="t" anchorCtr="0">
            <a:spAutoFit/>
          </a:bodyPr>
          <a:lstStyle/>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розроблення проєкту державної антикорупційної програми з виконання</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 антикорупційної стратегії та координація її виконання</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розроблення проєктів нормативно-правових актів</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міжнародна діяльність</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 </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координації виконання міжнародних зобов’язань держави у сфері формування та</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реалізації антикорупційної політики</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забезпечення аналітичної та функціональної підтримки МЗС у забезпеченні санкційної </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політики визначення осіб, що сприяють війні, серед іноземних суб’єктів</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забезпечення аналітичної підтримки щодо пошуку активів підсанкційних осіб</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за кордоном</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 забезпечення доброчесності</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запобігання та врегулювання конфлікту інтересів та інших обмежень</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139700" lvl="0" indent="0" algn="l" rtl="0">
              <a:spcBef>
                <a:spcPts val="1200"/>
              </a:spcBef>
              <a:spcAft>
                <a:spcPts val="0"/>
              </a:spcAft>
              <a:buClr>
                <a:srgbClr val="B9D6D5"/>
              </a:buClr>
              <a:buSzPts val="1400"/>
              <a:buFont typeface="Helvetica Neue" panose="020B0604020202020204"/>
              <a:buNone/>
            </a:pP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14143</Words>
  <Application>WPS Presentation</Application>
  <PresentationFormat>Екран (16:9)</PresentationFormat>
  <Paragraphs>249</Paragraphs>
  <Slides>27</Slides>
  <Notes>23</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27</vt:i4>
      </vt:variant>
    </vt:vector>
  </HeadingPairs>
  <TitlesOfParts>
    <vt:vector size="46" baseType="lpstr">
      <vt:lpstr>Arial</vt:lpstr>
      <vt:lpstr>SimSun</vt:lpstr>
      <vt:lpstr>Wingdings</vt:lpstr>
      <vt:lpstr>Arial</vt:lpstr>
      <vt:lpstr>Roboto</vt:lpstr>
      <vt:lpstr>Times New Roman</vt:lpstr>
      <vt:lpstr>Helvetica Neue</vt:lpstr>
      <vt:lpstr>Times New Roman</vt:lpstr>
      <vt:lpstr>Arsenal</vt:lpstr>
      <vt:lpstr>Segoe Print</vt:lpstr>
      <vt:lpstr>Microsoft YaHei</vt:lpstr>
      <vt:lpstr>Arial Unicode MS</vt:lpstr>
      <vt:lpstr>Helvetica</vt:lpstr>
      <vt:lpstr>Calibri Light</vt:lpstr>
      <vt:lpstr>Calibri</vt:lpstr>
      <vt:lpstr>Wingdings 2</vt:lpstr>
      <vt:lpstr>Arial Black</vt:lpstr>
      <vt:lpstr>Презентація1</vt:lpstr>
      <vt:lpstr>1_Презентація1</vt:lpstr>
      <vt:lpstr>Антикорупційні месники: хто бореться з корупцією в Україні? </vt:lpstr>
      <vt:lpstr>Антикорупційні органи в Управління з протидії корупції та організованій злочинності</vt:lpstr>
      <vt:lpstr>PowerPoint 演示文稿</vt:lpstr>
      <vt:lpstr>Загальний погляд  на антикорупційні органи</vt:lpstr>
      <vt:lpstr>Мета  створення</vt:lpstr>
      <vt:lpstr> Міжнародні стандарти</vt:lpstr>
      <vt:lpstr> Міжнародні стандарти</vt:lpstr>
      <vt:lpstr>Антикорупційні органи </vt:lpstr>
      <vt:lpstr>Напрями роботи антикорупційних органів: Антикорупційна політика, аналітика, моніторинг та координація</vt:lpstr>
      <vt:lpstr>Напрями роботи антикорупційних органів: Запобігання корупції в структурах влади</vt:lpstr>
      <vt:lpstr>Напрями роботи антикорупційних органів: Розслідування та кримінальне переслідування</vt:lpstr>
      <vt:lpstr>Напрями роботи антикорупційних органів: освіта та просвіта</vt:lpstr>
      <vt:lpstr>Принципи діяльності антикорупційних органів</vt:lpstr>
      <vt:lpstr>Система антикорупційних органів в Україні</vt:lpstr>
      <vt:lpstr>Передумови створення системи  антикорупційних органів в Україні</vt:lpstr>
      <vt:lpstr>З 2014 року були створені наступні антикорупційні органи: </vt:lpstr>
      <vt:lpstr>З 2014 року були створені наступні антикорупційні органи: </vt:lpstr>
      <vt:lpstr>PowerPoint 演示文稿</vt:lpstr>
      <vt:lpstr>PowerPoint 演示文稿</vt:lpstr>
      <vt:lpstr>PowerPoint 演示文稿</vt:lpstr>
      <vt:lpstr>PowerPoint 演示文稿</vt:lpstr>
      <vt:lpstr>Розслідування</vt:lpstr>
      <vt:lpstr>PowerPoint 演示文稿</vt:lpstr>
      <vt:lpstr>Розслідування</vt:lpstr>
      <vt:lpstr>Розслідування</vt:lpstr>
      <vt:lpstr>Розслідування</vt:lpstr>
      <vt:lpstr>Притягнення до відповідальності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User</dc:creator>
  <cp:lastModifiedBy>Oksana</cp:lastModifiedBy>
  <cp:revision>36</cp:revision>
  <dcterms:created xsi:type="dcterms:W3CDTF">2024-10-01T08:24:00Z</dcterms:created>
  <dcterms:modified xsi:type="dcterms:W3CDTF">2024-10-02T13:43:50Z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E7C88D9C64E54CF09159DC178FB3BFA5_12</vt:lpwstr>
  </property>
  <property fmtid="{D5CDD505-2E9C-101B-9397-08002B2CF9AE}" pid="3" name="KSOProductBuildVer">
    <vt:lpwstr>1033-12.2.0.18283</vt:lpwstr>
  </property>
</Properties>
</file>