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3"/>
  </p:sldMasterIdLst>
  <p:notesMasterIdLst>
    <p:notesMasterId r:id="rId5"/>
  </p:notesMasterIdLst>
  <p:sldIdLst>
    <p:sldId id="256" r:id="rId4"/>
    <p:sldId id="257" r:id="rId6"/>
    <p:sldId id="300" r:id="rId7"/>
    <p:sldId id="258" r:id="rId8"/>
    <p:sldId id="259" r:id="rId9"/>
    <p:sldId id="260" r:id="rId10"/>
    <p:sldId id="280" r:id="rId11"/>
    <p:sldId id="261" r:id="rId12"/>
    <p:sldId id="262" r:id="rId13"/>
    <p:sldId id="263" r:id="rId14"/>
    <p:sldId id="264" r:id="rId15"/>
    <p:sldId id="265" r:id="rId16"/>
    <p:sldId id="266" r:id="rId17"/>
    <p:sldId id="267" r:id="rId18"/>
    <p:sldId id="268" r:id="rId19"/>
    <p:sldId id="273" r:id="rId20"/>
    <p:sldId id="269" r:id="rId21"/>
    <p:sldId id="274" r:id="rId22"/>
    <p:sldId id="270" r:id="rId23"/>
    <p:sldId id="277" r:id="rId24"/>
    <p:sldId id="323" r:id="rId25"/>
    <p:sldId id="271" r:id="rId26"/>
    <p:sldId id="329" r:id="rId27"/>
    <p:sldId id="275" r:id="rId28"/>
    <p:sldId id="278" r:id="rId29"/>
    <p:sldId id="281" r:id="rId30"/>
    <p:sldId id="272" r:id="rId31"/>
  </p:sldIdLst>
  <p:sldSz cx="9144000" cy="5143500" type="screen16x9"/>
  <p:notesSz cx="6858000" cy="9144000"/>
  <p:embeddedFontLst>
    <p:embeddedFont>
      <p:font typeface="Helvetica Neue" panose="020B0604020202020204"/>
      <p:regular r:id="rId36"/>
      <p:bold r:id="rId37"/>
      <p:boldItalic r:id="rId38"/>
    </p:embeddedFont>
    <p:embeddedFont>
      <p:font typeface="Helvetica" panose="00000500000000000000" pitchFamily="50" charset="0"/>
      <p:regular r:id="rId39"/>
    </p:embeddedFont>
    <p:embeddedFont>
      <p:font typeface="Calibri" panose="020F0502020204030204" charset="0"/>
      <p:regular r:id="rId40"/>
      <p:bold r:id="rId41"/>
      <p:italic r:id="rId42"/>
      <p:boldItalic r:id="rId43"/>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Антикорупційні месники:" id="{6B01A0DE-0F28-4E09-AF38-EEBC602E1509}">
          <p14:sldIdLst>
            <p14:sldId id="256"/>
            <p14:sldId id="257"/>
            <p14:sldId id="300"/>
          </p14:sldIdLst>
        </p14:section>
        <p14:section name="Загальний погляд" id="{62D5083A-E6FC-497E-AE03-5170083A49CF}">
          <p14:sldIdLst>
            <p14:sldId id="258"/>
            <p14:sldId id="259"/>
            <p14:sldId id="260"/>
            <p14:sldId id="280"/>
          </p14:sldIdLst>
        </p14:section>
        <p14:section name="Антикорупційні органи" id="{8F4A8B75-399E-4878-A020-DE0124FBFDF0}">
          <p14:sldIdLst>
            <p14:sldId id="261"/>
            <p14:sldId id="262"/>
            <p14:sldId id="263"/>
            <p14:sldId id="264"/>
            <p14:sldId id="265"/>
            <p14:sldId id="266"/>
          </p14:sldIdLst>
        </p14:section>
        <p14:section name="Система антикорупційних органів в Україні" id="{AD9E330A-B400-48C2-82DC-400C7A5EA065}">
          <p14:sldIdLst>
            <p14:sldId id="267"/>
            <p14:sldId id="268"/>
            <p14:sldId id="273"/>
            <p14:sldId id="269"/>
          </p14:sldIdLst>
        </p14:section>
        <p14:section name="Формування політики та запобігання корупції" id="{1FC67DC4-38DE-44C7-AD9D-83A4C005A1CF}">
          <p14:sldIdLst>
            <p14:sldId id="274"/>
            <p14:sldId id="270"/>
            <p14:sldId id="277"/>
            <p14:sldId id="323"/>
          </p14:sldIdLst>
        </p14:section>
        <p14:section name="Розслідування" id="{00AE7EB9-4E88-43B8-9033-E791CD7E78D1}">
          <p14:sldIdLst>
            <p14:sldId id="271"/>
            <p14:sldId id="329"/>
            <p14:sldId id="275"/>
            <p14:sldId id="278"/>
            <p14:sldId id="281"/>
          </p14:sldIdLst>
        </p14:section>
        <p14:section name="Притягнення до відповідальності" id="{987CF8E7-BEF6-4065-8A66-74F34BD6D15A}">
          <p14:sldIdLst>
            <p14:sldId id="272"/>
          </p14:sldIdLst>
        </p14:section>
      </p14:sectionLst>
    </p:ext>
    <p:ext uri="{EFAFB233-063F-42B5-8137-9DF3F51BA10A}">
      <p15:sldGuideLst xmlns:p15="http://schemas.microsoft.com/office/powerpoint/2012/main">
        <p15:guide id="1" orient="horz" pos="1682" userDrawn="1">
          <p15:clr>
            <a:srgbClr val="A4A3A4"/>
          </p15:clr>
        </p15:guide>
        <p15:guide id="2" pos="28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D6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45" autoAdjust="0"/>
  </p:normalViewPr>
  <p:slideViewPr>
    <p:cSldViewPr snapToGrid="0" showGuides="1">
      <p:cViewPr varScale="1">
        <p:scale>
          <a:sx n="84" d="100"/>
          <a:sy n="84" d="100"/>
        </p:scale>
        <p:origin x="773" y="77"/>
      </p:cViewPr>
      <p:guideLst>
        <p:guide orient="horz" pos="1682"/>
        <p:guide pos="286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3" Type="http://schemas.openxmlformats.org/officeDocument/2006/relationships/font" Target="fonts/font8.fntdata"/><Relationship Id="rId42" Type="http://schemas.openxmlformats.org/officeDocument/2006/relationships/font" Target="fonts/font7.fntdata"/><Relationship Id="rId41" Type="http://schemas.openxmlformats.org/officeDocument/2006/relationships/font" Target="fonts/font6.fntdata"/><Relationship Id="rId40" Type="http://schemas.openxmlformats.org/officeDocument/2006/relationships/font" Target="fonts/font5.fntdata"/><Relationship Id="rId4" Type="http://schemas.openxmlformats.org/officeDocument/2006/relationships/slide" Target="slides/slide1.xml"/><Relationship Id="rId39" Type="http://schemas.openxmlformats.org/officeDocument/2006/relationships/font" Target="fonts/font4.fntdata"/><Relationship Id="rId38" Type="http://schemas.openxmlformats.org/officeDocument/2006/relationships/font" Target="fonts/font3.fntdata"/><Relationship Id="rId37" Type="http://schemas.openxmlformats.org/officeDocument/2006/relationships/font" Target="fonts/font2.fntdata"/><Relationship Id="rId36" Type="http://schemas.openxmlformats.org/officeDocument/2006/relationships/font" Target="fonts/font1.fntdata"/><Relationship Id="rId35" Type="http://schemas.openxmlformats.org/officeDocument/2006/relationships/commentAuthors" Target="commen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9"/>
        <p:cNvGrpSpPr/>
        <p:nvPr/>
      </p:nvGrpSpPr>
      <p:grpSpPr>
        <a:xfrm>
          <a:off x="0" y="0"/>
          <a:ext cx="0" cy="0"/>
          <a:chOff x="0" y="0"/>
          <a:chExt cx="0" cy="0"/>
        </a:xfrm>
      </p:grpSpPr>
      <p:sp>
        <p:nvSpPr>
          <p:cNvPr id="130" name="Google Shape;130;g214d9911598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14d9911598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8"/>
        <p:cNvGrpSpPr/>
        <p:nvPr/>
      </p:nvGrpSpPr>
      <p:grpSpPr>
        <a:xfrm>
          <a:off x="0" y="0"/>
          <a:ext cx="0" cy="0"/>
          <a:chOff x="0" y="0"/>
          <a:chExt cx="0" cy="0"/>
        </a:xfrm>
      </p:grpSpPr>
      <p:sp>
        <p:nvSpPr>
          <p:cNvPr id="139" name="Google Shape;139;g214d991159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14d991159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7"/>
        <p:cNvGrpSpPr/>
        <p:nvPr/>
      </p:nvGrpSpPr>
      <p:grpSpPr>
        <a:xfrm>
          <a:off x="0" y="0"/>
          <a:ext cx="0" cy="0"/>
          <a:chOff x="0" y="0"/>
          <a:chExt cx="0" cy="0"/>
        </a:xfrm>
      </p:grpSpPr>
      <p:sp>
        <p:nvSpPr>
          <p:cNvPr id="148" name="Google Shape;148;g214d9911598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14d991159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8"/>
        <p:cNvGrpSpPr/>
        <p:nvPr/>
      </p:nvGrpSpPr>
      <p:grpSpPr>
        <a:xfrm>
          <a:off x="0" y="0"/>
          <a:ext cx="0" cy="0"/>
          <a:chOff x="0" y="0"/>
          <a:chExt cx="0" cy="0"/>
        </a:xfrm>
      </p:grpSpPr>
      <p:sp>
        <p:nvSpPr>
          <p:cNvPr id="159" name="Google Shape;159;g2132c88ad62_1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132c88ad62_1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9"/>
        <p:cNvGrpSpPr/>
        <p:nvPr/>
      </p:nvGrpSpPr>
      <p:grpSpPr>
        <a:xfrm>
          <a:off x="0" y="0"/>
          <a:ext cx="0" cy="0"/>
          <a:chOff x="0" y="0"/>
          <a:chExt cx="0" cy="0"/>
        </a:xfrm>
      </p:grpSpPr>
      <p:sp>
        <p:nvSpPr>
          <p:cNvPr id="170" name="Google Shape;170;g214d9911598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14d9911598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8"/>
        <p:cNvGrpSpPr/>
        <p:nvPr/>
      </p:nvGrpSpPr>
      <p:grpSpPr>
        <a:xfrm>
          <a:off x="0" y="0"/>
          <a:ext cx="0" cy="0"/>
          <a:chOff x="0" y="0"/>
          <a:chExt cx="0" cy="0"/>
        </a:xfrm>
      </p:grpSpPr>
      <p:sp>
        <p:nvSpPr>
          <p:cNvPr id="179" name="Google Shape;179;g20f25383b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0f25383b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g214d9911598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14d9911598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g214d9911598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14d9911598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8"/>
        <p:cNvGrpSpPr/>
        <p:nvPr/>
      </p:nvGrpSpPr>
      <p:grpSpPr>
        <a:xfrm>
          <a:off x="0" y="0"/>
          <a:ext cx="0" cy="0"/>
          <a:chOff x="0" y="0"/>
          <a:chExt cx="0" cy="0"/>
        </a:xfrm>
      </p:grpSpPr>
      <p:sp>
        <p:nvSpPr>
          <p:cNvPr id="199" name="Google Shape;199;g214d9911598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14d9911598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8"/>
        <p:cNvGrpSpPr/>
        <p:nvPr/>
      </p:nvGrpSpPr>
      <p:grpSpPr>
        <a:xfrm>
          <a:off x="0" y="0"/>
          <a:ext cx="0" cy="0"/>
          <a:chOff x="0" y="0"/>
          <a:chExt cx="0" cy="0"/>
        </a:xfrm>
      </p:grpSpPr>
      <p:sp>
        <p:nvSpPr>
          <p:cNvPr id="199" name="Google Shape;199;g214d9911598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14d9911598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
        <p:cNvGrpSpPr/>
        <p:nvPr/>
      </p:nvGrpSpPr>
      <p:grpSpPr>
        <a:xfrm>
          <a:off x="0" y="0"/>
          <a:ext cx="0" cy="0"/>
          <a:chOff x="0" y="0"/>
          <a:chExt cx="0" cy="0"/>
        </a:xfrm>
      </p:grpSpPr>
      <p:sp>
        <p:nvSpPr>
          <p:cNvPr id="60" name="Google Shape;60;g20e20c7464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0e20c7464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8"/>
        <p:cNvGrpSpPr/>
        <p:nvPr/>
      </p:nvGrpSpPr>
      <p:grpSpPr>
        <a:xfrm>
          <a:off x="0" y="0"/>
          <a:ext cx="0" cy="0"/>
          <a:chOff x="0" y="0"/>
          <a:chExt cx="0" cy="0"/>
        </a:xfrm>
      </p:grpSpPr>
      <p:sp>
        <p:nvSpPr>
          <p:cNvPr id="199" name="Google Shape;199;g214d9911598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14d9911598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6"/>
        <p:cNvGrpSpPr/>
        <p:nvPr/>
      </p:nvGrpSpPr>
      <p:grpSpPr>
        <a:xfrm>
          <a:off x="0" y="0"/>
          <a:ext cx="0" cy="0"/>
          <a:chOff x="0" y="0"/>
          <a:chExt cx="0" cy="0"/>
        </a:xfrm>
      </p:grpSpPr>
      <p:sp>
        <p:nvSpPr>
          <p:cNvPr id="207" name="Google Shape;207;g214d9911598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14d9911598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6"/>
        <p:cNvGrpSpPr/>
        <p:nvPr/>
      </p:nvGrpSpPr>
      <p:grpSpPr>
        <a:xfrm>
          <a:off x="0" y="0"/>
          <a:ext cx="0" cy="0"/>
          <a:chOff x="0" y="0"/>
          <a:chExt cx="0" cy="0"/>
        </a:xfrm>
      </p:grpSpPr>
      <p:sp>
        <p:nvSpPr>
          <p:cNvPr id="207" name="Google Shape;207;g214d9911598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14d9911598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6"/>
        <p:cNvGrpSpPr/>
        <p:nvPr/>
      </p:nvGrpSpPr>
      <p:grpSpPr>
        <a:xfrm>
          <a:off x="0" y="0"/>
          <a:ext cx="0" cy="0"/>
          <a:chOff x="0" y="0"/>
          <a:chExt cx="0" cy="0"/>
        </a:xfrm>
      </p:grpSpPr>
      <p:sp>
        <p:nvSpPr>
          <p:cNvPr id="207" name="Google Shape;207;g214d9911598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14d9911598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4"/>
        <p:cNvGrpSpPr/>
        <p:nvPr/>
      </p:nvGrpSpPr>
      <p:grpSpPr>
        <a:xfrm>
          <a:off x="0" y="0"/>
          <a:ext cx="0" cy="0"/>
          <a:chOff x="0" y="0"/>
          <a:chExt cx="0" cy="0"/>
        </a:xfrm>
      </p:grpSpPr>
      <p:sp>
        <p:nvSpPr>
          <p:cNvPr id="215" name="Google Shape;215;g214d9911598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14d9911598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
        <p:cNvGrpSpPr/>
        <p:nvPr/>
      </p:nvGrpSpPr>
      <p:grpSpPr>
        <a:xfrm>
          <a:off x="0" y="0"/>
          <a:ext cx="0" cy="0"/>
          <a:chOff x="0" y="0"/>
          <a:chExt cx="0" cy="0"/>
        </a:xfrm>
      </p:grpSpPr>
      <p:sp>
        <p:nvSpPr>
          <p:cNvPr id="60" name="Google Shape;60;g20e20c7464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0e20c7464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2"/>
        <p:cNvGrpSpPr/>
        <p:nvPr/>
      </p:nvGrpSpPr>
      <p:grpSpPr>
        <a:xfrm>
          <a:off x="0" y="0"/>
          <a:ext cx="0" cy="0"/>
          <a:chOff x="0" y="0"/>
          <a:chExt cx="0" cy="0"/>
        </a:xfrm>
      </p:grpSpPr>
      <p:sp>
        <p:nvSpPr>
          <p:cNvPr id="73" name="Google Shape;73;g20e20c7464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0e20c7464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2"/>
        <p:cNvGrpSpPr/>
        <p:nvPr/>
      </p:nvGrpSpPr>
      <p:grpSpPr>
        <a:xfrm>
          <a:off x="0" y="0"/>
          <a:ext cx="0" cy="0"/>
          <a:chOff x="0" y="0"/>
          <a:chExt cx="0" cy="0"/>
        </a:xfrm>
      </p:grpSpPr>
      <p:sp>
        <p:nvSpPr>
          <p:cNvPr id="83" name="Google Shape;83;g2132c88ad62_1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132c88ad62_1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2"/>
        <p:cNvGrpSpPr/>
        <p:nvPr/>
      </p:nvGrpSpPr>
      <p:grpSpPr>
        <a:xfrm>
          <a:off x="0" y="0"/>
          <a:ext cx="0" cy="0"/>
          <a:chOff x="0" y="0"/>
          <a:chExt cx="0" cy="0"/>
        </a:xfrm>
      </p:grpSpPr>
      <p:sp>
        <p:nvSpPr>
          <p:cNvPr id="93" name="Google Shape;93;g20f25383bf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0f25383bf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2"/>
        <p:cNvGrpSpPr/>
        <p:nvPr/>
      </p:nvGrpSpPr>
      <p:grpSpPr>
        <a:xfrm>
          <a:off x="0" y="0"/>
          <a:ext cx="0" cy="0"/>
          <a:chOff x="0" y="0"/>
          <a:chExt cx="0" cy="0"/>
        </a:xfrm>
      </p:grpSpPr>
      <p:sp>
        <p:nvSpPr>
          <p:cNvPr id="93" name="Google Shape;93;g20f25383bf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0f25383bf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2"/>
        <p:cNvGrpSpPr/>
        <p:nvPr/>
      </p:nvGrpSpPr>
      <p:grpSpPr>
        <a:xfrm>
          <a:off x="0" y="0"/>
          <a:ext cx="0" cy="0"/>
          <a:chOff x="0" y="0"/>
          <a:chExt cx="0" cy="0"/>
        </a:xfrm>
      </p:grpSpPr>
      <p:sp>
        <p:nvSpPr>
          <p:cNvPr id="103" name="Google Shape;103;g20e20c74642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0e20c74642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9"/>
        <p:cNvGrpSpPr/>
        <p:nvPr/>
      </p:nvGrpSpPr>
      <p:grpSpPr>
        <a:xfrm>
          <a:off x="0" y="0"/>
          <a:ext cx="0" cy="0"/>
          <a:chOff x="0" y="0"/>
          <a:chExt cx="0" cy="0"/>
        </a:xfrm>
      </p:grpSpPr>
      <p:sp>
        <p:nvSpPr>
          <p:cNvPr id="120" name="Google Shape;120;g214d991159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14d991159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800100" y="1986497"/>
            <a:ext cx="7551420" cy="529591"/>
          </a:xfrm>
        </p:spPr>
        <p:txBody>
          <a:bodyPr anchor="ctr"/>
          <a:lstStyle>
            <a:lvl1pPr algn="ctr">
              <a:defRPr sz="4500" b="1"/>
            </a:lvl1pPr>
          </a:lstStyle>
          <a:p>
            <a:r>
              <a:rPr lang="uk-UA" dirty="0"/>
              <a:t>НАЗВА</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354" y="422910"/>
            <a:ext cx="847166" cy="8001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7185" y="0"/>
            <a:ext cx="516815" cy="1493520"/>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58;p13"/>
          <p:cNvSpPr/>
          <p:nvPr/>
        </p:nvSpPr>
        <p:spPr>
          <a:xfrm>
            <a:off x="-16538" y="4576275"/>
            <a:ext cx="3498878" cy="567225"/>
          </a:xfrm>
          <a:prstGeom prst="snip1Rect">
            <a:avLst>
              <a:gd name="adj" fmla="val 16667"/>
            </a:avLst>
          </a:prstGeom>
          <a:solidFill>
            <a:schemeClr val="dk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dirty="0">
              <a:latin typeface="Arial" panose="020B0604020202020204" pitchFamily="34" charset="0"/>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вміс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792479" y="411480"/>
            <a:ext cx="7940815" cy="822960"/>
          </a:xfrm>
        </p:spPr>
        <p:txBody>
          <a:bodyPr anchor="t">
            <a:noAutofit/>
          </a:bodyPr>
          <a:lstStyle>
            <a:lvl1pPr>
              <a:defRPr sz="3000" b="1"/>
            </a:lvl1pPr>
          </a:lstStyle>
          <a:p>
            <a:r>
              <a:rPr lang="uk-UA" dirty="0"/>
              <a:t>Клацніть, щоб редагувати стиль зразка заголовка</a:t>
            </a:r>
            <a:endParaRPr lang="ru-RU" dirty="0"/>
          </a:p>
        </p:txBody>
      </p:sp>
      <p:sp>
        <p:nvSpPr>
          <p:cNvPr id="8" name="Місце для тексту 7"/>
          <p:cNvSpPr>
            <a:spLocks noGrp="1"/>
          </p:cNvSpPr>
          <p:nvPr>
            <p:ph type="body" sz="quarter" idx="13" hasCustomPrompt="1"/>
          </p:nvPr>
        </p:nvSpPr>
        <p:spPr>
          <a:xfrm>
            <a:off x="792480" y="1234440"/>
            <a:ext cx="7566660" cy="3497580"/>
          </a:xfrm>
        </p:spPr>
        <p:txBody>
          <a:bodyPr>
            <a:normAutofit/>
          </a:bodyPr>
          <a:lstStyle>
            <a:lvl1pPr marL="257175" indent="-257175">
              <a:buClr>
                <a:srgbClr val="B9D6D5"/>
              </a:buClr>
              <a:buFont typeface="Wingdings" panose="05000000000000000000" pitchFamily="2" charset="2"/>
              <a:buChar char="l"/>
              <a:defRPr sz="15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uk-UA" dirty="0"/>
              <a:t>текст</a:t>
            </a:r>
            <a:endParaRPr lang="ru-RU" dirty="0"/>
          </a:p>
        </p:txBody>
      </p:sp>
      <p:pic>
        <p:nvPicPr>
          <p:cNvPr id="4" name="Google Shape;148;p19"/>
          <p:cNvPicPr preferRelativeResize="0"/>
          <p:nvPr/>
        </p:nvPicPr>
        <p:blipFill>
          <a:blip r:embed="rId2"/>
          <a:stretch>
            <a:fillRect/>
          </a:stretch>
        </p:blipFill>
        <p:spPr>
          <a:xfrm>
            <a:off x="0" y="4440079"/>
            <a:ext cx="9144000" cy="692110"/>
          </a:xfrm>
          <a:prstGeom prst="rect">
            <a:avLst/>
          </a:prstGeom>
          <a:noFill/>
          <a:ln>
            <a:noFill/>
          </a:ln>
        </p:spPr>
      </p:pic>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розділу">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04109" y="1490565"/>
            <a:ext cx="6978995" cy="737466"/>
          </a:xfrm>
        </p:spPr>
        <p:txBody>
          <a:bodyPr anchor="t">
            <a:normAutofit/>
          </a:bodyPr>
          <a:lstStyle>
            <a:lvl1pPr algn="l">
              <a:defRPr sz="3750" b="1"/>
            </a:lvl1pPr>
          </a:lstStyle>
          <a:p>
            <a:r>
              <a:rPr lang="uk-UA" dirty="0"/>
              <a:t>ЗАГОЛОВОК</a:t>
            </a:r>
            <a:endParaRPr lang="ru-RU" dirty="0"/>
          </a:p>
        </p:txBody>
      </p:sp>
      <p:pic>
        <p:nvPicPr>
          <p:cNvPr id="7" name="Google Shape;84;p15"/>
          <p:cNvPicPr preferRelativeResize="0"/>
          <p:nvPr/>
        </p:nvPicPr>
        <p:blipFill>
          <a:blip r:embed="rId2"/>
          <a:stretch>
            <a:fillRect/>
          </a:stretch>
        </p:blipFill>
        <p:spPr>
          <a:xfrm>
            <a:off x="804109" y="3897449"/>
            <a:ext cx="443063" cy="279131"/>
          </a:xfrm>
          <a:prstGeom prst="rect">
            <a:avLst/>
          </a:prstGeom>
          <a:noFill/>
          <a:ln>
            <a:noFill/>
          </a:ln>
        </p:spPr>
      </p:pic>
      <p:sp>
        <p:nvSpPr>
          <p:cNvPr id="8" name="Google Shape;83;p15"/>
          <p:cNvSpPr/>
          <p:nvPr/>
        </p:nvSpPr>
        <p:spPr>
          <a:xfrm>
            <a:off x="7787640" y="0"/>
            <a:ext cx="1356360" cy="5143500"/>
          </a:xfrm>
          <a:prstGeom prst="rect">
            <a:avLst/>
          </a:prstGeom>
          <a:solidFill>
            <a:srgbClr val="B9D6D5"/>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dirty="0">
              <a:latin typeface="Arial" panose="020B0604020202020204" pitchFamily="34" charset="0"/>
            </a:endParaRPr>
          </a:p>
        </p:txBody>
      </p:sp>
      <p:sp>
        <p:nvSpPr>
          <p:cNvPr id="9" name="Google Shape;85;p15"/>
          <p:cNvSpPr/>
          <p:nvPr/>
        </p:nvSpPr>
        <p:spPr>
          <a:xfrm>
            <a:off x="0" y="4587240"/>
            <a:ext cx="3505200" cy="556260"/>
          </a:xfrm>
          <a:prstGeom prst="snip1Rect">
            <a:avLst>
              <a:gd name="adj" fmla="val 16667"/>
            </a:avLst>
          </a:prstGeom>
          <a:solidFill>
            <a:schemeClr val="dk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dirty="0">
              <a:latin typeface="Arial" panose="020B0604020202020204" pitchFamily="34" charset="0"/>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713793" y="350018"/>
            <a:ext cx="7886700" cy="851101"/>
          </a:xfrm>
        </p:spPr>
        <p:txBody>
          <a:bodyPr anchor="t">
            <a:noAutofit/>
          </a:bodyPr>
          <a:lstStyle>
            <a:lvl1pPr>
              <a:defRPr sz="3000" b="1"/>
            </a:lvl1pPr>
          </a:lstStyle>
          <a:p>
            <a:r>
              <a:rPr lang="uk-UA"/>
              <a:t>Клацніть, щоб редагувати стиль зразка заголовка</a:t>
            </a:r>
            <a:endParaRPr lang="ru-RU" dirty="0"/>
          </a:p>
        </p:txBody>
      </p:sp>
      <p:sp>
        <p:nvSpPr>
          <p:cNvPr id="3" name="Місце для вмісту 2"/>
          <p:cNvSpPr>
            <a:spLocks noGrp="1"/>
          </p:cNvSpPr>
          <p:nvPr>
            <p:ph sz="half" idx="1" hasCustomPrompt="1"/>
          </p:nvPr>
        </p:nvSpPr>
        <p:spPr>
          <a:xfrm>
            <a:off x="797767" y="1387098"/>
            <a:ext cx="3717083" cy="2788663"/>
          </a:xfrm>
        </p:spPr>
        <p:txBody>
          <a:bodyPr>
            <a:normAutofit/>
          </a:bodyPr>
          <a:lstStyle>
            <a:lvl1pPr marL="0" indent="0">
              <a:buNone/>
              <a:defRPr sz="1500"/>
            </a:lvl1pPr>
          </a:lstStyle>
          <a:p>
            <a:pPr lvl="0"/>
            <a:r>
              <a:rPr lang="uk-UA" dirty="0"/>
              <a:t>текст</a:t>
            </a:r>
            <a:endParaRPr lang="ru-RU" dirty="0"/>
          </a:p>
        </p:txBody>
      </p:sp>
      <p:pic>
        <p:nvPicPr>
          <p:cNvPr id="8" name="Google Shape;148;p19"/>
          <p:cNvPicPr preferRelativeResize="0"/>
          <p:nvPr/>
        </p:nvPicPr>
        <p:blipFill>
          <a:blip r:embed="rId2"/>
          <a:stretch>
            <a:fillRect/>
          </a:stretch>
        </p:blipFill>
        <p:spPr>
          <a:xfrm>
            <a:off x="0" y="4440079"/>
            <a:ext cx="9144000" cy="692110"/>
          </a:xfrm>
          <a:prstGeom prst="rect">
            <a:avLst/>
          </a:prstGeom>
          <a:noFill/>
          <a:ln>
            <a:noFill/>
          </a:ln>
        </p:spPr>
      </p:pic>
      <p:sp>
        <p:nvSpPr>
          <p:cNvPr id="6" name="Місце для діаграми 5"/>
          <p:cNvSpPr>
            <a:spLocks noGrp="1"/>
          </p:cNvSpPr>
          <p:nvPr>
            <p:ph type="chart" sz="quarter" idx="10" hasCustomPrompt="1"/>
          </p:nvPr>
        </p:nvSpPr>
        <p:spPr>
          <a:xfrm>
            <a:off x="4572000" y="1387095"/>
            <a:ext cx="3774233" cy="2788664"/>
          </a:xfrm>
        </p:spPr>
        <p:txBody>
          <a:bodyPr/>
          <a:lstStyle/>
          <a:p>
            <a:r>
              <a:rPr lang="uk-UA" dirty="0"/>
              <a:t>Вставлення діаграми</a:t>
            </a:r>
            <a:endParaRPr lang="ru-RU" dirty="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59703" y="267034"/>
            <a:ext cx="7886700" cy="994172"/>
          </a:xfrm>
        </p:spPr>
        <p:txBody>
          <a:bodyPr>
            <a:normAutofit/>
          </a:bodyPr>
          <a:lstStyle>
            <a:lvl1pPr>
              <a:defRPr sz="3000" b="1"/>
            </a:lvl1pPr>
          </a:lstStyle>
          <a:p>
            <a:r>
              <a:rPr lang="uk-UA" dirty="0"/>
              <a:t>Клацніть, щоб редагувати стиль зразка заголовка</a:t>
            </a:r>
            <a:endParaRPr lang="ru-RU" dirty="0"/>
          </a:p>
        </p:txBody>
      </p:sp>
      <p:pic>
        <p:nvPicPr>
          <p:cNvPr id="6" name="Google Shape;148;p19"/>
          <p:cNvPicPr preferRelativeResize="0"/>
          <p:nvPr/>
        </p:nvPicPr>
        <p:blipFill>
          <a:blip r:embed="rId2"/>
          <a:stretch>
            <a:fillRect/>
          </a:stretch>
        </p:blipFill>
        <p:spPr>
          <a:xfrm>
            <a:off x="0" y="4440079"/>
            <a:ext cx="9144000" cy="692110"/>
          </a:xfrm>
          <a:prstGeom prst="rect">
            <a:avLst/>
          </a:prstGeom>
          <a:noFill/>
          <a:ln>
            <a:noFill/>
          </a:ln>
        </p:spPr>
      </p:pic>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Лише заголовок">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67453" y="274783"/>
            <a:ext cx="7636095" cy="994172"/>
          </a:xfrm>
        </p:spPr>
        <p:txBody>
          <a:bodyPr>
            <a:normAutofit/>
          </a:bodyPr>
          <a:lstStyle>
            <a:lvl1pPr>
              <a:defRPr sz="3000" b="1"/>
            </a:lvl1pPr>
          </a:lstStyle>
          <a:p>
            <a:r>
              <a:rPr lang="uk-UA" dirty="0"/>
              <a:t>Клацніть, щоб редагувати стиль зразка заголовка</a:t>
            </a:r>
            <a:endParaRPr lang="ru-RU" dirty="0"/>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matchingName="Title slid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68644" y="1132033"/>
            <a:ext cx="7214461" cy="2052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5200"/>
              <a:buNone/>
              <a:defRPr sz="30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67905" y="288275"/>
            <a:ext cx="7191213"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3000"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991893" y="1152475"/>
            <a:ext cx="7191212"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Назва та вміс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792479" y="411480"/>
            <a:ext cx="7940815" cy="822960"/>
          </a:xfrm>
        </p:spPr>
        <p:txBody>
          <a:bodyPr anchor="t">
            <a:noAutofit/>
          </a:bodyPr>
          <a:lstStyle>
            <a:lvl1pPr>
              <a:defRPr sz="3000" b="1"/>
            </a:lvl1pPr>
          </a:lstStyle>
          <a:p>
            <a:r>
              <a:rPr lang="uk-UA" dirty="0"/>
              <a:t>Клацніть, щоб редагувати стиль зразка заголовка</a:t>
            </a:r>
            <a:endParaRPr lang="ru-RU" dirty="0"/>
          </a:p>
        </p:txBody>
      </p:sp>
      <p:sp>
        <p:nvSpPr>
          <p:cNvPr id="8" name="Місце для тексту 7"/>
          <p:cNvSpPr>
            <a:spLocks noGrp="1"/>
          </p:cNvSpPr>
          <p:nvPr>
            <p:ph type="body" sz="quarter" idx="13" hasCustomPrompt="1"/>
          </p:nvPr>
        </p:nvSpPr>
        <p:spPr>
          <a:xfrm>
            <a:off x="792480" y="1234440"/>
            <a:ext cx="7566660" cy="3497580"/>
          </a:xfrm>
        </p:spPr>
        <p:txBody>
          <a:bodyPr>
            <a:normAutofit/>
          </a:bodyPr>
          <a:lstStyle>
            <a:lvl1pPr marL="257175" indent="-257175">
              <a:buClr>
                <a:srgbClr val="B9D6D5"/>
              </a:buClr>
              <a:buFont typeface="Wingdings" panose="05000000000000000000" pitchFamily="2" charset="2"/>
              <a:buChar char="l"/>
              <a:defRPr sz="15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uk-UA" dirty="0"/>
              <a:t>текст</a:t>
            </a:r>
            <a:endParaRPr lang="ru-RU" dirty="0"/>
          </a:p>
        </p:txBody>
      </p:sp>
      <p:pic>
        <p:nvPicPr>
          <p:cNvPr id="4" name="Google Shape;148;p19"/>
          <p:cNvPicPr preferRelativeResize="0"/>
          <p:nvPr/>
        </p:nvPicPr>
        <p:blipFill>
          <a:blip r:embed="rId2"/>
          <a:stretch>
            <a:fillRect/>
          </a:stretch>
        </p:blipFill>
        <p:spPr>
          <a:xfrm>
            <a:off x="0" y="4440079"/>
            <a:ext cx="9144000" cy="692110"/>
          </a:xfrm>
          <a:prstGeom prst="rect">
            <a:avLst/>
          </a:prstGeom>
          <a:noFill/>
          <a:ln>
            <a:noFill/>
          </a:ln>
        </p:spPr>
      </p:pic>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Назва розділу">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04109" y="1490565"/>
            <a:ext cx="6978995" cy="737466"/>
          </a:xfrm>
        </p:spPr>
        <p:txBody>
          <a:bodyPr anchor="t">
            <a:normAutofit/>
          </a:bodyPr>
          <a:lstStyle>
            <a:lvl1pPr algn="l">
              <a:defRPr sz="3750" b="1"/>
            </a:lvl1pPr>
          </a:lstStyle>
          <a:p>
            <a:r>
              <a:rPr lang="uk-UA" dirty="0"/>
              <a:t>ЗАГОЛОВОК</a:t>
            </a:r>
            <a:endParaRPr lang="ru-RU" dirty="0"/>
          </a:p>
        </p:txBody>
      </p:sp>
      <p:pic>
        <p:nvPicPr>
          <p:cNvPr id="7" name="Google Shape;84;p15"/>
          <p:cNvPicPr preferRelativeResize="0"/>
          <p:nvPr/>
        </p:nvPicPr>
        <p:blipFill>
          <a:blip r:embed="rId2"/>
          <a:stretch>
            <a:fillRect/>
          </a:stretch>
        </p:blipFill>
        <p:spPr>
          <a:xfrm>
            <a:off x="804109" y="3897449"/>
            <a:ext cx="443063" cy="279131"/>
          </a:xfrm>
          <a:prstGeom prst="rect">
            <a:avLst/>
          </a:prstGeom>
          <a:noFill/>
          <a:ln>
            <a:noFill/>
          </a:ln>
        </p:spPr>
      </p:pic>
      <p:sp>
        <p:nvSpPr>
          <p:cNvPr id="8" name="Google Shape;83;p15"/>
          <p:cNvSpPr/>
          <p:nvPr/>
        </p:nvSpPr>
        <p:spPr>
          <a:xfrm>
            <a:off x="7787640" y="0"/>
            <a:ext cx="1356360" cy="5143500"/>
          </a:xfrm>
          <a:prstGeom prst="rect">
            <a:avLst/>
          </a:prstGeom>
          <a:solidFill>
            <a:srgbClr val="B9D6D5"/>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dirty="0">
              <a:latin typeface="Arial" panose="020B0604020202020204" pitchFamily="34" charset="0"/>
            </a:endParaRPr>
          </a:p>
        </p:txBody>
      </p:sp>
      <p:sp>
        <p:nvSpPr>
          <p:cNvPr id="9" name="Google Shape;85;p15"/>
          <p:cNvSpPr/>
          <p:nvPr/>
        </p:nvSpPr>
        <p:spPr>
          <a:xfrm>
            <a:off x="0" y="4587240"/>
            <a:ext cx="3505200" cy="556260"/>
          </a:xfrm>
          <a:prstGeom prst="snip1Rect">
            <a:avLst>
              <a:gd name="adj" fmla="val 16667"/>
            </a:avLst>
          </a:prstGeom>
          <a:solidFill>
            <a:schemeClr val="dk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dirty="0">
              <a:latin typeface="Arial" panose="020B0604020202020204" pitchFamily="34" charset="0"/>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713793" y="350018"/>
            <a:ext cx="7886700" cy="851101"/>
          </a:xfrm>
        </p:spPr>
        <p:txBody>
          <a:bodyPr anchor="t">
            <a:noAutofit/>
          </a:bodyPr>
          <a:lstStyle>
            <a:lvl1pPr>
              <a:defRPr sz="3000" b="1"/>
            </a:lvl1pPr>
          </a:lstStyle>
          <a:p>
            <a:r>
              <a:rPr lang="uk-UA"/>
              <a:t>Клацніть, щоб редагувати стиль зразка заголовка</a:t>
            </a:r>
            <a:endParaRPr lang="ru-RU" dirty="0"/>
          </a:p>
        </p:txBody>
      </p:sp>
      <p:sp>
        <p:nvSpPr>
          <p:cNvPr id="3" name="Місце для вмісту 2"/>
          <p:cNvSpPr>
            <a:spLocks noGrp="1"/>
          </p:cNvSpPr>
          <p:nvPr>
            <p:ph sz="half" idx="1" hasCustomPrompt="1"/>
          </p:nvPr>
        </p:nvSpPr>
        <p:spPr>
          <a:xfrm>
            <a:off x="797767" y="1387098"/>
            <a:ext cx="3717083" cy="2788663"/>
          </a:xfrm>
        </p:spPr>
        <p:txBody>
          <a:bodyPr>
            <a:normAutofit/>
          </a:bodyPr>
          <a:lstStyle>
            <a:lvl1pPr marL="0" indent="0">
              <a:buNone/>
              <a:defRPr sz="1500"/>
            </a:lvl1pPr>
          </a:lstStyle>
          <a:p>
            <a:pPr lvl="0"/>
            <a:r>
              <a:rPr lang="uk-UA" dirty="0"/>
              <a:t>текст</a:t>
            </a:r>
            <a:endParaRPr lang="ru-RU" dirty="0"/>
          </a:p>
        </p:txBody>
      </p:sp>
      <p:pic>
        <p:nvPicPr>
          <p:cNvPr id="8" name="Google Shape;148;p19"/>
          <p:cNvPicPr preferRelativeResize="0"/>
          <p:nvPr/>
        </p:nvPicPr>
        <p:blipFill>
          <a:blip r:embed="rId2"/>
          <a:stretch>
            <a:fillRect/>
          </a:stretch>
        </p:blipFill>
        <p:spPr>
          <a:xfrm>
            <a:off x="0" y="4440079"/>
            <a:ext cx="9144000" cy="692110"/>
          </a:xfrm>
          <a:prstGeom prst="rect">
            <a:avLst/>
          </a:prstGeom>
          <a:noFill/>
          <a:ln>
            <a:noFill/>
          </a:ln>
        </p:spPr>
      </p:pic>
      <p:sp>
        <p:nvSpPr>
          <p:cNvPr id="6" name="Місце для діаграми 5"/>
          <p:cNvSpPr>
            <a:spLocks noGrp="1"/>
          </p:cNvSpPr>
          <p:nvPr>
            <p:ph type="chart" sz="quarter" idx="10" hasCustomPrompt="1"/>
          </p:nvPr>
        </p:nvSpPr>
        <p:spPr>
          <a:xfrm>
            <a:off x="4572000" y="1387095"/>
            <a:ext cx="3774233" cy="2788664"/>
          </a:xfrm>
        </p:spPr>
        <p:txBody>
          <a:bodyPr/>
          <a:lstStyle/>
          <a:p>
            <a:r>
              <a:rPr lang="uk-UA" dirty="0"/>
              <a:t>Вставлення діаграми</a:t>
            </a:r>
            <a:endParaRPr lang="ru-RU"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59703" y="267034"/>
            <a:ext cx="7886700" cy="994172"/>
          </a:xfrm>
        </p:spPr>
        <p:txBody>
          <a:bodyPr>
            <a:normAutofit/>
          </a:bodyPr>
          <a:lstStyle>
            <a:lvl1pPr>
              <a:defRPr sz="3000" b="1"/>
            </a:lvl1pPr>
          </a:lstStyle>
          <a:p>
            <a:r>
              <a:rPr lang="uk-UA" dirty="0"/>
              <a:t>Клацніть, щоб редагувати стиль зразка заголовка</a:t>
            </a:r>
            <a:endParaRPr lang="ru-RU" dirty="0"/>
          </a:p>
        </p:txBody>
      </p:sp>
      <p:pic>
        <p:nvPicPr>
          <p:cNvPr id="6" name="Google Shape;148;p19"/>
          <p:cNvPicPr preferRelativeResize="0"/>
          <p:nvPr/>
        </p:nvPicPr>
        <p:blipFill>
          <a:blip r:embed="rId2"/>
          <a:stretch>
            <a:fillRect/>
          </a:stretch>
        </p:blipFill>
        <p:spPr>
          <a:xfrm>
            <a:off x="0" y="4440079"/>
            <a:ext cx="9144000" cy="692110"/>
          </a:xfrm>
          <a:prstGeom prst="rect">
            <a:avLst/>
          </a:prstGeom>
          <a:noFill/>
          <a:ln>
            <a:noFill/>
          </a:ln>
        </p:spPr>
      </p:pic>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Лише заголовок">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67453" y="274783"/>
            <a:ext cx="7636095" cy="994172"/>
          </a:xfrm>
        </p:spPr>
        <p:txBody>
          <a:bodyPr>
            <a:normAutofit/>
          </a:bodyPr>
          <a:lstStyle>
            <a:lvl1pPr>
              <a:defRPr sz="3000" b="1"/>
            </a:lvl1pPr>
          </a:lstStyle>
          <a:p>
            <a:r>
              <a:rPr lang="uk-UA" dirty="0"/>
              <a:t>Клацніть, щоб редагувати стиль зразка заголовка</a:t>
            </a:r>
            <a:endParaRPr lang="ru-RU"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matchingName="Title slid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68644" y="1132033"/>
            <a:ext cx="7214461" cy="2052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5200"/>
              <a:buNone/>
              <a:defRPr sz="30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67905" y="288275"/>
            <a:ext cx="7191213"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3000"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991893" y="1152475"/>
            <a:ext cx="7191212"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800100" y="1986497"/>
            <a:ext cx="7551420" cy="529591"/>
          </a:xfrm>
        </p:spPr>
        <p:txBody>
          <a:bodyPr anchor="ctr"/>
          <a:lstStyle>
            <a:lvl1pPr algn="ctr">
              <a:defRPr sz="4500" b="1"/>
            </a:lvl1pPr>
          </a:lstStyle>
          <a:p>
            <a:r>
              <a:rPr lang="uk-UA" dirty="0"/>
              <a:t>НАЗВА</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354" y="422910"/>
            <a:ext cx="847166" cy="8001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7185" y="0"/>
            <a:ext cx="516815" cy="1493520"/>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58;p13"/>
          <p:cNvSpPr/>
          <p:nvPr/>
        </p:nvSpPr>
        <p:spPr>
          <a:xfrm>
            <a:off x="-16538" y="4576275"/>
            <a:ext cx="3498878" cy="567225"/>
          </a:xfrm>
          <a:prstGeom prst="snip1Rect">
            <a:avLst>
              <a:gd name="adj" fmla="val 16667"/>
            </a:avLst>
          </a:prstGeom>
          <a:solidFill>
            <a:schemeClr val="dk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dirty="0">
              <a:latin typeface="Arial" panose="020B0604020202020204" pitchFamily="34" charset="0"/>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heme" Target="../theme/theme2.xml"/><Relationship Id="rId8" Type="http://schemas.openxmlformats.org/officeDocument/2006/relationships/slideLayout" Target="../slideLayouts/slideLayout16.xml"/><Relationship Id="rId7" Type="http://schemas.openxmlformats.org/officeDocument/2006/relationships/slideLayout" Target="../slideLayouts/slideLayout15.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uk-UA" dirty="0"/>
              <a:t>Клацніть, щоб редагувати стиль зразка заголовка</a:t>
            </a:r>
            <a:endParaRPr lang="ru-RU" dirty="0"/>
          </a:p>
        </p:txBody>
      </p:sp>
      <p:sp>
        <p:nvSpPr>
          <p:cNvPr id="3" name="Місце для тексту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uk-UA" dirty="0"/>
              <a:t>Клацніть, щоб відредагувати стилі зразків тексту</a:t>
            </a:r>
            <a:endParaRPr lang="uk-UA" dirty="0"/>
          </a:p>
          <a:p>
            <a:pPr lvl="1"/>
            <a:r>
              <a:rPr lang="uk-UA" dirty="0"/>
              <a:t>Другий рівень</a:t>
            </a:r>
            <a:endParaRPr lang="uk-UA" dirty="0"/>
          </a:p>
          <a:p>
            <a:pPr lvl="2"/>
            <a:r>
              <a:rPr lang="uk-UA" dirty="0"/>
              <a:t>Третій рівень</a:t>
            </a:r>
            <a:endParaRPr lang="uk-UA" dirty="0"/>
          </a:p>
          <a:p>
            <a:pPr lvl="3"/>
            <a:r>
              <a:rPr lang="uk-UA" dirty="0"/>
              <a:t>Четвертий рівень</a:t>
            </a:r>
            <a:endParaRPr lang="uk-UA" dirty="0"/>
          </a:p>
          <a:p>
            <a:pPr lvl="4"/>
            <a:r>
              <a:rPr lang="uk-UA" dirty="0"/>
              <a:t>П’ятий рівень</a:t>
            </a:r>
            <a:endParaRPr lang="ru-RU" dirty="0"/>
          </a:p>
        </p:txBody>
      </p:sp>
      <p:sp>
        <p:nvSpPr>
          <p:cNvPr id="4" name="Місце для дати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fld id="{BB18DB3C-EDB9-479C-86A4-56F38AECDD14}" type="datetimeFigureOut">
              <a:rPr lang="ru-RU" smtClean="0"/>
            </a:fld>
            <a:endParaRPr lang="ru-RU" dirty="0"/>
          </a:p>
        </p:txBody>
      </p:sp>
      <p:sp>
        <p:nvSpPr>
          <p:cNvPr id="5" name="Місце для нижнього колонтитула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endParaRPr lang="ru-RU" dirty="0"/>
          </a:p>
        </p:txBody>
      </p:sp>
      <p:sp>
        <p:nvSpPr>
          <p:cNvPr id="6" name="Місце для номера слайда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pPr marL="0" lvl="0" indent="0" algn="r" rtl="0">
              <a:spcBef>
                <a:spcPts val="0"/>
              </a:spcBef>
              <a:spcAft>
                <a:spcPts val="0"/>
              </a:spcAft>
              <a:buNone/>
            </a:pPr>
            <a:fld id="{00000000-1234-1234-1234-12341234123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uk-UA" dirty="0"/>
              <a:t>Клацніть, щоб редагувати стиль зразка заголовка</a:t>
            </a:r>
            <a:endParaRPr lang="ru-RU" dirty="0"/>
          </a:p>
        </p:txBody>
      </p:sp>
      <p:sp>
        <p:nvSpPr>
          <p:cNvPr id="3" name="Місце для тексту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uk-UA" dirty="0"/>
              <a:t>Клацніть, щоб відредагувати стилі зразків тексту</a:t>
            </a:r>
            <a:endParaRPr lang="uk-UA" dirty="0"/>
          </a:p>
          <a:p>
            <a:pPr lvl="1"/>
            <a:r>
              <a:rPr lang="uk-UA" dirty="0"/>
              <a:t>Другий рівень</a:t>
            </a:r>
            <a:endParaRPr lang="uk-UA" dirty="0"/>
          </a:p>
          <a:p>
            <a:pPr lvl="2"/>
            <a:r>
              <a:rPr lang="uk-UA" dirty="0"/>
              <a:t>Третій рівень</a:t>
            </a:r>
            <a:endParaRPr lang="uk-UA" dirty="0"/>
          </a:p>
          <a:p>
            <a:pPr lvl="3"/>
            <a:r>
              <a:rPr lang="uk-UA" dirty="0"/>
              <a:t>Четвертий рівень</a:t>
            </a:r>
            <a:endParaRPr lang="uk-UA" dirty="0"/>
          </a:p>
          <a:p>
            <a:pPr lvl="4"/>
            <a:r>
              <a:rPr lang="uk-UA" dirty="0"/>
              <a:t>П’ятий рівень</a:t>
            </a:r>
            <a:endParaRPr lang="ru-RU" dirty="0"/>
          </a:p>
        </p:txBody>
      </p:sp>
      <p:sp>
        <p:nvSpPr>
          <p:cNvPr id="4" name="Місце для дати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fld id="{BB18DB3C-EDB9-479C-86A4-56F38AECDD14}" type="datetimeFigureOut">
              <a:rPr lang="ru-RU" smtClean="0"/>
            </a:fld>
            <a:endParaRPr lang="ru-RU" dirty="0"/>
          </a:p>
        </p:txBody>
      </p:sp>
      <p:sp>
        <p:nvSpPr>
          <p:cNvPr id="5" name="Місце для нижнього колонтитула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endParaRPr lang="ru-RU" dirty="0"/>
          </a:p>
        </p:txBody>
      </p:sp>
      <p:sp>
        <p:nvSpPr>
          <p:cNvPr id="6" name="Місце для номера слайда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pPr marL="0" lvl="0" indent="0" algn="r" rtl="0">
              <a:spcBef>
                <a:spcPts val="0"/>
              </a:spcBef>
              <a:spcAft>
                <a:spcPts val="0"/>
              </a:spcAft>
              <a:buNone/>
            </a:pPr>
            <a:fld id="{00000000-1234-1234-1234-12341234123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8.xml"/><Relationship Id="rId2" Type="http://schemas.openxmlformats.org/officeDocument/2006/relationships/image" Target="../media/image13.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8.xml"/><Relationship Id="rId2" Type="http://schemas.openxmlformats.org/officeDocument/2006/relationships/image" Target="../media/image21.png"/><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8.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8.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3" name="Заголовок 2"/>
          <p:cNvSpPr>
            <a:spLocks noGrp="1"/>
          </p:cNvSpPr>
          <p:nvPr>
            <p:ph type="ctrTitle"/>
          </p:nvPr>
        </p:nvSpPr>
        <p:spPr>
          <a:xfrm>
            <a:off x="978408" y="1307592"/>
            <a:ext cx="7214616" cy="2048256"/>
          </a:xfrm>
        </p:spPr>
        <p:txBody>
          <a:bodyPr>
            <a:normAutofit fontScale="90000"/>
          </a:bodyPr>
          <a:lstStyle/>
          <a:p>
            <a:r>
              <a:rPr lang="ru-RU" sz="4800" b="1" dirty="0" err="1">
                <a:solidFill>
                  <a:schemeClr val="dk1"/>
                </a:solidFill>
              </a:rPr>
              <a:t>Антикорупційні</a:t>
            </a:r>
            <a:r>
              <a:rPr lang="ru-RU" sz="4800" b="1" dirty="0">
                <a:solidFill>
                  <a:schemeClr val="dk1"/>
                </a:solidFill>
              </a:rPr>
              <a:t> </a:t>
            </a:r>
            <a:r>
              <a:rPr lang="ru-RU" sz="4800" b="1" dirty="0" err="1">
                <a:solidFill>
                  <a:schemeClr val="dk1"/>
                </a:solidFill>
              </a:rPr>
              <a:t>месники</a:t>
            </a:r>
            <a:r>
              <a:rPr lang="ru-RU" sz="4800" b="1" dirty="0">
                <a:solidFill>
                  <a:schemeClr val="dk1"/>
                </a:solidFill>
              </a:rPr>
              <a:t>: </a:t>
            </a:r>
            <a:r>
              <a:rPr lang="ru-RU" sz="3600" b="0" dirty="0" err="1">
                <a:solidFill>
                  <a:schemeClr val="dk1"/>
                </a:solidFill>
              </a:rPr>
              <a:t>хто</a:t>
            </a:r>
            <a:r>
              <a:rPr lang="ru-RU" sz="3600" b="0" dirty="0">
                <a:solidFill>
                  <a:schemeClr val="dk1"/>
                </a:solidFill>
              </a:rPr>
              <a:t> </a:t>
            </a:r>
            <a:r>
              <a:rPr lang="ru-RU" sz="3600" b="0" dirty="0" err="1">
                <a:solidFill>
                  <a:schemeClr val="dk1"/>
                </a:solidFill>
              </a:rPr>
              <a:t>бореться</a:t>
            </a:r>
            <a:r>
              <a:rPr lang="ru-RU" sz="3600" b="0" dirty="0">
                <a:solidFill>
                  <a:schemeClr val="dk1"/>
                </a:solidFill>
              </a:rPr>
              <a:t> з </a:t>
            </a:r>
            <a:r>
              <a:rPr lang="ru-RU" sz="3600" b="0" dirty="0" err="1">
                <a:solidFill>
                  <a:schemeClr val="dk1"/>
                </a:solidFill>
              </a:rPr>
              <a:t>корупцією</a:t>
            </a:r>
            <a:r>
              <a:rPr lang="ru-RU" sz="3600" b="0" dirty="0">
                <a:solidFill>
                  <a:schemeClr val="dk1"/>
                </a:solidFill>
              </a:rPr>
              <a:t> в </a:t>
            </a:r>
            <a:r>
              <a:rPr lang="ru-RU" sz="3600" b="0" dirty="0" err="1">
                <a:solidFill>
                  <a:schemeClr val="dk1"/>
                </a:solidFill>
              </a:rPr>
              <a:t>Україні</a:t>
            </a:r>
            <a:r>
              <a:rPr lang="ru-RU" sz="3600" b="0" dirty="0">
                <a:solidFill>
                  <a:schemeClr val="dk1"/>
                </a:solidFill>
              </a:rPr>
              <a:t>?</a:t>
            </a:r>
            <a:br>
              <a:rPr lang="ru-RU" sz="4800" b="1" dirty="0">
                <a:latin typeface="Arial" panose="020B0604020202020204" pitchFamily="34" charset="0"/>
                <a:ea typeface="Roboto"/>
                <a:cs typeface="Arial" panose="020B0604020202020204" pitchFamily="34" charset="0"/>
                <a:sym typeface="Roboto"/>
              </a:rPr>
            </a:b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Google Shape;134;p20"/>
          <p:cNvSpPr txBox="1">
            <a:spLocks noGrp="1"/>
          </p:cNvSpPr>
          <p:nvPr>
            <p:ph type="title"/>
          </p:nvPr>
        </p:nvSpPr>
        <p:spPr>
          <a:xfrm>
            <a:off x="891567" y="304057"/>
            <a:ext cx="7554850" cy="1358782"/>
          </a:xfrm>
          <a:prstGeom prst="rect">
            <a:avLst/>
          </a:prstGeom>
        </p:spPr>
        <p:txBody>
          <a:bodyPr spcFirstLastPara="1" wrap="square" lIns="91425" tIns="91425" rIns="91425" bIns="91425" anchor="t" anchorCtr="0">
            <a:noAutofit/>
          </a:bodyPr>
          <a:lstStyle/>
          <a:p>
            <a:r>
              <a:rPr lang="en-US" sz="2900" b="1" dirty="0">
                <a:solidFill>
                  <a:schemeClr val="tx1">
                    <a:lumMod val="95000"/>
                    <a:lumOff val="5000"/>
                  </a:schemeClr>
                </a:solidFill>
                <a:latin typeface="Arial" panose="020B0604020202020204" pitchFamily="34" charset="0"/>
                <a:ea typeface="Roboto"/>
                <a:cs typeface="Arial" panose="020B0604020202020204" pitchFamily="34" charset="0"/>
                <a:sym typeface="Roboto"/>
              </a:rPr>
              <a:t>Напрями роботи антикорупційних органів: </a:t>
            </a:r>
            <a:r>
              <a:rPr lang="en-US" sz="2200" b="1" dirty="0">
                <a:effectLst>
                  <a:outerShdw blurRad="38100" dist="38100" dir="2700000" algn="tl">
                    <a:srgbClr val="000000">
                      <a:alpha val="43137"/>
                    </a:srgbClr>
                  </a:outerShdw>
                </a:effectLst>
                <a:highlight>
                  <a:srgbClr val="B9D6D5"/>
                </a:highlight>
                <a:latin typeface="Arial" panose="020B0604020202020204" pitchFamily="34" charset="0"/>
                <a:ea typeface="Roboto"/>
                <a:cs typeface="Arial" panose="020B0604020202020204" pitchFamily="34" charset="0"/>
                <a:sym typeface="Roboto"/>
              </a:rPr>
              <a:t>Запобігання корупції</a:t>
            </a:r>
            <a:r>
              <a:rPr lang="en-US" sz="2200" b="1" dirty="0">
                <a:effectLst>
                  <a:outerShdw blurRad="38100" dist="38100" dir="2700000" algn="tl">
                    <a:srgbClr val="000000">
                      <a:alpha val="43137"/>
                    </a:srgbClr>
                  </a:outerShdw>
                </a:effectLst>
                <a:highlight>
                  <a:srgbClr val="B9D6D5"/>
                </a:highlight>
                <a:latin typeface="Arial" panose="020B0604020202020204" pitchFamily="34" charset="0"/>
                <a:ea typeface="Roboto"/>
                <a:cs typeface="Arial" panose="020B0604020202020204" pitchFamily="34" charset="0"/>
                <a:sym typeface="Roboto"/>
              </a:rPr>
              <a:t> в структурах влади</a:t>
            </a:r>
            <a:endParaRPr sz="2900" b="1" dirty="0">
              <a:solidFill>
                <a:schemeClr val="tx1">
                  <a:lumMod val="95000"/>
                  <a:lumOff val="5000"/>
                </a:schemeClr>
              </a:solidFill>
              <a:effectLst>
                <a:outerShdw blurRad="38100" dist="38100" dir="2700000" algn="tl">
                  <a:srgbClr val="000000">
                    <a:alpha val="43137"/>
                  </a:srgbClr>
                </a:outerShdw>
              </a:effectLst>
              <a:highlight>
                <a:srgbClr val="B9D6D5"/>
              </a:highlight>
              <a:latin typeface="Arial" panose="020B0604020202020204" pitchFamily="34" charset="0"/>
              <a:ea typeface="Roboto"/>
              <a:cs typeface="Arial" panose="020B0604020202020204" pitchFamily="34" charset="0"/>
              <a:sym typeface="Roboto"/>
            </a:endParaRPr>
          </a:p>
        </p:txBody>
      </p:sp>
      <p:sp>
        <p:nvSpPr>
          <p:cNvPr id="136" name="Google Shape;136;p20"/>
          <p:cNvSpPr txBox="1"/>
          <p:nvPr/>
        </p:nvSpPr>
        <p:spPr>
          <a:xfrm>
            <a:off x="540308" y="1653412"/>
            <a:ext cx="7736425" cy="2097980"/>
          </a:xfrm>
          <a:prstGeom prst="rect">
            <a:avLst/>
          </a:prstGeom>
          <a:noFill/>
          <a:ln>
            <a:noFill/>
          </a:ln>
        </p:spPr>
        <p:txBody>
          <a:bodyPr spcFirstLastPara="1" wrap="square" lIns="91425" tIns="91425" rIns="91425" bIns="91425" anchor="t" anchorCtr="0">
            <a:spAutoFit/>
          </a:bodyPr>
          <a:lstStyle/>
          <a:p>
            <a:pPr marL="457200" lvl="0" indent="-317500" algn="l" rtl="0">
              <a:spcBef>
                <a:spcPts val="1000"/>
              </a:spcBef>
              <a:spcAft>
                <a:spcPts val="0"/>
              </a:spcAft>
              <a:buClr>
                <a:srgbClr val="B9D6D5"/>
              </a:buClr>
              <a:buSzPts val="1400"/>
              <a:buFont typeface="Helvetica Neue" panose="020B0604020202020204"/>
              <a:buChar char="●"/>
            </a:pPr>
            <a:r>
              <a:rPr lang="en-US"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rPr>
              <a:t>Встановлення правил поведінки, заохочення їх виконання, застосування дисциплінарної відповідальності за недотримання</a:t>
            </a:r>
            <a:endParaRPr lang="en-US"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7500" algn="l" rtl="0">
              <a:spcBef>
                <a:spcPts val="0"/>
              </a:spcBef>
              <a:spcAft>
                <a:spcPts val="0"/>
              </a:spcAft>
              <a:buClr>
                <a:srgbClr val="B9D6D5"/>
              </a:buClr>
              <a:buSzPts val="1400"/>
              <a:buFont typeface="Helvetica Neue" panose="020B0604020202020204"/>
              <a:buChar char="●"/>
            </a:pPr>
            <a:endParaRPr lang="en-US"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7500" algn="l" rtl="0">
              <a:spcBef>
                <a:spcPts val="0"/>
              </a:spcBef>
              <a:spcAft>
                <a:spcPts val="0"/>
              </a:spcAft>
              <a:buClr>
                <a:srgbClr val="B9D6D5"/>
              </a:buClr>
              <a:buSzPts val="1400"/>
              <a:buFont typeface="Helvetica Neue" panose="020B0604020202020204"/>
              <a:buChar char="●"/>
            </a:pPr>
            <a:r>
              <a:rPr lang="en-US"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rPr>
              <a:t>Попередження конфлікту інтересів</a:t>
            </a:r>
            <a:endParaRPr lang="en-US" sz="800"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endParaRPr>
          </a:p>
          <a:p>
            <a:pPr marL="139700" lvl="0" algn="l" rtl="0">
              <a:spcBef>
                <a:spcPts val="0"/>
              </a:spcBef>
              <a:spcAft>
                <a:spcPts val="0"/>
              </a:spcAft>
              <a:buClr>
                <a:srgbClr val="B9D6D5"/>
              </a:buClr>
              <a:buSzPts val="1400"/>
            </a:pPr>
            <a:endParaRPr sz="800"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7500" algn="l" rtl="0">
              <a:spcBef>
                <a:spcPts val="0"/>
              </a:spcBef>
              <a:spcAft>
                <a:spcPts val="0"/>
              </a:spcAft>
              <a:buClr>
                <a:srgbClr val="B9D6D5"/>
              </a:buClr>
              <a:buSzPts val="1400"/>
              <a:buFont typeface="Helvetica Neue" panose="020B0604020202020204"/>
              <a:buChar char="●"/>
            </a:pPr>
            <a:r>
              <a:rPr lang="en-US"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rPr>
              <a:t>Перевірку та забезпечення доступу громадськості до відомостей у деклараціях посадових осіб</a:t>
            </a:r>
            <a:endParaRPr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endParaRPr>
          </a:p>
        </p:txBody>
      </p:sp>
      <p:pic>
        <p:nvPicPr>
          <p:cNvPr id="6" name="Google Shape;105;p17"/>
          <p:cNvPicPr preferRelativeResize="0"/>
          <p:nvPr/>
        </p:nvPicPr>
        <p:blipFill>
          <a:blip r:embed="rId1"/>
          <a:stretch>
            <a:fillRect/>
          </a:stretch>
        </p:blipFill>
        <p:spPr>
          <a:xfrm>
            <a:off x="102235" y="4052570"/>
            <a:ext cx="9041765" cy="971550"/>
          </a:xfrm>
          <a:prstGeom prst="rect">
            <a:avLst/>
          </a:prstGeom>
          <a:noFill/>
          <a:ln>
            <a:noFill/>
          </a:ln>
        </p:spPr>
      </p:pic>
      <p:pic>
        <p:nvPicPr>
          <p:cNvPr id="128" name="Google Shape;128;p19"/>
          <p:cNvPicPr preferRelativeResize="0"/>
          <p:nvPr/>
        </p:nvPicPr>
        <p:blipFill>
          <a:blip r:embed="rId2"/>
          <a:stretch>
            <a:fillRect/>
          </a:stretch>
        </p:blipFill>
        <p:spPr>
          <a:xfrm>
            <a:off x="7597775" y="3535045"/>
            <a:ext cx="1129665" cy="104013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Google Shape;143;p21"/>
          <p:cNvSpPr txBox="1">
            <a:spLocks noGrp="1"/>
          </p:cNvSpPr>
          <p:nvPr>
            <p:ph type="title"/>
          </p:nvPr>
        </p:nvSpPr>
        <p:spPr>
          <a:xfrm>
            <a:off x="883920" y="290625"/>
            <a:ext cx="7592568" cy="137815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000" b="1" dirty="0">
                <a:solidFill>
                  <a:schemeClr val="tx1">
                    <a:lumMod val="95000"/>
                    <a:lumOff val="5000"/>
                  </a:schemeClr>
                </a:solidFill>
                <a:latin typeface="Arial" panose="020B0604020202020204" pitchFamily="34" charset="0"/>
                <a:ea typeface="Roboto"/>
                <a:cs typeface="Arial" panose="020B0604020202020204" pitchFamily="34" charset="0"/>
                <a:sym typeface="Roboto"/>
              </a:rPr>
              <a:t>Напрями роботи антикорупційних органів: </a:t>
            </a:r>
            <a:r>
              <a:rPr lang="en-US" sz="2200" b="1" dirty="0">
                <a:effectLst>
                  <a:outerShdw blurRad="38100" dist="38100" dir="2700000" algn="tl">
                    <a:srgbClr val="000000">
                      <a:alpha val="43137"/>
                    </a:srgbClr>
                  </a:outerShdw>
                </a:effectLst>
                <a:highlight>
                  <a:srgbClr val="B9D6D5"/>
                </a:highlight>
                <a:latin typeface="Arial" panose="020B0604020202020204" pitchFamily="34" charset="0"/>
                <a:ea typeface="Roboto"/>
                <a:cs typeface="Arial" panose="020B0604020202020204" pitchFamily="34" charset="0"/>
                <a:sym typeface="Roboto"/>
              </a:rPr>
              <a:t>Розслідування та кримінальне переслідування</a:t>
            </a:r>
            <a:endParaRPr sz="2200" b="1" dirty="0">
              <a:effectLst>
                <a:outerShdw blurRad="38100" dist="38100" dir="2700000" algn="tl">
                  <a:srgbClr val="000000">
                    <a:alpha val="43137"/>
                  </a:srgbClr>
                </a:outerShdw>
              </a:effectLst>
              <a:highlight>
                <a:srgbClr val="B9D6D5"/>
              </a:highlight>
              <a:latin typeface="Arial" panose="020B0604020202020204" pitchFamily="34" charset="0"/>
              <a:ea typeface="Roboto"/>
              <a:cs typeface="Arial" panose="020B0604020202020204" pitchFamily="34" charset="0"/>
              <a:sym typeface="Roboto"/>
            </a:endParaRPr>
          </a:p>
        </p:txBody>
      </p:sp>
      <p:sp>
        <p:nvSpPr>
          <p:cNvPr id="145" name="Google Shape;145;p21"/>
          <p:cNvSpPr txBox="1"/>
          <p:nvPr/>
        </p:nvSpPr>
        <p:spPr>
          <a:xfrm>
            <a:off x="446735" y="1668781"/>
            <a:ext cx="7883449" cy="2903329"/>
          </a:xfrm>
          <a:prstGeom prst="rect">
            <a:avLst/>
          </a:prstGeom>
          <a:noFill/>
          <a:ln>
            <a:noFill/>
          </a:ln>
        </p:spPr>
        <p:txBody>
          <a:bodyPr spcFirstLastPara="1" wrap="square" lIns="91425" tIns="91425" rIns="91425" bIns="91425" anchor="t" anchorCtr="0">
            <a:spAutoFit/>
          </a:bodyPr>
          <a:lstStyle/>
          <a:p>
            <a:pPr marL="457200" lvl="0" indent="-317500" algn="l" rtl="0">
              <a:spcBef>
                <a:spcPts val="1000"/>
              </a:spcBef>
              <a:spcAft>
                <a:spcPts val="0"/>
              </a:spcAft>
              <a:buClr>
                <a:srgbClr val="B9D6D5"/>
              </a:buClr>
              <a:buSzPts val="1400"/>
              <a:buFont typeface="Helvetica Neue" panose="020B0604020202020204"/>
              <a:buChar char="●"/>
            </a:pPr>
            <a:r>
              <a:rPr lang="en-US" sz="1600"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rPr>
              <a:t>Ефективне застосування антикорупційного законодавства на всіх стадіях кримінального процесу</a:t>
            </a:r>
            <a:endParaRPr lang="en-US" sz="1600"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endParaRPr>
          </a:p>
          <a:p>
            <a:pPr marL="139700" lvl="0" algn="l" rtl="0">
              <a:spcBef>
                <a:spcPts val="1000"/>
              </a:spcBef>
              <a:spcAft>
                <a:spcPts val="0"/>
              </a:spcAft>
              <a:buClr>
                <a:srgbClr val="B9D6D5"/>
              </a:buClr>
              <a:buSzPts val="1400"/>
            </a:pPr>
            <a:endParaRPr lang="uk-UA" sz="1600"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7500" algn="l" rtl="0">
              <a:spcBef>
                <a:spcPts val="0"/>
              </a:spcBef>
              <a:spcAft>
                <a:spcPts val="0"/>
              </a:spcAft>
              <a:buClr>
                <a:srgbClr val="B9D6D5"/>
              </a:buClr>
              <a:buSzPts val="1400"/>
              <a:buFont typeface="Helvetica Neue" panose="020B0604020202020204"/>
              <a:buChar char="●"/>
            </a:pPr>
            <a:r>
              <a:rPr lang="en-US" sz="1600"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rPr>
              <a:t>Нагляд за міжвідомчою співпрацею й обміном інформацією щодо конкретних справ і поза ними</a:t>
            </a:r>
            <a:endParaRPr lang="uk-UA" sz="1600"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7500" algn="l" rtl="0">
              <a:spcBef>
                <a:spcPts val="0"/>
              </a:spcBef>
              <a:spcAft>
                <a:spcPts val="0"/>
              </a:spcAft>
              <a:buClr>
                <a:srgbClr val="B9D6D5"/>
              </a:buClr>
              <a:buSzPts val="1400"/>
              <a:buFont typeface="Helvetica Neue" panose="020B0604020202020204"/>
              <a:buChar char="●"/>
            </a:pPr>
            <a:endParaRPr lang="uk-UA" sz="1600"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7500" algn="l" rtl="0">
              <a:spcBef>
                <a:spcPts val="0"/>
              </a:spcBef>
              <a:spcAft>
                <a:spcPts val="0"/>
              </a:spcAft>
              <a:buClr>
                <a:srgbClr val="B9D6D5"/>
              </a:buClr>
              <a:buSzPts val="1400"/>
              <a:buFont typeface="Helvetica Neue" panose="020B0604020202020204"/>
              <a:buChar char="●"/>
            </a:pPr>
            <a:r>
              <a:rPr lang="en-US" sz="1600"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rPr>
              <a:t>Виконання функцій центральної установи для взаємної правової допомоги й розгляду запитів про екстрадицію</a:t>
            </a:r>
            <a:endParaRPr lang="uk-UA" sz="1600"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7500" algn="l" rtl="0">
              <a:spcBef>
                <a:spcPts val="0"/>
              </a:spcBef>
              <a:spcAft>
                <a:spcPts val="0"/>
              </a:spcAft>
              <a:buClr>
                <a:srgbClr val="B9D6D5"/>
              </a:buClr>
              <a:buSzPts val="1400"/>
              <a:buFont typeface="Helvetica Neue" panose="020B0604020202020204"/>
              <a:buChar char="●"/>
            </a:pPr>
            <a:endParaRPr lang="uk-UA" sz="1600"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7500" algn="l" rtl="0">
              <a:spcBef>
                <a:spcPts val="0"/>
              </a:spcBef>
              <a:spcAft>
                <a:spcPts val="0"/>
              </a:spcAft>
              <a:buClr>
                <a:srgbClr val="B9D6D5"/>
              </a:buClr>
              <a:buSzPts val="1400"/>
              <a:buFont typeface="Helvetica Neue" panose="020B0604020202020204"/>
              <a:buChar char="●"/>
            </a:pPr>
            <a:r>
              <a:rPr lang="en-US" sz="1600"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rPr>
              <a:t>Збирання та аналіз статистичних даних у справах про корупцію</a:t>
            </a:r>
            <a:endParaRPr sz="1600"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endParaRPr>
          </a:p>
        </p:txBody>
      </p:sp>
      <p:pic>
        <p:nvPicPr>
          <p:cNvPr id="128" name="Google Shape;128;p19"/>
          <p:cNvPicPr preferRelativeResize="0"/>
          <p:nvPr/>
        </p:nvPicPr>
        <p:blipFill>
          <a:blip r:embed="rId1"/>
          <a:stretch>
            <a:fillRect/>
          </a:stretch>
        </p:blipFill>
        <p:spPr>
          <a:xfrm>
            <a:off x="7583170" y="3921760"/>
            <a:ext cx="1094740" cy="110998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2" name="Google Shape;152;p22"/>
          <p:cNvSpPr txBox="1">
            <a:spLocks noGrp="1"/>
          </p:cNvSpPr>
          <p:nvPr>
            <p:ph type="title"/>
          </p:nvPr>
        </p:nvSpPr>
        <p:spPr>
          <a:xfrm>
            <a:off x="894365" y="195370"/>
            <a:ext cx="7894500" cy="114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000" b="1" dirty="0">
                <a:solidFill>
                  <a:schemeClr val="tx1">
                    <a:lumMod val="95000"/>
                    <a:lumOff val="5000"/>
                  </a:schemeClr>
                </a:solidFill>
                <a:latin typeface="Arial" panose="020B0604020202020204" pitchFamily="34" charset="0"/>
                <a:ea typeface="Roboto"/>
                <a:cs typeface="Arial" panose="020B0604020202020204" pitchFamily="34" charset="0"/>
                <a:sym typeface="Roboto"/>
              </a:rPr>
              <a:t>Напрями роботи антикорупційних органів: </a:t>
            </a:r>
            <a:r>
              <a:rPr lang="uk-UA" altLang="en-US" sz="3000" b="1" dirty="0">
                <a:solidFill>
                  <a:schemeClr val="tx1">
                    <a:lumMod val="95000"/>
                    <a:lumOff val="5000"/>
                  </a:schemeClr>
                </a:solidFill>
                <a:latin typeface="Arial" panose="020B0604020202020204" pitchFamily="34" charset="0"/>
                <a:ea typeface="Roboto"/>
                <a:cs typeface="Arial" panose="020B0604020202020204" pitchFamily="34" charset="0"/>
                <a:sym typeface="Roboto"/>
              </a:rPr>
              <a:t>о</a:t>
            </a:r>
            <a:r>
              <a:rPr lang="en-US" sz="2200" dirty="0">
                <a:effectLst>
                  <a:outerShdw blurRad="38100" dist="38100" dir="2700000" algn="tl">
                    <a:srgbClr val="000000">
                      <a:alpha val="43137"/>
                    </a:srgbClr>
                  </a:outerShdw>
                </a:effectLst>
                <a:highlight>
                  <a:srgbClr val="B9D6D5"/>
                </a:highlight>
                <a:latin typeface="Arial" panose="020B0604020202020204" pitchFamily="34" charset="0"/>
                <a:ea typeface="Roboto"/>
                <a:cs typeface="Arial" panose="020B0604020202020204" pitchFamily="34" charset="0"/>
                <a:sym typeface="Roboto"/>
              </a:rPr>
              <a:t>світа та просвіта</a:t>
            </a:r>
            <a:endParaRPr sz="2200" dirty="0">
              <a:solidFill>
                <a:schemeClr val="tx1">
                  <a:lumMod val="95000"/>
                  <a:lumOff val="5000"/>
                </a:schemeClr>
              </a:solidFill>
              <a:effectLst>
                <a:outerShdw blurRad="38100" dist="38100" dir="2700000" algn="tl">
                  <a:srgbClr val="000000">
                    <a:alpha val="43137"/>
                  </a:srgbClr>
                </a:outerShdw>
              </a:effectLst>
              <a:highlight>
                <a:srgbClr val="B9D6D5"/>
              </a:highlight>
              <a:latin typeface="Arial" panose="020B0604020202020204" pitchFamily="34" charset="0"/>
              <a:ea typeface="Roboto"/>
              <a:cs typeface="Arial" panose="020B0604020202020204" pitchFamily="34" charset="0"/>
              <a:sym typeface="Roboto"/>
            </a:endParaRPr>
          </a:p>
        </p:txBody>
      </p:sp>
      <p:sp>
        <p:nvSpPr>
          <p:cNvPr id="154" name="Google Shape;154;p22"/>
          <p:cNvSpPr txBox="1"/>
          <p:nvPr/>
        </p:nvSpPr>
        <p:spPr>
          <a:xfrm>
            <a:off x="731669" y="1218598"/>
            <a:ext cx="7453083" cy="1877407"/>
          </a:xfrm>
          <a:prstGeom prst="rect">
            <a:avLst/>
          </a:prstGeom>
          <a:noFill/>
          <a:ln>
            <a:noFill/>
          </a:ln>
        </p:spPr>
        <p:txBody>
          <a:bodyPr spcFirstLastPara="1" wrap="square" lIns="91425" tIns="91425" rIns="91425" bIns="91425" anchor="t" anchorCtr="0">
            <a:spAutoFit/>
          </a:bodyPr>
          <a:lstStyle/>
          <a:p>
            <a:pPr marL="457200" lvl="0" indent="-317500" algn="l" rtl="0">
              <a:spcBef>
                <a:spcPts val="1200"/>
              </a:spcBef>
              <a:spcAft>
                <a:spcPts val="0"/>
              </a:spcAft>
              <a:buClr>
                <a:srgbClr val="B9D6D5"/>
              </a:buClr>
              <a:buSzPts val="1400"/>
              <a:buFont typeface="Helvetica Neue" panose="020B0604020202020204"/>
              <a:buChar char="●"/>
            </a:pPr>
            <a:r>
              <a:rPr lang="en-US" sz="1600"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rPr>
              <a:t>Створення освітніх програм для населення, освітніх установ для державних службовців; </a:t>
            </a:r>
            <a:endParaRPr sz="1600"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7500" algn="l" rtl="0">
              <a:spcBef>
                <a:spcPts val="1200"/>
              </a:spcBef>
              <a:spcAft>
                <a:spcPts val="0"/>
              </a:spcAft>
              <a:buClr>
                <a:srgbClr val="B9D6D5"/>
              </a:buClr>
              <a:buSzPts val="1400"/>
              <a:buFont typeface="Helvetica Neue" panose="020B0604020202020204"/>
              <a:buChar char="●"/>
            </a:pPr>
            <a:r>
              <a:rPr lang="en-US" sz="1600"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rPr>
              <a:t>Організація кампаній з інформування громадськості, </a:t>
            </a:r>
            <a:endParaRPr sz="1600"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7500" algn="l" rtl="0">
              <a:spcBef>
                <a:spcPts val="1200"/>
              </a:spcBef>
              <a:spcAft>
                <a:spcPts val="0"/>
              </a:spcAft>
              <a:buClr>
                <a:srgbClr val="B9D6D5"/>
              </a:buClr>
              <a:buSzPts val="1400"/>
              <a:buFont typeface="Helvetica Neue" panose="020B0604020202020204"/>
              <a:buChar char="●"/>
            </a:pPr>
            <a:r>
              <a:rPr lang="en-US" sz="1600"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rPr>
              <a:t>робота із засобами масової інформації, неурядовими організаціями, бізнес-спільнотою та населенням загалом. </a:t>
            </a:r>
            <a:endParaRPr sz="1600"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endParaRPr>
          </a:p>
        </p:txBody>
      </p:sp>
      <p:sp>
        <p:nvSpPr>
          <p:cNvPr id="156" name="Google Shape;156;p22"/>
          <p:cNvSpPr txBox="1"/>
          <p:nvPr/>
        </p:nvSpPr>
        <p:spPr>
          <a:xfrm>
            <a:off x="893841" y="3259158"/>
            <a:ext cx="7225507" cy="141224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1600" b="1" dirty="0">
                <a:effectLst>
                  <a:outerShdw blurRad="38100" dist="38100" dir="2700000" algn="tl">
                    <a:srgbClr val="000000">
                      <a:alpha val="43137"/>
                    </a:srgbClr>
                  </a:outerShdw>
                </a:effectLst>
                <a:latin typeface="Arial" panose="020B0604020202020204" pitchFamily="34" charset="0"/>
              </a:rPr>
              <a:t>Важливо створити систему, в якій буде можливе ефективне запобігання корупції,її розслідування та притягнення до відповідальності. </a:t>
            </a:r>
            <a:endParaRPr sz="1600" b="1" dirty="0">
              <a:effectLst>
                <a:outerShdw blurRad="38100" dist="38100" dir="2700000" algn="tl">
                  <a:srgbClr val="000000">
                    <a:alpha val="43137"/>
                  </a:srgbClr>
                </a:outerShdw>
              </a:effectLst>
              <a:latin typeface="Arial" panose="020B0604020202020204" pitchFamily="34" charset="0"/>
            </a:endParaRPr>
          </a:p>
          <a:p>
            <a:pPr marL="0" lvl="0" indent="0" algn="just" rtl="0">
              <a:spcBef>
                <a:spcPts val="0"/>
              </a:spcBef>
              <a:spcAft>
                <a:spcPts val="0"/>
              </a:spcAft>
              <a:buNone/>
            </a:pPr>
            <a:r>
              <a:rPr lang="en-US" sz="1600" b="1" dirty="0">
                <a:effectLst>
                  <a:outerShdw blurRad="38100" dist="38100" dir="2700000" algn="tl">
                    <a:srgbClr val="000000">
                      <a:alpha val="43137"/>
                    </a:srgbClr>
                  </a:outerShdw>
                </a:effectLst>
                <a:latin typeface="Arial" panose="020B0604020202020204" pitchFamily="34" charset="0"/>
              </a:rPr>
              <a:t>Ці функції можуть бути розподілені між декількома органами або зосереджені в діяльності одного.</a:t>
            </a:r>
            <a:endParaRPr sz="1600" b="1" dirty="0">
              <a:effectLst>
                <a:outerShdw blurRad="38100" dist="38100" dir="2700000" algn="tl">
                  <a:srgbClr val="000000">
                    <a:alpha val="43137"/>
                  </a:srgbClr>
                </a:outerShdw>
              </a:effectLst>
              <a:latin typeface="Arial" panose="020B0604020202020204" pitchFamily="34" charset="0"/>
            </a:endParaRPr>
          </a:p>
        </p:txBody>
      </p:sp>
      <p:sp>
        <p:nvSpPr>
          <p:cNvPr id="2" name="Прямокутник 1"/>
          <p:cNvSpPr/>
          <p:nvPr/>
        </p:nvSpPr>
        <p:spPr>
          <a:xfrm>
            <a:off x="654424" y="3259328"/>
            <a:ext cx="7790329" cy="1463039"/>
          </a:xfrm>
          <a:prstGeom prst="rect">
            <a:avLst/>
          </a:prstGeom>
          <a:noFill/>
          <a:ln w="19050">
            <a:solidFill>
              <a:srgbClr val="B9D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6" name="Google Shape;166;p23"/>
          <p:cNvPicPr preferRelativeResize="0"/>
          <p:nvPr/>
        </p:nvPicPr>
        <p:blipFill>
          <a:blip r:embed="rId1"/>
          <a:stretch>
            <a:fillRect/>
          </a:stretch>
        </p:blipFill>
        <p:spPr>
          <a:xfrm>
            <a:off x="0" y="4487600"/>
            <a:ext cx="9144000" cy="700086"/>
          </a:xfrm>
          <a:prstGeom prst="rect">
            <a:avLst/>
          </a:prstGeom>
          <a:noFill/>
          <a:ln>
            <a:noFill/>
          </a:ln>
        </p:spPr>
      </p:pic>
      <p:sp>
        <p:nvSpPr>
          <p:cNvPr id="168" name="Google Shape;168;p23"/>
          <p:cNvSpPr txBox="1">
            <a:spLocks noGrp="1"/>
          </p:cNvSpPr>
          <p:nvPr>
            <p:ph type="title"/>
          </p:nvPr>
        </p:nvSpPr>
        <p:spPr>
          <a:xfrm>
            <a:off x="860640" y="285616"/>
            <a:ext cx="6509424" cy="99854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3000" b="1"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Roboto"/>
                <a:cs typeface="Arial" panose="020B0604020202020204" pitchFamily="34" charset="0"/>
                <a:sym typeface="Roboto"/>
              </a:rPr>
              <a:t>Принципи діяльності антикорупційних органів</a:t>
            </a:r>
            <a:endParaRPr sz="3000" b="1"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Roboto"/>
              <a:cs typeface="Arial" panose="020B0604020202020204" pitchFamily="34" charset="0"/>
              <a:sym typeface="Roboto"/>
            </a:endParaRPr>
          </a:p>
        </p:txBody>
      </p:sp>
      <p:sp>
        <p:nvSpPr>
          <p:cNvPr id="165" name="Google Shape;165;p23"/>
          <p:cNvSpPr txBox="1"/>
          <p:nvPr/>
        </p:nvSpPr>
        <p:spPr>
          <a:xfrm>
            <a:off x="453908" y="1115024"/>
            <a:ext cx="7813806" cy="3382010"/>
          </a:xfrm>
          <a:prstGeom prst="rect">
            <a:avLst/>
          </a:prstGeom>
          <a:noFill/>
          <a:ln>
            <a:noFill/>
          </a:ln>
        </p:spPr>
        <p:txBody>
          <a:bodyPr spcFirstLastPara="1" wrap="square" lIns="91425" tIns="91425" rIns="91425" bIns="91425" anchor="t" anchorCtr="0">
            <a:spAutoFit/>
          </a:bodyPr>
          <a:lstStyle/>
          <a:p>
            <a:pPr marL="457200" lvl="0" indent="0" algn="just" rtl="0">
              <a:spcBef>
                <a:spcPts val="600"/>
              </a:spcBef>
              <a:spcAft>
                <a:spcPts val="300"/>
              </a:spcAft>
              <a:buNone/>
            </a:pPr>
            <a:endParaRPr lang="en-US" b="1"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0" algn="just" rtl="0">
              <a:spcBef>
                <a:spcPts val="600"/>
              </a:spcBef>
              <a:spcAft>
                <a:spcPts val="300"/>
              </a:spcAft>
              <a:buNone/>
            </a:pPr>
            <a:r>
              <a:rPr lang="en-US" b="1" u="sng" dirty="0">
                <a:solidFill>
                  <a:schemeClr val="dk1"/>
                </a:solidFill>
                <a:effectLst>
                  <a:outerShdw blurRad="38100" dist="38100" dir="2700000" algn="tl">
                    <a:srgbClr val="000000">
                      <a:alpha val="43137"/>
                    </a:srgbClr>
                  </a:outerShdw>
                </a:effectLst>
                <a:latin typeface="Arial" panose="020B0604020202020204" pitchFamily="34" charset="0"/>
                <a:ea typeface="Helvetica Neue" panose="020B0604020202020204"/>
                <a:cs typeface="Arial" panose="020B0604020202020204" pitchFamily="34" charset="0"/>
                <a:sym typeface="Helvetica Neue" panose="020B0604020202020204"/>
              </a:rPr>
              <a:t>НЕЗАЛЕЖНІСТЬ</a:t>
            </a:r>
            <a:endParaRPr u="sng" dirty="0">
              <a:solidFill>
                <a:schemeClr val="dk1"/>
              </a:solidFill>
              <a:effectLst>
                <a:outerShdw blurRad="38100" dist="38100" dir="2700000" algn="tl">
                  <a:srgbClr val="000000">
                    <a:alpha val="43137"/>
                  </a:srgbClr>
                </a:outerShdw>
              </a:effectLst>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1150" algn="just" rtl="0">
              <a:spcBef>
                <a:spcPts val="600"/>
              </a:spcBef>
              <a:spcAft>
                <a:spcPts val="300"/>
              </a:spcAft>
              <a:buClr>
                <a:srgbClr val="B9D6D5"/>
              </a:buClr>
              <a:buSzPts val="1300"/>
              <a:buFont typeface="Wingdings" panose="05000000000000000000" pitchFamily="2" charset="2"/>
              <a:buChar char="l"/>
            </a:pPr>
            <a:r>
              <a:rPr lang="en-US" sz="13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наявність прозорої процедури відбору керівництва, недопущення впливу (тиску на антикорупційний орган, скорочення фінансування, публічні атаки тощо), аполітичність органу.</a:t>
            </a:r>
            <a:endParaRPr sz="13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0" algn="just" rtl="0">
              <a:spcBef>
                <a:spcPts val="600"/>
              </a:spcBef>
              <a:spcAft>
                <a:spcPts val="300"/>
              </a:spcAft>
              <a:buNone/>
            </a:pPr>
            <a:r>
              <a:rPr lang="en-US" b="1" u="sng" dirty="0">
                <a:solidFill>
                  <a:schemeClr val="dk1"/>
                </a:solidFill>
                <a:effectLst>
                  <a:outerShdw blurRad="38100" dist="38100" dir="2700000" algn="tl">
                    <a:srgbClr val="000000">
                      <a:alpha val="43137"/>
                    </a:srgbClr>
                  </a:outerShdw>
                </a:effectLst>
                <a:latin typeface="Arial" panose="020B0604020202020204" pitchFamily="34" charset="0"/>
                <a:ea typeface="Helvetica Neue" panose="020B0604020202020204"/>
                <a:cs typeface="Arial" panose="020B0604020202020204" pitchFamily="34" charset="0"/>
                <a:sym typeface="Helvetica Neue" panose="020B0604020202020204"/>
              </a:rPr>
              <a:t>ПРОФЕСІЙНІСТЬ</a:t>
            </a:r>
            <a:endParaRPr u="sng" dirty="0">
              <a:solidFill>
                <a:schemeClr val="dk1"/>
              </a:solidFill>
              <a:effectLst>
                <a:outerShdw blurRad="38100" dist="38100" dir="2700000" algn="tl">
                  <a:srgbClr val="000000">
                    <a:alpha val="43137"/>
                  </a:srgbClr>
                </a:outerShdw>
              </a:effectLst>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1150" algn="just" rtl="0">
              <a:spcBef>
                <a:spcPts val="600"/>
              </a:spcBef>
              <a:spcAft>
                <a:spcPts val="300"/>
              </a:spcAft>
              <a:buClr>
                <a:srgbClr val="B9D6D5"/>
              </a:buClr>
              <a:buSzPts val="1300"/>
              <a:buFont typeface="Helvetica" panose="00000500000000000000" pitchFamily="50" charset="0"/>
              <a:buChar char="●"/>
            </a:pPr>
            <a:r>
              <a:rPr lang="en-US" sz="13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в органі працюють висококваліфіковані та доброчесні кадри, які мають достатні теоретичні й практичні знання, щоб виконувати свою роботу ефективно та вчасно. </a:t>
            </a:r>
            <a:endParaRPr sz="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0" algn="just" rtl="0">
              <a:spcBef>
                <a:spcPts val="600"/>
              </a:spcBef>
              <a:spcAft>
                <a:spcPts val="300"/>
              </a:spcAft>
              <a:buNone/>
            </a:pPr>
            <a:r>
              <a:rPr lang="en-US" b="1" u="sng" dirty="0">
                <a:solidFill>
                  <a:schemeClr val="dk1"/>
                </a:solidFill>
                <a:effectLst>
                  <a:outerShdw blurRad="38100" dist="38100" dir="2700000" algn="tl">
                    <a:srgbClr val="000000">
                      <a:alpha val="43137"/>
                    </a:srgbClr>
                  </a:outerShdw>
                </a:effectLst>
                <a:latin typeface="Arial" panose="020B0604020202020204" pitchFamily="34" charset="0"/>
                <a:ea typeface="Helvetica Neue" panose="020B0604020202020204"/>
                <a:cs typeface="Arial" panose="020B0604020202020204" pitchFamily="34" charset="0"/>
                <a:sym typeface="Helvetica Neue" panose="020B0604020202020204"/>
              </a:rPr>
              <a:t>ЗАБЕЗПЕЧЕНІСТЬ РЕСУРСАМИ</a:t>
            </a:r>
            <a:endParaRPr b="1" u="sng" dirty="0">
              <a:solidFill>
                <a:schemeClr val="dk1"/>
              </a:solidFill>
              <a:effectLst>
                <a:outerShdw blurRad="38100" dist="38100" dir="2700000" algn="tl">
                  <a:srgbClr val="000000">
                    <a:alpha val="43137"/>
                  </a:srgbClr>
                </a:outerShdw>
              </a:effectLst>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1150" algn="just" rtl="0">
              <a:spcBef>
                <a:spcPts val="600"/>
              </a:spcBef>
              <a:spcAft>
                <a:spcPts val="300"/>
              </a:spcAft>
              <a:buClr>
                <a:srgbClr val="B9D6D5"/>
              </a:buClr>
              <a:buSzPts val="1300"/>
              <a:buFont typeface="Wingdings" panose="05000000000000000000" pitchFamily="2" charset="2"/>
              <a:buChar char="l"/>
            </a:pPr>
            <a:r>
              <a:rPr lang="en-US" sz="13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має бути достатньо коштів, технічного забезпечення, доступу до баз даних та реєстрів тощо, щоб залучати кращих фахівців, підвищувати їхню кваліфікацію, а також створювати найновіші технічні рішення для швидкої та ефективної роботи.</a:t>
            </a:r>
            <a:endParaRPr sz="13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4" name="Google Shape;174;p24"/>
          <p:cNvSpPr txBox="1">
            <a:spLocks noGrp="1"/>
          </p:cNvSpPr>
          <p:nvPr>
            <p:ph type="title"/>
          </p:nvPr>
        </p:nvSpPr>
        <p:spPr>
          <a:xfrm>
            <a:off x="496570" y="537210"/>
            <a:ext cx="6435090" cy="170307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r>
              <a:rPr lang="en-US" sz="3600" dirty="0">
                <a:effectLst>
                  <a:outerShdw blurRad="38100" dist="38100" dir="2700000" algn="tl">
                    <a:srgbClr val="000000">
                      <a:alpha val="43137"/>
                    </a:srgbClr>
                  </a:outerShdw>
                </a:effectLst>
                <a:latin typeface="Arial" panose="020B0604020202020204" pitchFamily="34" charset="0"/>
                <a:ea typeface="Roboto"/>
                <a:cs typeface="Arial" panose="020B0604020202020204" pitchFamily="34" charset="0"/>
                <a:sym typeface="Roboto"/>
              </a:rPr>
              <a:t>Система антикорупційних</a:t>
            </a:r>
            <a:r>
              <a:rPr lang="uk-UA" altLang="en-US" sz="3600" dirty="0">
                <a:effectLst>
                  <a:outerShdw blurRad="38100" dist="38100" dir="2700000" algn="tl">
                    <a:srgbClr val="000000">
                      <a:alpha val="43137"/>
                    </a:srgbClr>
                  </a:outerShdw>
                </a:effectLst>
                <a:latin typeface="Arial" panose="020B0604020202020204" pitchFamily="34" charset="0"/>
                <a:ea typeface="Roboto"/>
                <a:cs typeface="Arial" panose="020B0604020202020204" pitchFamily="34" charset="0"/>
                <a:sym typeface="Roboto"/>
              </a:rPr>
              <a:t> </a:t>
            </a:r>
            <a:r>
              <a:rPr lang="en-US" sz="3600" dirty="0">
                <a:effectLst>
                  <a:outerShdw blurRad="38100" dist="38100" dir="2700000" algn="tl">
                    <a:srgbClr val="000000">
                      <a:alpha val="43137"/>
                    </a:srgbClr>
                  </a:outerShdw>
                </a:effectLst>
                <a:latin typeface="Arial" panose="020B0604020202020204" pitchFamily="34" charset="0"/>
                <a:ea typeface="Roboto"/>
                <a:cs typeface="Arial" panose="020B0604020202020204" pitchFamily="34" charset="0"/>
                <a:sym typeface="Roboto"/>
              </a:rPr>
              <a:t>органів в Україні</a:t>
            </a:r>
            <a:endParaRPr sz="3600" dirty="0">
              <a:effectLst>
                <a:outerShdw blurRad="38100" dist="38100" dir="2700000" algn="tl">
                  <a:srgbClr val="000000">
                    <a:alpha val="43137"/>
                  </a:srgbClr>
                </a:outerShdw>
              </a:effectLst>
              <a:latin typeface="Arial" panose="020B0604020202020204" pitchFamily="34" charset="0"/>
              <a:ea typeface="Roboto"/>
              <a:cs typeface="Arial" panose="020B0604020202020204" pitchFamily="34" charset="0"/>
              <a:sym typeface="Roboto"/>
            </a:endParaRPr>
          </a:p>
        </p:txBody>
      </p:sp>
      <p:sp>
        <p:nvSpPr>
          <p:cNvPr id="177" name="Google Shape;177;p24"/>
          <p:cNvSpPr/>
          <p:nvPr/>
        </p:nvSpPr>
        <p:spPr>
          <a:xfrm>
            <a:off x="0" y="4472940"/>
            <a:ext cx="5265420" cy="670735"/>
          </a:xfrm>
          <a:prstGeom prst="snip1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pic>
        <p:nvPicPr>
          <p:cNvPr id="2" name="Picture 1" descr="завантаження (1)"/>
          <p:cNvPicPr>
            <a:picLocks noChangeAspect="1"/>
          </p:cNvPicPr>
          <p:nvPr/>
        </p:nvPicPr>
        <p:blipFill>
          <a:blip r:embed="rId1"/>
          <a:stretch>
            <a:fillRect/>
          </a:stretch>
        </p:blipFill>
        <p:spPr>
          <a:xfrm>
            <a:off x="788035" y="1760855"/>
            <a:ext cx="2171700" cy="1049020"/>
          </a:xfrm>
          <a:prstGeom prst="rect">
            <a:avLst/>
          </a:prstGeom>
        </p:spPr>
      </p:pic>
      <p:pic>
        <p:nvPicPr>
          <p:cNvPr id="3" name="Picture 2" descr="завантаження"/>
          <p:cNvPicPr>
            <a:picLocks noChangeAspect="1"/>
          </p:cNvPicPr>
          <p:nvPr/>
        </p:nvPicPr>
        <p:blipFill>
          <a:blip r:embed="rId2"/>
          <a:stretch>
            <a:fillRect/>
          </a:stretch>
        </p:blipFill>
        <p:spPr>
          <a:xfrm>
            <a:off x="5074285" y="1283970"/>
            <a:ext cx="1655445" cy="870585"/>
          </a:xfrm>
          <a:prstGeom prst="rect">
            <a:avLst/>
          </a:prstGeom>
        </p:spPr>
      </p:pic>
      <p:pic>
        <p:nvPicPr>
          <p:cNvPr id="5" name="Picture 4" descr="завантаження (3)"/>
          <p:cNvPicPr>
            <a:picLocks noChangeAspect="1"/>
          </p:cNvPicPr>
          <p:nvPr/>
        </p:nvPicPr>
        <p:blipFill>
          <a:blip r:embed="rId3"/>
          <a:stretch>
            <a:fillRect/>
          </a:stretch>
        </p:blipFill>
        <p:spPr>
          <a:xfrm>
            <a:off x="3526155" y="1930400"/>
            <a:ext cx="1854835" cy="1854835"/>
          </a:xfrm>
          <a:prstGeom prst="rect">
            <a:avLst/>
          </a:prstGeom>
        </p:spPr>
      </p:pic>
      <p:pic>
        <p:nvPicPr>
          <p:cNvPr id="11" name="Picture 10" descr="vaks"/>
          <p:cNvPicPr>
            <a:picLocks noChangeAspect="1"/>
          </p:cNvPicPr>
          <p:nvPr/>
        </p:nvPicPr>
        <p:blipFill>
          <a:blip r:embed="rId4"/>
          <a:stretch>
            <a:fillRect/>
          </a:stretch>
        </p:blipFill>
        <p:spPr>
          <a:xfrm>
            <a:off x="5265420" y="2404745"/>
            <a:ext cx="2282825" cy="1198880"/>
          </a:xfrm>
          <a:prstGeom prst="rect">
            <a:avLst/>
          </a:prstGeom>
        </p:spPr>
      </p:pic>
      <p:pic>
        <p:nvPicPr>
          <p:cNvPr id="14" name="Picture 13" descr="арма"/>
          <p:cNvPicPr>
            <a:picLocks noChangeAspect="1"/>
          </p:cNvPicPr>
          <p:nvPr/>
        </p:nvPicPr>
        <p:blipFill>
          <a:blip r:embed="rId5"/>
          <a:stretch>
            <a:fillRect/>
          </a:stretch>
        </p:blipFill>
        <p:spPr>
          <a:xfrm>
            <a:off x="146685" y="3237230"/>
            <a:ext cx="1953260" cy="1094105"/>
          </a:xfrm>
          <a:prstGeom prst="rect">
            <a:avLst/>
          </a:prstGeom>
        </p:spPr>
      </p:pic>
      <p:pic>
        <p:nvPicPr>
          <p:cNvPr id="16" name="Picture 15" descr="нац поліція"/>
          <p:cNvPicPr>
            <a:picLocks noChangeAspect="1"/>
          </p:cNvPicPr>
          <p:nvPr/>
        </p:nvPicPr>
        <p:blipFill>
          <a:blip r:embed="rId6"/>
          <a:stretch>
            <a:fillRect/>
          </a:stretch>
        </p:blipFill>
        <p:spPr>
          <a:xfrm>
            <a:off x="2335530" y="3098800"/>
            <a:ext cx="796925" cy="7969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5"/>
          <p:cNvSpPr/>
          <p:nvPr/>
        </p:nvSpPr>
        <p:spPr>
          <a:xfrm rot="5400000">
            <a:off x="5752350" y="1732200"/>
            <a:ext cx="5162100" cy="1697700"/>
          </a:xfrm>
          <a:prstGeom prst="rect">
            <a:avLst/>
          </a:prstGeom>
          <a:solidFill>
            <a:srgbClr val="B9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183" name="Google Shape;183;p25"/>
          <p:cNvSpPr/>
          <p:nvPr/>
        </p:nvSpPr>
        <p:spPr>
          <a:xfrm rot="5400000">
            <a:off x="6844388" y="2834075"/>
            <a:ext cx="1435800" cy="22728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184" name="Google Shape;184;p25"/>
          <p:cNvSpPr/>
          <p:nvPr/>
        </p:nvSpPr>
        <p:spPr>
          <a:xfrm rot="5400000">
            <a:off x="6725438" y="944427"/>
            <a:ext cx="1458600" cy="24879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186" name="Google Shape;186;p25"/>
          <p:cNvSpPr txBox="1">
            <a:spLocks noGrp="1"/>
          </p:cNvSpPr>
          <p:nvPr>
            <p:ph type="title"/>
          </p:nvPr>
        </p:nvSpPr>
        <p:spPr>
          <a:xfrm>
            <a:off x="879988" y="212974"/>
            <a:ext cx="6503792" cy="1055325"/>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latin typeface="Arial" panose="020B0604020202020204" pitchFamily="34" charset="0"/>
                <a:ea typeface="Roboto"/>
                <a:cs typeface="Arial" panose="020B0604020202020204" pitchFamily="34" charset="0"/>
                <a:sym typeface="Roboto"/>
              </a:rPr>
              <a:t>Передумови створення системи  </a:t>
            </a:r>
            <a:r>
              <a:rPr lang="en-US" sz="2400" b="1" dirty="0">
                <a:solidFill>
                  <a:schemeClr val="tx1"/>
                </a:solidFill>
                <a:highlight>
                  <a:srgbClr val="B9D6D5"/>
                </a:highlight>
                <a:latin typeface="Arial" panose="020B0604020202020204" pitchFamily="34" charset="0"/>
                <a:ea typeface="Roboto"/>
                <a:cs typeface="Arial" panose="020B0604020202020204" pitchFamily="34" charset="0"/>
                <a:sym typeface="Roboto"/>
              </a:rPr>
              <a:t>антикорупційних органів в Україні</a:t>
            </a:r>
            <a:endParaRPr sz="2400" b="1" dirty="0">
              <a:solidFill>
                <a:schemeClr val="tx1"/>
              </a:solidFill>
              <a:highlight>
                <a:srgbClr val="B9D6D5"/>
              </a:highlight>
              <a:latin typeface="Arial" panose="020B0604020202020204" pitchFamily="34" charset="0"/>
              <a:ea typeface="Roboto"/>
              <a:cs typeface="Arial" panose="020B0604020202020204" pitchFamily="34" charset="0"/>
              <a:sym typeface="Roboto"/>
            </a:endParaRPr>
          </a:p>
          <a:p>
            <a:pPr marL="0" lvl="0" indent="0" algn="l" rtl="0">
              <a:lnSpc>
                <a:spcPct val="115000"/>
              </a:lnSpc>
              <a:spcBef>
                <a:spcPts val="0"/>
              </a:spcBef>
              <a:spcAft>
                <a:spcPts val="0"/>
              </a:spcAft>
              <a:buNone/>
            </a:pPr>
            <a:endParaRPr sz="4000" b="1" dirty="0">
              <a:solidFill>
                <a:schemeClr val="lt1"/>
              </a:solidFill>
              <a:latin typeface="Arial" panose="020B0604020202020204" pitchFamily="34" charset="0"/>
              <a:ea typeface="Roboto"/>
              <a:cs typeface="Arial" panose="020B0604020202020204" pitchFamily="34" charset="0"/>
              <a:sym typeface="Roboto"/>
            </a:endParaRPr>
          </a:p>
        </p:txBody>
      </p:sp>
      <p:sp>
        <p:nvSpPr>
          <p:cNvPr id="187" name="Google Shape;187;p25"/>
          <p:cNvSpPr txBox="1"/>
          <p:nvPr/>
        </p:nvSpPr>
        <p:spPr>
          <a:xfrm>
            <a:off x="879987" y="1368550"/>
            <a:ext cx="4872785" cy="3298309"/>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1300" dirty="0">
                <a:latin typeface="Arial" panose="020B0604020202020204" pitchFamily="34" charset="0"/>
                <a:ea typeface="Helvetica Neue" panose="020B0604020202020204"/>
                <a:cs typeface="Arial" panose="020B0604020202020204" pitchFamily="34" charset="0"/>
                <a:sym typeface="Helvetica Neue" panose="020B0604020202020204"/>
              </a:rPr>
              <a:t>Революція Гідності 2014 року вплинула на велику кількість сфер в Україні. Однією з таких сфер стала антикорупційна. Проблема корупції і так не була новою для України, але в</a:t>
            </a:r>
            <a:br>
              <a:rPr lang="en-US" sz="1300" dirty="0">
                <a:latin typeface="Arial" panose="020B0604020202020204" pitchFamily="34" charset="0"/>
                <a:ea typeface="Helvetica Neue" panose="020B0604020202020204"/>
                <a:cs typeface="Arial" panose="020B0604020202020204" pitchFamily="34" charset="0"/>
                <a:sym typeface="Helvetica Neue" panose="020B0604020202020204"/>
              </a:rPr>
            </a:br>
            <a:r>
              <a:rPr lang="en-US" sz="1300" dirty="0">
                <a:latin typeface="Arial" panose="020B0604020202020204" pitchFamily="34" charset="0"/>
                <a:ea typeface="Helvetica Neue" panose="020B0604020202020204"/>
                <a:cs typeface="Arial" panose="020B0604020202020204" pitchFamily="34" charset="0"/>
                <a:sym typeface="Helvetica Neue" panose="020B0604020202020204"/>
              </a:rPr>
              <a:t>2014 році, після втечі екс-президента Віктора Януковича, ситуація була критичною. </a:t>
            </a:r>
            <a:endParaRPr sz="1300" dirty="0">
              <a:latin typeface="Arial" panose="020B0604020202020204" pitchFamily="34" charset="0"/>
              <a:ea typeface="Helvetica Neue" panose="020B0604020202020204"/>
              <a:cs typeface="Arial" panose="020B0604020202020204" pitchFamily="34" charset="0"/>
              <a:sym typeface="Helvetica Neue" panose="020B0604020202020204"/>
            </a:endParaRPr>
          </a:p>
          <a:p>
            <a:pPr marL="0" lvl="0" indent="0" algn="just" rtl="0">
              <a:spcBef>
                <a:spcPts val="1000"/>
              </a:spcBef>
              <a:spcAft>
                <a:spcPts val="0"/>
              </a:spcAft>
              <a:buNone/>
            </a:pPr>
            <a:r>
              <a:rPr lang="en-US" sz="1300" b="1" dirty="0">
                <a:latin typeface="Arial" panose="020B0604020202020204" pitchFamily="34" charset="0"/>
                <a:ea typeface="Helvetica Neue" panose="020B0604020202020204"/>
                <a:cs typeface="Arial" panose="020B0604020202020204" pitchFamily="34" charset="0"/>
                <a:sym typeface="Helvetica Neue" panose="020B0604020202020204"/>
              </a:rPr>
              <a:t>По-перше,</a:t>
            </a:r>
            <a:r>
              <a:rPr lang="en-US" sz="1300" b="1" dirty="0">
                <a:latin typeface="Arial" panose="020B0604020202020204" pitchFamily="34" charset="0"/>
                <a:ea typeface="Helvetica Neue" panose="020B0604020202020204"/>
                <a:cs typeface="Arial" panose="020B0604020202020204" pitchFamily="34" charset="0"/>
                <a:sym typeface="Helvetica Neue" panose="020B0604020202020204"/>
              </a:rPr>
              <a:t> </a:t>
            </a:r>
            <a:r>
              <a:rPr lang="en-US" sz="1300" dirty="0">
                <a:latin typeface="Arial" panose="020B0604020202020204" pitchFamily="34" charset="0"/>
                <a:ea typeface="Helvetica Neue" panose="020B0604020202020204"/>
                <a:cs typeface="Arial" panose="020B0604020202020204" pitchFamily="34" charset="0"/>
                <a:sym typeface="Helvetica Neue" panose="020B0604020202020204"/>
              </a:rPr>
              <a:t>згідно</a:t>
            </a:r>
            <a:r>
              <a:rPr lang="en-US" sz="1300" dirty="0">
                <a:latin typeface="Arial" panose="020B0604020202020204" pitchFamily="34" charset="0"/>
                <a:ea typeface="Helvetica Neue" panose="020B0604020202020204"/>
                <a:cs typeface="Arial" panose="020B0604020202020204" pitchFamily="34" charset="0"/>
                <a:sym typeface="Helvetica Neue" panose="020B0604020202020204"/>
              </a:rPr>
              <a:t> </a:t>
            </a:r>
            <a:r>
              <a:rPr lang="en-US" sz="1300" dirty="0">
                <a:latin typeface="Arial" panose="020B0604020202020204" pitchFamily="34" charset="0"/>
                <a:ea typeface="Helvetica Neue" panose="020B0604020202020204"/>
                <a:cs typeface="Arial" panose="020B0604020202020204" pitchFamily="34" charset="0"/>
                <a:sym typeface="Helvetica Neue" panose="020B0604020202020204"/>
              </a:rPr>
              <a:t>з</a:t>
            </a:r>
            <a:r>
              <a:rPr lang="en-US" sz="1300" dirty="0">
                <a:latin typeface="Arial" panose="020B0604020202020204" pitchFamily="34" charset="0"/>
                <a:ea typeface="Helvetica Neue" panose="020B0604020202020204"/>
                <a:cs typeface="Arial" panose="020B0604020202020204" pitchFamily="34" charset="0"/>
                <a:sym typeface="Helvetica Neue" panose="020B0604020202020204"/>
              </a:rPr>
              <a:t> </a:t>
            </a:r>
            <a:r>
              <a:rPr lang="en-US" sz="1300" dirty="0">
                <a:latin typeface="Arial" panose="020B0604020202020204" pitchFamily="34" charset="0"/>
                <a:ea typeface="Helvetica Neue" panose="020B0604020202020204"/>
                <a:cs typeface="Arial" panose="020B0604020202020204" pitchFamily="34" charset="0"/>
                <a:sym typeface="Helvetica Neue" panose="020B0604020202020204"/>
              </a:rPr>
              <a:t>Індексом сприйняття корупції від Transparency International Україна посідала 142 зі 175 місць в світі за станом корупції і мала 26 балів зі 100. </a:t>
            </a:r>
            <a:endParaRPr sz="1300" dirty="0">
              <a:latin typeface="Arial" panose="020B0604020202020204" pitchFamily="34" charset="0"/>
              <a:ea typeface="Helvetica Neue" panose="020B0604020202020204"/>
              <a:cs typeface="Arial" panose="020B0604020202020204" pitchFamily="34" charset="0"/>
              <a:sym typeface="Helvetica Neue" panose="020B0604020202020204"/>
            </a:endParaRPr>
          </a:p>
          <a:p>
            <a:pPr marL="0" lvl="0" indent="0" algn="just" rtl="0">
              <a:spcBef>
                <a:spcPts val="1000"/>
              </a:spcBef>
              <a:spcAft>
                <a:spcPts val="0"/>
              </a:spcAft>
              <a:buNone/>
            </a:pPr>
            <a:r>
              <a:rPr lang="en-US" sz="1300" b="1" dirty="0">
                <a:latin typeface="Arial" panose="020B0604020202020204" pitchFamily="34" charset="0"/>
                <a:ea typeface="Helvetica Neue" panose="020B0604020202020204"/>
                <a:cs typeface="Arial" panose="020B0604020202020204" pitchFamily="34" charset="0"/>
                <a:sym typeface="Helvetica Neue" panose="020B0604020202020204"/>
              </a:rPr>
              <a:t>По-друге, </a:t>
            </a:r>
            <a:r>
              <a:rPr lang="en-US" sz="1300" dirty="0">
                <a:latin typeface="Arial" panose="020B0604020202020204" pitchFamily="34" charset="0"/>
                <a:ea typeface="Helvetica Neue" panose="020B0604020202020204"/>
                <a:cs typeface="Arial" panose="020B0604020202020204" pitchFamily="34" charset="0"/>
                <a:sym typeface="Helvetica Neue" panose="020B0604020202020204"/>
              </a:rPr>
              <a:t>українське суспільство, отримавши доступ до Межигір’я, нарешті побачило наскільки масштабною була ця проблема. </a:t>
            </a:r>
            <a:endParaRPr sz="1300" dirty="0">
              <a:latin typeface="Arial" panose="020B0604020202020204" pitchFamily="34" charset="0"/>
              <a:ea typeface="Helvetica Neue" panose="020B0604020202020204"/>
              <a:cs typeface="Arial" panose="020B0604020202020204" pitchFamily="34" charset="0"/>
              <a:sym typeface="Helvetica Neue" panose="020B0604020202020204"/>
            </a:endParaRPr>
          </a:p>
          <a:p>
            <a:pPr marL="0" lvl="0" indent="0" algn="just" rtl="0">
              <a:spcBef>
                <a:spcPts val="1000"/>
              </a:spcBef>
              <a:spcAft>
                <a:spcPts val="1000"/>
              </a:spcAft>
              <a:buNone/>
            </a:pPr>
            <a:r>
              <a:rPr lang="en-US" sz="1300" dirty="0">
                <a:latin typeface="Arial" panose="020B0604020202020204" pitchFamily="34" charset="0"/>
                <a:ea typeface="Helvetica Neue" panose="020B0604020202020204"/>
                <a:cs typeface="Arial" panose="020B0604020202020204" pitchFamily="34" charset="0"/>
                <a:sym typeface="Helvetica Neue" panose="020B0604020202020204"/>
              </a:rPr>
              <a:t>Так в Україні з'явився новий запит </a:t>
            </a:r>
            <a:r>
              <a:rPr lang="en-US" sz="1300" dirty="0">
                <a:latin typeface="Arial" panose="020B0604020202020204" pitchFamily="34" charset="0"/>
                <a:ea typeface="Helvetica Neue" panose="020B0604020202020204"/>
                <a:cs typeface="Arial" panose="020B0604020202020204" pitchFamily="34" charset="0"/>
                <a:sym typeface="Helvetica Neue" panose="020B0604020202020204"/>
              </a:rPr>
              <a:t>–</a:t>
            </a:r>
            <a:r>
              <a:rPr lang="en-US" sz="1300" dirty="0">
                <a:latin typeface="Arial" panose="020B0604020202020204" pitchFamily="34" charset="0"/>
                <a:ea typeface="Helvetica Neue" panose="020B0604020202020204"/>
                <a:cs typeface="Arial" panose="020B0604020202020204" pitchFamily="34" charset="0"/>
                <a:sym typeface="Helvetica Neue" panose="020B0604020202020204"/>
              </a:rPr>
              <a:t> запит на боротьбу з корупцією.</a:t>
            </a:r>
            <a:endParaRPr sz="1300" dirty="0">
              <a:latin typeface="Arial" panose="020B0604020202020204" pitchFamily="34" charset="0"/>
              <a:ea typeface="Helvetica Neue" panose="020B0604020202020204"/>
              <a:cs typeface="Arial" panose="020B0604020202020204" pitchFamily="34" charset="0"/>
              <a:sym typeface="Helvetica Neue" panose="020B0604020202020204"/>
            </a:endParaRPr>
          </a:p>
        </p:txBody>
      </p:sp>
      <p:pic>
        <p:nvPicPr>
          <p:cNvPr id="188" name="Google Shape;188;p25"/>
          <p:cNvPicPr preferRelativeResize="0"/>
          <p:nvPr/>
        </p:nvPicPr>
        <p:blipFill>
          <a:blip r:embed="rId1"/>
          <a:stretch>
            <a:fillRect/>
          </a:stretch>
        </p:blipFill>
        <p:spPr>
          <a:xfrm>
            <a:off x="6038038" y="1373027"/>
            <a:ext cx="2549123" cy="1433875"/>
          </a:xfrm>
          <a:prstGeom prst="rect">
            <a:avLst/>
          </a:prstGeom>
          <a:noFill/>
          <a:ln>
            <a:noFill/>
          </a:ln>
        </p:spPr>
      </p:pic>
      <p:pic>
        <p:nvPicPr>
          <p:cNvPr id="189" name="Google Shape;189;p25"/>
          <p:cNvPicPr preferRelativeResize="0"/>
          <p:nvPr/>
        </p:nvPicPr>
        <p:blipFill>
          <a:blip r:embed="rId2"/>
          <a:stretch>
            <a:fillRect/>
          </a:stretch>
        </p:blipFill>
        <p:spPr>
          <a:xfrm>
            <a:off x="6038037" y="3101100"/>
            <a:ext cx="2549123" cy="14338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6"/>
          <p:cNvSpPr txBox="1"/>
          <p:nvPr/>
        </p:nvSpPr>
        <p:spPr>
          <a:xfrm>
            <a:off x="448795" y="1378358"/>
            <a:ext cx="6333005" cy="3139291"/>
          </a:xfrm>
          <a:prstGeom prst="rect">
            <a:avLst/>
          </a:prstGeom>
          <a:noFill/>
          <a:ln>
            <a:noFill/>
          </a:ln>
        </p:spPr>
        <p:txBody>
          <a:bodyPr spcFirstLastPara="1" wrap="square" lIns="91425" tIns="91425" rIns="91425" bIns="91425" anchor="t" anchorCtr="0">
            <a:spAutoFit/>
          </a:bodyPr>
          <a:lstStyle/>
          <a:p>
            <a:pPr marL="457200" lvl="0" indent="-304800" algn="just" rtl="0">
              <a:spcBef>
                <a:spcPts val="0"/>
              </a:spcBef>
              <a:spcAft>
                <a:spcPts val="0"/>
              </a:spcAft>
              <a:buClr>
                <a:srgbClr val="B9D6D5"/>
              </a:buClr>
              <a:buSzPts val="1200"/>
              <a:buFont typeface="Wingdings" panose="05000000000000000000" pitchFamily="2" charset="2"/>
              <a:buChar char="l"/>
            </a:pPr>
            <a:r>
              <a:rPr lang="en-US" sz="1600" b="1"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rPr>
              <a:t>Національне агентство з питань запобігання корупції (НАЗК), </a:t>
            </a:r>
            <a:r>
              <a:rPr lang="en-US" sz="16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rPr>
              <a:t>створення якого передбачалося прийнятим в 2014 році Законом України «Про запобігання корупції».</a:t>
            </a:r>
            <a:endParaRPr lang="en-US" sz="16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04800" algn="just" rtl="0">
              <a:spcBef>
                <a:spcPts val="0"/>
              </a:spcBef>
              <a:spcAft>
                <a:spcPts val="0"/>
              </a:spcAft>
              <a:buClr>
                <a:srgbClr val="B9D6D5"/>
              </a:buClr>
              <a:buSzPts val="1200"/>
              <a:buFont typeface="Wingdings" panose="05000000000000000000" pitchFamily="2" charset="2"/>
              <a:buChar char="l"/>
            </a:pPr>
            <a:endParaRPr lang="en-US" sz="16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38150" lvl="0" indent="-285750" algn="just" rtl="0">
              <a:spcBef>
                <a:spcPts val="0"/>
              </a:spcBef>
              <a:spcAft>
                <a:spcPts val="0"/>
              </a:spcAft>
              <a:buClr>
                <a:srgbClr val="B9D6D5"/>
              </a:buClr>
              <a:buSzPts val="1200"/>
              <a:buFont typeface="Wingdings" panose="05000000000000000000" pitchFamily="2" charset="2"/>
              <a:buChar char="l"/>
            </a:pPr>
            <a:endParaRPr sz="16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04800" algn="just" rtl="0">
              <a:spcBef>
                <a:spcPts val="0"/>
              </a:spcBef>
              <a:spcAft>
                <a:spcPts val="0"/>
              </a:spcAft>
              <a:buClr>
                <a:srgbClr val="B9D6D5"/>
              </a:buClr>
              <a:buSzPts val="1200"/>
              <a:buFont typeface="Wingdings" panose="05000000000000000000" pitchFamily="2" charset="2"/>
              <a:buChar char="l"/>
            </a:pPr>
            <a:r>
              <a:rPr lang="en-US" sz="1600" b="1"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rPr>
              <a:t>Національне антикорупційне бюро України (НАБУ),</a:t>
            </a:r>
            <a:r>
              <a:rPr lang="en-US" sz="16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rPr>
              <a:t> що було створено в результаті прийняття в 2014 році Закону України «Про Національне антикорупційне бюро України».</a:t>
            </a:r>
            <a:endParaRPr lang="en-US" sz="16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04800" algn="just" rtl="0">
              <a:spcBef>
                <a:spcPts val="0"/>
              </a:spcBef>
              <a:spcAft>
                <a:spcPts val="0"/>
              </a:spcAft>
              <a:buClr>
                <a:srgbClr val="B9D6D5"/>
              </a:buClr>
              <a:buSzPts val="1200"/>
              <a:buFont typeface="Wingdings" panose="05000000000000000000" pitchFamily="2" charset="2"/>
              <a:buChar char="l"/>
            </a:pPr>
            <a:endParaRPr lang="en-US" sz="16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38150" lvl="0" indent="-285750" algn="just" rtl="0">
              <a:spcBef>
                <a:spcPts val="0"/>
              </a:spcBef>
              <a:spcAft>
                <a:spcPts val="0"/>
              </a:spcAft>
              <a:buClr>
                <a:srgbClr val="B9D6D5"/>
              </a:buClr>
              <a:buSzPts val="1200"/>
              <a:buFont typeface="Wingdings" panose="05000000000000000000" pitchFamily="2" charset="2"/>
              <a:buChar char="l"/>
            </a:pPr>
            <a:endParaRPr sz="16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04800" algn="just" rtl="0">
              <a:spcBef>
                <a:spcPts val="0"/>
              </a:spcBef>
              <a:spcAft>
                <a:spcPts val="0"/>
              </a:spcAft>
              <a:buClr>
                <a:srgbClr val="B9D6D5"/>
              </a:buClr>
              <a:buSzPts val="1200"/>
              <a:buFont typeface="Wingdings" panose="05000000000000000000" pitchFamily="2" charset="2"/>
              <a:buChar char="l"/>
            </a:pPr>
            <a:r>
              <a:rPr lang="en-US" sz="1600" b="1"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rPr>
              <a:t>Національна рада з питань антикорупційної політики, </a:t>
            </a:r>
            <a:r>
              <a:rPr lang="en-US" sz="16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rPr>
              <a:t>створена указом Президента України в 2014 році.</a:t>
            </a:r>
            <a:endParaRPr sz="16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endParaRPr>
          </a:p>
        </p:txBody>
      </p:sp>
      <p:sp>
        <p:nvSpPr>
          <p:cNvPr id="195" name="Google Shape;195;p26"/>
          <p:cNvSpPr/>
          <p:nvPr/>
        </p:nvSpPr>
        <p:spPr>
          <a:xfrm rot="5400000">
            <a:off x="5731683" y="1711533"/>
            <a:ext cx="5162100" cy="1739034"/>
          </a:xfrm>
          <a:prstGeom prst="rect">
            <a:avLst/>
          </a:prstGeom>
          <a:solidFill>
            <a:srgbClr val="B9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197" name="Google Shape;197;p26"/>
          <p:cNvSpPr txBox="1">
            <a:spLocks noGrp="1"/>
          </p:cNvSpPr>
          <p:nvPr>
            <p:ph type="title"/>
          </p:nvPr>
        </p:nvSpPr>
        <p:spPr>
          <a:xfrm>
            <a:off x="905265" y="228500"/>
            <a:ext cx="6270000" cy="103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600" b="1" dirty="0">
                <a:latin typeface="Arial" panose="020B0604020202020204" pitchFamily="34" charset="0"/>
                <a:ea typeface="Roboto"/>
                <a:cs typeface="Arial" panose="020B0604020202020204" pitchFamily="34" charset="0"/>
                <a:sym typeface="Roboto"/>
              </a:rPr>
              <a:t>З 2014 року були створені наступні </a:t>
            </a:r>
            <a:r>
              <a:rPr lang="en-US" sz="2600" b="1" dirty="0">
                <a:solidFill>
                  <a:schemeClr val="tx1"/>
                </a:solidFill>
                <a:highlight>
                  <a:srgbClr val="B9D6D5"/>
                </a:highlight>
                <a:latin typeface="Arial" panose="020B0604020202020204" pitchFamily="34" charset="0"/>
                <a:ea typeface="Roboto"/>
                <a:cs typeface="Arial" panose="020B0604020202020204" pitchFamily="34" charset="0"/>
                <a:sym typeface="Roboto"/>
              </a:rPr>
              <a:t>антикорупційні органи: </a:t>
            </a:r>
            <a:endParaRPr sz="4000" b="1" dirty="0">
              <a:solidFill>
                <a:schemeClr val="tx1"/>
              </a:solidFill>
              <a:highlight>
                <a:srgbClr val="B9D6D5"/>
              </a:highlight>
              <a:latin typeface="Arial" panose="020B0604020202020204" pitchFamily="34" charset="0"/>
              <a:ea typeface="Roboto"/>
              <a:cs typeface="Arial" panose="020B0604020202020204" pitchFamily="34" charset="0"/>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6"/>
          <p:cNvSpPr txBox="1"/>
          <p:nvPr/>
        </p:nvSpPr>
        <p:spPr>
          <a:xfrm>
            <a:off x="403075" y="1332308"/>
            <a:ext cx="7771661" cy="2954625"/>
          </a:xfrm>
          <a:prstGeom prst="rect">
            <a:avLst/>
          </a:prstGeom>
          <a:noFill/>
          <a:ln>
            <a:noFill/>
          </a:ln>
        </p:spPr>
        <p:txBody>
          <a:bodyPr spcFirstLastPara="1" wrap="square" lIns="91425" tIns="91425" rIns="91425" bIns="91425" anchor="t" anchorCtr="0">
            <a:spAutoFit/>
          </a:bodyPr>
          <a:lstStyle/>
          <a:p>
            <a:pPr marL="457200" lvl="0" indent="-304800" algn="just" rtl="0">
              <a:spcBef>
                <a:spcPts val="0"/>
              </a:spcBef>
              <a:spcAft>
                <a:spcPts val="0"/>
              </a:spcAft>
              <a:buClr>
                <a:srgbClr val="B9D6D5"/>
              </a:buClr>
              <a:buSzPts val="1200"/>
              <a:buFont typeface="Wingdings" panose="05000000000000000000" pitchFamily="2" charset="2"/>
              <a:buChar char="l"/>
            </a:pPr>
            <a:r>
              <a:rPr lang="en-US" sz="1500" b="1"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rPr>
              <a:t>Спеціалізована антикорупційна прокуратура (САП), </a:t>
            </a:r>
            <a:r>
              <a:rPr lang="en-US" sz="15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rPr>
              <a:t>що являє собою самостійний структурний підрозділ Офіс Генерального прокурора, була утворена Наказом Генерального прокурора в 2015 році.</a:t>
            </a:r>
            <a:endParaRPr lang="en-US" sz="15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04800" algn="just" rtl="0">
              <a:spcBef>
                <a:spcPts val="0"/>
              </a:spcBef>
              <a:spcAft>
                <a:spcPts val="0"/>
              </a:spcAft>
              <a:buClr>
                <a:srgbClr val="B9D6D5"/>
              </a:buClr>
              <a:buSzPts val="1200"/>
              <a:buFont typeface="Wingdings" panose="05000000000000000000" pitchFamily="2" charset="2"/>
              <a:buChar char="l"/>
            </a:pPr>
            <a:endParaRPr sz="15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04800" algn="just" rtl="0">
              <a:spcBef>
                <a:spcPts val="0"/>
              </a:spcBef>
              <a:spcAft>
                <a:spcPts val="0"/>
              </a:spcAft>
              <a:buClr>
                <a:srgbClr val="B9D6D5"/>
              </a:buClr>
              <a:buSzPts val="1200"/>
              <a:buFont typeface="Wingdings" panose="05000000000000000000" pitchFamily="2" charset="2"/>
              <a:buChar char="l"/>
            </a:pPr>
            <a:r>
              <a:rPr lang="en-US" sz="1500" b="1"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rPr>
              <a:t>Національне агентство України з питань виявлення, розшуку та управління активами, одержаними від корупційних та інших злочинів (АРМА), </a:t>
            </a:r>
            <a:r>
              <a:rPr lang="en-US" sz="15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rPr>
              <a:t>утворене в 2015 році в результаті прийняття Закону України «Про Національне агентство України з питань виявлення, розшуку та управління активами, одержаними від корупційних та інших злочинів».</a:t>
            </a:r>
            <a:endParaRPr lang="en-US" sz="15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38150" lvl="0" indent="-285750" algn="just" rtl="0">
              <a:spcBef>
                <a:spcPts val="0"/>
              </a:spcBef>
              <a:spcAft>
                <a:spcPts val="0"/>
              </a:spcAft>
              <a:buClr>
                <a:srgbClr val="B9D6D5"/>
              </a:buClr>
              <a:buSzPts val="1200"/>
              <a:buFont typeface="Wingdings" panose="05000000000000000000" pitchFamily="2" charset="2"/>
              <a:buChar char="l"/>
            </a:pPr>
            <a:endParaRPr sz="15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04800" algn="just" rtl="0">
              <a:spcBef>
                <a:spcPts val="0"/>
              </a:spcBef>
              <a:spcAft>
                <a:spcPts val="0"/>
              </a:spcAft>
              <a:buClr>
                <a:srgbClr val="B9D6D5"/>
              </a:buClr>
              <a:buSzPts val="1200"/>
              <a:buFont typeface="Wingdings" panose="05000000000000000000" pitchFamily="2" charset="2"/>
              <a:buChar char="l"/>
            </a:pPr>
            <a:r>
              <a:rPr lang="en-US" sz="1500" b="1"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rPr>
              <a:t>Вищий антикорупційний суд (ВАКС),</a:t>
            </a:r>
            <a:r>
              <a:rPr lang="en-US" sz="15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rPr>
              <a:t> утворений в 2019 році в результаті прийняття Закону України «Про Вищий антикорупційний суд».</a:t>
            </a:r>
            <a:endParaRPr sz="15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endParaRPr>
          </a:p>
        </p:txBody>
      </p:sp>
      <p:sp>
        <p:nvSpPr>
          <p:cNvPr id="8" name="Google Shape;197;p26"/>
          <p:cNvSpPr txBox="1">
            <a:spLocks noGrp="1"/>
          </p:cNvSpPr>
          <p:nvPr>
            <p:ph type="title"/>
          </p:nvPr>
        </p:nvSpPr>
        <p:spPr>
          <a:xfrm>
            <a:off x="874775" y="281162"/>
            <a:ext cx="7940815" cy="82296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2600" b="1" dirty="0">
                <a:latin typeface="Arial" panose="020B0604020202020204" pitchFamily="34" charset="0"/>
                <a:ea typeface="Roboto"/>
                <a:cs typeface="Arial" panose="020B0604020202020204" pitchFamily="34" charset="0"/>
                <a:sym typeface="Roboto"/>
              </a:rPr>
              <a:t>З 2014 року були створені наступні </a:t>
            </a:r>
            <a:r>
              <a:rPr lang="en-US" sz="2600" b="1" dirty="0">
                <a:solidFill>
                  <a:schemeClr val="tx1"/>
                </a:solidFill>
                <a:highlight>
                  <a:srgbClr val="B9D6D5"/>
                </a:highlight>
                <a:latin typeface="Arial" panose="020B0604020202020204" pitchFamily="34" charset="0"/>
                <a:ea typeface="Roboto"/>
                <a:cs typeface="Arial" panose="020B0604020202020204" pitchFamily="34" charset="0"/>
                <a:sym typeface="Roboto"/>
              </a:rPr>
              <a:t>антикорупційні органи: </a:t>
            </a:r>
            <a:endParaRPr sz="4000" b="1" dirty="0">
              <a:solidFill>
                <a:schemeClr val="tx1"/>
              </a:solidFill>
              <a:highlight>
                <a:srgbClr val="B9D6D5"/>
              </a:highlight>
              <a:latin typeface="Arial" panose="020B0604020202020204" pitchFamily="34" charset="0"/>
              <a:ea typeface="Roboto"/>
              <a:cs typeface="Arial" panose="020B0604020202020204" pitchFamily="34" charset="0"/>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Google Shape;203;p27"/>
          <p:cNvSpPr txBox="1"/>
          <p:nvPr/>
        </p:nvSpPr>
        <p:spPr>
          <a:xfrm>
            <a:off x="863130" y="1226479"/>
            <a:ext cx="7393902" cy="32162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panose="020B0604020202020204"/>
              <a:buNone/>
            </a:pPr>
            <a:r>
              <a:rPr lang="en-US" b="1" dirty="0">
                <a:solidFill>
                  <a:srgbClr val="1D1C1D"/>
                </a:solidFill>
                <a:latin typeface="Arial" panose="020B0604020202020204" pitchFamily="34" charset="0"/>
              </a:rPr>
              <a:t>Національне агентство з питань запобігання корупції (НАЗК)</a:t>
            </a:r>
            <a:endParaRPr b="1" dirty="0">
              <a:solidFill>
                <a:srgbClr val="1D1C1D"/>
              </a:solidFill>
              <a:latin typeface="Arial" panose="020B0604020202020204" pitchFamily="34" charset="0"/>
            </a:endParaRPr>
          </a:p>
          <a:p>
            <a:pPr marL="0" lvl="0" indent="0" algn="l" rtl="0">
              <a:spcBef>
                <a:spcPts val="0"/>
              </a:spcBef>
              <a:spcAft>
                <a:spcPts val="0"/>
              </a:spcAft>
              <a:buClr>
                <a:schemeClr val="dk1"/>
              </a:buClr>
              <a:buSzPts val="1100"/>
              <a:buFont typeface="Arial" panose="020B0604020202020204"/>
              <a:buNone/>
            </a:pPr>
            <a:r>
              <a:rPr lang="en-US" sz="1400" dirty="0">
                <a:solidFill>
                  <a:schemeClr val="bg1">
                    <a:lumMod val="50000"/>
                  </a:schemeClr>
                </a:solidFill>
                <a:latin typeface="Arial" panose="020B0604020202020204" pitchFamily="34" charset="0"/>
              </a:rPr>
              <a:t>орган виконавчої влади</a:t>
            </a:r>
            <a:endParaRPr lang="en-US" sz="1400" dirty="0">
              <a:solidFill>
                <a:schemeClr val="bg1">
                  <a:lumMod val="50000"/>
                </a:schemeClr>
              </a:solidFill>
              <a:latin typeface="Arial" panose="020B0604020202020204" pitchFamily="34" charset="0"/>
            </a:endParaRPr>
          </a:p>
          <a:p>
            <a:pPr marL="0" lvl="0" indent="0" algn="l" rtl="0">
              <a:spcBef>
                <a:spcPts val="0"/>
              </a:spcBef>
              <a:spcAft>
                <a:spcPts val="0"/>
              </a:spcAft>
              <a:buClr>
                <a:schemeClr val="dk1"/>
              </a:buClr>
              <a:buSzPts val="1100"/>
              <a:buFont typeface="Arial" panose="020B0604020202020204"/>
              <a:buNone/>
            </a:pPr>
            <a:endParaRPr lang="en-US" sz="1400" dirty="0">
              <a:solidFill>
                <a:schemeClr val="bg1">
                  <a:lumMod val="50000"/>
                </a:schemeClr>
              </a:solidFill>
              <a:latin typeface="Arial" panose="020B0604020202020204" pitchFamily="34" charset="0"/>
            </a:endParaRPr>
          </a:p>
          <a:p>
            <a:pPr marL="323850" lvl="0" indent="-323850" algn="l" rtl="0">
              <a:spcBef>
                <a:spcPts val="0"/>
              </a:spcBef>
              <a:spcAft>
                <a:spcPts val="600"/>
              </a:spcAft>
              <a:buClr>
                <a:srgbClr val="B9D6D5"/>
              </a:buClr>
              <a:buSzPts val="1000"/>
              <a:buFont typeface="Wingdings" panose="05000000000000000000" pitchFamily="2" charset="2"/>
              <a:buChar char="l"/>
            </a:pPr>
            <a:r>
              <a:rPr lang="en-US" sz="1400" dirty="0">
                <a:solidFill>
                  <a:srgbClr val="1D1C1D"/>
                </a:solidFill>
                <a:latin typeface="Arial" panose="020B0604020202020204" pitchFamily="34" charset="0"/>
              </a:rPr>
              <a:t>Перевіряє електронні декларації, звіти політичних партій та факти щодо наявності конфлікту інтересів</a:t>
            </a:r>
            <a:endParaRPr lang="en-US" sz="1400" dirty="0">
              <a:solidFill>
                <a:srgbClr val="1D1C1D"/>
              </a:solidFill>
              <a:latin typeface="Arial" panose="020B0604020202020204" pitchFamily="34" charset="0"/>
            </a:endParaRPr>
          </a:p>
          <a:p>
            <a:pPr marL="323850" lvl="0" indent="-323850" algn="l" rtl="0">
              <a:spcBef>
                <a:spcPts val="0"/>
              </a:spcBef>
              <a:spcAft>
                <a:spcPts val="600"/>
              </a:spcAft>
              <a:buClr>
                <a:srgbClr val="B9D6D5"/>
              </a:buClr>
              <a:buSzPts val="1000"/>
              <a:buFont typeface="Wingdings" panose="05000000000000000000" pitchFamily="2" charset="2"/>
              <a:buChar char="l"/>
            </a:pPr>
            <a:r>
              <a:rPr lang="en-US" sz="1400" dirty="0">
                <a:solidFill>
                  <a:srgbClr val="1D1C1D"/>
                </a:solidFill>
                <a:latin typeface="Arial" panose="020B0604020202020204" pitchFamily="34" charset="0"/>
              </a:rPr>
              <a:t>Розробляє проекти Антикорупційної стратегії та Державної програми з ії виконання Погоджує антикорупційні програми інших органів </a:t>
            </a:r>
            <a:endParaRPr lang="en-US" sz="1400" dirty="0">
              <a:solidFill>
                <a:srgbClr val="1D1C1D"/>
              </a:solidFill>
              <a:latin typeface="Arial" panose="020B0604020202020204" pitchFamily="34" charset="0"/>
            </a:endParaRPr>
          </a:p>
          <a:p>
            <a:pPr marL="323850" lvl="0" indent="-323850" algn="l" rtl="0">
              <a:spcBef>
                <a:spcPts val="0"/>
              </a:spcBef>
              <a:spcAft>
                <a:spcPts val="600"/>
              </a:spcAft>
              <a:buClr>
                <a:srgbClr val="B9D6D5"/>
              </a:buClr>
              <a:buSzPts val="1000"/>
              <a:buFont typeface="Wingdings" panose="05000000000000000000" pitchFamily="2" charset="2"/>
              <a:buChar char="l"/>
            </a:pPr>
            <a:r>
              <a:rPr lang="en-US" sz="1400" dirty="0">
                <a:solidFill>
                  <a:srgbClr val="1D1C1D"/>
                </a:solidFill>
                <a:latin typeface="Arial" panose="020B0604020202020204" pitchFamily="34" charset="0"/>
              </a:rPr>
              <a:t>Взаємодіє з викривачами</a:t>
            </a:r>
            <a:endParaRPr lang="en-US" sz="1400" dirty="0">
              <a:solidFill>
                <a:srgbClr val="1D1C1D"/>
              </a:solidFill>
              <a:latin typeface="Arial" panose="020B0604020202020204" pitchFamily="34" charset="0"/>
            </a:endParaRPr>
          </a:p>
          <a:p>
            <a:pPr marL="323850" lvl="0" indent="-323850" algn="l" rtl="0">
              <a:spcBef>
                <a:spcPts val="0"/>
              </a:spcBef>
              <a:spcAft>
                <a:spcPts val="600"/>
              </a:spcAft>
              <a:buClr>
                <a:srgbClr val="B9D6D5"/>
              </a:buClr>
              <a:buSzPts val="1000"/>
              <a:buFont typeface="Wingdings" panose="05000000000000000000" pitchFamily="2" charset="2"/>
              <a:buChar char="l"/>
            </a:pPr>
            <a:r>
              <a:rPr lang="en-US" sz="1400" dirty="0">
                <a:solidFill>
                  <a:srgbClr val="1D1C1D"/>
                </a:solidFill>
                <a:latin typeface="Arial" panose="020B0604020202020204" pitchFamily="34" charset="0"/>
              </a:rPr>
              <a:t>Складає адміністративні протоколи про вчинення високопосадовцями правопорушень, пов'язаних з корупцією</a:t>
            </a:r>
            <a:endParaRPr lang="en-US" sz="1400" dirty="0">
              <a:solidFill>
                <a:srgbClr val="1D1C1D"/>
              </a:solidFill>
              <a:latin typeface="Arial" panose="020B0604020202020204" pitchFamily="34" charset="0"/>
            </a:endParaRPr>
          </a:p>
          <a:p>
            <a:pPr marL="323850" lvl="0" indent="-323850" algn="l" rtl="0">
              <a:spcBef>
                <a:spcPts val="0"/>
              </a:spcBef>
              <a:spcAft>
                <a:spcPts val="600"/>
              </a:spcAft>
              <a:buClr>
                <a:srgbClr val="B9D6D5"/>
              </a:buClr>
              <a:buSzPts val="1000"/>
              <a:buFont typeface="Wingdings" panose="05000000000000000000" pitchFamily="2" charset="2"/>
              <a:buChar char="l"/>
            </a:pPr>
            <a:r>
              <a:rPr lang="en-US" sz="1400" dirty="0">
                <a:solidFill>
                  <a:srgbClr val="1D1C1D"/>
                </a:solidFill>
                <a:latin typeface="Arial" panose="020B0604020202020204" pitchFamily="34" charset="0"/>
              </a:rPr>
              <a:t>Проводить антикорупційну експертизу проектів законів та актів КМУ</a:t>
            </a:r>
            <a:endParaRPr sz="1400" dirty="0">
              <a:solidFill>
                <a:srgbClr val="1D1C1D"/>
              </a:solidFill>
              <a:latin typeface="Arial" panose="020B0604020202020204" pitchFamily="34" charset="0"/>
            </a:endParaRPr>
          </a:p>
          <a:p>
            <a:pPr marL="0" lvl="0" indent="0" algn="l" rtl="0">
              <a:spcBef>
                <a:spcPts val="0"/>
              </a:spcBef>
              <a:spcAft>
                <a:spcPts val="0"/>
              </a:spcAft>
              <a:buNone/>
            </a:pPr>
            <a:endParaRPr sz="1400" dirty="0">
              <a:latin typeface="Arial" panose="020B0604020202020204" pitchFamily="34" charset="0"/>
            </a:endParaRPr>
          </a:p>
        </p:txBody>
      </p:sp>
      <p:sp>
        <p:nvSpPr>
          <p:cNvPr id="204" name="Google Shape;204;p27"/>
          <p:cNvSpPr txBox="1"/>
          <p:nvPr/>
        </p:nvSpPr>
        <p:spPr>
          <a:xfrm>
            <a:off x="863130" y="200810"/>
            <a:ext cx="7317043"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b="1" dirty="0">
                <a:latin typeface="Arial" panose="020B0604020202020204" pitchFamily="34" charset="0"/>
              </a:rPr>
              <a:t>Формування політики та запобігання корупції</a:t>
            </a:r>
            <a:endParaRPr sz="3000" b="1" dirty="0">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4" name="Google Shape;204;p27"/>
          <p:cNvSpPr txBox="1"/>
          <p:nvPr/>
        </p:nvSpPr>
        <p:spPr>
          <a:xfrm>
            <a:off x="913478" y="268543"/>
            <a:ext cx="7317043"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b="1" dirty="0">
                <a:latin typeface="Arial" panose="020B0604020202020204" pitchFamily="34" charset="0"/>
              </a:rPr>
              <a:t>Формування політики та запобігання корупції</a:t>
            </a:r>
            <a:endParaRPr sz="3000" b="1" dirty="0">
              <a:latin typeface="Arial" panose="020B0604020202020204" pitchFamily="34" charset="0"/>
            </a:endParaRPr>
          </a:p>
        </p:txBody>
      </p:sp>
      <p:sp>
        <p:nvSpPr>
          <p:cNvPr id="205" name="Google Shape;205;p27"/>
          <p:cNvSpPr txBox="1"/>
          <p:nvPr/>
        </p:nvSpPr>
        <p:spPr>
          <a:xfrm>
            <a:off x="913478" y="1396656"/>
            <a:ext cx="7768806" cy="2885375"/>
          </a:xfrm>
          <a:prstGeom prst="rect">
            <a:avLst/>
          </a:prstGeom>
          <a:noFill/>
          <a:ln>
            <a:noFill/>
          </a:ln>
        </p:spPr>
        <p:txBody>
          <a:bodyPr spcFirstLastPara="1" wrap="square" lIns="91425" tIns="91425" rIns="91425" bIns="91425" anchor="t" anchorCtr="0">
            <a:spAutoFit/>
          </a:bodyPr>
          <a:lstStyle/>
          <a:p>
            <a:pPr marR="190500" lvl="0" rtl="0">
              <a:spcBef>
                <a:spcPts val="0"/>
              </a:spcBef>
              <a:spcAft>
                <a:spcPts val="0"/>
              </a:spcAft>
              <a:buClr>
                <a:schemeClr val="dk1"/>
              </a:buClr>
              <a:buSzPts val="1100"/>
            </a:pPr>
            <a:r>
              <a:rPr lang="en-US" sz="1800" b="1" dirty="0">
                <a:solidFill>
                  <a:srgbClr val="1D1C1D"/>
                </a:solidFill>
                <a:latin typeface="Arial" panose="020B0604020202020204" pitchFamily="34" charset="0"/>
              </a:rPr>
              <a:t>Верховна Рада України (ВРУ)</a:t>
            </a:r>
            <a:endParaRPr sz="1800" b="1" dirty="0">
              <a:solidFill>
                <a:srgbClr val="1D1C1D"/>
              </a:solidFill>
              <a:latin typeface="Arial" panose="020B0604020202020204" pitchFamily="34" charset="0"/>
            </a:endParaRPr>
          </a:p>
          <a:p>
            <a:pPr>
              <a:buClr>
                <a:schemeClr val="dk1"/>
              </a:buClr>
              <a:buSzPts val="1100"/>
            </a:pPr>
            <a:r>
              <a:rPr lang="en-US" sz="1400" dirty="0">
                <a:solidFill>
                  <a:schemeClr val="bg1">
                    <a:lumMod val="50000"/>
                  </a:schemeClr>
                </a:solidFill>
                <a:latin typeface="Arial" panose="020B0604020202020204" pitchFamily="34" charset="0"/>
              </a:rPr>
              <a:t>законодавчий орган влади</a:t>
            </a:r>
            <a:endParaRPr sz="1400" dirty="0">
              <a:solidFill>
                <a:schemeClr val="bg1">
                  <a:lumMod val="50000"/>
                </a:schemeClr>
              </a:solidFill>
              <a:latin typeface="Arial" panose="020B0604020202020204" pitchFamily="34" charset="0"/>
            </a:endParaRPr>
          </a:p>
          <a:p>
            <a:pPr marL="285750" indent="-285750">
              <a:spcBef>
                <a:spcPts val="1200"/>
              </a:spcBef>
              <a:buClr>
                <a:srgbClr val="B9D6D5"/>
              </a:buClr>
              <a:buSzPts val="1000"/>
              <a:buFont typeface="Wingdings" panose="05000000000000000000" pitchFamily="2" charset="2"/>
              <a:buChar char="l"/>
            </a:pPr>
            <a:r>
              <a:rPr lang="en-US" sz="1400" dirty="0">
                <a:solidFill>
                  <a:schemeClr val="tx1"/>
                </a:solidFill>
                <a:latin typeface="Arial" panose="020B0604020202020204" pitchFamily="34" charset="0"/>
              </a:rPr>
              <a:t>Ухвалює Антикорупційну стратегію</a:t>
            </a:r>
            <a:endParaRPr sz="1400" dirty="0">
              <a:solidFill>
                <a:schemeClr val="tx1"/>
              </a:solidFill>
              <a:latin typeface="Arial" panose="020B0604020202020204" pitchFamily="34" charset="0"/>
            </a:endParaRPr>
          </a:p>
          <a:p>
            <a:pPr marL="285750" indent="-285750">
              <a:spcBef>
                <a:spcPts val="1200"/>
              </a:spcBef>
              <a:buClr>
                <a:srgbClr val="B9D6D5"/>
              </a:buClr>
              <a:buSzPts val="1000"/>
              <a:buFont typeface="Wingdings" panose="05000000000000000000" pitchFamily="2" charset="2"/>
              <a:buChar char="l"/>
            </a:pPr>
            <a:r>
              <a:rPr lang="en-US" sz="1400" dirty="0">
                <a:solidFill>
                  <a:schemeClr val="tx1"/>
                </a:solidFill>
                <a:latin typeface="Arial" panose="020B0604020202020204" pitchFamily="34" charset="0"/>
              </a:rPr>
              <a:t>Проводить тематичні парламентські слухання, антикорупційну експертизу законопроектів (у Комітеті з питань антикорупційної політики)</a:t>
            </a:r>
            <a:endParaRPr lang="en-US" sz="1400" dirty="0">
              <a:solidFill>
                <a:schemeClr val="tx1"/>
              </a:solidFill>
              <a:latin typeface="Arial" panose="020B0604020202020204" pitchFamily="34" charset="0"/>
            </a:endParaRPr>
          </a:p>
          <a:p>
            <a:pPr marL="285750" indent="-285750">
              <a:spcBef>
                <a:spcPts val="600"/>
              </a:spcBef>
              <a:buClr>
                <a:srgbClr val="B9D6D5"/>
              </a:buClr>
              <a:buSzPts val="1000"/>
              <a:buFont typeface="Wingdings" panose="05000000000000000000" pitchFamily="2" charset="2"/>
              <a:buChar char="l"/>
            </a:pPr>
            <a:endParaRPr dirty="0">
              <a:solidFill>
                <a:schemeClr val="tx1"/>
              </a:solidFill>
              <a:latin typeface="Arial" panose="020B0604020202020204" pitchFamily="34" charset="0"/>
            </a:endParaRPr>
          </a:p>
          <a:p>
            <a:pPr marR="190500" lvl="0" rtl="0">
              <a:spcBef>
                <a:spcPts val="900"/>
              </a:spcBef>
              <a:spcAft>
                <a:spcPts val="0"/>
              </a:spcAft>
              <a:buClr>
                <a:schemeClr val="dk1"/>
              </a:buClr>
              <a:buSzPts val="1100"/>
            </a:pPr>
            <a:r>
              <a:rPr lang="en-US" sz="1800" b="1" dirty="0">
                <a:solidFill>
                  <a:srgbClr val="1D1C1D"/>
                </a:solidFill>
                <a:latin typeface="Arial" panose="020B0604020202020204" pitchFamily="34" charset="0"/>
              </a:rPr>
              <a:t>Кабінет Міністрів України (КМУ)</a:t>
            </a:r>
            <a:endParaRPr sz="1800" b="1" dirty="0">
              <a:solidFill>
                <a:srgbClr val="1D1C1D"/>
              </a:solidFill>
              <a:latin typeface="Arial" panose="020B0604020202020204" pitchFamily="34" charset="0"/>
            </a:endParaRPr>
          </a:p>
          <a:p>
            <a:pPr lvl="0">
              <a:buClr>
                <a:schemeClr val="dk1"/>
              </a:buClr>
              <a:buSzPts val="1100"/>
            </a:pPr>
            <a:r>
              <a:rPr lang="en-US" sz="1400" dirty="0">
                <a:solidFill>
                  <a:schemeClr val="bg1">
                    <a:lumMod val="50000"/>
                  </a:schemeClr>
                </a:solidFill>
                <a:latin typeface="Arial" panose="020B0604020202020204" pitchFamily="34" charset="0"/>
              </a:rPr>
              <a:t>вищий орган виконавчої влади</a:t>
            </a:r>
            <a:endParaRPr lang="en-US" sz="1400" dirty="0">
              <a:solidFill>
                <a:schemeClr val="bg1">
                  <a:lumMod val="50000"/>
                </a:schemeClr>
              </a:solidFill>
              <a:latin typeface="Arial" panose="020B0604020202020204" pitchFamily="34" charset="0"/>
            </a:endParaRPr>
          </a:p>
          <a:p>
            <a:pPr marL="285750" lvl="0" indent="-285750">
              <a:spcBef>
                <a:spcPts val="600"/>
              </a:spcBef>
              <a:buClr>
                <a:srgbClr val="B9D6D5"/>
              </a:buClr>
              <a:buSzPts val="1000"/>
              <a:buFont typeface="Wingdings" panose="05000000000000000000" pitchFamily="2" charset="2"/>
              <a:buChar char="l"/>
            </a:pPr>
            <a:r>
              <a:rPr lang="en-US" sz="1400" dirty="0">
                <a:solidFill>
                  <a:schemeClr val="tx1"/>
                </a:solidFill>
                <a:latin typeface="Arial" panose="020B0604020202020204" pitchFamily="34" charset="0"/>
              </a:rPr>
              <a:t>Затверджує Державну програму з виконання Антикорупційної стратегії</a:t>
            </a:r>
            <a:endParaRPr sz="1400" dirty="0">
              <a:solidFill>
                <a:schemeClr val="tx1"/>
              </a:solidFill>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5" name="Google Shape;65;p14"/>
          <p:cNvSpPr/>
          <p:nvPr/>
        </p:nvSpPr>
        <p:spPr>
          <a:xfrm>
            <a:off x="5781577" y="2020863"/>
            <a:ext cx="2379300" cy="17490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66" name="Google Shape;66;p14"/>
          <p:cNvSpPr txBox="1">
            <a:spLocks noGrp="1"/>
          </p:cNvSpPr>
          <p:nvPr>
            <p:ph type="title"/>
          </p:nvPr>
        </p:nvSpPr>
        <p:spPr>
          <a:xfrm>
            <a:off x="896586" y="272476"/>
            <a:ext cx="6143113" cy="1462516"/>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3000" b="1" dirty="0">
                <a:solidFill>
                  <a:schemeClr val="tx1"/>
                </a:solidFill>
                <a:latin typeface="Arial" panose="020B0604020202020204" pitchFamily="34" charset="0"/>
                <a:ea typeface="Roboto"/>
                <a:cs typeface="Arial" panose="020B0604020202020204" pitchFamily="34" charset="0"/>
                <a:sym typeface="Roboto"/>
              </a:rPr>
              <a:t>Антикорупційні органи в Управління з протидії корупції та організованій злочинності</a:t>
            </a:r>
            <a:endParaRPr sz="3000" b="1" dirty="0">
              <a:solidFill>
                <a:schemeClr val="tx1"/>
              </a:solidFill>
              <a:latin typeface="Arial" panose="020B0604020202020204" pitchFamily="34" charset="0"/>
              <a:ea typeface="Roboto"/>
              <a:cs typeface="Arial" panose="020B0604020202020204" pitchFamily="34" charset="0"/>
              <a:sym typeface="Roboto"/>
            </a:endParaRPr>
          </a:p>
        </p:txBody>
      </p:sp>
      <p:pic>
        <p:nvPicPr>
          <p:cNvPr id="67" name="Google Shape;67;p14"/>
          <p:cNvPicPr preferRelativeResize="0"/>
          <p:nvPr/>
        </p:nvPicPr>
        <p:blipFill>
          <a:blip r:embed="rId1"/>
          <a:stretch>
            <a:fillRect/>
          </a:stretch>
        </p:blipFill>
        <p:spPr>
          <a:xfrm>
            <a:off x="7529652" y="465775"/>
            <a:ext cx="631225" cy="596150"/>
          </a:xfrm>
          <a:prstGeom prst="rect">
            <a:avLst/>
          </a:prstGeom>
          <a:noFill/>
          <a:ln>
            <a:noFill/>
          </a:ln>
        </p:spPr>
      </p:pic>
      <p:pic>
        <p:nvPicPr>
          <p:cNvPr id="68" name="Google Shape;68;p14"/>
          <p:cNvPicPr preferRelativeResize="0"/>
          <p:nvPr/>
        </p:nvPicPr>
        <p:blipFill>
          <a:blip r:embed="rId2"/>
          <a:stretch>
            <a:fillRect/>
          </a:stretch>
        </p:blipFill>
        <p:spPr>
          <a:xfrm>
            <a:off x="5296930" y="1848314"/>
            <a:ext cx="2726725" cy="1814994"/>
          </a:xfrm>
          <a:prstGeom prst="rect">
            <a:avLst/>
          </a:prstGeom>
          <a:noFill/>
          <a:ln>
            <a:noFill/>
          </a:ln>
        </p:spPr>
      </p:pic>
      <p:grpSp>
        <p:nvGrpSpPr>
          <p:cNvPr id="2" name="Групувати 1"/>
          <p:cNvGrpSpPr/>
          <p:nvPr/>
        </p:nvGrpSpPr>
        <p:grpSpPr>
          <a:xfrm>
            <a:off x="983123" y="1848304"/>
            <a:ext cx="1801601" cy="1815004"/>
            <a:chOff x="398236" y="1901404"/>
            <a:chExt cx="1696951" cy="1709575"/>
          </a:xfrm>
        </p:grpSpPr>
        <p:pic>
          <p:nvPicPr>
            <p:cNvPr id="64" name="Google Shape;64;p14"/>
            <p:cNvPicPr preferRelativeResize="0"/>
            <p:nvPr/>
          </p:nvPicPr>
          <p:blipFill>
            <a:blip r:embed="rId3"/>
            <a:stretch>
              <a:fillRect/>
            </a:stretch>
          </p:blipFill>
          <p:spPr>
            <a:xfrm>
              <a:off x="445796" y="1901413"/>
              <a:ext cx="1649391" cy="1709566"/>
            </a:xfrm>
            <a:prstGeom prst="rect">
              <a:avLst/>
            </a:prstGeom>
            <a:noFill/>
            <a:ln>
              <a:noFill/>
            </a:ln>
          </p:spPr>
        </p:pic>
        <p:pic>
          <p:nvPicPr>
            <p:cNvPr id="69" name="Google Shape;69;p14"/>
            <p:cNvPicPr preferRelativeResize="0"/>
            <p:nvPr/>
          </p:nvPicPr>
          <p:blipFill>
            <a:blip r:embed="rId4"/>
            <a:stretch>
              <a:fillRect/>
            </a:stretch>
          </p:blipFill>
          <p:spPr>
            <a:xfrm>
              <a:off x="398236" y="1901404"/>
              <a:ext cx="1588560" cy="1646516"/>
            </a:xfrm>
            <a:prstGeom prst="rect">
              <a:avLst/>
            </a:prstGeom>
            <a:noFill/>
            <a:ln>
              <a:noFill/>
            </a:ln>
          </p:spPr>
        </p:pic>
      </p:grpSp>
      <p:sp>
        <p:nvSpPr>
          <p:cNvPr id="70" name="Google Shape;70;p14"/>
          <p:cNvSpPr txBox="1"/>
          <p:nvPr/>
        </p:nvSpPr>
        <p:spPr>
          <a:xfrm>
            <a:off x="896586" y="3776339"/>
            <a:ext cx="2896800" cy="1142100"/>
          </a:xfrm>
          <a:prstGeom prst="rect">
            <a:avLst/>
          </a:prstGeom>
          <a:noFill/>
          <a:ln>
            <a:noFill/>
          </a:ln>
        </p:spPr>
        <p:txBody>
          <a:bodyPr spcFirstLastPara="1" wrap="square" lIns="91425" tIns="91425" rIns="91425" bIns="91425" anchor="t" anchorCtr="0">
            <a:normAutofit fontScale="70000" lnSpcReduction="20000"/>
          </a:bodyPr>
          <a:lstStyle/>
          <a:p>
            <a:pPr marL="0" lvl="0" indent="0" rtl="0">
              <a:spcBef>
                <a:spcPts val="0"/>
              </a:spcBef>
              <a:spcAft>
                <a:spcPts val="0"/>
              </a:spcAft>
              <a:buNone/>
            </a:pPr>
            <a:r>
              <a:rPr lang="en-US" sz="4200" b="1" dirty="0">
                <a:latin typeface="Arial" panose="020B0604020202020204" pitchFamily="34" charset="0"/>
                <a:ea typeface="Helvetica Neue" panose="020B0604020202020204"/>
                <a:cs typeface="Arial" panose="020B0604020202020204" pitchFamily="34" charset="0"/>
                <a:sym typeface="Helvetica Neue" panose="020B0604020202020204"/>
              </a:rPr>
              <a:t>Іво Сандер </a:t>
            </a:r>
            <a:endParaRPr sz="4200" b="1" dirty="0">
              <a:solidFill>
                <a:srgbClr val="000000"/>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0" lvl="0" indent="0" algn="l" rtl="0">
              <a:lnSpc>
                <a:spcPct val="115000"/>
              </a:lnSpc>
              <a:spcBef>
                <a:spcPts val="0"/>
              </a:spcBef>
              <a:spcAft>
                <a:spcPts val="0"/>
              </a:spcAft>
              <a:buNone/>
            </a:pPr>
            <a:endParaRPr sz="1100" b="1" dirty="0">
              <a:solidFill>
                <a:srgbClr val="000000"/>
              </a:solidFill>
              <a:latin typeface="Arial" panose="020B0604020202020204" pitchFamily="34" charset="0"/>
              <a:ea typeface="Roboto"/>
              <a:cs typeface="Arial" panose="020B0604020202020204" pitchFamily="34" charset="0"/>
              <a:sym typeface="Roboto"/>
            </a:endParaRPr>
          </a:p>
          <a:p>
            <a:pPr marL="0" lvl="0" indent="0" rtl="0">
              <a:lnSpc>
                <a:spcPct val="115000"/>
              </a:lnSpc>
              <a:spcBef>
                <a:spcPts val="0"/>
              </a:spcBef>
              <a:spcAft>
                <a:spcPts val="0"/>
              </a:spcAft>
              <a:buNone/>
            </a:pPr>
            <a:r>
              <a:rPr lang="en-US" sz="1900" dirty="0">
                <a:solidFill>
                  <a:srgbClr val="4D5156"/>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rPr>
              <a:t>колишній прем'єр-міністр Хорватії,засуджений за корупцію</a:t>
            </a:r>
            <a:endParaRPr sz="1900" dirty="0">
              <a:solidFill>
                <a:srgbClr val="000000"/>
              </a:solidFill>
              <a:latin typeface="Arial" panose="020B0604020202020204" pitchFamily="34" charset="0"/>
              <a:ea typeface="Helvetica Neue" panose="020B0604020202020204"/>
              <a:cs typeface="Arial" panose="020B0604020202020204" pitchFamily="34" charset="0"/>
              <a:sym typeface="Helvetica Neue" panose="020B0604020202020204"/>
            </a:endParaRPr>
          </a:p>
        </p:txBody>
      </p:sp>
      <p:sp>
        <p:nvSpPr>
          <p:cNvPr id="71" name="Google Shape;71;p14"/>
          <p:cNvSpPr txBox="1"/>
          <p:nvPr/>
        </p:nvSpPr>
        <p:spPr>
          <a:xfrm>
            <a:off x="5166107" y="3957984"/>
            <a:ext cx="3098014" cy="913040"/>
          </a:xfrm>
          <a:prstGeom prst="rect">
            <a:avLst/>
          </a:prstGeom>
          <a:noFill/>
          <a:ln>
            <a:noFill/>
          </a:ln>
        </p:spPr>
        <p:txBody>
          <a:bodyPr spcFirstLastPara="1" wrap="square" lIns="91425" tIns="91425" rIns="91425" bIns="91425" anchor="t" anchorCtr="0">
            <a:spAutoFit/>
          </a:bodyPr>
          <a:lstStyle/>
          <a:p>
            <a:pPr marL="0" lvl="0" indent="0" algn="r" rtl="0">
              <a:spcBef>
                <a:spcPts val="1000"/>
              </a:spcBef>
              <a:spcAft>
                <a:spcPts val="0"/>
              </a:spcAft>
              <a:buNone/>
            </a:pPr>
            <a:r>
              <a:rPr lang="en-US" sz="1300" dirty="0">
                <a:solidFill>
                  <a:srgbClr val="4D5156"/>
                </a:solidFill>
                <a:highlight>
                  <a:srgbClr val="FFFFFF"/>
                </a:highlight>
                <a:latin typeface="Arial" panose="020B0604020202020204" pitchFamily="34" charset="0"/>
                <a:cs typeface="Arial" panose="020B0604020202020204" pitchFamily="34" charset="0"/>
                <a:sym typeface="Times New Roman" panose="02020603050405020304"/>
              </a:rPr>
              <a:t>Управління з протидії корупції та організованій злочинності хорватськийантикорупційний орган</a:t>
            </a:r>
            <a:endParaRPr sz="1300" dirty="0">
              <a:solidFill>
                <a:srgbClr val="4D5156"/>
              </a:solidFill>
              <a:highlight>
                <a:srgbClr val="FFFFFF"/>
              </a:highlight>
              <a:latin typeface="Arial" panose="020B0604020202020204" pitchFamily="34" charset="0"/>
              <a:cs typeface="Arial" panose="020B0604020202020204" pitchFamily="34" charset="0"/>
              <a:sym typeface="Times New Roman" panose="0202060305040502030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4" name="Google Shape;204;p27"/>
          <p:cNvSpPr txBox="1"/>
          <p:nvPr/>
        </p:nvSpPr>
        <p:spPr>
          <a:xfrm>
            <a:off x="913478" y="268543"/>
            <a:ext cx="7317043"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b="1" dirty="0">
                <a:latin typeface="Arial" panose="020B0604020202020204" pitchFamily="34" charset="0"/>
              </a:rPr>
              <a:t>Формування політики та запобігання корупції</a:t>
            </a:r>
            <a:endParaRPr sz="3000" b="1" dirty="0">
              <a:latin typeface="Arial" panose="020B0604020202020204" pitchFamily="34" charset="0"/>
            </a:endParaRPr>
          </a:p>
        </p:txBody>
      </p:sp>
      <p:sp>
        <p:nvSpPr>
          <p:cNvPr id="205" name="Google Shape;205;p27"/>
          <p:cNvSpPr txBox="1"/>
          <p:nvPr/>
        </p:nvSpPr>
        <p:spPr>
          <a:xfrm>
            <a:off x="992218" y="1690198"/>
            <a:ext cx="7237464" cy="1920240"/>
          </a:xfrm>
          <a:prstGeom prst="rect">
            <a:avLst/>
          </a:prstGeom>
          <a:noFill/>
          <a:ln>
            <a:noFill/>
          </a:ln>
        </p:spPr>
        <p:txBody>
          <a:bodyPr spcFirstLastPara="1" wrap="square" lIns="91425" tIns="91425" rIns="91425" bIns="91425" anchor="t" anchorCtr="0">
            <a:spAutoFit/>
          </a:bodyPr>
          <a:lstStyle/>
          <a:p>
            <a:pPr marR="190500" lvl="0" rtl="0">
              <a:spcBef>
                <a:spcPts val="900"/>
              </a:spcBef>
              <a:spcAft>
                <a:spcPts val="0"/>
              </a:spcAft>
              <a:buClr>
                <a:schemeClr val="dk1"/>
              </a:buClr>
              <a:buSzPts val="1100"/>
            </a:pPr>
            <a:r>
              <a:rPr lang="en-US" b="1" dirty="0">
                <a:solidFill>
                  <a:srgbClr val="1D1C1D"/>
                </a:solidFill>
                <a:latin typeface="Arial" panose="020B0604020202020204" pitchFamily="34" charset="0"/>
              </a:rPr>
              <a:t>Міністерство юстиції України (Мін'юст)</a:t>
            </a:r>
            <a:endParaRPr b="1" dirty="0">
              <a:solidFill>
                <a:srgbClr val="1D1C1D"/>
              </a:solidFill>
              <a:latin typeface="Arial" panose="020B0604020202020204" pitchFamily="34" charset="0"/>
            </a:endParaRPr>
          </a:p>
          <a:p>
            <a:pPr>
              <a:buClr>
                <a:schemeClr val="dk1"/>
              </a:buClr>
              <a:buSzPts val="1100"/>
            </a:pPr>
            <a:r>
              <a:rPr lang="en-US" sz="1600" dirty="0">
                <a:solidFill>
                  <a:schemeClr val="bg1">
                    <a:lumMod val="50000"/>
                  </a:schemeClr>
                </a:solidFill>
                <a:latin typeface="Arial" panose="020B0604020202020204" pitchFamily="34" charset="0"/>
              </a:rPr>
              <a:t>орган виконавчої влади</a:t>
            </a:r>
            <a:endParaRPr lang="en-US" sz="1600" dirty="0">
              <a:solidFill>
                <a:schemeClr val="bg1">
                  <a:lumMod val="50000"/>
                </a:schemeClr>
              </a:solidFill>
              <a:latin typeface="Arial" panose="020B0604020202020204" pitchFamily="34" charset="0"/>
            </a:endParaRPr>
          </a:p>
          <a:p>
            <a:pPr marL="285750" indent="-285750">
              <a:spcBef>
                <a:spcPts val="1200"/>
              </a:spcBef>
              <a:buClr>
                <a:srgbClr val="B9D6D5"/>
              </a:buClr>
              <a:buSzPts val="1100"/>
              <a:buFont typeface="Wingdings" panose="05000000000000000000" pitchFamily="2" charset="2"/>
              <a:buChar char="l"/>
            </a:pPr>
            <a:r>
              <a:rPr lang="en-US" sz="1400" dirty="0">
                <a:solidFill>
                  <a:schemeClr val="tx1"/>
                </a:solidFill>
                <a:latin typeface="Arial" panose="020B0604020202020204" pitchFamily="34" charset="0"/>
              </a:rPr>
              <a:t>Здійснює антикорупційну експертизу нормативно-правових актів, крім проектів законів</a:t>
            </a:r>
            <a:endParaRPr lang="en-US" sz="1400" dirty="0">
              <a:solidFill>
                <a:schemeClr val="tx1"/>
              </a:solidFill>
              <a:latin typeface="Arial" panose="020B0604020202020204" pitchFamily="34" charset="0"/>
            </a:endParaRPr>
          </a:p>
          <a:p>
            <a:pPr marL="285750" indent="-285750">
              <a:spcBef>
                <a:spcPts val="600"/>
              </a:spcBef>
              <a:buClr>
                <a:srgbClr val="B9D6D5"/>
              </a:buClr>
              <a:buSzPts val="1100"/>
              <a:buFont typeface="Wingdings" panose="05000000000000000000" pitchFamily="2" charset="2"/>
              <a:buChar char="l"/>
            </a:pPr>
            <a:endParaRPr lang="en-US" dirty="0">
              <a:solidFill>
                <a:schemeClr val="tx1"/>
              </a:solidFill>
              <a:latin typeface="Arial" panose="020B0604020202020204" pitchFamily="34" charset="0"/>
            </a:endParaRPr>
          </a:p>
          <a:p>
            <a:pPr marL="0" lvl="0" indent="0" algn="just" rtl="0">
              <a:spcBef>
                <a:spcPts val="0"/>
              </a:spcBef>
              <a:spcAft>
                <a:spcPts val="0"/>
              </a:spcAft>
              <a:buClr>
                <a:schemeClr val="dk1"/>
              </a:buClr>
              <a:buSzPts val="1100"/>
              <a:buFont typeface="Arial" panose="020B0604020202020204"/>
              <a:buNone/>
            </a:pPr>
            <a:endParaRPr dirty="0">
              <a:solidFill>
                <a:schemeClr val="tx1"/>
              </a:solidFill>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376555" y="76200"/>
            <a:ext cx="8117205" cy="4037330"/>
          </a:xfrm>
          <a:prstGeom prst="rect">
            <a:avLst/>
          </a:prstGeom>
        </p:spPr>
        <p:txBody>
          <a:bodyPr>
            <a:noAutofit/>
          </a:bodyPr>
          <a:p>
            <a:pPr algn="just"/>
            <a:r>
              <a:rPr sz="1400" b="1">
                <a:solidFill>
                  <a:srgbClr val="003882"/>
                </a:solidFill>
                <a:latin typeface="Calibri" panose="020F0502020204030204" charset="0"/>
                <a:ea typeface="Arsenal"/>
                <a:cs typeface="Calibri" panose="020F0502020204030204" charset="0"/>
              </a:rPr>
              <a:t>Тепер розберемося, як взаємодіють усі ці органи під час </a:t>
            </a:r>
            <a:r>
              <a:rPr lang="uk-UA" sz="1400" b="1">
                <a:solidFill>
                  <a:srgbClr val="003882"/>
                </a:solidFill>
                <a:latin typeface="Calibri" panose="020F0502020204030204" charset="0"/>
                <a:ea typeface="Arsenal"/>
                <a:cs typeface="Calibri" panose="020F0502020204030204" charset="0"/>
              </a:rPr>
              <a:t> </a:t>
            </a:r>
            <a:r>
              <a:rPr sz="1400" b="1">
                <a:solidFill>
                  <a:srgbClr val="003882"/>
                </a:solidFill>
                <a:latin typeface="Calibri" panose="020F0502020204030204" charset="0"/>
                <a:ea typeface="Arsenal"/>
                <a:cs typeface="Calibri" panose="020F0502020204030204" charset="0"/>
              </a:rPr>
              <a:t>формування та реалізації антикорупційної політики? </a:t>
            </a:r>
            <a:endParaRPr sz="1400" b="1">
              <a:solidFill>
                <a:srgbClr val="003882"/>
              </a:solidFill>
              <a:latin typeface="Calibri" panose="020F0502020204030204" charset="0"/>
              <a:ea typeface="Arsenal"/>
              <a:cs typeface="Calibri" panose="020F0502020204030204" charset="0"/>
            </a:endParaRPr>
          </a:p>
          <a:p>
            <a:pPr algn="just"/>
            <a:endParaRPr sz="1400" b="1">
              <a:solidFill>
                <a:srgbClr val="003882"/>
              </a:solidFill>
              <a:latin typeface="Calibri" panose="020F0502020204030204" charset="0"/>
              <a:ea typeface="Arsenal"/>
              <a:cs typeface="Calibri" panose="020F0502020204030204" charset="0"/>
            </a:endParaRPr>
          </a:p>
          <a:p>
            <a:pPr algn="just"/>
            <a:r>
              <a:rPr sz="1400" b="1">
                <a:solidFill>
                  <a:srgbClr val="000000"/>
                </a:solidFill>
                <a:latin typeface="Calibri" panose="020F0502020204030204" charset="0"/>
                <a:ea typeface="Arsenal"/>
                <a:cs typeface="Calibri" panose="020F0502020204030204" charset="0"/>
              </a:rPr>
              <a:t>НАЗК, формуючи антикорупційну політику держави, розробляє Антикорупційну </a:t>
            </a:r>
            <a:r>
              <a:rPr lang="uk-UA" sz="1400" b="1">
                <a:solidFill>
                  <a:srgbClr val="000000"/>
                </a:solidFill>
                <a:latin typeface="Calibri" panose="020F0502020204030204" charset="0"/>
                <a:ea typeface="Arsenal"/>
                <a:cs typeface="Calibri" panose="020F0502020204030204" charset="0"/>
              </a:rPr>
              <a:t> </a:t>
            </a:r>
            <a:r>
              <a:rPr sz="1400" b="1">
                <a:solidFill>
                  <a:srgbClr val="000000"/>
                </a:solidFill>
                <a:latin typeface="Calibri" panose="020F0502020204030204" charset="0"/>
                <a:ea typeface="Arsenal"/>
                <a:cs typeface="Calibri" panose="020F0502020204030204" charset="0"/>
              </a:rPr>
              <a:t>стратегію й потім вносить її проєкт на розгляд Кабінету Міністрів України як суб’єкту законодавчої ініціативи країни. </a:t>
            </a:r>
            <a:endParaRPr sz="1400" b="1">
              <a:solidFill>
                <a:srgbClr val="000000"/>
              </a:solidFill>
              <a:latin typeface="Calibri" panose="020F0502020204030204" charset="0"/>
              <a:ea typeface="Arsenal"/>
              <a:cs typeface="Calibri" panose="020F0502020204030204" charset="0"/>
            </a:endParaRPr>
          </a:p>
          <a:p>
            <a:pPr algn="just"/>
            <a:endParaRPr sz="1400" b="1">
              <a:solidFill>
                <a:srgbClr val="000000"/>
              </a:solidFill>
              <a:latin typeface="Calibri" panose="020F0502020204030204" charset="0"/>
              <a:ea typeface="Arsenal"/>
              <a:cs typeface="Calibri" panose="020F0502020204030204" charset="0"/>
            </a:endParaRPr>
          </a:p>
          <a:p>
            <a:pPr algn="just"/>
            <a:r>
              <a:rPr sz="1400" b="1">
                <a:solidFill>
                  <a:srgbClr val="000000"/>
                </a:solidFill>
                <a:latin typeface="Calibri" panose="020F0502020204030204" charset="0"/>
                <a:ea typeface="Arsenal"/>
                <a:cs typeface="Calibri" panose="020F0502020204030204" charset="0"/>
              </a:rPr>
              <a:t>Кабінет Міністрів України після розгляду цього проєкту на засіданні вносить </a:t>
            </a:r>
            <a:r>
              <a:rPr lang="uk-UA" sz="1400" b="1">
                <a:solidFill>
                  <a:srgbClr val="000000"/>
                </a:solidFill>
                <a:latin typeface="Calibri" panose="020F0502020204030204" charset="0"/>
                <a:ea typeface="Arsenal"/>
                <a:cs typeface="Calibri" panose="020F0502020204030204" charset="0"/>
              </a:rPr>
              <a:t> </a:t>
            </a:r>
            <a:r>
              <a:rPr sz="1400" b="1">
                <a:solidFill>
                  <a:srgbClr val="000000"/>
                </a:solidFill>
                <a:latin typeface="Calibri" panose="020F0502020204030204" charset="0"/>
                <a:ea typeface="Arsenal"/>
                <a:cs typeface="Calibri" panose="020F0502020204030204" charset="0"/>
              </a:rPr>
              <a:t>Антикорупційну</a:t>
            </a:r>
            <a:r>
              <a:rPr lang="uk-UA" sz="1400" b="1">
                <a:solidFill>
                  <a:srgbClr val="000000"/>
                </a:solidFill>
                <a:latin typeface="Calibri" panose="020F0502020204030204" charset="0"/>
                <a:ea typeface="Arsenal"/>
                <a:cs typeface="Calibri" panose="020F0502020204030204" charset="0"/>
              </a:rPr>
              <a:t> </a:t>
            </a:r>
            <a:r>
              <a:rPr sz="1400" b="1">
                <a:solidFill>
                  <a:srgbClr val="000000"/>
                </a:solidFill>
                <a:latin typeface="Calibri" panose="020F0502020204030204" charset="0"/>
                <a:ea typeface="Arsenal"/>
                <a:cs typeface="Calibri" panose="020F0502020204030204" charset="0"/>
              </a:rPr>
              <a:t>стратегію до Верховної Ради України. </a:t>
            </a:r>
            <a:endParaRPr sz="1400" b="1">
              <a:solidFill>
                <a:srgbClr val="000000"/>
              </a:solidFill>
              <a:latin typeface="Calibri" panose="020F0502020204030204" charset="0"/>
              <a:ea typeface="Arsenal"/>
              <a:cs typeface="Calibri" panose="020F0502020204030204" charset="0"/>
            </a:endParaRPr>
          </a:p>
          <a:p>
            <a:pPr algn="just"/>
            <a:endParaRPr sz="1400" b="1">
              <a:solidFill>
                <a:srgbClr val="000000"/>
              </a:solidFill>
              <a:latin typeface="Calibri" panose="020F0502020204030204" charset="0"/>
              <a:ea typeface="Arsenal"/>
              <a:cs typeface="Calibri" panose="020F0502020204030204" charset="0"/>
            </a:endParaRPr>
          </a:p>
          <a:p>
            <a:pPr algn="just"/>
            <a:r>
              <a:rPr sz="1400" b="1">
                <a:solidFill>
                  <a:srgbClr val="000000"/>
                </a:solidFill>
                <a:latin typeface="Calibri" panose="020F0502020204030204" charset="0"/>
                <a:ea typeface="Arsenal"/>
                <a:cs typeface="Calibri" panose="020F0502020204030204" charset="0"/>
              </a:rPr>
              <a:t>Коли Верховна Рада України ухвалює Антикорупційну стратегію, вона стає Законом і обов’язковою для виконання всіма органами влади на місцевому та національному рівнях. Це робить заходи із запобігання корупції системними, скоординованими </a:t>
            </a:r>
            <a:r>
              <a:rPr lang="uk-UA" sz="1400" b="1">
                <a:solidFill>
                  <a:srgbClr val="000000"/>
                </a:solidFill>
                <a:latin typeface="Calibri" panose="020F0502020204030204" charset="0"/>
                <a:ea typeface="Arsenal"/>
                <a:cs typeface="Calibri" panose="020F0502020204030204" charset="0"/>
              </a:rPr>
              <a:t> </a:t>
            </a:r>
            <a:r>
              <a:rPr sz="1400" b="1">
                <a:solidFill>
                  <a:srgbClr val="000000"/>
                </a:solidFill>
                <a:latin typeface="Calibri" panose="020F0502020204030204" charset="0"/>
                <a:ea typeface="Arsenal"/>
                <a:cs typeface="Calibri" panose="020F0502020204030204" charset="0"/>
              </a:rPr>
              <a:t>та ефективними. </a:t>
            </a:r>
            <a:endParaRPr sz="1400" b="1">
              <a:solidFill>
                <a:srgbClr val="000000"/>
              </a:solidFill>
              <a:latin typeface="Calibri" panose="020F0502020204030204" charset="0"/>
              <a:ea typeface="Arsenal"/>
              <a:cs typeface="Calibri" panose="020F0502020204030204" charset="0"/>
            </a:endParaRPr>
          </a:p>
          <a:p>
            <a:pPr algn="just"/>
            <a:endParaRPr sz="1400" b="1">
              <a:solidFill>
                <a:srgbClr val="000000"/>
              </a:solidFill>
              <a:latin typeface="Calibri" panose="020F0502020204030204" charset="0"/>
              <a:ea typeface="Arsenal"/>
              <a:cs typeface="Calibri" panose="020F0502020204030204" charset="0"/>
            </a:endParaRPr>
          </a:p>
          <a:p>
            <a:pPr algn="just"/>
            <a:r>
              <a:rPr sz="1400" b="1">
                <a:solidFill>
                  <a:srgbClr val="000000"/>
                </a:solidFill>
                <a:latin typeface="Calibri" panose="020F0502020204030204" charset="0"/>
                <a:ea typeface="Arsenal"/>
                <a:cs typeface="Calibri" panose="020F0502020204030204" charset="0"/>
              </a:rPr>
              <a:t>Наступний крок – розробка НАЗК проєкту Державної програми з виконання </a:t>
            </a:r>
            <a:r>
              <a:rPr lang="uk-UA" sz="1400" b="1">
                <a:solidFill>
                  <a:srgbClr val="000000"/>
                </a:solidFill>
                <a:latin typeface="Calibri" panose="020F0502020204030204" charset="0"/>
                <a:ea typeface="Arsenal"/>
                <a:cs typeface="Calibri" panose="020F0502020204030204" charset="0"/>
              </a:rPr>
              <a:t> </a:t>
            </a:r>
            <a:r>
              <a:rPr sz="1400" b="1">
                <a:solidFill>
                  <a:srgbClr val="000000"/>
                </a:solidFill>
                <a:latin typeface="Calibri" panose="020F0502020204030204" charset="0"/>
                <a:ea typeface="Arsenal"/>
                <a:cs typeface="Calibri" panose="020F0502020204030204" charset="0"/>
              </a:rPr>
              <a:t>Антикорупційної стратегії, яка передбачає конкретні заходи та строки їх виконання для </a:t>
            </a:r>
            <a:r>
              <a:rPr lang="uk-UA" sz="1400" b="1">
                <a:solidFill>
                  <a:srgbClr val="000000"/>
                </a:solidFill>
                <a:latin typeface="Calibri" panose="020F0502020204030204" charset="0"/>
                <a:ea typeface="Arsenal"/>
                <a:cs typeface="Calibri" panose="020F0502020204030204" charset="0"/>
              </a:rPr>
              <a:t> </a:t>
            </a:r>
            <a:r>
              <a:rPr sz="1400" b="1">
                <a:solidFill>
                  <a:srgbClr val="000000"/>
                </a:solidFill>
                <a:latin typeface="Calibri" panose="020F0502020204030204" charset="0"/>
                <a:ea typeface="Arsenal"/>
                <a:cs typeface="Calibri" panose="020F0502020204030204" charset="0"/>
              </a:rPr>
              <a:t>державних органів. </a:t>
            </a:r>
            <a:endParaRPr sz="1400" b="1">
              <a:solidFill>
                <a:srgbClr val="000000"/>
              </a:solidFill>
              <a:latin typeface="Calibri" panose="020F0502020204030204" charset="0"/>
              <a:ea typeface="Arsenal"/>
              <a:cs typeface="Calibri" panose="020F0502020204030204" charset="0"/>
            </a:endParaRPr>
          </a:p>
          <a:p>
            <a:pPr algn="just"/>
            <a:endParaRPr sz="1400" b="1">
              <a:solidFill>
                <a:srgbClr val="000000"/>
              </a:solidFill>
              <a:latin typeface="Calibri" panose="020F0502020204030204" charset="0"/>
              <a:ea typeface="Arsenal"/>
              <a:cs typeface="Calibri" panose="020F0502020204030204" charset="0"/>
            </a:endParaRPr>
          </a:p>
          <a:p>
            <a:pPr algn="just"/>
            <a:r>
              <a:rPr sz="1400" b="1">
                <a:solidFill>
                  <a:srgbClr val="000000"/>
                </a:solidFill>
                <a:latin typeface="Calibri" panose="020F0502020204030204" charset="0"/>
                <a:ea typeface="Arsenal"/>
                <a:cs typeface="Calibri" panose="020F0502020204030204" charset="0"/>
              </a:rPr>
              <a:t>Кабінет Міністрів України на засіданні приймає цю програму. </a:t>
            </a:r>
            <a:endParaRPr sz="1400" b="1">
              <a:solidFill>
                <a:srgbClr val="000000"/>
              </a:solidFill>
              <a:latin typeface="Calibri" panose="020F0502020204030204" charset="0"/>
              <a:ea typeface="Arsenal"/>
              <a:cs typeface="Calibri" panose="020F0502020204030204" charset="0"/>
            </a:endParaRPr>
          </a:p>
          <a:p>
            <a:pPr algn="just"/>
            <a:r>
              <a:rPr sz="1400" b="1">
                <a:solidFill>
                  <a:srgbClr val="000000"/>
                </a:solidFill>
                <a:latin typeface="Calibri" panose="020F0502020204030204" charset="0"/>
                <a:ea typeface="Arsenal"/>
                <a:cs typeface="Calibri" panose="020F0502020204030204" charset="0"/>
              </a:rPr>
              <a:t>Виконання Державної програми є завданням усіх органів влади. Своєю чергою НАЗК здійснює</a:t>
            </a:r>
            <a:r>
              <a:rPr lang="uk-UA" sz="1400" b="1">
                <a:solidFill>
                  <a:srgbClr val="000000"/>
                </a:solidFill>
                <a:latin typeface="Calibri" panose="020F0502020204030204" charset="0"/>
                <a:ea typeface="Arsenal"/>
                <a:cs typeface="Calibri" panose="020F0502020204030204" charset="0"/>
              </a:rPr>
              <a:t> </a:t>
            </a:r>
            <a:r>
              <a:rPr sz="1400" b="1">
                <a:solidFill>
                  <a:srgbClr val="000000"/>
                </a:solidFill>
                <a:latin typeface="Calibri" panose="020F0502020204030204" charset="0"/>
                <a:ea typeface="Arsenal"/>
                <a:cs typeface="Calibri" panose="020F0502020204030204" charset="0"/>
              </a:rPr>
              <a:t>моніторинг та координує цей процес. Також Національне агентство може взаємодіяти з Кабінетом Міністрів України, щоб позитивно впливати на реалізацію Державної програми.</a:t>
            </a:r>
            <a:endParaRPr sz="1400" b="1">
              <a:solidFill>
                <a:srgbClr val="000000"/>
              </a:solidFill>
              <a:latin typeface="Calibri" panose="020F0502020204030204" charset="0"/>
              <a:ea typeface="Arsenal"/>
              <a:cs typeface="Calibri" panose="020F050202020403020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8"/>
          <p:cNvSpPr txBox="1">
            <a:spLocks noGrp="1"/>
          </p:cNvSpPr>
          <p:nvPr>
            <p:ph type="title"/>
          </p:nvPr>
        </p:nvSpPr>
        <p:spPr>
          <a:xfrm>
            <a:off x="863599" y="298971"/>
            <a:ext cx="7940815" cy="82296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3000" b="1" dirty="0">
                <a:solidFill>
                  <a:srgbClr val="000000"/>
                </a:solidFill>
              </a:rPr>
              <a:t>Розслідування</a:t>
            </a:r>
            <a:endParaRPr sz="3000" b="1" dirty="0">
              <a:solidFill>
                <a:srgbClr val="000000"/>
              </a:solidFill>
            </a:endParaRPr>
          </a:p>
        </p:txBody>
      </p:sp>
      <p:sp>
        <p:nvSpPr>
          <p:cNvPr id="212" name="Google Shape;212;p28"/>
          <p:cNvSpPr txBox="1"/>
          <p:nvPr/>
        </p:nvSpPr>
        <p:spPr>
          <a:xfrm>
            <a:off x="921415" y="994931"/>
            <a:ext cx="7301169" cy="3539400"/>
          </a:xfrm>
          <a:prstGeom prst="rect">
            <a:avLst/>
          </a:prstGeom>
          <a:noFill/>
          <a:ln>
            <a:noFill/>
          </a:ln>
        </p:spPr>
        <p:txBody>
          <a:bodyPr spcFirstLastPara="1" wrap="square" lIns="91425" tIns="91425" rIns="91425" bIns="91425" anchor="t" anchorCtr="0">
            <a:spAutoFit/>
          </a:bodyPr>
          <a:lstStyle/>
          <a:p>
            <a:pPr algn="just">
              <a:buClr>
                <a:schemeClr val="dk1"/>
              </a:buClr>
              <a:buSzPts val="1100"/>
            </a:pPr>
            <a:r>
              <a:rPr lang="en-US" sz="1800" b="1" dirty="0">
                <a:solidFill>
                  <a:schemeClr val="dk1"/>
                </a:solidFill>
                <a:latin typeface="Arial" panose="020B0604020202020204" pitchFamily="34" charset="0"/>
              </a:rPr>
              <a:t>Спеціалізована антикорупційна прокуратура (САП)</a:t>
            </a:r>
            <a:endParaRPr lang="en-US" sz="1800" b="1" dirty="0">
              <a:solidFill>
                <a:schemeClr val="dk1"/>
              </a:solidFill>
              <a:latin typeface="Arial" panose="020B0604020202020204" pitchFamily="34" charset="0"/>
            </a:endParaRPr>
          </a:p>
          <a:p>
            <a:pPr>
              <a:buClr>
                <a:schemeClr val="dk1"/>
              </a:buClr>
              <a:buSzPts val="1100"/>
            </a:pPr>
            <a:r>
              <a:rPr lang="en-US" sz="1600" dirty="0">
                <a:solidFill>
                  <a:schemeClr val="bg1">
                    <a:lumMod val="50000"/>
                  </a:schemeClr>
                </a:solidFill>
                <a:latin typeface="Arial" panose="020B0604020202020204" pitchFamily="34" charset="0"/>
              </a:rPr>
              <a:t>самостійний підрозділ Офісу Генерального прокурора</a:t>
            </a:r>
            <a:endParaRPr lang="en-US" sz="1600" dirty="0">
              <a:solidFill>
                <a:schemeClr val="bg1">
                  <a:lumMod val="50000"/>
                </a:schemeClr>
              </a:solidFill>
              <a:latin typeface="Arial" panose="020B0604020202020204" pitchFamily="34" charset="0"/>
            </a:endParaRPr>
          </a:p>
          <a:p>
            <a:pPr marL="292100" indent="-292100" algn="just">
              <a:spcBef>
                <a:spcPts val="600"/>
              </a:spcBef>
              <a:buClr>
                <a:srgbClr val="B9D6D5"/>
              </a:buClr>
              <a:buSzPts val="1000"/>
              <a:buFont typeface="Wingdings" panose="05000000000000000000" pitchFamily="2" charset="2"/>
              <a:buChar char="l"/>
            </a:pPr>
            <a:r>
              <a:rPr lang="en-US" sz="1400" dirty="0">
                <a:solidFill>
                  <a:srgbClr val="1D1C1D"/>
                </a:solidFill>
                <a:latin typeface="Arial" panose="020B0604020202020204" pitchFamily="34" charset="0"/>
              </a:rPr>
              <a:t>Здійснює процесуальне керівництво та підтримує</a:t>
            </a:r>
            <a:r>
              <a:rPr lang="en-US" sz="1400" dirty="0">
                <a:solidFill>
                  <a:srgbClr val="1D1C1D"/>
                </a:solidFill>
                <a:latin typeface="Arial" panose="020B0604020202020204" pitchFamily="34" charset="0"/>
              </a:rPr>
              <a:t> </a:t>
            </a:r>
            <a:r>
              <a:rPr lang="en-US" sz="1400" dirty="0">
                <a:solidFill>
                  <a:srgbClr val="1D1C1D"/>
                </a:solidFill>
                <a:latin typeface="Arial" panose="020B0604020202020204" pitchFamily="34" charset="0"/>
              </a:rPr>
              <a:t>державне</a:t>
            </a:r>
            <a:r>
              <a:rPr lang="en-US" sz="1400" dirty="0">
                <a:solidFill>
                  <a:srgbClr val="1D1C1D"/>
                </a:solidFill>
                <a:latin typeface="Arial" panose="020B0604020202020204" pitchFamily="34" charset="0"/>
              </a:rPr>
              <a:t> </a:t>
            </a:r>
            <a:r>
              <a:rPr lang="en-US" sz="1400" dirty="0">
                <a:solidFill>
                  <a:srgbClr val="1D1C1D"/>
                </a:solidFill>
                <a:latin typeface="Arial" panose="020B0604020202020204" pitchFamily="34" charset="0"/>
              </a:rPr>
              <a:t>обвинувачення</a:t>
            </a:r>
            <a:r>
              <a:rPr lang="en-US" sz="1400" dirty="0">
                <a:solidFill>
                  <a:srgbClr val="1D1C1D"/>
                </a:solidFill>
                <a:latin typeface="Arial" panose="020B0604020202020204" pitchFamily="34" charset="0"/>
              </a:rPr>
              <a:t> </a:t>
            </a:r>
            <a:r>
              <a:rPr lang="en-US" sz="1400" dirty="0">
                <a:solidFill>
                  <a:srgbClr val="1D1C1D"/>
                </a:solidFill>
                <a:latin typeface="Arial" panose="020B0604020202020204" pitchFamily="34" charset="0"/>
              </a:rPr>
              <a:t>у</a:t>
            </a:r>
            <a:r>
              <a:rPr lang="en-US" sz="1400" dirty="0">
                <a:solidFill>
                  <a:srgbClr val="1D1C1D"/>
                </a:solidFill>
                <a:latin typeface="Arial" panose="020B0604020202020204" pitchFamily="34" charset="0"/>
              </a:rPr>
              <a:t> </a:t>
            </a:r>
            <a:r>
              <a:rPr lang="en-US" sz="1400" dirty="0">
                <a:solidFill>
                  <a:srgbClr val="1D1C1D"/>
                </a:solidFill>
                <a:latin typeface="Arial" panose="020B0604020202020204" pitchFamily="34" charset="0"/>
              </a:rPr>
              <a:t>ВАКС</a:t>
            </a:r>
            <a:r>
              <a:rPr lang="en-US" sz="1400" dirty="0">
                <a:solidFill>
                  <a:srgbClr val="1D1C1D"/>
                </a:solidFill>
                <a:latin typeface="Arial" panose="020B0604020202020204" pitchFamily="34" charset="0"/>
              </a:rPr>
              <a:t> </a:t>
            </a:r>
            <a:r>
              <a:rPr lang="en-US" sz="1400" dirty="0">
                <a:solidFill>
                  <a:srgbClr val="1D1C1D"/>
                </a:solidFill>
                <a:latin typeface="Arial" panose="020B0604020202020204" pitchFamily="34" charset="0"/>
              </a:rPr>
              <a:t>упровадженнях, які належать до підслідності НАБУ</a:t>
            </a:r>
            <a:endParaRPr sz="1400" dirty="0">
              <a:solidFill>
                <a:srgbClr val="1D1C1D"/>
              </a:solidFill>
              <a:latin typeface="Arial" panose="020B0604020202020204" pitchFamily="34" charset="0"/>
            </a:endParaRPr>
          </a:p>
          <a:p>
            <a:pPr marL="0" lvl="0" indent="0" algn="just" rtl="0">
              <a:spcBef>
                <a:spcPts val="600"/>
              </a:spcBef>
              <a:spcAft>
                <a:spcPts val="0"/>
              </a:spcAft>
              <a:buClr>
                <a:schemeClr val="dk1"/>
              </a:buClr>
              <a:buSzPts val="1100"/>
              <a:buFont typeface="Arial" panose="020B0604020202020204"/>
              <a:buNone/>
            </a:pPr>
            <a:endParaRPr sz="1000" dirty="0">
              <a:solidFill>
                <a:srgbClr val="1D1C1D"/>
              </a:solidFill>
              <a:latin typeface="Arial" panose="020B0604020202020204" pitchFamily="34" charset="0"/>
            </a:endParaRPr>
          </a:p>
          <a:p>
            <a:pPr marL="0" lvl="0" indent="0" algn="just" rtl="0">
              <a:spcAft>
                <a:spcPts val="0"/>
              </a:spcAft>
              <a:buClr>
                <a:schemeClr val="dk1"/>
              </a:buClr>
              <a:buSzPts val="1100"/>
              <a:buFont typeface="Arial" panose="020B0604020202020204"/>
              <a:buNone/>
            </a:pPr>
            <a:r>
              <a:rPr lang="en-US" sz="1800" b="1" dirty="0">
                <a:solidFill>
                  <a:schemeClr val="dk1"/>
                </a:solidFill>
                <a:latin typeface="Arial" panose="020B0604020202020204" pitchFamily="34" charset="0"/>
              </a:rPr>
              <a:t>Національне агентство з питань виявлення, розшуку та управління активами, одержаними від корупційних та інших злочинів (APMA)</a:t>
            </a:r>
            <a:endParaRPr lang="en-US" sz="1800" b="1" dirty="0">
              <a:solidFill>
                <a:schemeClr val="dk1"/>
              </a:solidFill>
              <a:latin typeface="Arial" panose="020B0604020202020204" pitchFamily="34" charset="0"/>
            </a:endParaRPr>
          </a:p>
          <a:p>
            <a:pPr lvl="0" indent="0">
              <a:buClr>
                <a:schemeClr val="dk1"/>
              </a:buClr>
              <a:buSzPts val="1100"/>
              <a:buFont typeface="Arial" panose="020B0604020202020204"/>
              <a:buNone/>
            </a:pPr>
            <a:r>
              <a:rPr lang="en-US" sz="1600" dirty="0">
                <a:solidFill>
                  <a:schemeClr val="bg1">
                    <a:lumMod val="50000"/>
                  </a:schemeClr>
                </a:solidFill>
                <a:latin typeface="Arial" panose="020B0604020202020204" pitchFamily="34" charset="0"/>
              </a:rPr>
              <a:t>орган виконавчої влади</a:t>
            </a:r>
            <a:endParaRPr sz="1600" dirty="0">
              <a:solidFill>
                <a:schemeClr val="bg1">
                  <a:lumMod val="50000"/>
                </a:schemeClr>
              </a:solidFill>
              <a:latin typeface="Arial" panose="020B0604020202020204" pitchFamily="34" charset="0"/>
            </a:endParaRPr>
          </a:p>
          <a:p>
            <a:pPr marL="265430" lvl="4" indent="-265430" algn="just">
              <a:spcBef>
                <a:spcPts val="600"/>
              </a:spcBef>
              <a:buClr>
                <a:srgbClr val="B9D6D5"/>
              </a:buClr>
              <a:buSzPts val="1100"/>
              <a:buChar char="●"/>
            </a:pPr>
            <a:r>
              <a:rPr lang="en-US" sz="1400" dirty="0">
                <a:solidFill>
                  <a:srgbClr val="1D1C1D"/>
                </a:solidFill>
                <a:latin typeface="Arial" panose="020B0604020202020204" pitchFamily="34" charset="0"/>
              </a:rPr>
              <a:t>Займається виявленням та розшуком активів, одержаних від корупційних злочинів, управляє такими активами (допоки вони під арештом)</a:t>
            </a:r>
            <a:endParaRPr sz="1400" dirty="0">
              <a:solidFill>
                <a:srgbClr val="1D1C1D"/>
              </a:solidFill>
              <a:latin typeface="Arial" panose="020B0604020202020204" pitchFamily="34" charset="0"/>
            </a:endParaRPr>
          </a:p>
          <a:p>
            <a:pPr marL="265430" lvl="4" indent="-265430" algn="just">
              <a:spcBef>
                <a:spcPts val="600"/>
              </a:spcBef>
              <a:buClr>
                <a:srgbClr val="B9D6D5"/>
              </a:buClr>
              <a:buSzPts val="1100"/>
              <a:buChar char="●"/>
            </a:pPr>
            <a:r>
              <a:rPr lang="en-US" sz="1400" dirty="0">
                <a:solidFill>
                  <a:srgbClr val="1D1C1D"/>
                </a:solidFill>
                <a:latin typeface="Arial" panose="020B0604020202020204" pitchFamily="34" charset="0"/>
              </a:rPr>
              <a:t>Здійснює антикорупційну експертизу нормативно-правових актів, крім проектів законів</a:t>
            </a:r>
            <a:endParaRPr sz="1400" dirty="0">
              <a:solidFill>
                <a:srgbClr val="1D1C1D"/>
              </a:solidFill>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642620" y="662305"/>
            <a:ext cx="7949565" cy="3476625"/>
          </a:xfrm>
          <a:prstGeom prst="rect">
            <a:avLst/>
          </a:prstGeom>
        </p:spPr>
        <p:txBody>
          <a:bodyPr wrap="square">
            <a:spAutoFit/>
          </a:bodyPr>
          <a:p>
            <a:r>
              <a:rPr sz="2000" b="1">
                <a:solidFill>
                  <a:srgbClr val="000000"/>
                </a:solidFill>
                <a:effectLst>
                  <a:outerShdw blurRad="38100" dist="38100" dir="2700000" algn="tl">
                    <a:srgbClr val="000000">
                      <a:alpha val="43137"/>
                    </a:srgbClr>
                  </a:outerShdw>
                </a:effectLst>
                <a:latin typeface="Calibri" panose="020F0502020204030204" charset="0"/>
                <a:ea typeface="Arsenal"/>
                <a:cs typeface="Calibri" panose="020F0502020204030204" charset="0"/>
              </a:rPr>
              <a:t>НАБУ має право розслідувати злочини, якщо є хоча б одна з таких умов: </a:t>
            </a:r>
            <a:endParaRPr sz="2000" b="1">
              <a:solidFill>
                <a:srgbClr val="000000"/>
              </a:solidFill>
              <a:effectLst>
                <a:outerShdw blurRad="38100" dist="38100" dir="2700000" algn="tl">
                  <a:srgbClr val="000000">
                    <a:alpha val="43137"/>
                  </a:srgbClr>
                </a:outerShdw>
              </a:effectLst>
              <a:latin typeface="Calibri" panose="020F0502020204030204" charset="0"/>
              <a:ea typeface="Arsenal"/>
              <a:cs typeface="Calibri" panose="020F0502020204030204" charset="0"/>
            </a:endParaRPr>
          </a:p>
          <a:p>
            <a:endParaRPr sz="2000">
              <a:solidFill>
                <a:srgbClr val="000000"/>
              </a:solidFill>
              <a:latin typeface="Calibri" panose="020F0502020204030204" charset="0"/>
              <a:ea typeface="Arsenal"/>
              <a:cs typeface="Calibri" panose="020F0502020204030204" charset="0"/>
            </a:endParaRPr>
          </a:p>
          <a:p>
            <a:pPr marL="285750" indent="-285750">
              <a:buFont typeface="Arial" panose="020B0604020202020204" pitchFamily="34" charset="0"/>
              <a:buChar char="•"/>
            </a:pPr>
            <a:r>
              <a:rPr sz="2000">
                <a:solidFill>
                  <a:srgbClr val="000000"/>
                </a:solidFill>
                <a:latin typeface="Calibri" panose="020F0502020204030204" charset="0"/>
                <a:ea typeface="Arsenal"/>
                <a:cs typeface="Calibri" panose="020F0502020204030204" charset="0"/>
              </a:rPr>
              <a:t>злочин вчинено топпосадовцями; </a:t>
            </a:r>
            <a:endParaRPr sz="2000">
              <a:solidFill>
                <a:srgbClr val="000000"/>
              </a:solidFill>
              <a:latin typeface="Calibri" panose="020F0502020204030204" charset="0"/>
              <a:ea typeface="Arsenal"/>
              <a:cs typeface="Calibri" panose="020F0502020204030204" charset="0"/>
            </a:endParaRPr>
          </a:p>
          <a:p>
            <a:pPr marL="285750" indent="-285750">
              <a:buFont typeface="Arial" panose="020B0604020202020204" pitchFamily="34" charset="0"/>
              <a:buChar char="•"/>
            </a:pPr>
            <a:r>
              <a:rPr sz="2000">
                <a:solidFill>
                  <a:srgbClr val="000000"/>
                </a:solidFill>
                <a:latin typeface="Calibri" panose="020F0502020204030204" charset="0"/>
                <a:ea typeface="Arsenal"/>
                <a:cs typeface="Calibri" panose="020F0502020204030204" charset="0"/>
              </a:rPr>
              <a:t>розмір предмета злочину або завданої ним шкоди в 500 і більше разів перевищує розмір прожиткового мінімуму для працездатних осіб, встановленого законом на час </a:t>
            </a:r>
            <a:r>
              <a:rPr lang="uk-UA" sz="2000">
                <a:solidFill>
                  <a:srgbClr val="000000"/>
                </a:solidFill>
                <a:latin typeface="Calibri" panose="020F0502020204030204" charset="0"/>
                <a:ea typeface="Arsenal"/>
                <a:cs typeface="Calibri" panose="020F0502020204030204" charset="0"/>
              </a:rPr>
              <a:t> </a:t>
            </a:r>
            <a:r>
              <a:rPr sz="2000">
                <a:solidFill>
                  <a:srgbClr val="000000"/>
                </a:solidFill>
                <a:latin typeface="Calibri" panose="020F0502020204030204" charset="0"/>
                <a:ea typeface="Arsenal"/>
                <a:cs typeface="Calibri" panose="020F0502020204030204" charset="0"/>
              </a:rPr>
              <a:t>вчинення злочину, якщо злочин вчинено публічним службовцем; </a:t>
            </a:r>
            <a:endParaRPr sz="2000">
              <a:solidFill>
                <a:srgbClr val="000000"/>
              </a:solidFill>
              <a:latin typeface="Calibri" panose="020F0502020204030204" charset="0"/>
              <a:ea typeface="Arsenal"/>
              <a:cs typeface="Calibri" panose="020F0502020204030204" charset="0"/>
            </a:endParaRPr>
          </a:p>
          <a:p>
            <a:pPr marL="285750" indent="-285750">
              <a:buFont typeface="Arial" panose="020B0604020202020204" pitchFamily="34" charset="0"/>
              <a:buChar char="•"/>
            </a:pPr>
            <a:r>
              <a:rPr sz="2000">
                <a:solidFill>
                  <a:srgbClr val="000000"/>
                </a:solidFill>
                <a:latin typeface="Calibri" panose="020F0502020204030204" charset="0"/>
                <a:ea typeface="Arsenal"/>
                <a:cs typeface="Calibri" panose="020F0502020204030204" charset="0"/>
              </a:rPr>
              <a:t>підкуп службової особи або вплив на прийняття нею рішення, вчинений щодо службової </a:t>
            </a:r>
            <a:endParaRPr sz="2000">
              <a:solidFill>
                <a:srgbClr val="000000"/>
              </a:solidFill>
              <a:latin typeface="Calibri" panose="020F0502020204030204" charset="0"/>
              <a:ea typeface="Arsenal"/>
              <a:cs typeface="Calibri" panose="020F0502020204030204" charset="0"/>
            </a:endParaRPr>
          </a:p>
          <a:p>
            <a:pPr marL="285750" indent="-285750">
              <a:buFont typeface="Arial" panose="020B0604020202020204" pitchFamily="34" charset="0"/>
              <a:buChar char="•"/>
            </a:pPr>
            <a:r>
              <a:rPr sz="2000">
                <a:solidFill>
                  <a:srgbClr val="000000"/>
                </a:solidFill>
                <a:latin typeface="Calibri" panose="020F0502020204030204" charset="0"/>
                <a:ea typeface="Arsenal"/>
                <a:cs typeface="Calibri" panose="020F0502020204030204" charset="0"/>
              </a:rPr>
              <a:t>особи іноземної держави або топпосадовців.</a:t>
            </a:r>
            <a:endParaRPr sz="2000">
              <a:solidFill>
                <a:srgbClr val="000000"/>
              </a:solidFill>
              <a:latin typeface="Calibri" panose="020F0502020204030204" charset="0"/>
              <a:ea typeface="Arsenal"/>
              <a:cs typeface="Calibri" panose="020F050202020403020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8"/>
          <p:cNvSpPr txBox="1">
            <a:spLocks noGrp="1"/>
          </p:cNvSpPr>
          <p:nvPr>
            <p:ph type="title"/>
          </p:nvPr>
        </p:nvSpPr>
        <p:spPr>
          <a:xfrm>
            <a:off x="932095" y="546735"/>
            <a:ext cx="7940815" cy="8229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000" b="1" dirty="0">
                <a:solidFill>
                  <a:srgbClr val="000000"/>
                </a:solidFill>
              </a:rPr>
              <a:t>Розслідування</a:t>
            </a:r>
            <a:endParaRPr sz="3000" b="1" dirty="0">
              <a:solidFill>
                <a:srgbClr val="000000"/>
              </a:solidFill>
            </a:endParaRPr>
          </a:p>
        </p:txBody>
      </p:sp>
      <p:sp>
        <p:nvSpPr>
          <p:cNvPr id="212" name="Google Shape;212;p28"/>
          <p:cNvSpPr txBox="1"/>
          <p:nvPr/>
        </p:nvSpPr>
        <p:spPr>
          <a:xfrm>
            <a:off x="799380" y="1481002"/>
            <a:ext cx="7287406" cy="1873885"/>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panose="020B0604020202020204"/>
              <a:buNone/>
            </a:pPr>
            <a:r>
              <a:rPr lang="en-US" b="1" dirty="0">
                <a:solidFill>
                  <a:schemeClr val="dk1"/>
                </a:solidFill>
                <a:latin typeface="Arial" panose="020B0604020202020204" pitchFamily="34" charset="0"/>
                <a:cs typeface="Arial" panose="020B0604020202020204" pitchFamily="34" charset="0"/>
              </a:rPr>
              <a:t>Національне антикорупційне бюро України (НАБУ)</a:t>
            </a:r>
            <a:endParaRPr b="1" dirty="0">
              <a:solidFill>
                <a:schemeClr val="dk1"/>
              </a:solidFill>
              <a:latin typeface="Arial" panose="020B0604020202020204" pitchFamily="34" charset="0"/>
              <a:cs typeface="Arial" panose="020B0604020202020204" pitchFamily="34" charset="0"/>
            </a:endParaRPr>
          </a:p>
          <a:p>
            <a:pPr marL="0" lvl="0" indent="0" algn="just" rtl="0">
              <a:spcBef>
                <a:spcPts val="0"/>
              </a:spcBef>
              <a:spcAft>
                <a:spcPts val="0"/>
              </a:spcAft>
              <a:buClr>
                <a:schemeClr val="dk1"/>
              </a:buClr>
              <a:buSzPts val="1100"/>
              <a:buFont typeface="Arial" panose="020B0604020202020204"/>
              <a:buNone/>
            </a:pPr>
            <a:r>
              <a:rPr lang="en-US" sz="1600" dirty="0">
                <a:solidFill>
                  <a:schemeClr val="bg1">
                    <a:lumMod val="50000"/>
                  </a:schemeClr>
                </a:solidFill>
                <a:latin typeface="Arial" panose="020B0604020202020204" pitchFamily="34" charset="0"/>
                <a:cs typeface="Arial" panose="020B0604020202020204" pitchFamily="34" charset="0"/>
              </a:rPr>
              <a:t>правоохоронний орган</a:t>
            </a:r>
            <a:endParaRPr sz="1600" dirty="0">
              <a:solidFill>
                <a:schemeClr val="bg1">
                  <a:lumMod val="50000"/>
                </a:schemeClr>
              </a:solidFill>
              <a:latin typeface="Arial" panose="020B0604020202020204" pitchFamily="34" charset="0"/>
              <a:cs typeface="Arial" panose="020B0604020202020204" pitchFamily="34" charset="0"/>
            </a:endParaRPr>
          </a:p>
          <a:p>
            <a:pPr marL="292100" lvl="0" indent="-292100" algn="just">
              <a:spcBef>
                <a:spcPts val="600"/>
              </a:spcBef>
              <a:buClr>
                <a:srgbClr val="B9D6D5"/>
              </a:buClr>
              <a:buSzPts val="1000"/>
              <a:buFont typeface="Wingdings" panose="05000000000000000000" pitchFamily="2" charset="2"/>
              <a:buChar char="l"/>
            </a:pPr>
            <a:r>
              <a:rPr lang="en-US" sz="1400" dirty="0">
                <a:solidFill>
                  <a:srgbClr val="1D1C1D"/>
                </a:solidFill>
                <a:latin typeface="Arial" panose="020B0604020202020204" pitchFamily="34" charset="0"/>
                <a:cs typeface="Arial" panose="020B0604020202020204" pitchFamily="34" charset="0"/>
              </a:rPr>
              <a:t>Розслідує корупційні злочини, які стосуються високопосадовців або великих сум державних коштів</a:t>
            </a:r>
            <a:endParaRPr lang="en-US" sz="1400" dirty="0">
              <a:solidFill>
                <a:srgbClr val="1D1C1D"/>
              </a:solidFill>
              <a:latin typeface="Arial" panose="020B0604020202020204" pitchFamily="34" charset="0"/>
              <a:cs typeface="Arial" panose="020B0604020202020204" pitchFamily="34" charset="0"/>
            </a:endParaRPr>
          </a:p>
          <a:p>
            <a:pPr lvl="0" algn="just">
              <a:spcBef>
                <a:spcPts val="600"/>
              </a:spcBef>
              <a:buClr>
                <a:srgbClr val="B9D6D5"/>
              </a:buClr>
              <a:buSzPts val="1000"/>
            </a:pPr>
            <a:endParaRPr sz="1400" dirty="0">
              <a:solidFill>
                <a:srgbClr val="1D1C1D"/>
              </a:solidFill>
              <a:latin typeface="Arial" panose="020B0604020202020204" pitchFamily="34" charset="0"/>
              <a:cs typeface="Arial" panose="020B0604020202020204" pitchFamily="34" charset="0"/>
            </a:endParaRPr>
          </a:p>
          <a:p>
            <a:pPr marL="0" lvl="0" indent="0" algn="just" rtl="0">
              <a:spcBef>
                <a:spcPts val="0"/>
              </a:spcBef>
              <a:spcAft>
                <a:spcPts val="0"/>
              </a:spcAft>
              <a:buClr>
                <a:schemeClr val="dk1"/>
              </a:buClr>
              <a:buSzPts val="1100"/>
              <a:buFont typeface="Arial" panose="020B0604020202020204"/>
              <a:buNone/>
            </a:pPr>
            <a:endParaRPr sz="1200" b="1" dirty="0">
              <a:solidFill>
                <a:srgbClr val="1D1C1D"/>
              </a:solidFill>
              <a:latin typeface="Arial" panose="020B0604020202020204" pitchFamily="34" charset="0"/>
              <a:cs typeface="Arial" panose="020B0604020202020204" pitchFamily="34" charset="0"/>
            </a:endParaRPr>
          </a:p>
          <a:p>
            <a:pPr marL="0" lvl="0" indent="0" algn="just" rtl="0">
              <a:spcBef>
                <a:spcPts val="0"/>
              </a:spcBef>
              <a:spcAft>
                <a:spcPts val="0"/>
              </a:spcAft>
              <a:buClr>
                <a:schemeClr val="dk1"/>
              </a:buClr>
              <a:buSzPts val="1100"/>
              <a:buFont typeface="Arial" panose="020B0604020202020204"/>
              <a:buNone/>
            </a:pPr>
            <a:endParaRPr sz="1200" dirty="0">
              <a:solidFill>
                <a:srgbClr val="1D1C1D"/>
              </a:solidFill>
              <a:latin typeface="Arial" panose="020B060402020202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3" name="Google Shape;213;p28"/>
          <p:cNvSpPr txBox="1"/>
          <p:nvPr/>
        </p:nvSpPr>
        <p:spPr>
          <a:xfrm>
            <a:off x="883200" y="1024498"/>
            <a:ext cx="7265120" cy="32931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600"/>
              </a:spcAft>
              <a:buNone/>
            </a:pPr>
            <a:r>
              <a:rPr lang="en-US" b="1" dirty="0">
                <a:solidFill>
                  <a:schemeClr val="dk1"/>
                </a:solidFill>
                <a:latin typeface="Arial" panose="020B0604020202020204" pitchFamily="34" charset="0"/>
                <a:cs typeface="Arial" panose="020B0604020202020204" pitchFamily="34" charset="0"/>
              </a:rPr>
              <a:t>Національна поліція (НП)</a:t>
            </a:r>
            <a:endParaRPr b="1"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600"/>
              </a:spcAft>
              <a:buClr>
                <a:schemeClr val="dk1"/>
              </a:buClr>
              <a:buSzPts val="1100"/>
              <a:buFont typeface="Arial" panose="020B0604020202020204"/>
              <a:buNone/>
            </a:pPr>
            <a:r>
              <a:rPr lang="en-US" sz="1600" dirty="0">
                <a:solidFill>
                  <a:schemeClr val="bg1">
                    <a:lumMod val="50000"/>
                  </a:schemeClr>
                </a:solidFill>
                <a:latin typeface="Arial" panose="020B0604020202020204" pitchFamily="34" charset="0"/>
                <a:cs typeface="Arial" panose="020B0604020202020204" pitchFamily="34" charset="0"/>
              </a:rPr>
              <a:t>орган виконавчої влади</a:t>
            </a:r>
            <a:endParaRPr sz="1600" dirty="0">
              <a:solidFill>
                <a:schemeClr val="bg1">
                  <a:lumMod val="50000"/>
                </a:schemeClr>
              </a:solidFill>
              <a:latin typeface="Arial" panose="020B0604020202020204" pitchFamily="34" charset="0"/>
              <a:cs typeface="Arial" panose="020B0604020202020204" pitchFamily="34" charset="0"/>
            </a:endParaRPr>
          </a:p>
          <a:p>
            <a:pPr marL="323850" lvl="0" indent="-292100" algn="l" rtl="0">
              <a:spcBef>
                <a:spcPts val="0"/>
              </a:spcBef>
              <a:spcAft>
                <a:spcPts val="600"/>
              </a:spcAft>
              <a:buClr>
                <a:srgbClr val="B9D6D5"/>
              </a:buClr>
              <a:buSzPts val="1000"/>
              <a:buFont typeface="Wingdings" panose="05000000000000000000" pitchFamily="2" charset="2"/>
              <a:buChar char="l"/>
            </a:pPr>
            <a:r>
              <a:rPr lang="en-US" sz="1400" dirty="0">
                <a:solidFill>
                  <a:srgbClr val="1D1C1D"/>
                </a:solidFill>
                <a:latin typeface="Arial" panose="020B0604020202020204" pitchFamily="34" charset="0"/>
                <a:cs typeface="Arial" panose="020B0604020202020204" pitchFamily="34" charset="0"/>
              </a:rPr>
              <a:t>Розслідує більшість злочинів, у тому числі корупційних, які не належать до компетенції НАБУ та ДБР</a:t>
            </a:r>
            <a:endParaRPr sz="1400" dirty="0">
              <a:solidFill>
                <a:srgbClr val="1D1C1D"/>
              </a:solidFill>
              <a:latin typeface="Arial" panose="020B0604020202020204" pitchFamily="34" charset="0"/>
              <a:cs typeface="Arial" panose="020B0604020202020204" pitchFamily="34" charset="0"/>
            </a:endParaRPr>
          </a:p>
          <a:p>
            <a:pPr marL="323850" lvl="0" indent="-292100" algn="l" rtl="0">
              <a:spcBef>
                <a:spcPts val="0"/>
              </a:spcBef>
              <a:spcAft>
                <a:spcPts val="600"/>
              </a:spcAft>
              <a:buClr>
                <a:srgbClr val="B9D6D5"/>
              </a:buClr>
              <a:buSzPts val="1000"/>
              <a:buFont typeface="Wingdings" panose="05000000000000000000" pitchFamily="2" charset="2"/>
              <a:buChar char="l"/>
            </a:pPr>
            <a:r>
              <a:rPr lang="en-US" sz="1400" dirty="0">
                <a:solidFill>
                  <a:srgbClr val="1D1C1D"/>
                </a:solidFill>
                <a:latin typeface="Arial" panose="020B0604020202020204" pitchFamily="34" charset="0"/>
                <a:cs typeface="Arial" panose="020B0604020202020204" pitchFamily="34" charset="0"/>
              </a:rPr>
              <a:t>Складає адміністративні протоколи про вчинення правопорушень, пов'язаних з корупцією</a:t>
            </a:r>
            <a:endParaRPr lang="en-US" sz="1400" dirty="0">
              <a:solidFill>
                <a:srgbClr val="1D1C1D"/>
              </a:solidFill>
              <a:latin typeface="Arial" panose="020B0604020202020204" pitchFamily="34" charset="0"/>
              <a:cs typeface="Arial" panose="020B0604020202020204" pitchFamily="34" charset="0"/>
            </a:endParaRPr>
          </a:p>
          <a:p>
            <a:pPr marL="165100" lvl="0" algn="l" rtl="0">
              <a:spcBef>
                <a:spcPts val="0"/>
              </a:spcBef>
              <a:spcAft>
                <a:spcPts val="600"/>
              </a:spcAft>
              <a:buSzPts val="1000"/>
            </a:pPr>
            <a:endParaRPr sz="1000" dirty="0">
              <a:latin typeface="Arial" panose="020B0604020202020204" pitchFamily="34" charset="0"/>
              <a:cs typeface="Arial" panose="020B0604020202020204" pitchFamily="34" charset="0"/>
            </a:endParaRPr>
          </a:p>
          <a:p>
            <a:pPr marL="0" lvl="0" indent="0" algn="l" rtl="0">
              <a:spcBef>
                <a:spcPts val="0"/>
              </a:spcBef>
              <a:spcAft>
                <a:spcPts val="600"/>
              </a:spcAft>
              <a:buClr>
                <a:schemeClr val="dk1"/>
              </a:buClr>
              <a:buSzPts val="1100"/>
              <a:buFont typeface="Arial" panose="020B0604020202020204"/>
              <a:buNone/>
            </a:pPr>
            <a:r>
              <a:rPr lang="en-US" b="1" dirty="0">
                <a:solidFill>
                  <a:schemeClr val="dk1"/>
                </a:solidFill>
                <a:latin typeface="Arial" panose="020B0604020202020204" pitchFamily="34" charset="0"/>
                <a:cs typeface="Arial" panose="020B0604020202020204" pitchFamily="34" charset="0"/>
              </a:rPr>
              <a:t>Державне бюро розслідувань (ДБР)</a:t>
            </a:r>
            <a:endParaRPr b="1"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600"/>
              </a:spcAft>
              <a:buClr>
                <a:schemeClr val="dk1"/>
              </a:buClr>
              <a:buSzPts val="1100"/>
              <a:buFont typeface="Arial" panose="020B0604020202020204"/>
              <a:buNone/>
            </a:pPr>
            <a:r>
              <a:rPr lang="en-US" sz="1600" dirty="0">
                <a:solidFill>
                  <a:schemeClr val="bg1">
                    <a:lumMod val="50000"/>
                  </a:schemeClr>
                </a:solidFill>
                <a:latin typeface="Arial" panose="020B0604020202020204" pitchFamily="34" charset="0"/>
                <a:cs typeface="Arial" panose="020B0604020202020204" pitchFamily="34" charset="0"/>
              </a:rPr>
              <a:t>правоохоронний орган</a:t>
            </a:r>
            <a:endParaRPr sz="1600" dirty="0">
              <a:solidFill>
                <a:schemeClr val="bg1">
                  <a:lumMod val="50000"/>
                </a:schemeClr>
              </a:solidFill>
              <a:latin typeface="Arial" panose="020B0604020202020204" pitchFamily="34" charset="0"/>
              <a:cs typeface="Arial" panose="020B0604020202020204" pitchFamily="34" charset="0"/>
            </a:endParaRPr>
          </a:p>
          <a:p>
            <a:pPr marL="323850" indent="-292100">
              <a:spcAft>
                <a:spcPts val="600"/>
              </a:spcAft>
              <a:buClr>
                <a:srgbClr val="B9D6D5"/>
              </a:buClr>
              <a:buSzPts val="1000"/>
              <a:buFont typeface="Wingdings" panose="05000000000000000000" pitchFamily="2" charset="2"/>
              <a:buChar char="l"/>
            </a:pPr>
            <a:r>
              <a:rPr lang="en-US" sz="1400" dirty="0">
                <a:solidFill>
                  <a:srgbClr val="1D1C1D"/>
                </a:solidFill>
                <a:latin typeface="Arial" panose="020B0604020202020204" pitchFamily="34" charset="0"/>
                <a:cs typeface="Arial" panose="020B0604020202020204" pitchFamily="34" charset="0"/>
              </a:rPr>
              <a:t>Розслідує окремі корупційні злочини, вчинені здебільшого правоохоронцями та організованими групами</a:t>
            </a:r>
            <a:endParaRPr dirty="0">
              <a:latin typeface="Arial" panose="020B0604020202020204" pitchFamily="34" charset="0"/>
              <a:cs typeface="Arial" panose="020B0604020202020204" pitchFamily="34" charset="0"/>
            </a:endParaRPr>
          </a:p>
        </p:txBody>
      </p:sp>
      <p:sp>
        <p:nvSpPr>
          <p:cNvPr id="7" name="Google Shape;210;p28"/>
          <p:cNvSpPr txBox="1">
            <a:spLocks noGrp="1"/>
          </p:cNvSpPr>
          <p:nvPr>
            <p:ph type="title"/>
          </p:nvPr>
        </p:nvSpPr>
        <p:spPr>
          <a:xfrm>
            <a:off x="883200" y="289560"/>
            <a:ext cx="7940815" cy="8229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000" b="1" dirty="0">
                <a:solidFill>
                  <a:srgbClr val="000000"/>
                </a:solidFill>
              </a:rPr>
              <a:t>Розслідування</a:t>
            </a:r>
            <a:endParaRPr sz="3000" b="1" dirty="0">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75359" y="1025173"/>
            <a:ext cx="7191213" cy="2554545"/>
          </a:xfrm>
          <a:prstGeom prst="rect">
            <a:avLst/>
          </a:prstGeom>
          <a:noFill/>
        </p:spPr>
        <p:txBody>
          <a:bodyPr wrap="square">
            <a:spAutoFit/>
          </a:bodyPr>
          <a:lstStyle/>
          <a:p>
            <a:pPr marL="0" lvl="0" indent="0" algn="l" rtl="0">
              <a:spcBef>
                <a:spcPts val="600"/>
              </a:spcBef>
              <a:spcAft>
                <a:spcPts val="0"/>
              </a:spcAft>
              <a:buClr>
                <a:schemeClr val="dk1"/>
              </a:buClr>
              <a:buSzPts val="1100"/>
              <a:buFont typeface="Arial" panose="020B0604020202020204"/>
              <a:buNone/>
            </a:pPr>
            <a:r>
              <a:rPr lang="ru-RU" b="1" dirty="0">
                <a:solidFill>
                  <a:schemeClr val="dk1"/>
                </a:solidFill>
                <a:latin typeface="Arial" panose="020B0604020202020204" pitchFamily="34" charset="0"/>
              </a:rPr>
              <a:t>Служба </a:t>
            </a:r>
            <a:r>
              <a:rPr lang="ru-RU" b="1" dirty="0" err="1">
                <a:solidFill>
                  <a:schemeClr val="dk1"/>
                </a:solidFill>
                <a:latin typeface="Arial" panose="020B0604020202020204" pitchFamily="34" charset="0"/>
              </a:rPr>
              <a:t>безпеки</a:t>
            </a:r>
            <a:r>
              <a:rPr lang="ru-RU" b="1" dirty="0">
                <a:solidFill>
                  <a:schemeClr val="dk1"/>
                </a:solidFill>
                <a:latin typeface="Arial" panose="020B0604020202020204" pitchFamily="34" charset="0"/>
              </a:rPr>
              <a:t> </a:t>
            </a:r>
            <a:r>
              <a:rPr lang="ru-RU" b="1" dirty="0" err="1">
                <a:solidFill>
                  <a:schemeClr val="dk1"/>
                </a:solidFill>
                <a:latin typeface="Arial" panose="020B0604020202020204" pitchFamily="34" charset="0"/>
              </a:rPr>
              <a:t>України</a:t>
            </a:r>
            <a:r>
              <a:rPr lang="ru-RU" b="1" dirty="0">
                <a:solidFill>
                  <a:schemeClr val="dk1"/>
                </a:solidFill>
                <a:latin typeface="Arial" panose="020B0604020202020204" pitchFamily="34" charset="0"/>
              </a:rPr>
              <a:t> (СБУ)</a:t>
            </a:r>
            <a:endParaRPr lang="ru-RU" b="1" dirty="0">
              <a:solidFill>
                <a:schemeClr val="dk1"/>
              </a:solidFill>
              <a:latin typeface="Arial" panose="020B0604020202020204" pitchFamily="34" charset="0"/>
            </a:endParaRPr>
          </a:p>
          <a:p>
            <a:pPr marL="0" lvl="0" indent="0" algn="l" rtl="0">
              <a:spcBef>
                <a:spcPts val="600"/>
              </a:spcBef>
              <a:spcAft>
                <a:spcPts val="0"/>
              </a:spcAft>
              <a:buClr>
                <a:schemeClr val="dk1"/>
              </a:buClr>
              <a:buSzPts val="1100"/>
              <a:buFont typeface="Arial" panose="020B0604020202020204"/>
              <a:buNone/>
            </a:pPr>
            <a:r>
              <a:rPr lang="ru-RU" sz="1600" dirty="0">
                <a:solidFill>
                  <a:schemeClr val="bg1">
                    <a:lumMod val="50000"/>
                  </a:schemeClr>
                </a:solidFill>
                <a:latin typeface="Arial" panose="020B0604020202020204" pitchFamily="34" charset="0"/>
              </a:rPr>
              <a:t>орган </a:t>
            </a:r>
            <a:r>
              <a:rPr lang="ru-RU" sz="1600" dirty="0" err="1">
                <a:solidFill>
                  <a:schemeClr val="bg1">
                    <a:lumMod val="50000"/>
                  </a:schemeClr>
                </a:solidFill>
                <a:latin typeface="Arial" panose="020B0604020202020204" pitchFamily="34" charset="0"/>
              </a:rPr>
              <a:t>спеціального</a:t>
            </a:r>
            <a:r>
              <a:rPr lang="ru-RU" sz="1600" dirty="0">
                <a:solidFill>
                  <a:schemeClr val="bg1">
                    <a:lumMod val="50000"/>
                  </a:schemeClr>
                </a:solidFill>
                <a:latin typeface="Arial" panose="020B0604020202020204" pitchFamily="34" charset="0"/>
              </a:rPr>
              <a:t> </a:t>
            </a:r>
            <a:r>
              <a:rPr lang="ru-RU" sz="1600" dirty="0" err="1">
                <a:solidFill>
                  <a:schemeClr val="bg1">
                    <a:lumMod val="50000"/>
                  </a:schemeClr>
                </a:solidFill>
                <a:latin typeface="Arial" panose="020B0604020202020204" pitchFamily="34" charset="0"/>
              </a:rPr>
              <a:t>призначення</a:t>
            </a:r>
            <a:r>
              <a:rPr lang="ru-RU" sz="1600" dirty="0">
                <a:solidFill>
                  <a:schemeClr val="bg1">
                    <a:lumMod val="50000"/>
                  </a:schemeClr>
                </a:solidFill>
                <a:latin typeface="Arial" panose="020B0604020202020204" pitchFamily="34" charset="0"/>
              </a:rPr>
              <a:t> з </a:t>
            </a:r>
            <a:r>
              <a:rPr lang="ru-RU" sz="1600" dirty="0" err="1">
                <a:solidFill>
                  <a:schemeClr val="bg1">
                    <a:lumMod val="50000"/>
                  </a:schemeClr>
                </a:solidFill>
                <a:latin typeface="Arial" panose="020B0604020202020204" pitchFamily="34" charset="0"/>
              </a:rPr>
              <a:t>правоохоронними</a:t>
            </a:r>
            <a:r>
              <a:rPr lang="ru-RU" sz="1600" dirty="0">
                <a:solidFill>
                  <a:schemeClr val="bg1">
                    <a:lumMod val="50000"/>
                  </a:schemeClr>
                </a:solidFill>
                <a:latin typeface="Arial" panose="020B0604020202020204" pitchFamily="34" charset="0"/>
              </a:rPr>
              <a:t> </a:t>
            </a:r>
            <a:r>
              <a:rPr lang="ru-RU" sz="1600" dirty="0" err="1">
                <a:solidFill>
                  <a:schemeClr val="bg1">
                    <a:lumMod val="50000"/>
                  </a:schemeClr>
                </a:solidFill>
                <a:latin typeface="Arial" panose="020B0604020202020204" pitchFamily="34" charset="0"/>
              </a:rPr>
              <a:t>функціями</a:t>
            </a:r>
            <a:endParaRPr lang="ru-RU" sz="1600" dirty="0">
              <a:solidFill>
                <a:schemeClr val="bg1">
                  <a:lumMod val="50000"/>
                </a:schemeClr>
              </a:solidFill>
              <a:latin typeface="Arial" panose="020B0604020202020204" pitchFamily="34" charset="0"/>
            </a:endParaRPr>
          </a:p>
          <a:p>
            <a:pPr marL="285750" lvl="0" indent="-285750" algn="l" rtl="0">
              <a:spcBef>
                <a:spcPts val="600"/>
              </a:spcBef>
              <a:spcAft>
                <a:spcPts val="0"/>
              </a:spcAft>
              <a:buClr>
                <a:srgbClr val="B9D6D5"/>
              </a:buClr>
              <a:buSzPts val="1000"/>
              <a:buFont typeface="Wingdings" panose="05000000000000000000" pitchFamily="2" charset="2"/>
              <a:buChar char="l"/>
            </a:pPr>
            <a:r>
              <a:rPr lang="ru-RU" sz="1400" dirty="0">
                <a:solidFill>
                  <a:srgbClr val="1D1C1D"/>
                </a:solidFill>
                <a:latin typeface="Arial" panose="020B0604020202020204" pitchFamily="34" charset="0"/>
              </a:rPr>
              <a:t>Проводить оперативно-</a:t>
            </a:r>
            <a:r>
              <a:rPr lang="ru-RU" sz="1400" dirty="0" err="1">
                <a:solidFill>
                  <a:srgbClr val="1D1C1D"/>
                </a:solidFill>
                <a:latin typeface="Arial" panose="020B0604020202020204" pitchFamily="34" charset="0"/>
              </a:rPr>
              <a:t>розшукову</a:t>
            </a:r>
            <a:r>
              <a:rPr lang="ru-RU" sz="1400" dirty="0">
                <a:solidFill>
                  <a:srgbClr val="1D1C1D"/>
                </a:solidFill>
                <a:latin typeface="Arial" panose="020B0604020202020204" pitchFamily="34" charset="0"/>
              </a:rPr>
              <a:t> </a:t>
            </a:r>
            <a:r>
              <a:rPr lang="ru-RU" sz="1400" dirty="0" err="1">
                <a:solidFill>
                  <a:srgbClr val="1D1C1D"/>
                </a:solidFill>
                <a:latin typeface="Arial" panose="020B0604020202020204" pitchFamily="34" charset="0"/>
              </a:rPr>
              <a:t>діяльність</a:t>
            </a:r>
            <a:r>
              <a:rPr lang="ru-RU" sz="1400" dirty="0">
                <a:solidFill>
                  <a:srgbClr val="1D1C1D"/>
                </a:solidFill>
                <a:latin typeface="Arial" panose="020B0604020202020204" pitchFamily="34" charset="0"/>
              </a:rPr>
              <a:t>, у тому </a:t>
            </a:r>
            <a:r>
              <a:rPr lang="ru-RU" sz="1400" dirty="0" err="1">
                <a:solidFill>
                  <a:srgbClr val="1D1C1D"/>
                </a:solidFill>
                <a:latin typeface="Arial" panose="020B0604020202020204" pitchFamily="34" charset="0"/>
              </a:rPr>
              <a:t>числі</a:t>
            </a:r>
            <a:r>
              <a:rPr lang="ru-RU" sz="1400" dirty="0">
                <a:solidFill>
                  <a:srgbClr val="1D1C1D"/>
                </a:solidFill>
                <a:latin typeface="Arial" panose="020B0604020202020204" pitchFamily="34" charset="0"/>
              </a:rPr>
              <a:t> в </a:t>
            </a:r>
            <a:r>
              <a:rPr lang="ru-RU" sz="1400" dirty="0" err="1">
                <a:solidFill>
                  <a:srgbClr val="1D1C1D"/>
                </a:solidFill>
                <a:latin typeface="Arial" panose="020B0604020202020204" pitchFamily="34" charset="0"/>
              </a:rPr>
              <a:t>корупційних</a:t>
            </a:r>
            <a:r>
              <a:rPr lang="ru-RU" sz="1400" dirty="0">
                <a:solidFill>
                  <a:srgbClr val="1D1C1D"/>
                </a:solidFill>
                <a:latin typeface="Arial" panose="020B0604020202020204" pitchFamily="34" charset="0"/>
              </a:rPr>
              <a:t> </a:t>
            </a:r>
            <a:r>
              <a:rPr lang="ru-RU" sz="1400" dirty="0" err="1">
                <a:solidFill>
                  <a:srgbClr val="1D1C1D"/>
                </a:solidFill>
                <a:latin typeface="Arial" panose="020B0604020202020204" pitchFamily="34" charset="0"/>
              </a:rPr>
              <a:t>злочинах</a:t>
            </a:r>
            <a:endParaRPr lang="ru-RU" sz="1400" dirty="0">
              <a:solidFill>
                <a:srgbClr val="1D1C1D"/>
              </a:solidFill>
              <a:latin typeface="Arial" panose="020B0604020202020204" pitchFamily="34" charset="0"/>
            </a:endParaRPr>
          </a:p>
          <a:p>
            <a:pPr marL="0" lvl="0" indent="0" algn="l" rtl="0">
              <a:spcBef>
                <a:spcPts val="600"/>
              </a:spcBef>
              <a:spcAft>
                <a:spcPts val="0"/>
              </a:spcAft>
              <a:buClr>
                <a:schemeClr val="dk1"/>
              </a:buClr>
              <a:buSzPts val="1100"/>
              <a:buFont typeface="Arial" panose="020B0604020202020204"/>
              <a:buNone/>
            </a:pPr>
            <a:endParaRPr lang="ru-RU" sz="1100" dirty="0">
              <a:latin typeface="Arial" panose="020B0604020202020204" pitchFamily="34" charset="0"/>
            </a:endParaRPr>
          </a:p>
          <a:p>
            <a:pPr marL="0" lvl="0" indent="0" algn="l" rtl="0">
              <a:spcBef>
                <a:spcPts val="600"/>
              </a:spcBef>
              <a:spcAft>
                <a:spcPts val="0"/>
              </a:spcAft>
              <a:buClr>
                <a:schemeClr val="dk1"/>
              </a:buClr>
              <a:buSzPts val="1100"/>
              <a:buFont typeface="Arial" panose="020B0604020202020204"/>
              <a:buNone/>
            </a:pPr>
            <a:endParaRPr lang="ru-RU" sz="1100" dirty="0">
              <a:latin typeface="Arial" panose="020B0604020202020204" pitchFamily="34" charset="0"/>
            </a:endParaRPr>
          </a:p>
          <a:p>
            <a:pPr marL="0" lvl="0" indent="0" algn="l" rtl="0">
              <a:spcBef>
                <a:spcPts val="600"/>
              </a:spcBef>
              <a:spcAft>
                <a:spcPts val="0"/>
              </a:spcAft>
              <a:buClr>
                <a:schemeClr val="dk1"/>
              </a:buClr>
              <a:buSzPts val="1100"/>
              <a:buFont typeface="Arial" panose="020B0604020202020204"/>
              <a:buNone/>
            </a:pPr>
            <a:r>
              <a:rPr lang="ru-RU" b="1" dirty="0" err="1">
                <a:solidFill>
                  <a:schemeClr val="dk1"/>
                </a:solidFill>
                <a:latin typeface="Arial" panose="020B0604020202020204" pitchFamily="34" charset="0"/>
              </a:rPr>
              <a:t>Органи</a:t>
            </a:r>
            <a:r>
              <a:rPr lang="ru-RU" b="1" dirty="0">
                <a:solidFill>
                  <a:schemeClr val="dk1"/>
                </a:solidFill>
                <a:latin typeface="Arial" panose="020B0604020202020204" pitchFamily="34" charset="0"/>
              </a:rPr>
              <a:t> </a:t>
            </a:r>
            <a:r>
              <a:rPr lang="ru-RU" b="1" dirty="0" err="1">
                <a:solidFill>
                  <a:schemeClr val="dk1"/>
                </a:solidFill>
                <a:latin typeface="Arial" panose="020B0604020202020204" pitchFamily="34" charset="0"/>
              </a:rPr>
              <a:t>прокуратури</a:t>
            </a:r>
            <a:endParaRPr lang="ru-RU" b="1" dirty="0">
              <a:solidFill>
                <a:schemeClr val="dk1"/>
              </a:solidFill>
              <a:latin typeface="Arial" panose="020B0604020202020204" pitchFamily="34" charset="0"/>
            </a:endParaRPr>
          </a:p>
          <a:p>
            <a:pPr marL="292100" lvl="0" indent="-292100" algn="l" rtl="0">
              <a:spcBef>
                <a:spcPts val="600"/>
              </a:spcBef>
              <a:spcAft>
                <a:spcPts val="0"/>
              </a:spcAft>
              <a:buClr>
                <a:srgbClr val="B9D6D5"/>
              </a:buClr>
              <a:buSzPts val="1000"/>
              <a:buFont typeface="Wingdings" panose="05000000000000000000" pitchFamily="2" charset="2"/>
              <a:buChar char="l"/>
            </a:pPr>
            <a:r>
              <a:rPr lang="ru-RU" sz="1400" dirty="0" err="1">
                <a:solidFill>
                  <a:srgbClr val="1D1C1D"/>
                </a:solidFill>
                <a:latin typeface="Arial" panose="020B0604020202020204" pitchFamily="34" charset="0"/>
              </a:rPr>
              <a:t>Здійснюють</a:t>
            </a:r>
            <a:r>
              <a:rPr lang="ru-RU" sz="1400" dirty="0">
                <a:solidFill>
                  <a:srgbClr val="1D1C1D"/>
                </a:solidFill>
                <a:latin typeface="Arial" panose="020B0604020202020204" pitchFamily="34" charset="0"/>
              </a:rPr>
              <a:t> </a:t>
            </a:r>
            <a:r>
              <a:rPr lang="ru-RU" sz="1400" dirty="0" err="1">
                <a:solidFill>
                  <a:srgbClr val="1D1C1D"/>
                </a:solidFill>
                <a:latin typeface="Arial" panose="020B0604020202020204" pitchFamily="34" charset="0"/>
              </a:rPr>
              <a:t>процесуальне</a:t>
            </a:r>
            <a:r>
              <a:rPr lang="ru-RU" sz="1400" dirty="0">
                <a:solidFill>
                  <a:srgbClr val="1D1C1D"/>
                </a:solidFill>
                <a:latin typeface="Arial" panose="020B0604020202020204" pitchFamily="34" charset="0"/>
              </a:rPr>
              <a:t> </a:t>
            </a:r>
            <a:r>
              <a:rPr lang="ru-RU" sz="1400" dirty="0" err="1">
                <a:solidFill>
                  <a:srgbClr val="1D1C1D"/>
                </a:solidFill>
                <a:latin typeface="Arial" panose="020B0604020202020204" pitchFamily="34" charset="0"/>
              </a:rPr>
              <a:t>керівництво</a:t>
            </a:r>
            <a:r>
              <a:rPr lang="ru-RU" sz="1400" dirty="0">
                <a:solidFill>
                  <a:srgbClr val="1D1C1D"/>
                </a:solidFill>
                <a:latin typeface="Arial" panose="020B0604020202020204" pitchFamily="34" charset="0"/>
              </a:rPr>
              <a:t> та </a:t>
            </a:r>
            <a:r>
              <a:rPr lang="ru-RU" sz="1400" dirty="0" err="1">
                <a:solidFill>
                  <a:srgbClr val="1D1C1D"/>
                </a:solidFill>
                <a:latin typeface="Arial" panose="020B0604020202020204" pitchFamily="34" charset="0"/>
              </a:rPr>
              <a:t>підтримання</a:t>
            </a:r>
            <a:r>
              <a:rPr lang="ru-RU" sz="1400" dirty="0">
                <a:solidFill>
                  <a:srgbClr val="1D1C1D"/>
                </a:solidFill>
                <a:latin typeface="Arial" panose="020B0604020202020204" pitchFamily="34" charset="0"/>
              </a:rPr>
              <a:t> </a:t>
            </a:r>
            <a:r>
              <a:rPr lang="ru-RU" sz="1400" dirty="0" err="1">
                <a:solidFill>
                  <a:srgbClr val="1D1C1D"/>
                </a:solidFill>
                <a:latin typeface="Arial" panose="020B0604020202020204" pitchFamily="34" charset="0"/>
              </a:rPr>
              <a:t>обвинувачення</a:t>
            </a:r>
            <a:r>
              <a:rPr lang="ru-RU" sz="1400" dirty="0">
                <a:solidFill>
                  <a:srgbClr val="1D1C1D"/>
                </a:solidFill>
                <a:latin typeface="Arial" panose="020B0604020202020204" pitchFamily="34" charset="0"/>
              </a:rPr>
              <a:t> у </a:t>
            </a:r>
            <a:r>
              <a:rPr lang="ru-RU" sz="1400" dirty="0" err="1">
                <a:solidFill>
                  <a:srgbClr val="1D1C1D"/>
                </a:solidFill>
                <a:latin typeface="Arial" panose="020B0604020202020204" pitchFamily="34" charset="0"/>
              </a:rPr>
              <a:t>загальних</a:t>
            </a:r>
            <a:r>
              <a:rPr lang="ru-RU" sz="1400" dirty="0">
                <a:solidFill>
                  <a:srgbClr val="1D1C1D"/>
                </a:solidFill>
                <a:latin typeface="Arial" panose="020B0604020202020204" pitchFamily="34" charset="0"/>
              </a:rPr>
              <a:t> судах у справах НП, ДБР,СБУ</a:t>
            </a:r>
            <a:endParaRPr lang="ru-RU" sz="1400" dirty="0">
              <a:solidFill>
                <a:srgbClr val="1D1C1D"/>
              </a:solidFill>
              <a:latin typeface="Arial" panose="020B0604020202020204" pitchFamily="34" charset="0"/>
            </a:endParaRPr>
          </a:p>
        </p:txBody>
      </p:sp>
      <p:sp>
        <p:nvSpPr>
          <p:cNvPr id="6" name="Google Shape;210;p28"/>
          <p:cNvSpPr txBox="1">
            <a:spLocks noGrp="1"/>
          </p:cNvSpPr>
          <p:nvPr>
            <p:ph type="title"/>
          </p:nvPr>
        </p:nvSpPr>
        <p:spPr>
          <a:xfrm>
            <a:off x="876299" y="297180"/>
            <a:ext cx="7940815" cy="8229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000" b="1" dirty="0">
                <a:solidFill>
                  <a:srgbClr val="000000"/>
                </a:solidFill>
              </a:rPr>
              <a:t>Розслідування</a:t>
            </a:r>
            <a:endParaRPr sz="3000" b="1" dirty="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9"/>
          <p:cNvSpPr txBox="1">
            <a:spLocks noGrp="1"/>
          </p:cNvSpPr>
          <p:nvPr>
            <p:ph type="title"/>
          </p:nvPr>
        </p:nvSpPr>
        <p:spPr>
          <a:xfrm>
            <a:off x="872139" y="302408"/>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Притягнення до відповідальності</a:t>
            </a:r>
            <a:endParaRPr dirty="0"/>
          </a:p>
        </p:txBody>
      </p:sp>
      <p:sp>
        <p:nvSpPr>
          <p:cNvPr id="220" name="Google Shape;220;p29"/>
          <p:cNvSpPr txBox="1"/>
          <p:nvPr/>
        </p:nvSpPr>
        <p:spPr>
          <a:xfrm>
            <a:off x="904339" y="914519"/>
            <a:ext cx="7365901"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a:latin typeface="Arial" panose="020B0604020202020204" pitchFamily="34" charset="0"/>
              </a:rPr>
              <a:t>Вищий антикорупційний суд (ВАКС)</a:t>
            </a:r>
            <a:endParaRPr b="1" dirty="0">
              <a:latin typeface="Arial" panose="020B0604020202020204" pitchFamily="34" charset="0"/>
            </a:endParaRPr>
          </a:p>
          <a:p>
            <a:pPr marL="0" lvl="0" indent="0" algn="l" rtl="0">
              <a:spcBef>
                <a:spcPts val="0"/>
              </a:spcBef>
              <a:spcAft>
                <a:spcPts val="0"/>
              </a:spcAft>
              <a:buNone/>
            </a:pPr>
            <a:r>
              <a:rPr lang="en-US" sz="1600" dirty="0">
                <a:solidFill>
                  <a:schemeClr val="bg1">
                    <a:lumMod val="50000"/>
                  </a:schemeClr>
                </a:solidFill>
                <a:latin typeface="Arial" panose="020B0604020202020204" pitchFamily="34" charset="0"/>
              </a:rPr>
              <a:t>вищий спеціалізований суд у системі судоустрою України</a:t>
            </a:r>
            <a:endParaRPr sz="1600" dirty="0">
              <a:solidFill>
                <a:schemeClr val="bg1">
                  <a:lumMod val="50000"/>
                </a:schemeClr>
              </a:solidFill>
              <a:latin typeface="Arial" panose="020B0604020202020204" pitchFamily="34" charset="0"/>
            </a:endParaRPr>
          </a:p>
          <a:p>
            <a:pPr marL="323850" lvl="0" indent="-317500" algn="l" rtl="0">
              <a:spcBef>
                <a:spcPts val="600"/>
              </a:spcBef>
              <a:spcAft>
                <a:spcPts val="0"/>
              </a:spcAft>
              <a:buClr>
                <a:srgbClr val="B9D6D5"/>
              </a:buClr>
              <a:buSzPts val="1400"/>
              <a:buFont typeface="Wingdings" panose="05000000000000000000" pitchFamily="2" charset="2"/>
              <a:buChar char="l"/>
            </a:pPr>
            <a:r>
              <a:rPr lang="en-US" sz="1400" dirty="0">
                <a:latin typeface="Arial" panose="020B0604020202020204" pitchFamily="34" charset="0"/>
              </a:rPr>
              <a:t>Здійснює розгляд проваджень про корупційні злочини, які розслідувалися НАБУ</a:t>
            </a:r>
            <a:endParaRPr sz="1400" dirty="0">
              <a:latin typeface="Arial" panose="020B0604020202020204" pitchFamily="34" charset="0"/>
            </a:endParaRPr>
          </a:p>
          <a:p>
            <a:pPr marL="323850" lvl="0" indent="-317500" algn="l" rtl="0">
              <a:spcBef>
                <a:spcPts val="600"/>
              </a:spcBef>
              <a:spcAft>
                <a:spcPts val="0"/>
              </a:spcAft>
              <a:buClr>
                <a:srgbClr val="B9D6D5"/>
              </a:buClr>
              <a:buSzPts val="1400"/>
              <a:buFont typeface="Wingdings" panose="05000000000000000000" pitchFamily="2" charset="2"/>
              <a:buChar char="l"/>
            </a:pPr>
            <a:r>
              <a:rPr lang="en-US" sz="1400" dirty="0">
                <a:latin typeface="Arial" panose="020B0604020202020204" pitchFamily="34" charset="0"/>
              </a:rPr>
              <a:t>Ухвалює рішення як суд першої та апеляційної інстанції</a:t>
            </a:r>
            <a:endParaRPr sz="1400" dirty="0">
              <a:latin typeface="Arial" panose="020B0604020202020204" pitchFamily="34" charset="0"/>
            </a:endParaRPr>
          </a:p>
        </p:txBody>
      </p:sp>
      <p:sp>
        <p:nvSpPr>
          <p:cNvPr id="221" name="Google Shape;221;p29"/>
          <p:cNvSpPr txBox="1"/>
          <p:nvPr/>
        </p:nvSpPr>
        <p:spPr>
          <a:xfrm>
            <a:off x="904339" y="2453372"/>
            <a:ext cx="7870242" cy="2015906"/>
          </a:xfrm>
          <a:prstGeom prst="rect">
            <a:avLst/>
          </a:prstGeom>
          <a:noFill/>
          <a:ln>
            <a:noFill/>
          </a:ln>
        </p:spPr>
        <p:txBody>
          <a:bodyPr spcFirstLastPara="1" wrap="square" lIns="91425" tIns="91425" rIns="91425" bIns="91425" anchor="t" anchorCtr="0">
            <a:spAutoFit/>
          </a:bodyPr>
          <a:lstStyle/>
          <a:p>
            <a:pPr marL="0" lvl="0" indent="0" algn="l" rtl="0">
              <a:spcAft>
                <a:spcPts val="0"/>
              </a:spcAft>
              <a:buNone/>
            </a:pPr>
            <a:r>
              <a:rPr lang="en-US" b="1" dirty="0">
                <a:latin typeface="Arial" panose="020B0604020202020204" pitchFamily="34" charset="0"/>
              </a:rPr>
              <a:t>Загальні суди</a:t>
            </a:r>
            <a:endParaRPr b="1" dirty="0">
              <a:latin typeface="Arial" panose="020B0604020202020204" pitchFamily="34" charset="0"/>
            </a:endParaRPr>
          </a:p>
          <a:p>
            <a:pPr marL="0" lvl="0" indent="0" algn="l" rtl="0">
              <a:spcAft>
                <a:spcPts val="0"/>
              </a:spcAft>
              <a:buNone/>
            </a:pPr>
            <a:r>
              <a:rPr lang="en-US" sz="1600" dirty="0">
                <a:solidFill>
                  <a:schemeClr val="bg1">
                    <a:lumMod val="50000"/>
                  </a:schemeClr>
                </a:solidFill>
                <a:latin typeface="Arial" panose="020B0604020202020204" pitchFamily="34" charset="0"/>
              </a:rPr>
              <a:t>місцеві, апеляційні, Верховний Суд </a:t>
            </a:r>
            <a:endParaRPr lang="en-US" sz="1600" dirty="0">
              <a:solidFill>
                <a:schemeClr val="bg1">
                  <a:lumMod val="50000"/>
                </a:schemeClr>
              </a:solidFill>
              <a:latin typeface="Arial" panose="020B0604020202020204" pitchFamily="34" charset="0"/>
            </a:endParaRPr>
          </a:p>
          <a:p>
            <a:pPr marL="323850" lvl="0" indent="-317500" algn="l" rtl="0">
              <a:spcBef>
                <a:spcPts val="600"/>
              </a:spcBef>
              <a:spcAft>
                <a:spcPts val="0"/>
              </a:spcAft>
              <a:buClr>
                <a:srgbClr val="B9D6D5"/>
              </a:buClr>
              <a:buSzPts val="1400"/>
              <a:buFont typeface="Wingdings" panose="05000000000000000000" pitchFamily="2" charset="2"/>
              <a:buChar char="l"/>
            </a:pPr>
            <a:r>
              <a:rPr lang="en-US" sz="1400" dirty="0">
                <a:latin typeface="Arial" panose="020B0604020202020204" pitchFamily="34" charset="0"/>
              </a:rPr>
              <a:t>Здійснюють розгляд кримінальних проваджень про корупційні злочини, які розслідували НП, ДБР,СБУ</a:t>
            </a:r>
            <a:endParaRPr sz="1400" dirty="0">
              <a:latin typeface="Arial" panose="020B0604020202020204" pitchFamily="34" charset="0"/>
            </a:endParaRPr>
          </a:p>
          <a:p>
            <a:pPr marL="323850" lvl="0" indent="-317500" algn="l" rtl="0">
              <a:spcBef>
                <a:spcPts val="600"/>
              </a:spcBef>
              <a:spcAft>
                <a:spcPts val="0"/>
              </a:spcAft>
              <a:buClr>
                <a:srgbClr val="B9D6D5"/>
              </a:buClr>
              <a:buSzPts val="1400"/>
              <a:buFont typeface="Wingdings" panose="05000000000000000000" pitchFamily="2" charset="2"/>
              <a:buChar char="l"/>
            </a:pPr>
            <a:r>
              <a:rPr lang="en-US" sz="1400" dirty="0">
                <a:latin typeface="Arial" panose="020B0604020202020204" pitchFamily="34" charset="0"/>
              </a:rPr>
              <a:t>Справ за адміністративними протоколами, складеними НАЗК та НП</a:t>
            </a:r>
            <a:endParaRPr sz="1400" dirty="0">
              <a:latin typeface="Arial" panose="020B0604020202020204" pitchFamily="34" charset="0"/>
            </a:endParaRPr>
          </a:p>
          <a:p>
            <a:pPr marL="323850" lvl="0" indent="-317500" algn="l" rtl="0">
              <a:spcBef>
                <a:spcPts val="600"/>
              </a:spcBef>
              <a:spcAft>
                <a:spcPts val="0"/>
              </a:spcAft>
              <a:buClr>
                <a:srgbClr val="B9D6D5"/>
              </a:buClr>
              <a:buSzPts val="1400"/>
              <a:buFont typeface="Wingdings" panose="05000000000000000000" pitchFamily="2" charset="2"/>
              <a:buChar char="l"/>
            </a:pPr>
            <a:r>
              <a:rPr lang="en-US" sz="1400" dirty="0">
                <a:latin typeface="Arial" panose="020B0604020202020204" pitchFamily="34" charset="0"/>
              </a:rPr>
              <a:t>Справ про притягнення до цивільно-правової відповідальності за корупційні правопорушення</a:t>
            </a:r>
            <a:endParaRPr sz="1400" dirty="0">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7" name="Google Shape;67;p14"/>
          <p:cNvPicPr preferRelativeResize="0"/>
          <p:nvPr/>
        </p:nvPicPr>
        <p:blipFill>
          <a:blip r:embed="rId1"/>
          <a:stretch>
            <a:fillRect/>
          </a:stretch>
        </p:blipFill>
        <p:spPr>
          <a:xfrm>
            <a:off x="7529652" y="465775"/>
            <a:ext cx="631225" cy="596150"/>
          </a:xfrm>
          <a:prstGeom prst="rect">
            <a:avLst/>
          </a:prstGeom>
          <a:noFill/>
          <a:ln>
            <a:noFill/>
          </a:ln>
        </p:spPr>
      </p:pic>
      <p:sp>
        <p:nvSpPr>
          <p:cNvPr id="3" name="Text Box 2"/>
          <p:cNvSpPr txBox="1"/>
          <p:nvPr/>
        </p:nvSpPr>
        <p:spPr>
          <a:xfrm>
            <a:off x="414020" y="287655"/>
            <a:ext cx="8334375" cy="4752975"/>
          </a:xfrm>
          <a:prstGeom prst="rect">
            <a:avLst/>
          </a:prstGeom>
        </p:spPr>
        <p:txBody>
          <a:bodyPr wrap="square">
            <a:noAutofit/>
          </a:bodyPr>
          <a:p>
            <a:pPr algn="just"/>
            <a:r>
              <a:rPr sz="1200" b="1">
                <a:solidFill>
                  <a:srgbClr val="000000"/>
                </a:solidFill>
                <a:latin typeface="+mn-ea"/>
                <a:ea typeface="Arsenal"/>
                <a:cs typeface="+mn-ea"/>
              </a:rPr>
              <a:t>У 2020 році хорватський суд засудив колишнього прем’єр-міністра країни, </a:t>
            </a:r>
            <a:r>
              <a:rPr lang="uk-UA" sz="1200" b="1">
                <a:solidFill>
                  <a:srgbClr val="000000"/>
                </a:solidFill>
                <a:latin typeface="+mn-ea"/>
                <a:ea typeface="Arsenal"/>
                <a:cs typeface="+mn-ea"/>
              </a:rPr>
              <a:t> </a:t>
            </a:r>
            <a:r>
              <a:rPr sz="1200" b="1">
                <a:solidFill>
                  <a:srgbClr val="000000"/>
                </a:solidFill>
                <a:latin typeface="+mn-ea"/>
                <a:ea typeface="Arsenal"/>
                <a:cs typeface="+mn-ea"/>
              </a:rPr>
              <a:t>Іво Сандера, до 8 років ув’язнення</a:t>
            </a:r>
            <a:r>
              <a:rPr sz="1200">
                <a:solidFill>
                  <a:srgbClr val="000000"/>
                </a:solidFill>
                <a:latin typeface="+mn-ea"/>
                <a:ea typeface="Arsenal"/>
                <a:cs typeface="+mn-ea"/>
              </a:rPr>
              <a:t> у справі «Fimi Media», що стала символом партійної та </a:t>
            </a:r>
            <a:r>
              <a:rPr lang="uk-UA" sz="1200">
                <a:solidFill>
                  <a:srgbClr val="000000"/>
                </a:solidFill>
                <a:latin typeface="+mn-ea"/>
                <a:ea typeface="Arsenal"/>
                <a:cs typeface="+mn-ea"/>
              </a:rPr>
              <a:t> </a:t>
            </a:r>
            <a:r>
              <a:rPr sz="1200">
                <a:solidFill>
                  <a:srgbClr val="000000"/>
                </a:solidFill>
                <a:latin typeface="+mn-ea"/>
                <a:ea typeface="Arsenal"/>
                <a:cs typeface="+mn-ea"/>
              </a:rPr>
              <a:t>державної корупції в Хорватії. Під час перебування на посаді (2003-2009) Сандер займався </a:t>
            </a:r>
            <a:r>
              <a:rPr lang="uk-UA" sz="1200">
                <a:solidFill>
                  <a:srgbClr val="000000"/>
                </a:solidFill>
                <a:latin typeface="+mn-ea"/>
                <a:ea typeface="Arsenal"/>
                <a:cs typeface="+mn-ea"/>
              </a:rPr>
              <a:t> </a:t>
            </a:r>
            <a:r>
              <a:rPr sz="1200">
                <a:solidFill>
                  <a:srgbClr val="000000"/>
                </a:solidFill>
                <a:latin typeface="+mn-ea"/>
                <a:ea typeface="Arsenal"/>
                <a:cs typeface="+mn-ea"/>
              </a:rPr>
              <a:t>переведенням державних грошей через рекламне агентство з метою отримання особистої </a:t>
            </a:r>
            <a:r>
              <a:rPr lang="uk-UA" sz="1200">
                <a:solidFill>
                  <a:srgbClr val="000000"/>
                </a:solidFill>
                <a:latin typeface="+mn-ea"/>
                <a:ea typeface="Arsenal"/>
                <a:cs typeface="+mn-ea"/>
              </a:rPr>
              <a:t> </a:t>
            </a:r>
            <a:r>
              <a:rPr sz="1200">
                <a:solidFill>
                  <a:srgbClr val="000000"/>
                </a:solidFill>
                <a:latin typeface="+mn-ea"/>
                <a:ea typeface="Arsenal"/>
                <a:cs typeface="+mn-ea"/>
              </a:rPr>
              <a:t>вигоди та на користь своєї колишньої партії.</a:t>
            </a:r>
            <a:endParaRPr sz="1200">
              <a:solidFill>
                <a:srgbClr val="000000"/>
              </a:solidFill>
              <a:latin typeface="+mn-ea"/>
              <a:ea typeface="Arsenal"/>
              <a:cs typeface="+mn-ea"/>
            </a:endParaRPr>
          </a:p>
          <a:p>
            <a:pPr algn="just"/>
            <a:r>
              <a:rPr sz="1200">
                <a:solidFill>
                  <a:srgbClr val="000000"/>
                </a:solidFill>
                <a:latin typeface="+mn-ea"/>
                <a:ea typeface="Arsenal"/>
                <a:cs typeface="+mn-ea"/>
              </a:rPr>
              <a:t> </a:t>
            </a:r>
            <a:endParaRPr sz="1200">
              <a:solidFill>
                <a:srgbClr val="000000"/>
              </a:solidFill>
              <a:latin typeface="+mn-ea"/>
              <a:ea typeface="Arsenal"/>
              <a:cs typeface="+mn-ea"/>
            </a:endParaRPr>
          </a:p>
          <a:p>
            <a:pPr algn="just"/>
            <a:r>
              <a:rPr sz="1200" b="1">
                <a:solidFill>
                  <a:srgbClr val="000000"/>
                </a:solidFill>
                <a:latin typeface="+mn-ea"/>
                <a:ea typeface="Arsenal"/>
                <a:cs typeface="+mn-ea"/>
              </a:rPr>
              <a:t>У липні 2009 року, після шести років перебування на посаді, Сандер приголомшив </a:t>
            </a:r>
            <a:r>
              <a:rPr lang="uk-UA" sz="1200" b="1">
                <a:solidFill>
                  <a:srgbClr val="000000"/>
                </a:solidFill>
                <a:latin typeface="+mn-ea"/>
                <a:ea typeface="Arsenal"/>
                <a:cs typeface="+mn-ea"/>
              </a:rPr>
              <a:t> </a:t>
            </a:r>
            <a:r>
              <a:rPr sz="1200" b="1">
                <a:solidFill>
                  <a:srgbClr val="000000"/>
                </a:solidFill>
                <a:latin typeface="+mn-ea"/>
                <a:ea typeface="Arsenal"/>
                <a:cs typeface="+mn-ea"/>
              </a:rPr>
              <a:t>хорватів, раптово і без</a:t>
            </a:r>
            <a:r>
              <a:rPr lang="uk-UA" sz="1200" b="1">
                <a:solidFill>
                  <a:srgbClr val="000000"/>
                </a:solidFill>
                <a:latin typeface="+mn-ea"/>
                <a:ea typeface="Arsenal"/>
                <a:cs typeface="+mn-ea"/>
              </a:rPr>
              <a:t> </a:t>
            </a:r>
            <a:r>
              <a:rPr sz="1200" b="1">
                <a:solidFill>
                  <a:srgbClr val="000000"/>
                </a:solidFill>
                <a:latin typeface="+mn-ea"/>
                <a:ea typeface="Arsenal"/>
                <a:cs typeface="+mn-ea"/>
              </a:rPr>
              <a:t>пояснень подавши у відставку посеред свого терміну </a:t>
            </a:r>
            <a:r>
              <a:rPr sz="1200">
                <a:solidFill>
                  <a:srgbClr val="000000"/>
                </a:solidFill>
                <a:latin typeface="+mn-ea"/>
                <a:ea typeface="Arsenal"/>
                <a:cs typeface="+mn-ea"/>
              </a:rPr>
              <a:t>(але невдовзі </a:t>
            </a:r>
            <a:r>
              <a:rPr lang="uk-UA" sz="1200">
                <a:solidFill>
                  <a:srgbClr val="000000"/>
                </a:solidFill>
                <a:latin typeface="+mn-ea"/>
                <a:ea typeface="Arsenal"/>
                <a:cs typeface="+mn-ea"/>
              </a:rPr>
              <a:t> </a:t>
            </a:r>
            <a:r>
              <a:rPr sz="1200">
                <a:solidFill>
                  <a:srgbClr val="000000"/>
                </a:solidFill>
                <a:latin typeface="+mn-ea"/>
                <a:ea typeface="Arsenal"/>
                <a:cs typeface="+mn-ea"/>
              </a:rPr>
              <a:t>після того, як інтерес ЗМІ до його прихованих статків різко зріс). Наступного року хорватське Управління з протидії корупції та організованій злочинності оголосило про звинувачення у справі, яка зрештою стосувалася Сандера та кількох його соратників і була пов’язана з продажем державної власності. </a:t>
            </a:r>
            <a:endParaRPr sz="1200">
              <a:solidFill>
                <a:srgbClr val="000000"/>
              </a:solidFill>
              <a:latin typeface="+mn-ea"/>
              <a:ea typeface="Arsenal"/>
              <a:cs typeface="+mn-ea"/>
            </a:endParaRPr>
          </a:p>
          <a:p>
            <a:pPr algn="just"/>
            <a:endParaRPr sz="1200">
              <a:solidFill>
                <a:srgbClr val="000000"/>
              </a:solidFill>
              <a:latin typeface="+mn-ea"/>
              <a:ea typeface="Arsenal"/>
              <a:cs typeface="+mn-ea"/>
            </a:endParaRPr>
          </a:p>
          <a:p>
            <a:pPr algn="just"/>
            <a:r>
              <a:rPr sz="1200" b="1">
                <a:solidFill>
                  <a:srgbClr val="000000"/>
                </a:solidFill>
                <a:latin typeface="+mn-ea"/>
                <a:ea typeface="Arsenal"/>
                <a:cs typeface="+mn-ea"/>
              </a:rPr>
              <a:t>Засудження Сандера – «перлина» в списку розслідувань Управління з протидії корупції </a:t>
            </a:r>
            <a:r>
              <a:rPr lang="uk-UA" sz="1200" b="1">
                <a:solidFill>
                  <a:srgbClr val="000000"/>
                </a:solidFill>
                <a:latin typeface="+mn-ea"/>
                <a:ea typeface="Arsenal"/>
                <a:cs typeface="+mn-ea"/>
              </a:rPr>
              <a:t> </a:t>
            </a:r>
            <a:r>
              <a:rPr sz="1200" b="1">
                <a:solidFill>
                  <a:srgbClr val="000000"/>
                </a:solidFill>
                <a:latin typeface="+mn-ea"/>
                <a:ea typeface="Arsenal"/>
                <a:cs typeface="+mn-ea"/>
              </a:rPr>
              <a:t>та організованій злочинності, спеціального бюро при прокуратурі Хорватії, </a:t>
            </a:r>
            <a:r>
              <a:rPr sz="1200">
                <a:solidFill>
                  <a:srgbClr val="000000"/>
                </a:solidFill>
                <a:latin typeface="+mn-ea"/>
                <a:ea typeface="Arsenal"/>
                <a:cs typeface="+mn-ea"/>
              </a:rPr>
              <a:t>яке спеціалізується </a:t>
            </a:r>
            <a:r>
              <a:rPr lang="uk-UA" sz="1200">
                <a:solidFill>
                  <a:srgbClr val="000000"/>
                </a:solidFill>
                <a:latin typeface="+mn-ea"/>
                <a:ea typeface="Arsenal"/>
                <a:cs typeface="+mn-ea"/>
              </a:rPr>
              <a:t> </a:t>
            </a:r>
            <a:r>
              <a:rPr sz="1200">
                <a:solidFill>
                  <a:srgbClr val="000000"/>
                </a:solidFill>
                <a:latin typeface="+mn-ea"/>
                <a:ea typeface="Arsenal"/>
                <a:cs typeface="+mn-ea"/>
              </a:rPr>
              <a:t>на розслідуваннях, пов’язаних із корупцією та організованою злочинністю. Рішення створити </a:t>
            </a:r>
            <a:r>
              <a:rPr lang="uk-UA" sz="1200">
                <a:solidFill>
                  <a:srgbClr val="000000"/>
                </a:solidFill>
                <a:latin typeface="+mn-ea"/>
                <a:ea typeface="Arsenal"/>
                <a:cs typeface="+mn-ea"/>
              </a:rPr>
              <a:t> </a:t>
            </a:r>
            <a:r>
              <a:rPr sz="1200">
                <a:solidFill>
                  <a:srgbClr val="000000"/>
                </a:solidFill>
                <a:latin typeface="+mn-ea"/>
                <a:ea typeface="Arsenal"/>
                <a:cs typeface="+mn-ea"/>
              </a:rPr>
              <a:t>спеціалізований антикорупційний орган прийняли у 2001 році. Воно мало на меті вирішити </a:t>
            </a:r>
            <a:r>
              <a:rPr lang="uk-UA" sz="1200">
                <a:solidFill>
                  <a:srgbClr val="000000"/>
                </a:solidFill>
                <a:latin typeface="+mn-ea"/>
                <a:ea typeface="Arsenal"/>
                <a:cs typeface="+mn-ea"/>
              </a:rPr>
              <a:t> </a:t>
            </a:r>
            <a:r>
              <a:rPr sz="1200">
                <a:solidFill>
                  <a:srgbClr val="000000"/>
                </a:solidFill>
                <a:latin typeface="+mn-ea"/>
                <a:ea typeface="Arsenal"/>
                <a:cs typeface="+mn-ea"/>
              </a:rPr>
              <a:t>проблему корупції в Хорватії та підготувати країну до вступу в ЄС. </a:t>
            </a:r>
            <a:endParaRPr sz="1200">
              <a:solidFill>
                <a:srgbClr val="000000"/>
              </a:solidFill>
              <a:latin typeface="+mn-ea"/>
              <a:ea typeface="Arsenal"/>
              <a:cs typeface="+mn-ea"/>
            </a:endParaRPr>
          </a:p>
          <a:p>
            <a:pPr algn="just"/>
            <a:endParaRPr sz="1200">
              <a:solidFill>
                <a:srgbClr val="000000"/>
              </a:solidFill>
              <a:latin typeface="+mn-ea"/>
              <a:ea typeface="Arsenal"/>
              <a:cs typeface="+mn-ea"/>
            </a:endParaRPr>
          </a:p>
          <a:p>
            <a:pPr algn="just"/>
            <a:r>
              <a:rPr sz="1200">
                <a:solidFill>
                  <a:srgbClr val="000000"/>
                </a:solidFill>
                <a:latin typeface="+mn-ea"/>
                <a:ea typeface="Arsenal"/>
                <a:cs typeface="+mn-ea"/>
              </a:rPr>
              <a:t>Після смерті президента у 1999 році до влади прийшла нова партія. </a:t>
            </a:r>
            <a:r>
              <a:rPr sz="1200" b="1">
                <a:solidFill>
                  <a:srgbClr val="000000"/>
                </a:solidFill>
                <a:latin typeface="+mn-ea"/>
                <a:ea typeface="Arsenal"/>
                <a:cs typeface="+mn-ea"/>
              </a:rPr>
              <a:t>Новий уряд вніс </a:t>
            </a:r>
            <a:r>
              <a:rPr lang="uk-UA" sz="1200" b="1">
                <a:solidFill>
                  <a:srgbClr val="000000"/>
                </a:solidFill>
                <a:latin typeface="+mn-ea"/>
                <a:ea typeface="Arsenal"/>
                <a:cs typeface="+mn-ea"/>
              </a:rPr>
              <a:t> </a:t>
            </a:r>
            <a:r>
              <a:rPr sz="1200" b="1">
                <a:solidFill>
                  <a:srgbClr val="000000"/>
                </a:solidFill>
                <a:latin typeface="+mn-ea"/>
                <a:ea typeface="Arsenal"/>
                <a:cs typeface="+mn-ea"/>
              </a:rPr>
              <a:t>зміни до конституції, щоб створити більш типову європейську парламентську демократію, і переорієнтував зовнішню політику на членство в ЄС і НАТО.</a:t>
            </a:r>
            <a:r>
              <a:rPr sz="1200">
                <a:solidFill>
                  <a:srgbClr val="000000"/>
                </a:solidFill>
                <a:latin typeface="+mn-ea"/>
                <a:ea typeface="Arsenal"/>
                <a:cs typeface="+mn-ea"/>
              </a:rPr>
              <a:t> Резолюція 2002 року визначила вступ до ЄС як національну стратегічну мету. У 2003 році Хорватія офіційно подала заявку на членство в ЄС. Ефективна діяльність Управління забезпечила довіру до хорватських правоохоронних органів і допомогла забезпечити вступ держави до Європейського Союзу у 2013 році. </a:t>
            </a:r>
            <a:endParaRPr sz="1200">
              <a:solidFill>
                <a:srgbClr val="000000"/>
              </a:solidFill>
              <a:latin typeface="+mn-ea"/>
              <a:ea typeface="Arsenal"/>
              <a:cs typeface="+mn-ea"/>
            </a:endParaRPr>
          </a:p>
          <a:p>
            <a:pPr algn="just"/>
            <a:endParaRPr sz="1200">
              <a:solidFill>
                <a:srgbClr val="000000"/>
              </a:solidFill>
              <a:latin typeface="+mn-ea"/>
              <a:ea typeface="Arsenal"/>
              <a:cs typeface="+mn-ea"/>
            </a:endParaRPr>
          </a:p>
          <a:p>
            <a:pPr algn="just"/>
            <a:r>
              <a:rPr sz="1200">
                <a:solidFill>
                  <a:srgbClr val="000000"/>
                </a:solidFill>
                <a:latin typeface="+mn-ea"/>
                <a:ea typeface="Arsenal"/>
                <a:cs typeface="+mn-ea"/>
              </a:rPr>
              <a:t>Приклад хорватського Управління з протидії корупції та організованій злочинності демонструє те, яку важливу роль відіграє впровадження та подальша діяльність антикорупційних органів у державі. </a:t>
            </a:r>
            <a:endParaRPr sz="1200">
              <a:solidFill>
                <a:srgbClr val="000000"/>
              </a:solidFill>
              <a:latin typeface="+mn-ea"/>
              <a:ea typeface="Arsenal"/>
              <a:cs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2" name="Заголовок 1"/>
          <p:cNvSpPr>
            <a:spLocks noGrp="1"/>
          </p:cNvSpPr>
          <p:nvPr>
            <p:ph type="title"/>
          </p:nvPr>
        </p:nvSpPr>
        <p:spPr>
          <a:xfrm>
            <a:off x="804109" y="914492"/>
            <a:ext cx="6978995" cy="2532795"/>
          </a:xfrm>
        </p:spPr>
        <p:txBody>
          <a:bodyPr>
            <a:noAutofit/>
          </a:bodyPr>
          <a:lstStyle/>
          <a:p>
            <a:pPr marL="0" lvl="0" indent="0" rtl="0">
              <a:lnSpc>
                <a:spcPct val="100000"/>
              </a:lnSpc>
              <a:spcBef>
                <a:spcPts val="0"/>
              </a:spcBef>
              <a:spcAft>
                <a:spcPts val="0"/>
              </a:spcAft>
            </a:pPr>
            <a:r>
              <a:rPr lang="ru-RU" sz="5000" b="1" dirty="0" err="1">
                <a:latin typeface="Arial" panose="020B0604020202020204" pitchFamily="34" charset="0"/>
                <a:ea typeface="Roboto"/>
                <a:cs typeface="Arial" panose="020B0604020202020204" pitchFamily="34" charset="0"/>
                <a:sym typeface="Roboto"/>
              </a:rPr>
              <a:t>Загальний</a:t>
            </a:r>
            <a:r>
              <a:rPr lang="ru-RU" sz="5000" b="1" dirty="0">
                <a:latin typeface="Arial" panose="020B0604020202020204" pitchFamily="34" charset="0"/>
                <a:ea typeface="Roboto"/>
                <a:cs typeface="Arial" panose="020B0604020202020204" pitchFamily="34" charset="0"/>
                <a:sym typeface="Roboto"/>
              </a:rPr>
              <a:t> </a:t>
            </a:r>
            <a:r>
              <a:rPr lang="ru-RU" sz="5000" b="1" dirty="0" err="1">
                <a:latin typeface="Arial" panose="020B0604020202020204" pitchFamily="34" charset="0"/>
                <a:ea typeface="Roboto"/>
                <a:cs typeface="Arial" panose="020B0604020202020204" pitchFamily="34" charset="0"/>
                <a:sym typeface="Roboto"/>
              </a:rPr>
              <a:t>погляд</a:t>
            </a:r>
            <a:r>
              <a:rPr lang="ru-RU" sz="5000" b="1" dirty="0">
                <a:latin typeface="Arial" panose="020B0604020202020204" pitchFamily="34" charset="0"/>
                <a:ea typeface="Roboto"/>
                <a:cs typeface="Arial" panose="020B0604020202020204" pitchFamily="34" charset="0"/>
                <a:sym typeface="Roboto"/>
              </a:rPr>
              <a:t> </a:t>
            </a:r>
            <a:br>
              <a:rPr lang="ru-RU" sz="5000" b="1" dirty="0">
                <a:latin typeface="Arial" panose="020B0604020202020204" pitchFamily="34" charset="0"/>
                <a:ea typeface="Roboto"/>
                <a:cs typeface="Arial" panose="020B0604020202020204" pitchFamily="34" charset="0"/>
                <a:sym typeface="Roboto"/>
              </a:rPr>
            </a:br>
            <a:r>
              <a:rPr lang="ru-RU" sz="5000" b="1" dirty="0">
                <a:latin typeface="Arial" panose="020B0604020202020204" pitchFamily="34" charset="0"/>
                <a:ea typeface="Roboto"/>
                <a:cs typeface="Arial" panose="020B0604020202020204" pitchFamily="34" charset="0"/>
                <a:sym typeface="Roboto"/>
              </a:rPr>
              <a:t>на </a:t>
            </a:r>
            <a:r>
              <a:rPr lang="ru-RU" sz="5000" b="1" dirty="0" err="1">
                <a:latin typeface="Arial" panose="020B0604020202020204" pitchFamily="34" charset="0"/>
                <a:ea typeface="Roboto"/>
                <a:cs typeface="Arial" panose="020B0604020202020204" pitchFamily="34" charset="0"/>
                <a:sym typeface="Roboto"/>
              </a:rPr>
              <a:t>антикорупційні</a:t>
            </a:r>
            <a:br>
              <a:rPr lang="ru-RU" sz="5000" b="1" dirty="0">
                <a:latin typeface="Arial" panose="020B0604020202020204" pitchFamily="34" charset="0"/>
                <a:ea typeface="Roboto"/>
                <a:cs typeface="Arial" panose="020B0604020202020204" pitchFamily="34" charset="0"/>
                <a:sym typeface="Roboto"/>
              </a:rPr>
            </a:br>
            <a:r>
              <a:rPr lang="ru-RU" sz="5000" b="1" dirty="0" err="1">
                <a:latin typeface="Arial" panose="020B0604020202020204" pitchFamily="34" charset="0"/>
                <a:ea typeface="Roboto"/>
                <a:cs typeface="Arial" panose="020B0604020202020204" pitchFamily="34" charset="0"/>
                <a:sym typeface="Roboto"/>
              </a:rPr>
              <a:t>органи</a:t>
            </a:r>
            <a:endParaRPr lang="ru-RU" sz="5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p:nvPr/>
        </p:nvSpPr>
        <p:spPr>
          <a:xfrm>
            <a:off x="3107889" y="4117695"/>
            <a:ext cx="2424231" cy="191700"/>
          </a:xfrm>
          <a:prstGeom prst="rect">
            <a:avLst/>
          </a:prstGeom>
          <a:solidFill>
            <a:srgbClr val="B9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pic>
        <p:nvPicPr>
          <p:cNvPr id="87" name="Google Shape;87;p16"/>
          <p:cNvPicPr preferRelativeResize="0"/>
          <p:nvPr/>
        </p:nvPicPr>
        <p:blipFill>
          <a:blip r:embed="rId1"/>
          <a:stretch>
            <a:fillRect/>
          </a:stretch>
        </p:blipFill>
        <p:spPr>
          <a:xfrm rot="10800000" flipH="1">
            <a:off x="0" y="2211815"/>
            <a:ext cx="3009900" cy="2291030"/>
          </a:xfrm>
          <a:prstGeom prst="rect">
            <a:avLst/>
          </a:prstGeom>
          <a:noFill/>
          <a:ln>
            <a:noFill/>
          </a:ln>
        </p:spPr>
      </p:pic>
      <p:sp>
        <p:nvSpPr>
          <p:cNvPr id="89" name="Google Shape;89;p16"/>
          <p:cNvSpPr txBox="1"/>
          <p:nvPr/>
        </p:nvSpPr>
        <p:spPr>
          <a:xfrm>
            <a:off x="3073400" y="686375"/>
            <a:ext cx="5199954" cy="3787775"/>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1000"/>
              </a:spcBef>
              <a:spcAft>
                <a:spcPts val="0"/>
              </a:spcAft>
              <a:buNone/>
            </a:pPr>
            <a:r>
              <a:rPr lang="en-US" sz="2000" b="1"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a:t>
            </a:r>
            <a:r>
              <a:rPr lang="en-US" sz="2000" b="1" dirty="0">
                <a:solidFill>
                  <a:schemeClr val="tx1"/>
                </a:solidFill>
                <a:effectLst>
                  <a:outerShdw blurRad="38100" dist="19050" dir="2700000" algn="tl" rotWithShape="0">
                    <a:schemeClr val="dk1">
                      <a:alpha val="40000"/>
                    </a:schemeClr>
                  </a:outerShdw>
                </a:effectLst>
                <a:latin typeface="Arial" panose="020B0604020202020204" pitchFamily="34" charset="0"/>
                <a:ea typeface="Helvetica Neue" panose="020B0604020202020204"/>
                <a:cs typeface="Arial" panose="020B0604020202020204" pitchFamily="34" charset="0"/>
                <a:sym typeface="Helvetica Neue" panose="020B0604020202020204"/>
              </a:rPr>
              <a:t>Злочинець не буде ловити себе сам</a:t>
            </a:r>
            <a:r>
              <a:rPr lang="en-US" sz="2000" b="1"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a:t>
            </a:r>
            <a:endParaRPr sz="2000" b="1"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0" marR="0" lvl="0" indent="0" algn="just" rtl="0">
              <a:lnSpc>
                <a:spcPct val="100000"/>
              </a:lnSpc>
              <a:spcBef>
                <a:spcPts val="1000"/>
              </a:spcBef>
              <a:spcAft>
                <a:spcPts val="0"/>
              </a:spcAft>
              <a:buNone/>
            </a:pPr>
            <a:r>
              <a:rPr 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Коли в державах з високим рівнем корупції державний апарат сильно корумпований та не працює належним чином, державні органи, які мають боротися з корупцією, стають самі з нею пов’язані. </a:t>
            </a:r>
            <a:endParaRPr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0" marR="0" lvl="0" indent="0" algn="just" rtl="0">
              <a:lnSpc>
                <a:spcPct val="100000"/>
              </a:lnSpc>
              <a:spcBef>
                <a:spcPts val="1000"/>
              </a:spcBef>
              <a:spcAft>
                <a:spcPts val="0"/>
              </a:spcAft>
              <a:buNone/>
            </a:pPr>
            <a:r>
              <a:rPr 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Коли в державах створюється нова антикорупційна інституція або ціла низка таких інституцій, то очікується, що вона:</a:t>
            </a:r>
            <a:endParaRPr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marR="0" lvl="0" indent="-311150" algn="just" rtl="0">
              <a:lnSpc>
                <a:spcPct val="100000"/>
              </a:lnSpc>
              <a:spcBef>
                <a:spcPts val="1000"/>
              </a:spcBef>
              <a:spcAft>
                <a:spcPts val="0"/>
              </a:spcAft>
              <a:buClr>
                <a:srgbClr val="B9D6D5"/>
              </a:buClr>
              <a:buSzPts val="1300"/>
              <a:buFont typeface="Helvetica Neue" panose="020B0604020202020204"/>
              <a:buChar char="●"/>
            </a:pPr>
            <a:r>
              <a:rPr 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не буде заплямована корупцією або політичним втручанням;</a:t>
            </a:r>
            <a:endParaRPr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marR="0" lvl="0" indent="-311150" algn="just" rtl="0">
              <a:lnSpc>
                <a:spcPct val="100000"/>
              </a:lnSpc>
              <a:spcBef>
                <a:spcPts val="1000"/>
              </a:spcBef>
              <a:spcAft>
                <a:spcPts val="0"/>
              </a:spcAft>
              <a:buClr>
                <a:srgbClr val="B9D6D5"/>
              </a:buClr>
              <a:buSzPts val="1300"/>
              <a:buFont typeface="Helvetica Neue" panose="020B0604020202020204"/>
              <a:buChar char="●"/>
            </a:pPr>
            <a:r>
              <a:rPr 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вирішить проблему координації розрізнених зусиль з боротьби проти корупції за допомогою вертикальної інтеграції;</a:t>
            </a:r>
            <a:endParaRPr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marR="0" lvl="0" indent="-311150" algn="just" rtl="0">
              <a:lnSpc>
                <a:spcPct val="100000"/>
              </a:lnSpc>
              <a:spcBef>
                <a:spcPts val="1000"/>
              </a:spcBef>
              <a:spcAft>
                <a:spcPts val="0"/>
              </a:spcAft>
              <a:buClr>
                <a:srgbClr val="B9D6D5"/>
              </a:buClr>
              <a:buSzPts val="1300"/>
              <a:buFont typeface="Helvetica Neue" panose="020B0604020202020204"/>
              <a:buChar char="●"/>
            </a:pPr>
            <a:r>
              <a:rPr 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зможе централізувати усю необхідну інформацію про корупцію і очолить антикорупційні зусилля. </a:t>
            </a:r>
            <a:endParaRPr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0" marR="0" lvl="0" indent="0" algn="just" rtl="0">
              <a:lnSpc>
                <a:spcPct val="100000"/>
              </a:lnSpc>
              <a:spcBef>
                <a:spcPts val="1000"/>
              </a:spcBef>
              <a:spcAft>
                <a:spcPts val="0"/>
              </a:spcAft>
              <a:buNone/>
            </a:pPr>
            <a:endParaRPr lang="en-US" sz="12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0" marR="0" lvl="0" indent="0" algn="just" rtl="0">
              <a:lnSpc>
                <a:spcPct val="100000"/>
              </a:lnSpc>
              <a:spcBef>
                <a:spcPts val="1000"/>
              </a:spcBef>
              <a:spcAft>
                <a:spcPts val="0"/>
              </a:spcAft>
              <a:buNone/>
            </a:pPr>
            <a:r>
              <a:rPr lang="en-US" sz="1200" b="1" dirty="0">
                <a:solidFill>
                  <a:schemeClr val="dk1"/>
                </a:solidFill>
                <a:effectLst>
                  <a:outerShdw blurRad="38100" dist="38100" dir="2700000" algn="tl">
                    <a:srgbClr val="000000">
                      <a:alpha val="43137"/>
                    </a:srgbClr>
                  </a:outerShdw>
                </a:effectLst>
                <a:latin typeface="Arial" panose="020B0604020202020204" pitchFamily="34" charset="0"/>
                <a:ea typeface="Helvetica Neue" panose="020B0604020202020204"/>
                <a:cs typeface="Arial" panose="020B0604020202020204" pitchFamily="34" charset="0"/>
                <a:sym typeface="Helvetica Neue" panose="020B0604020202020204"/>
              </a:rPr>
              <a:t>Основний очікуваний результат – загальне покращення виконання функцій боротьби проти корупції. </a:t>
            </a:r>
            <a:endParaRPr sz="1200" b="1" dirty="0">
              <a:solidFill>
                <a:schemeClr val="dk1"/>
              </a:solidFill>
              <a:effectLst>
                <a:outerShdw blurRad="38100" dist="38100" dir="2700000" algn="tl">
                  <a:srgbClr val="000000">
                    <a:alpha val="43137"/>
                  </a:srgbClr>
                </a:outerShdw>
              </a:effectLst>
              <a:latin typeface="Arial" panose="020B0604020202020204" pitchFamily="34" charset="0"/>
              <a:ea typeface="Helvetica Neue" panose="020B0604020202020204"/>
              <a:cs typeface="Arial" panose="020B0604020202020204" pitchFamily="34" charset="0"/>
              <a:sym typeface="Helvetica Neue" panose="020B0604020202020204"/>
            </a:endParaRPr>
          </a:p>
        </p:txBody>
      </p:sp>
      <p:sp>
        <p:nvSpPr>
          <p:cNvPr id="91" name="Google Shape;91;p16"/>
          <p:cNvSpPr txBox="1">
            <a:spLocks noGrp="1"/>
          </p:cNvSpPr>
          <p:nvPr>
            <p:ph type="title"/>
          </p:nvPr>
        </p:nvSpPr>
        <p:spPr>
          <a:xfrm>
            <a:off x="591881" y="227135"/>
            <a:ext cx="6046500" cy="459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panose="020B0604020202020204"/>
              <a:buNone/>
            </a:pPr>
            <a:r>
              <a:rPr lang="en-US" sz="3000" b="1" dirty="0">
                <a:solidFill>
                  <a:schemeClr val="tx1"/>
                </a:solidFill>
                <a:effectLst>
                  <a:outerShdw blurRad="38100" dist="38100" dir="2700000" algn="tl">
                    <a:srgbClr val="000000">
                      <a:alpha val="43137"/>
                    </a:srgbClr>
                  </a:outerShdw>
                </a:effectLst>
                <a:latin typeface="Arial" panose="020B0604020202020204" pitchFamily="34" charset="0"/>
                <a:ea typeface="Roboto"/>
                <a:cs typeface="Arial" panose="020B0604020202020204" pitchFamily="34" charset="0"/>
                <a:sym typeface="Roboto"/>
              </a:rPr>
              <a:t>Мета  створення</a:t>
            </a:r>
            <a:endParaRPr sz="2500" b="1" dirty="0">
              <a:solidFill>
                <a:schemeClr val="tx1"/>
              </a:solidFill>
              <a:effectLst>
                <a:outerShdw blurRad="38100" dist="38100" dir="2700000" algn="tl">
                  <a:srgbClr val="000000">
                    <a:alpha val="43137"/>
                  </a:srgbClr>
                </a:outerShdw>
              </a:effectLst>
              <a:latin typeface="Arial" panose="020B0604020202020204" pitchFamily="34" charset="0"/>
              <a:ea typeface="Roboto"/>
              <a:cs typeface="Arial" panose="020B0604020202020204" pitchFamily="34" charset="0"/>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8" name="Google Shape;98;p17"/>
          <p:cNvSpPr txBox="1"/>
          <p:nvPr/>
        </p:nvSpPr>
        <p:spPr>
          <a:xfrm>
            <a:off x="432825" y="817622"/>
            <a:ext cx="7827255" cy="3713807"/>
          </a:xfrm>
          <a:prstGeom prst="rect">
            <a:avLst/>
          </a:prstGeom>
          <a:noFill/>
          <a:ln>
            <a:noFill/>
          </a:ln>
        </p:spPr>
        <p:txBody>
          <a:bodyPr spcFirstLastPara="1" wrap="square" lIns="91425" tIns="91425" rIns="91425" bIns="91425" anchor="t" anchorCtr="0">
            <a:spAutoFit/>
          </a:bodyPr>
          <a:lstStyle/>
          <a:p>
            <a:pPr marL="457200" marR="0" lvl="0" indent="0" algn="just" rtl="0">
              <a:lnSpc>
                <a:spcPct val="100000"/>
              </a:lnSpc>
              <a:spcBef>
                <a:spcPts val="0"/>
              </a:spcBef>
              <a:spcAft>
                <a:spcPts val="0"/>
              </a:spcAft>
              <a:buNone/>
            </a:pP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Міжнародні</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юридичні</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інструменти</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відрізняються</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за сферою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застосування</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юридичним</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статусом, членством,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механізмами</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реалізації</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і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моніторингу</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Але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мають</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на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меті</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одне</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встановити</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загальні</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стандарти</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боротьби</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проти</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корупції</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на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національному</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рівні</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шляхом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її</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криміналізації</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забезпечення</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виконання</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антикорупційних</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законів</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а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також</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діяльності</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із</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запобігання</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a:t>
            </a:r>
            <a:r>
              <a:rPr lang="ru-RU" sz="1400" dirty="0" err="1">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корупції</a:t>
            </a:r>
            <a:r>
              <a:rPr lang="ru-RU" sz="14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 </a:t>
            </a:r>
            <a:endParaRPr lang="en-US" sz="10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marR="0" lvl="0" indent="0" algn="just" rtl="0">
              <a:lnSpc>
                <a:spcPct val="100000"/>
              </a:lnSpc>
              <a:spcBef>
                <a:spcPts val="0"/>
              </a:spcBef>
              <a:spcAft>
                <a:spcPts val="0"/>
              </a:spcAft>
              <a:buNone/>
            </a:pPr>
            <a:endParaRPr lang="ru-RU" sz="1000"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marR="0" lvl="0" indent="0" algn="just" rtl="0">
              <a:lnSpc>
                <a:spcPct val="100000"/>
              </a:lnSpc>
              <a:spcBef>
                <a:spcPts val="500"/>
              </a:spcBef>
              <a:spcAft>
                <a:spcPts val="0"/>
              </a:spcAft>
              <a:buNone/>
            </a:pPr>
            <a:r>
              <a:rPr lang="en-US" sz="1400" b="1"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Приклади міжнародних документи, які закріплюють стандарти щодо боротьби</a:t>
            </a:r>
            <a:br>
              <a:rPr lang="en-US" sz="1400" b="1"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br>
            <a:r>
              <a:rPr lang="en-US" sz="1400" b="1"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rPr>
              <a:t>з корупцією: </a:t>
            </a:r>
            <a:endParaRPr sz="1400" b="1" dirty="0">
              <a:solidFill>
                <a:schemeClr val="dk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marR="0" lvl="0" indent="-304800" algn="just" rtl="0">
              <a:lnSpc>
                <a:spcPct val="100000"/>
              </a:lnSpc>
              <a:spcBef>
                <a:spcPts val="500"/>
              </a:spcBef>
              <a:spcAft>
                <a:spcPts val="0"/>
              </a:spcAft>
              <a:buClr>
                <a:srgbClr val="B9D6D5"/>
              </a:buClr>
              <a:buSzPts val="1200"/>
              <a:buFont typeface="Helvetica Neue" panose="020B0604020202020204"/>
              <a:buChar char="●"/>
            </a:pPr>
            <a:r>
              <a:rPr lang="en-US" sz="1400" dirty="0">
                <a:solidFill>
                  <a:schemeClr val="dk1"/>
                </a:solidFill>
                <a:effectLst/>
                <a:latin typeface="Arial" panose="020B0604020202020204" pitchFamily="34" charset="0"/>
                <a:ea typeface="Helvetica Neue" panose="020B0604020202020204"/>
                <a:cs typeface="Arial" panose="020B0604020202020204" pitchFamily="34" charset="0"/>
                <a:sym typeface="Helvetica Neue" panose="020B0604020202020204"/>
              </a:rPr>
              <a:t>Конвенція ООН проти корупції</a:t>
            </a:r>
            <a:endParaRPr sz="1400" dirty="0">
              <a:solidFill>
                <a:schemeClr val="dk1"/>
              </a:solidFill>
              <a:effectLst/>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marR="0" lvl="0" indent="-304800" algn="just" rtl="0">
              <a:lnSpc>
                <a:spcPct val="100000"/>
              </a:lnSpc>
              <a:spcBef>
                <a:spcPts val="500"/>
              </a:spcBef>
              <a:spcAft>
                <a:spcPts val="0"/>
              </a:spcAft>
              <a:buClr>
                <a:srgbClr val="B9D6D5"/>
              </a:buClr>
              <a:buSzPts val="1200"/>
              <a:buFont typeface="Helvetica Neue" panose="020B0604020202020204"/>
              <a:buChar char="●"/>
            </a:pPr>
            <a:r>
              <a:rPr lang="en-US" sz="1400" dirty="0">
                <a:solidFill>
                  <a:schemeClr val="dk1"/>
                </a:solidFill>
                <a:effectLst/>
                <a:latin typeface="Arial" panose="020B0604020202020204" pitchFamily="34" charset="0"/>
                <a:ea typeface="Helvetica Neue" panose="020B0604020202020204"/>
                <a:cs typeface="Arial" panose="020B0604020202020204" pitchFamily="34" charset="0"/>
                <a:sym typeface="Helvetica Neue" panose="020B0604020202020204"/>
              </a:rPr>
              <a:t>Двадцять керівних принципів боротьби проти корупції </a:t>
            </a:r>
            <a:endParaRPr sz="1400" dirty="0">
              <a:solidFill>
                <a:schemeClr val="dk1"/>
              </a:solidFill>
              <a:effectLst/>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marR="0" lvl="0" indent="-304800" algn="just" rtl="0">
              <a:lnSpc>
                <a:spcPct val="100000"/>
              </a:lnSpc>
              <a:spcBef>
                <a:spcPts val="500"/>
              </a:spcBef>
              <a:spcAft>
                <a:spcPts val="0"/>
              </a:spcAft>
              <a:buClr>
                <a:srgbClr val="B9D6D5"/>
              </a:buClr>
              <a:buSzPts val="1200"/>
              <a:buFont typeface="Helvetica Neue" panose="020B0604020202020204"/>
              <a:buChar char="●"/>
            </a:pPr>
            <a:r>
              <a:rPr lang="en-US" sz="1400" dirty="0">
                <a:solidFill>
                  <a:schemeClr val="dk1"/>
                </a:solidFill>
                <a:effectLst/>
                <a:latin typeface="Arial" panose="020B0604020202020204" pitchFamily="34" charset="0"/>
                <a:ea typeface="Helvetica Neue" panose="020B0604020202020204"/>
                <a:cs typeface="Arial" panose="020B0604020202020204" pitchFamily="34" charset="0"/>
                <a:sym typeface="Helvetica Neue" panose="020B0604020202020204"/>
              </a:rPr>
              <a:t>Кримінальна конвенція Ради Європи про боротьбу проти корупції </a:t>
            </a:r>
            <a:endParaRPr sz="1400" dirty="0">
              <a:solidFill>
                <a:schemeClr val="dk1"/>
              </a:solidFill>
              <a:effectLst/>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marR="0" lvl="0" indent="-304800" algn="just" rtl="0">
              <a:lnSpc>
                <a:spcPct val="100000"/>
              </a:lnSpc>
              <a:spcBef>
                <a:spcPts val="500"/>
              </a:spcBef>
              <a:spcAft>
                <a:spcPts val="0"/>
              </a:spcAft>
              <a:buClr>
                <a:srgbClr val="B9D6D5"/>
              </a:buClr>
              <a:buSzPts val="1200"/>
              <a:buFont typeface="Helvetica Neue" panose="020B0604020202020204"/>
              <a:buChar char="●"/>
            </a:pPr>
            <a:r>
              <a:rPr lang="en-US" sz="1400" dirty="0">
                <a:solidFill>
                  <a:schemeClr val="dk1"/>
                </a:solidFill>
                <a:effectLst/>
                <a:latin typeface="Arial" panose="020B0604020202020204" pitchFamily="34" charset="0"/>
                <a:ea typeface="Helvetica Neue" panose="020B0604020202020204"/>
                <a:cs typeface="Arial" panose="020B0604020202020204" pitchFamily="34" charset="0"/>
                <a:sym typeface="Helvetica Neue" panose="020B0604020202020204"/>
              </a:rPr>
              <a:t>Конвенція Африканського Союзу щодо запобігання і боротьби проти корупції</a:t>
            </a:r>
            <a:endParaRPr sz="1400" dirty="0">
              <a:solidFill>
                <a:schemeClr val="dk1"/>
              </a:solidFill>
              <a:effectLst/>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marR="0" lvl="0" indent="-304800" algn="just" rtl="0">
              <a:lnSpc>
                <a:spcPct val="100000"/>
              </a:lnSpc>
              <a:spcBef>
                <a:spcPts val="500"/>
              </a:spcBef>
              <a:spcAft>
                <a:spcPts val="0"/>
              </a:spcAft>
              <a:buClr>
                <a:srgbClr val="B9D6D5"/>
              </a:buClr>
              <a:buSzPts val="1200"/>
              <a:buFont typeface="Helvetica Neue" panose="020B0604020202020204"/>
              <a:buChar char="●"/>
            </a:pPr>
            <a:r>
              <a:rPr lang="en-US" sz="1400" dirty="0">
                <a:solidFill>
                  <a:schemeClr val="dk1"/>
                </a:solidFill>
                <a:effectLst/>
                <a:latin typeface="Arial" panose="020B0604020202020204" pitchFamily="34" charset="0"/>
                <a:ea typeface="Helvetica Neue" panose="020B0604020202020204"/>
                <a:cs typeface="Arial" panose="020B0604020202020204" pitchFamily="34" charset="0"/>
                <a:sym typeface="Helvetica Neue" panose="020B0604020202020204"/>
              </a:rPr>
              <a:t>Протокол проти корупції Південноафриканського Союзу з розвитку</a:t>
            </a:r>
            <a:endParaRPr sz="1400" dirty="0">
              <a:solidFill>
                <a:schemeClr val="dk1"/>
              </a:solidFill>
              <a:effectLst/>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marR="0" lvl="0" indent="-304800" algn="just" rtl="0">
              <a:lnSpc>
                <a:spcPct val="100000"/>
              </a:lnSpc>
              <a:spcBef>
                <a:spcPts val="500"/>
              </a:spcBef>
              <a:spcAft>
                <a:spcPts val="500"/>
              </a:spcAft>
              <a:buClr>
                <a:srgbClr val="B9D6D5"/>
              </a:buClr>
              <a:buSzPts val="1200"/>
              <a:buFont typeface="Helvetica Neue" panose="020B0604020202020204"/>
              <a:buChar char="●"/>
            </a:pPr>
            <a:r>
              <a:rPr lang="en-US" sz="1400" dirty="0">
                <a:solidFill>
                  <a:schemeClr val="dk1"/>
                </a:solidFill>
                <a:effectLst/>
                <a:latin typeface="Arial" panose="020B0604020202020204" pitchFamily="34" charset="0"/>
                <a:ea typeface="Helvetica Neue" panose="020B0604020202020204"/>
                <a:cs typeface="Arial" panose="020B0604020202020204" pitchFamily="34" charset="0"/>
                <a:sym typeface="Helvetica Neue" panose="020B0604020202020204"/>
              </a:rPr>
              <a:t>Міжамериканська Конвенція проти корупції</a:t>
            </a:r>
            <a:endParaRPr sz="1400" dirty="0">
              <a:solidFill>
                <a:schemeClr val="dk1"/>
              </a:solidFill>
              <a:effectLst/>
              <a:latin typeface="Arial" panose="020B0604020202020204" pitchFamily="34" charset="0"/>
              <a:ea typeface="Helvetica Neue" panose="020B0604020202020204"/>
              <a:cs typeface="Arial" panose="020B0604020202020204" pitchFamily="34" charset="0"/>
              <a:sym typeface="Helvetica Neue" panose="020B0604020202020204"/>
            </a:endParaRPr>
          </a:p>
        </p:txBody>
      </p:sp>
      <p:sp>
        <p:nvSpPr>
          <p:cNvPr id="100" name="Google Shape;100;p17"/>
          <p:cNvSpPr txBox="1">
            <a:spLocks noGrp="1"/>
          </p:cNvSpPr>
          <p:nvPr>
            <p:ph type="title"/>
          </p:nvPr>
        </p:nvSpPr>
        <p:spPr>
          <a:xfrm>
            <a:off x="792479" y="200591"/>
            <a:ext cx="7940815" cy="82296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3000" b="1" dirty="0">
                <a:latin typeface="Arial" panose="020B0604020202020204" pitchFamily="34" charset="0"/>
                <a:ea typeface="Helvetica Neue" panose="020B0604020202020204"/>
                <a:cs typeface="Arial" panose="020B0604020202020204" pitchFamily="34" charset="0"/>
                <a:sym typeface="Helvetica Neue" panose="020B0604020202020204"/>
              </a:rPr>
              <a:t> </a:t>
            </a:r>
            <a:r>
              <a:rPr lang="en-US" sz="3000" b="1" dirty="0">
                <a:latin typeface="Arial" panose="020B0604020202020204" pitchFamily="34" charset="0"/>
                <a:ea typeface="Roboto"/>
                <a:cs typeface="Arial" panose="020B0604020202020204" pitchFamily="34" charset="0"/>
                <a:sym typeface="Roboto"/>
              </a:rPr>
              <a:t>Міжнародні стандарти</a:t>
            </a:r>
            <a:endParaRPr sz="3000" b="1" dirty="0">
              <a:latin typeface="Arial" panose="020B0604020202020204" pitchFamily="34" charset="0"/>
              <a:ea typeface="Roboto"/>
              <a:cs typeface="Arial" panose="020B0604020202020204" pitchFamily="34" charset="0"/>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100" name="Google Shape;100;p17"/>
          <p:cNvSpPr txBox="1">
            <a:spLocks noGrp="1"/>
          </p:cNvSpPr>
          <p:nvPr>
            <p:ph type="title"/>
          </p:nvPr>
        </p:nvSpPr>
        <p:spPr>
          <a:xfrm>
            <a:off x="759119" y="203026"/>
            <a:ext cx="7886700" cy="583358"/>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3000" b="1" dirty="0">
                <a:latin typeface="Arial" panose="020B0604020202020204" pitchFamily="34" charset="0"/>
                <a:ea typeface="Helvetica Neue" panose="020B0604020202020204"/>
                <a:cs typeface="Arial" panose="020B0604020202020204" pitchFamily="34" charset="0"/>
                <a:sym typeface="Helvetica Neue" panose="020B0604020202020204"/>
              </a:rPr>
              <a:t> </a:t>
            </a:r>
            <a:r>
              <a:rPr lang="en-US" sz="3000" b="1" dirty="0">
                <a:latin typeface="Arial" panose="020B0604020202020204" pitchFamily="34" charset="0"/>
                <a:ea typeface="Roboto"/>
                <a:cs typeface="Arial" panose="020B0604020202020204" pitchFamily="34" charset="0"/>
                <a:sym typeface="Roboto"/>
              </a:rPr>
              <a:t>Міжнародні стандарти</a:t>
            </a:r>
            <a:endParaRPr sz="3000" b="1" dirty="0">
              <a:latin typeface="Arial" panose="020B0604020202020204" pitchFamily="34" charset="0"/>
              <a:ea typeface="Roboto"/>
              <a:cs typeface="Arial" panose="020B0604020202020204" pitchFamily="34" charset="0"/>
              <a:sym typeface="Roboto"/>
            </a:endParaRPr>
          </a:p>
        </p:txBody>
      </p:sp>
      <p:sp>
        <p:nvSpPr>
          <p:cNvPr id="101" name="Google Shape;101;p17"/>
          <p:cNvSpPr txBox="1"/>
          <p:nvPr/>
        </p:nvSpPr>
        <p:spPr>
          <a:xfrm>
            <a:off x="944880" y="1332197"/>
            <a:ext cx="7254240" cy="169274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rPr>
              <a:t>Ці та інші документи в включають чіткі вимоги, які зобов’язують країни забезпечувати інституційну спеціалізацію у сфері боротьби проти корупції – держави зобов’язані забезпечити наявність:  </a:t>
            </a:r>
            <a:endParaRPr sz="14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0" lvl="0" indent="0" algn="l" rtl="0">
              <a:spcBef>
                <a:spcPts val="0"/>
              </a:spcBef>
              <a:spcAft>
                <a:spcPts val="0"/>
              </a:spcAft>
              <a:buNone/>
            </a:pPr>
            <a:endParaRPr sz="14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04800" algn="l" rtl="0">
              <a:spcBef>
                <a:spcPts val="0"/>
              </a:spcBef>
              <a:spcAft>
                <a:spcPts val="0"/>
              </a:spcAft>
              <a:buClr>
                <a:srgbClr val="B9D6D5"/>
              </a:buClr>
              <a:buSzPts val="1200"/>
              <a:buFont typeface="Helvetica Neue" panose="020B0604020202020204"/>
              <a:buChar char="●"/>
            </a:pPr>
            <a:r>
              <a:rPr lang="en-US" sz="14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rPr>
              <a:t>спеціалізованих органів із запобігання корупції; </a:t>
            </a:r>
            <a:endParaRPr sz="14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04800" algn="l" rtl="0">
              <a:spcBef>
                <a:spcPts val="0"/>
              </a:spcBef>
              <a:spcAft>
                <a:spcPts val="0"/>
              </a:spcAft>
              <a:buClr>
                <a:srgbClr val="B9D6D5"/>
              </a:buClr>
              <a:buSzPts val="1200"/>
              <a:buFont typeface="Helvetica Neue" panose="020B0604020202020204"/>
              <a:buChar char="●"/>
            </a:pPr>
            <a:r>
              <a:rPr lang="en-US" sz="14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rPr>
              <a:t>та  спеціалізованих органів або осіб, на яких покладено обов’язки з боротьби проти корупції за допомогою правоохоронних заходів.</a:t>
            </a:r>
            <a:endParaRPr sz="1400" dirty="0">
              <a:solidFill>
                <a:schemeClr val="tx1"/>
              </a:solidFill>
              <a:latin typeface="Arial" panose="020B0604020202020204" pitchFamily="34" charset="0"/>
              <a:ea typeface="Helvetica Neue" panose="020B0604020202020204"/>
              <a:cs typeface="Arial" panose="020B0604020202020204" pitchFamily="34" charset="0"/>
              <a:sym typeface="Helvetica Neue" panose="020B060402020202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p:nvPr/>
        </p:nvSpPr>
        <p:spPr>
          <a:xfrm>
            <a:off x="2609121" y="1853672"/>
            <a:ext cx="1110300" cy="1082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107" name="Google Shape;107;p18"/>
          <p:cNvSpPr/>
          <p:nvPr/>
        </p:nvSpPr>
        <p:spPr>
          <a:xfrm>
            <a:off x="509050" y="1853507"/>
            <a:ext cx="1110300" cy="1082700"/>
          </a:xfrm>
          <a:prstGeom prst="ellipse">
            <a:avLst/>
          </a:prstGeom>
          <a:solidFill>
            <a:srgbClr val="B9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108" name="Google Shape;108;p18"/>
          <p:cNvSpPr/>
          <p:nvPr/>
        </p:nvSpPr>
        <p:spPr>
          <a:xfrm>
            <a:off x="0" y="4016375"/>
            <a:ext cx="9157335" cy="117475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109" name="Google Shape;109;p18"/>
          <p:cNvSpPr txBox="1">
            <a:spLocks noGrp="1"/>
          </p:cNvSpPr>
          <p:nvPr>
            <p:ph type="title"/>
          </p:nvPr>
        </p:nvSpPr>
        <p:spPr>
          <a:xfrm>
            <a:off x="862198" y="200452"/>
            <a:ext cx="69045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3000" b="1" dirty="0">
                <a:latin typeface="Arial" panose="020B0604020202020204" pitchFamily="34" charset="0"/>
                <a:ea typeface="Roboto"/>
                <a:cs typeface="Arial" panose="020B0604020202020204" pitchFamily="34" charset="0"/>
                <a:sym typeface="Roboto"/>
              </a:rPr>
              <a:t>Антикорупційні органи</a:t>
            </a:r>
            <a:r>
              <a:rPr lang="en-US" sz="3000" b="1" dirty="0">
                <a:solidFill>
                  <a:schemeClr val="lt1"/>
                </a:solidFill>
                <a:latin typeface="Arial" panose="020B0604020202020204" pitchFamily="34" charset="0"/>
                <a:ea typeface="Roboto"/>
                <a:cs typeface="Arial" panose="020B0604020202020204" pitchFamily="34" charset="0"/>
                <a:sym typeface="Roboto"/>
              </a:rPr>
              <a:t> </a:t>
            </a:r>
            <a:endParaRPr sz="3000" b="1" dirty="0">
              <a:solidFill>
                <a:schemeClr val="lt1"/>
              </a:solidFill>
              <a:latin typeface="Arial" panose="020B0604020202020204" pitchFamily="34" charset="0"/>
              <a:ea typeface="Roboto"/>
              <a:cs typeface="Arial" panose="020B0604020202020204" pitchFamily="34" charset="0"/>
              <a:sym typeface="Roboto"/>
            </a:endParaRPr>
          </a:p>
        </p:txBody>
      </p:sp>
      <p:pic>
        <p:nvPicPr>
          <p:cNvPr id="110" name="Google Shape;110;p18"/>
          <p:cNvPicPr preferRelativeResize="0"/>
          <p:nvPr/>
        </p:nvPicPr>
        <p:blipFill>
          <a:blip r:embed="rId1"/>
          <a:stretch>
            <a:fillRect/>
          </a:stretch>
        </p:blipFill>
        <p:spPr>
          <a:xfrm>
            <a:off x="770538" y="2047875"/>
            <a:ext cx="711784" cy="694211"/>
          </a:xfrm>
          <a:prstGeom prst="rect">
            <a:avLst/>
          </a:prstGeom>
          <a:noFill/>
          <a:ln>
            <a:noFill/>
          </a:ln>
        </p:spPr>
      </p:pic>
      <p:sp>
        <p:nvSpPr>
          <p:cNvPr id="111" name="Google Shape;111;p18"/>
          <p:cNvSpPr/>
          <p:nvPr/>
        </p:nvSpPr>
        <p:spPr>
          <a:xfrm>
            <a:off x="4803235" y="1838917"/>
            <a:ext cx="1110300" cy="1082700"/>
          </a:xfrm>
          <a:prstGeom prst="ellipse">
            <a:avLst/>
          </a:prstGeom>
          <a:solidFill>
            <a:srgbClr val="9B9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pic>
        <p:nvPicPr>
          <p:cNvPr id="112" name="Google Shape;112;p18"/>
          <p:cNvPicPr preferRelativeResize="0"/>
          <p:nvPr/>
        </p:nvPicPr>
        <p:blipFill>
          <a:blip r:embed="rId2"/>
          <a:stretch>
            <a:fillRect/>
          </a:stretch>
        </p:blipFill>
        <p:spPr>
          <a:xfrm>
            <a:off x="2821274" y="2044859"/>
            <a:ext cx="687264" cy="668577"/>
          </a:xfrm>
          <a:prstGeom prst="rect">
            <a:avLst/>
          </a:prstGeom>
          <a:noFill/>
          <a:ln>
            <a:noFill/>
          </a:ln>
        </p:spPr>
      </p:pic>
      <p:pic>
        <p:nvPicPr>
          <p:cNvPr id="113" name="Google Shape;113;p18"/>
          <p:cNvPicPr preferRelativeResize="0"/>
          <p:nvPr/>
        </p:nvPicPr>
        <p:blipFill>
          <a:blip r:embed="rId3"/>
          <a:stretch>
            <a:fillRect/>
          </a:stretch>
        </p:blipFill>
        <p:spPr>
          <a:xfrm>
            <a:off x="5015389" y="2059090"/>
            <a:ext cx="687263" cy="670295"/>
          </a:xfrm>
          <a:prstGeom prst="rect">
            <a:avLst/>
          </a:prstGeom>
          <a:noFill/>
          <a:ln>
            <a:noFill/>
          </a:ln>
        </p:spPr>
      </p:pic>
      <p:sp>
        <p:nvSpPr>
          <p:cNvPr id="114" name="Google Shape;114;p18"/>
          <p:cNvSpPr txBox="1"/>
          <p:nvPr/>
        </p:nvSpPr>
        <p:spPr>
          <a:xfrm>
            <a:off x="244280" y="3020825"/>
            <a:ext cx="2112600" cy="68897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100" b="1" dirty="0">
                <a:effectLst>
                  <a:outerShdw blurRad="38100" dist="38100" dir="2700000" algn="tl">
                    <a:srgbClr val="000000">
                      <a:alpha val="43137"/>
                    </a:srgbClr>
                  </a:outerShdw>
                </a:effectLst>
                <a:latin typeface="Arial" panose="020B0604020202020204" pitchFamily="34" charset="0"/>
                <a:ea typeface="Helvetica Neue" panose="020B0604020202020204"/>
                <a:cs typeface="Arial" panose="020B0604020202020204" pitchFamily="34" charset="0"/>
                <a:sym typeface="Helvetica Neue" panose="020B0604020202020204"/>
              </a:rPr>
              <a:t>формуванням та моніторингом антикорупційної політики</a:t>
            </a:r>
            <a:endParaRPr sz="1100" b="1" dirty="0">
              <a:effectLst>
                <a:outerShdw blurRad="38100" dist="38100" dir="2700000" algn="tl">
                  <a:srgbClr val="000000">
                    <a:alpha val="43137"/>
                  </a:srgbClr>
                </a:outerShdw>
              </a:effectLst>
              <a:latin typeface="Arial" panose="020B0604020202020204" pitchFamily="34" charset="0"/>
              <a:ea typeface="Helvetica Neue" panose="020B0604020202020204"/>
              <a:cs typeface="Arial" panose="020B0604020202020204" pitchFamily="34" charset="0"/>
              <a:sym typeface="Helvetica Neue" panose="020B0604020202020204"/>
            </a:endParaRPr>
          </a:p>
        </p:txBody>
      </p:sp>
      <p:sp>
        <p:nvSpPr>
          <p:cNvPr id="115" name="Google Shape;115;p18"/>
          <p:cNvSpPr txBox="1"/>
          <p:nvPr/>
        </p:nvSpPr>
        <p:spPr>
          <a:xfrm>
            <a:off x="862197" y="685326"/>
            <a:ext cx="7359213" cy="1225946"/>
          </a:xfrm>
          <a:prstGeom prst="rect">
            <a:avLst/>
          </a:prstGeom>
          <a:noFill/>
          <a:ln>
            <a:noFill/>
          </a:ln>
        </p:spPr>
        <p:txBody>
          <a:bodyPr spcFirstLastPara="1" wrap="square" lIns="91425" tIns="91425" rIns="91425" bIns="91425" anchor="t" anchorCtr="0">
            <a:spAutoFit/>
          </a:bodyPr>
          <a:lstStyle/>
          <a:p>
            <a:pPr marL="0" lvl="0" indent="0" algn="just" rtl="0">
              <a:spcBef>
                <a:spcPts val="1000"/>
              </a:spcBef>
              <a:spcAft>
                <a:spcPts val="0"/>
              </a:spcAft>
              <a:buClr>
                <a:schemeClr val="dk1"/>
              </a:buClr>
              <a:buSzPts val="1100"/>
              <a:buFont typeface="Arial" panose="020B0604020202020204"/>
              <a:buNone/>
            </a:pPr>
            <a:r>
              <a:rPr lang="en-US" sz="1200"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rPr>
              <a:t>Відмінність між діяльністю антикорупційних та інших державних органів, коли мова йде про корупцію, полягає в спеціалізації. </a:t>
            </a:r>
            <a:endParaRPr lang="ru-RU" sz="1200"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endParaRPr>
          </a:p>
          <a:p>
            <a:pPr marL="0" lvl="0" indent="0" algn="just" rtl="0">
              <a:spcBef>
                <a:spcPts val="1000"/>
              </a:spcBef>
              <a:spcAft>
                <a:spcPts val="0"/>
              </a:spcAft>
              <a:buClr>
                <a:schemeClr val="dk1"/>
              </a:buClr>
              <a:buSzPts val="1100"/>
              <a:buFont typeface="Arial" panose="020B0604020202020204"/>
              <a:buNone/>
            </a:pPr>
            <a:r>
              <a:rPr lang="ru-RU" sz="1500" b="1" dirty="0" err="1">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rPr>
              <a:t>Антикорупційні</a:t>
            </a:r>
            <a:r>
              <a:rPr lang="ru-RU" sz="1500" b="1"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rPr>
              <a:t> </a:t>
            </a:r>
            <a:r>
              <a:rPr lang="ru-RU" sz="1500" b="1" dirty="0" err="1">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rPr>
              <a:t>органи</a:t>
            </a:r>
            <a:r>
              <a:rPr lang="ru-RU" sz="1500" b="1"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rPr>
              <a:t> </a:t>
            </a:r>
            <a:r>
              <a:rPr lang="ru-RU" sz="1500" b="1" dirty="0" err="1">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rPr>
              <a:t>займаються</a:t>
            </a:r>
            <a:r>
              <a:rPr lang="ru-RU" sz="1500" b="1"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rPr>
              <a:t>: </a:t>
            </a:r>
            <a:endParaRPr lang="ru-RU" sz="1500" b="1" dirty="0">
              <a:solidFill>
                <a:schemeClr val="dk1"/>
              </a:solidFill>
              <a:highlight>
                <a:srgbClr val="FFFFFF"/>
              </a:highlight>
              <a:latin typeface="Arial" panose="020B0604020202020204" pitchFamily="34" charset="0"/>
              <a:ea typeface="Helvetica Neue" panose="020B0604020202020204"/>
              <a:cs typeface="Arial" panose="020B0604020202020204" pitchFamily="34" charset="0"/>
              <a:sym typeface="Helvetica Neue" panose="020B0604020202020204"/>
            </a:endParaRPr>
          </a:p>
          <a:p>
            <a:pPr marL="0" lvl="0" indent="0" algn="l" rtl="0">
              <a:spcBef>
                <a:spcPts val="0"/>
              </a:spcBef>
              <a:spcAft>
                <a:spcPts val="0"/>
              </a:spcAft>
              <a:buNone/>
            </a:pPr>
            <a:endParaRPr sz="1200" dirty="0">
              <a:latin typeface="Arial" panose="020B0604020202020204" pitchFamily="34" charset="0"/>
            </a:endParaRPr>
          </a:p>
        </p:txBody>
      </p:sp>
      <p:sp>
        <p:nvSpPr>
          <p:cNvPr id="116" name="Google Shape;116;p18"/>
          <p:cNvSpPr txBox="1"/>
          <p:nvPr/>
        </p:nvSpPr>
        <p:spPr>
          <a:xfrm>
            <a:off x="2518410" y="3059430"/>
            <a:ext cx="1417955" cy="68897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100" b="1" dirty="0">
                <a:effectLst>
                  <a:outerShdw blurRad="38100" dist="38100" dir="2700000" algn="tl">
                    <a:srgbClr val="000000">
                      <a:alpha val="43137"/>
                    </a:srgbClr>
                  </a:outerShdw>
                </a:effectLst>
                <a:latin typeface="Arial" panose="020B0604020202020204" pitchFamily="34" charset="0"/>
                <a:ea typeface="Helvetica Neue" panose="020B0604020202020204"/>
                <a:cs typeface="Arial" panose="020B0604020202020204" pitchFamily="34" charset="0"/>
                <a:sym typeface="Helvetica Neue" panose="020B0604020202020204"/>
              </a:rPr>
              <a:t>розслідуванням корупційних кейсів</a:t>
            </a:r>
            <a:endParaRPr sz="1000" b="1" dirty="0">
              <a:effectLst>
                <a:outerShdw blurRad="38100" dist="38100" dir="2700000" algn="tl">
                  <a:srgbClr val="000000">
                    <a:alpha val="43137"/>
                  </a:srgbClr>
                </a:outerShdw>
              </a:effectLst>
              <a:latin typeface="Arial" panose="020B0604020202020204" pitchFamily="34" charset="0"/>
              <a:ea typeface="Helvetica Neue" panose="020B0604020202020204"/>
              <a:cs typeface="Arial" panose="020B0604020202020204" pitchFamily="34" charset="0"/>
              <a:sym typeface="Helvetica Neue" panose="020B0604020202020204"/>
            </a:endParaRPr>
          </a:p>
        </p:txBody>
      </p:sp>
      <p:sp>
        <p:nvSpPr>
          <p:cNvPr id="117" name="Google Shape;117;p18"/>
          <p:cNvSpPr txBox="1"/>
          <p:nvPr/>
        </p:nvSpPr>
        <p:spPr>
          <a:xfrm>
            <a:off x="4620258" y="2989075"/>
            <a:ext cx="1737586" cy="102743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100" b="1" dirty="0">
                <a:effectLst>
                  <a:outerShdw blurRad="38100" dist="38100" dir="2700000" algn="tl">
                    <a:srgbClr val="000000">
                      <a:alpha val="43137"/>
                    </a:srgbClr>
                  </a:outerShdw>
                </a:effectLst>
                <a:latin typeface="Arial" panose="020B0604020202020204" pitchFamily="34" charset="0"/>
                <a:ea typeface="Helvetica Neue" panose="020B0604020202020204"/>
                <a:cs typeface="Arial" panose="020B0604020202020204" pitchFamily="34" charset="0"/>
                <a:sym typeface="Helvetica Neue" panose="020B0604020202020204"/>
              </a:rPr>
              <a:t>розглядом корупційних справ, які стосуються високопосадовців та великих сум коштів</a:t>
            </a:r>
            <a:endParaRPr sz="1000" b="1" dirty="0">
              <a:effectLst>
                <a:outerShdw blurRad="38100" dist="38100" dir="2700000" algn="tl">
                  <a:srgbClr val="000000">
                    <a:alpha val="43137"/>
                  </a:srgbClr>
                </a:outerShdw>
              </a:effectLst>
              <a:latin typeface="Arial" panose="020B0604020202020204" pitchFamily="34" charset="0"/>
              <a:ea typeface="Helvetica Neue" panose="020B0604020202020204"/>
              <a:cs typeface="Arial" panose="020B0604020202020204" pitchFamily="34" charset="0"/>
              <a:sym typeface="Helvetica Neue" panose="020B0604020202020204"/>
            </a:endParaRPr>
          </a:p>
        </p:txBody>
      </p:sp>
      <p:sp>
        <p:nvSpPr>
          <p:cNvPr id="118" name="Google Shape;118;p18"/>
          <p:cNvSpPr txBox="1"/>
          <p:nvPr/>
        </p:nvSpPr>
        <p:spPr>
          <a:xfrm>
            <a:off x="922589" y="4139824"/>
            <a:ext cx="7298822" cy="738633"/>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1200" dirty="0">
                <a:solidFill>
                  <a:schemeClr val="lt1"/>
                </a:solidFill>
                <a:latin typeface="Arial" panose="020B0604020202020204" pitchFamily="34" charset="0"/>
                <a:ea typeface="Helvetica Neue" panose="020B0604020202020204"/>
                <a:cs typeface="Arial" panose="020B0604020202020204" pitchFamily="34" charset="0"/>
                <a:sym typeface="Helvetica Neue" panose="020B0604020202020204"/>
              </a:rPr>
              <a:t>Для такої діяльності необхідна профільна експертиза та ресурси, яких не завжди вистачає органам, що спеціалізуються на багатьох різних напрямах. Саме тому частину заходів можуть здійснювати залучені органи. Це допомагає проводити антикорупційну діяльність на території всієї країни.</a:t>
            </a:r>
            <a:endParaRPr sz="1200" dirty="0">
              <a:solidFill>
                <a:schemeClr val="lt1"/>
              </a:solidFill>
              <a:latin typeface="Arial" panose="020B0604020202020204" pitchFamily="34" charset="0"/>
              <a:ea typeface="Helvetica Neue" panose="020B0604020202020204"/>
              <a:cs typeface="Arial" panose="020B0604020202020204" pitchFamily="34" charset="0"/>
              <a:sym typeface="Helvetica Neue" panose="020B0604020202020204"/>
            </a:endParaRPr>
          </a:p>
        </p:txBody>
      </p:sp>
      <p:sp>
        <p:nvSpPr>
          <p:cNvPr id="2" name="Google Shape;111;p18"/>
          <p:cNvSpPr/>
          <p:nvPr/>
        </p:nvSpPr>
        <p:spPr>
          <a:xfrm>
            <a:off x="6922230" y="1795737"/>
            <a:ext cx="1110300" cy="1082700"/>
          </a:xfrm>
          <a:prstGeom prst="ellipse">
            <a:avLst/>
          </a:prstGeom>
          <a:solidFill>
            <a:srgbClr val="9B9C9E"/>
          </a:solidFill>
          <a:ln>
            <a:noFill/>
          </a:ln>
        </p:spPr>
        <p:txBody>
          <a:bodyPr spcFirstLastPara="1" wrap="square" lIns="91425" tIns="91425" rIns="91425" bIns="91425" anchor="ctr" anchorCtr="0">
            <a:noAutofit/>
          </a:bodyPr>
          <a:p>
            <a:pPr marL="0" lvl="0" indent="0" algn="l" rtl="0">
              <a:spcBef>
                <a:spcPts val="0"/>
              </a:spcBef>
              <a:spcAft>
                <a:spcPts val="0"/>
              </a:spcAft>
              <a:buNone/>
            </a:pPr>
            <a:endParaRPr dirty="0">
              <a:latin typeface="Arial" panose="020B0604020202020204" pitchFamily="34" charset="0"/>
            </a:endParaRPr>
          </a:p>
        </p:txBody>
      </p:sp>
      <p:sp>
        <p:nvSpPr>
          <p:cNvPr id="3" name="Google Shape;116;p18"/>
          <p:cNvSpPr txBox="1"/>
          <p:nvPr/>
        </p:nvSpPr>
        <p:spPr>
          <a:xfrm>
            <a:off x="6706235" y="3066415"/>
            <a:ext cx="1515110" cy="520065"/>
          </a:xfrm>
          <a:prstGeom prst="rect">
            <a:avLst/>
          </a:prstGeom>
          <a:noFill/>
          <a:ln>
            <a:noFill/>
          </a:ln>
        </p:spPr>
        <p:txBody>
          <a:bodyPr spcFirstLastPara="1" wrap="square" lIns="91425" tIns="91425" rIns="91425" bIns="91425" anchor="t" anchorCtr="0">
            <a:spAutoFit/>
          </a:bodyPr>
          <a:p>
            <a:pPr marL="0" lvl="0" indent="0" algn="ctr" rtl="0">
              <a:spcBef>
                <a:spcPts val="0"/>
              </a:spcBef>
              <a:spcAft>
                <a:spcPts val="0"/>
              </a:spcAft>
              <a:buNone/>
            </a:pPr>
            <a:r>
              <a:rPr lang="uk-UA" altLang="en-US" sz="1100" b="1" dirty="0">
                <a:effectLst>
                  <a:outerShdw blurRad="38100" dist="38100" dir="2700000" algn="tl">
                    <a:srgbClr val="000000">
                      <a:alpha val="43137"/>
                    </a:srgbClr>
                  </a:outerShdw>
                </a:effectLst>
                <a:latin typeface="Arial" panose="020B0604020202020204" pitchFamily="34" charset="0"/>
                <a:ea typeface="Helvetica Neue" panose="020B0604020202020204"/>
                <a:cs typeface="Arial" panose="020B0604020202020204" pitchFamily="34" charset="0"/>
                <a:sym typeface="Helvetica Neue" panose="020B0604020202020204"/>
              </a:rPr>
              <a:t>притягнення до відповідальності</a:t>
            </a:r>
            <a:endParaRPr lang="uk-UA" altLang="en-US" sz="1100" b="1" dirty="0">
              <a:effectLst>
                <a:outerShdw blurRad="38100" dist="38100" dir="2700000" algn="tl">
                  <a:srgbClr val="000000">
                    <a:alpha val="43137"/>
                  </a:srgbClr>
                </a:outerShdw>
              </a:effectLst>
              <a:latin typeface="Arial" panose="020B0604020202020204" pitchFamily="34" charset="0"/>
              <a:ea typeface="Helvetica Neue" panose="020B0604020202020204"/>
              <a:cs typeface="Arial" panose="020B0604020202020204" pitchFamily="34" charset="0"/>
              <a:sym typeface="Helvetica Neue" panose="020B0604020202020204"/>
            </a:endParaRPr>
          </a:p>
        </p:txBody>
      </p:sp>
      <p:pic>
        <p:nvPicPr>
          <p:cNvPr id="8" name="Google Shape;112;p18"/>
          <p:cNvPicPr preferRelativeResize="0"/>
          <p:nvPr/>
        </p:nvPicPr>
        <p:blipFill>
          <a:blip r:embed="rId2"/>
          <a:stretch>
            <a:fillRect/>
          </a:stretch>
        </p:blipFill>
        <p:spPr>
          <a:xfrm>
            <a:off x="7209124" y="1999774"/>
            <a:ext cx="687264" cy="66857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122"/>
        <p:cNvGrpSpPr/>
        <p:nvPr/>
      </p:nvGrpSpPr>
      <p:grpSpPr>
        <a:xfrm>
          <a:off x="0" y="0"/>
          <a:ext cx="0" cy="0"/>
          <a:chOff x="0" y="0"/>
          <a:chExt cx="0" cy="0"/>
        </a:xfrm>
      </p:grpSpPr>
      <p:sp>
        <p:nvSpPr>
          <p:cNvPr id="123" name="Google Shape;123;p19"/>
          <p:cNvSpPr/>
          <p:nvPr/>
        </p:nvSpPr>
        <p:spPr>
          <a:xfrm>
            <a:off x="0" y="4471006"/>
            <a:ext cx="9144000" cy="672569"/>
          </a:xfrm>
          <a:prstGeom prst="rect">
            <a:avLst/>
          </a:prstGeom>
          <a:solidFill>
            <a:srgbClr val="B9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125" name="Google Shape;125;p19"/>
          <p:cNvSpPr txBox="1">
            <a:spLocks noGrp="1"/>
          </p:cNvSpPr>
          <p:nvPr>
            <p:ph type="title"/>
          </p:nvPr>
        </p:nvSpPr>
        <p:spPr>
          <a:xfrm>
            <a:off x="902087" y="294350"/>
            <a:ext cx="7262992" cy="16443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000" b="1" dirty="0">
                <a:solidFill>
                  <a:schemeClr val="tx1">
                    <a:lumMod val="95000"/>
                    <a:lumOff val="5000"/>
                  </a:schemeClr>
                </a:solidFill>
                <a:latin typeface="Arial" panose="020B0604020202020204" pitchFamily="34" charset="0"/>
                <a:ea typeface="Roboto"/>
                <a:cs typeface="Arial" panose="020B0604020202020204" pitchFamily="34" charset="0"/>
                <a:sym typeface="Roboto"/>
              </a:rPr>
              <a:t>Напрями роботи антикорупційних органів: </a:t>
            </a:r>
            <a:r>
              <a:rPr lang="en-US" sz="2200" b="1" dirty="0">
                <a:solidFill>
                  <a:schemeClr val="tx1">
                    <a:lumMod val="95000"/>
                    <a:lumOff val="5000"/>
                  </a:schemeClr>
                </a:solidFill>
                <a:effectLst>
                  <a:outerShdw blurRad="38100" dist="38100" dir="2700000" algn="tl">
                    <a:srgbClr val="000000">
                      <a:alpha val="43137"/>
                    </a:srgbClr>
                  </a:outerShdw>
                </a:effectLst>
                <a:highlight>
                  <a:srgbClr val="B9D6D5"/>
                </a:highlight>
                <a:latin typeface="Arial" panose="020B0604020202020204" pitchFamily="34" charset="0"/>
                <a:ea typeface="Roboto"/>
                <a:cs typeface="Arial" panose="020B0604020202020204" pitchFamily="34" charset="0"/>
                <a:sym typeface="Roboto"/>
              </a:rPr>
              <a:t>Антикорупційна політика, аналітика, моніторинг та координація</a:t>
            </a:r>
            <a:endParaRPr sz="2200" b="1" dirty="0">
              <a:solidFill>
                <a:schemeClr val="tx1">
                  <a:lumMod val="95000"/>
                  <a:lumOff val="5000"/>
                </a:schemeClr>
              </a:solidFill>
              <a:effectLst>
                <a:outerShdw blurRad="38100" dist="38100" dir="2700000" algn="tl">
                  <a:srgbClr val="000000">
                    <a:alpha val="43137"/>
                  </a:srgbClr>
                </a:outerShdw>
              </a:effectLst>
              <a:highlight>
                <a:srgbClr val="B9D6D5"/>
              </a:highlight>
              <a:latin typeface="Arial" panose="020B0604020202020204" pitchFamily="34" charset="0"/>
              <a:ea typeface="Roboto"/>
              <a:cs typeface="Arial" panose="020B0604020202020204" pitchFamily="34" charset="0"/>
              <a:sym typeface="Roboto"/>
            </a:endParaRPr>
          </a:p>
        </p:txBody>
      </p:sp>
      <p:sp>
        <p:nvSpPr>
          <p:cNvPr id="127" name="Google Shape;127;p19"/>
          <p:cNvSpPr txBox="1"/>
          <p:nvPr/>
        </p:nvSpPr>
        <p:spPr>
          <a:xfrm>
            <a:off x="427990" y="1590040"/>
            <a:ext cx="8222615" cy="3628390"/>
          </a:xfrm>
          <a:prstGeom prst="rect">
            <a:avLst/>
          </a:prstGeom>
          <a:noFill/>
          <a:ln>
            <a:noFill/>
          </a:ln>
        </p:spPr>
        <p:txBody>
          <a:bodyPr spcFirstLastPara="1" wrap="square" lIns="91425" tIns="91425" rIns="91425" bIns="91425" anchor="t" anchorCtr="0">
            <a:spAutoFit/>
          </a:bodyPr>
          <a:lstStyle/>
          <a:p>
            <a:pPr marL="457200" lvl="0" indent="-317500" algn="l" rtl="0">
              <a:spcBef>
                <a:spcPts val="1200"/>
              </a:spcBef>
              <a:spcAft>
                <a:spcPts val="0"/>
              </a:spcAft>
              <a:buClr>
                <a:srgbClr val="B9D6D5"/>
              </a:buClr>
              <a:buSzPts val="1400"/>
              <a:buFont typeface="Helvetica Neue" panose="020B0604020202020204"/>
              <a:buChar char="●"/>
            </a:pPr>
            <a:r>
              <a:rPr sz="1200" dirty="0">
                <a:latin typeface="Arial" panose="020B0604020202020204" pitchFamily="34" charset="0"/>
                <a:ea typeface="Helvetica Neue" panose="020B0604020202020204"/>
                <a:cs typeface="Arial" panose="020B0604020202020204" pitchFamily="34" charset="0"/>
                <a:sym typeface="Helvetica Neue" panose="020B0604020202020204"/>
              </a:rPr>
              <a:t>розроблення проєкту державної антикорупційної програми з виконання</a:t>
            </a:r>
            <a:r>
              <a:rPr lang="uk-UA" sz="1200" dirty="0">
                <a:latin typeface="Arial" panose="020B0604020202020204" pitchFamily="34" charset="0"/>
                <a:ea typeface="Helvetica Neue" panose="020B0604020202020204"/>
                <a:cs typeface="Arial" panose="020B0604020202020204" pitchFamily="34" charset="0"/>
                <a:sym typeface="Helvetica Neue" panose="020B0604020202020204"/>
              </a:rPr>
              <a:t> </a:t>
            </a:r>
            <a:r>
              <a:rPr sz="1200" dirty="0">
                <a:latin typeface="Arial" panose="020B0604020202020204" pitchFamily="34" charset="0"/>
                <a:ea typeface="Helvetica Neue" panose="020B0604020202020204"/>
                <a:cs typeface="Arial" panose="020B0604020202020204" pitchFamily="34" charset="0"/>
                <a:sym typeface="Helvetica Neue" panose="020B0604020202020204"/>
              </a:rPr>
              <a:t> антикорупційної стратегії та координація її виконання</a:t>
            </a:r>
            <a:r>
              <a:rPr lang="uk-UA" sz="1200" dirty="0">
                <a:latin typeface="Arial" panose="020B0604020202020204" pitchFamily="34" charset="0"/>
                <a:ea typeface="Helvetica Neue" panose="020B0604020202020204"/>
                <a:cs typeface="Arial" panose="020B0604020202020204" pitchFamily="34" charset="0"/>
                <a:sym typeface="Helvetica Neue" panose="020B0604020202020204"/>
              </a:rPr>
              <a:t>;</a:t>
            </a:r>
            <a:endParaRPr sz="1200" dirty="0">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7500" algn="l" rtl="0">
              <a:spcBef>
                <a:spcPts val="1200"/>
              </a:spcBef>
              <a:spcAft>
                <a:spcPts val="0"/>
              </a:spcAft>
              <a:buClr>
                <a:srgbClr val="B9D6D5"/>
              </a:buClr>
              <a:buSzPts val="1400"/>
              <a:buFont typeface="Helvetica Neue" panose="020B0604020202020204"/>
              <a:buChar char="●"/>
            </a:pPr>
            <a:r>
              <a:rPr sz="1200" dirty="0">
                <a:latin typeface="Arial" panose="020B0604020202020204" pitchFamily="34" charset="0"/>
                <a:ea typeface="Helvetica Neue" panose="020B0604020202020204"/>
                <a:cs typeface="Arial" panose="020B0604020202020204" pitchFamily="34" charset="0"/>
                <a:sym typeface="Helvetica Neue" panose="020B0604020202020204"/>
              </a:rPr>
              <a:t>розроблення проєктів нормативно-правових актів</a:t>
            </a:r>
            <a:r>
              <a:rPr lang="uk-UA" sz="1200" dirty="0">
                <a:latin typeface="Arial" panose="020B0604020202020204" pitchFamily="34" charset="0"/>
                <a:ea typeface="Helvetica Neue" panose="020B0604020202020204"/>
                <a:cs typeface="Arial" panose="020B0604020202020204" pitchFamily="34" charset="0"/>
                <a:sym typeface="Helvetica Neue" panose="020B0604020202020204"/>
              </a:rPr>
              <a:t>;</a:t>
            </a:r>
            <a:endParaRPr sz="1200" dirty="0">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7500" algn="l" rtl="0">
              <a:spcBef>
                <a:spcPts val="1200"/>
              </a:spcBef>
              <a:spcAft>
                <a:spcPts val="0"/>
              </a:spcAft>
              <a:buClr>
                <a:srgbClr val="B9D6D5"/>
              </a:buClr>
              <a:buSzPts val="1400"/>
              <a:buFont typeface="Helvetica Neue" panose="020B0604020202020204"/>
              <a:buChar char="●"/>
            </a:pPr>
            <a:r>
              <a:rPr sz="1200" dirty="0">
                <a:latin typeface="Arial" panose="020B0604020202020204" pitchFamily="34" charset="0"/>
                <a:ea typeface="Helvetica Neue" panose="020B0604020202020204"/>
                <a:cs typeface="Arial" panose="020B0604020202020204" pitchFamily="34" charset="0"/>
                <a:sym typeface="Helvetica Neue" panose="020B0604020202020204"/>
              </a:rPr>
              <a:t>міжнародна діяльність</a:t>
            </a:r>
            <a:r>
              <a:rPr lang="uk-UA" sz="1200" dirty="0">
                <a:latin typeface="Arial" panose="020B0604020202020204" pitchFamily="34" charset="0"/>
                <a:ea typeface="Helvetica Neue" panose="020B0604020202020204"/>
                <a:cs typeface="Arial" panose="020B0604020202020204" pitchFamily="34" charset="0"/>
                <a:sym typeface="Helvetica Neue" panose="020B0604020202020204"/>
              </a:rPr>
              <a:t>;</a:t>
            </a:r>
            <a:r>
              <a:rPr sz="1200" dirty="0">
                <a:latin typeface="Arial" panose="020B0604020202020204" pitchFamily="34" charset="0"/>
                <a:ea typeface="Helvetica Neue" panose="020B0604020202020204"/>
                <a:cs typeface="Arial" panose="020B0604020202020204" pitchFamily="34" charset="0"/>
                <a:sym typeface="Helvetica Neue" panose="020B0604020202020204"/>
              </a:rPr>
              <a:t> </a:t>
            </a:r>
            <a:endParaRPr sz="1200" dirty="0">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7500" algn="l" rtl="0">
              <a:spcBef>
                <a:spcPts val="1200"/>
              </a:spcBef>
              <a:spcAft>
                <a:spcPts val="0"/>
              </a:spcAft>
              <a:buClr>
                <a:srgbClr val="B9D6D5"/>
              </a:buClr>
              <a:buSzPts val="1400"/>
              <a:buFont typeface="Helvetica Neue" panose="020B0604020202020204"/>
              <a:buChar char="●"/>
            </a:pPr>
            <a:r>
              <a:rPr sz="1200" dirty="0">
                <a:latin typeface="Arial" panose="020B0604020202020204" pitchFamily="34" charset="0"/>
                <a:ea typeface="Helvetica Neue" panose="020B0604020202020204"/>
                <a:cs typeface="Arial" panose="020B0604020202020204" pitchFamily="34" charset="0"/>
                <a:sym typeface="Helvetica Neue" panose="020B0604020202020204"/>
              </a:rPr>
              <a:t>координації виконання міжнародних зобов’язань держави у сфері формування та</a:t>
            </a:r>
            <a:r>
              <a:rPr lang="uk-UA" sz="1200" dirty="0">
                <a:latin typeface="Arial" panose="020B0604020202020204" pitchFamily="34" charset="0"/>
                <a:ea typeface="Helvetica Neue" panose="020B0604020202020204"/>
                <a:cs typeface="Arial" panose="020B0604020202020204" pitchFamily="34" charset="0"/>
                <a:sym typeface="Helvetica Neue" panose="020B0604020202020204"/>
              </a:rPr>
              <a:t> </a:t>
            </a:r>
            <a:r>
              <a:rPr sz="1200" dirty="0">
                <a:latin typeface="Arial" panose="020B0604020202020204" pitchFamily="34" charset="0"/>
                <a:ea typeface="Helvetica Neue" panose="020B0604020202020204"/>
                <a:cs typeface="Arial" panose="020B0604020202020204" pitchFamily="34" charset="0"/>
                <a:sym typeface="Helvetica Neue" panose="020B0604020202020204"/>
              </a:rPr>
              <a:t>реалізації антикорупційної політики</a:t>
            </a:r>
            <a:r>
              <a:rPr lang="uk-UA" sz="1200" dirty="0">
                <a:latin typeface="Arial" panose="020B0604020202020204" pitchFamily="34" charset="0"/>
                <a:ea typeface="Helvetica Neue" panose="020B0604020202020204"/>
                <a:cs typeface="Arial" panose="020B0604020202020204" pitchFamily="34" charset="0"/>
                <a:sym typeface="Helvetica Neue" panose="020B0604020202020204"/>
              </a:rPr>
              <a:t>;</a:t>
            </a:r>
            <a:endParaRPr sz="1200" dirty="0">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7500" algn="l" rtl="0">
              <a:spcBef>
                <a:spcPts val="1200"/>
              </a:spcBef>
              <a:spcAft>
                <a:spcPts val="0"/>
              </a:spcAft>
              <a:buClr>
                <a:srgbClr val="B9D6D5"/>
              </a:buClr>
              <a:buSzPts val="1400"/>
              <a:buFont typeface="Helvetica Neue" panose="020B0604020202020204"/>
              <a:buChar char="●"/>
            </a:pPr>
            <a:r>
              <a:rPr sz="1200" dirty="0">
                <a:latin typeface="Arial" panose="020B0604020202020204" pitchFamily="34" charset="0"/>
                <a:ea typeface="Helvetica Neue" panose="020B0604020202020204"/>
                <a:cs typeface="Arial" panose="020B0604020202020204" pitchFamily="34" charset="0"/>
                <a:sym typeface="Helvetica Neue" panose="020B0604020202020204"/>
              </a:rPr>
              <a:t>забезпечення аналітичної та функціональної підтримки МЗС у забезпеченні санкційної </a:t>
            </a:r>
            <a:r>
              <a:rPr lang="uk-UA" sz="1200" dirty="0">
                <a:latin typeface="Arial" panose="020B0604020202020204" pitchFamily="34" charset="0"/>
                <a:ea typeface="Helvetica Neue" panose="020B0604020202020204"/>
                <a:cs typeface="Arial" panose="020B0604020202020204" pitchFamily="34" charset="0"/>
                <a:sym typeface="Helvetica Neue" panose="020B0604020202020204"/>
              </a:rPr>
              <a:t> </a:t>
            </a:r>
            <a:r>
              <a:rPr sz="1200" dirty="0">
                <a:latin typeface="Arial" panose="020B0604020202020204" pitchFamily="34" charset="0"/>
                <a:ea typeface="Helvetica Neue" panose="020B0604020202020204"/>
                <a:cs typeface="Arial" panose="020B0604020202020204" pitchFamily="34" charset="0"/>
                <a:sym typeface="Helvetica Neue" panose="020B0604020202020204"/>
              </a:rPr>
              <a:t>політики визначення осіб, що сприяють війні, серед іноземних суб’єктів</a:t>
            </a:r>
            <a:r>
              <a:rPr lang="uk-UA" sz="1200" dirty="0">
                <a:latin typeface="Arial" panose="020B0604020202020204" pitchFamily="34" charset="0"/>
                <a:ea typeface="Helvetica Neue" panose="020B0604020202020204"/>
                <a:cs typeface="Arial" panose="020B0604020202020204" pitchFamily="34" charset="0"/>
                <a:sym typeface="Helvetica Neue" panose="020B0604020202020204"/>
              </a:rPr>
              <a:t>;</a:t>
            </a:r>
            <a:endParaRPr sz="1200" dirty="0">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7500" algn="l" rtl="0">
              <a:spcBef>
                <a:spcPts val="1200"/>
              </a:spcBef>
              <a:spcAft>
                <a:spcPts val="0"/>
              </a:spcAft>
              <a:buClr>
                <a:srgbClr val="B9D6D5"/>
              </a:buClr>
              <a:buSzPts val="1400"/>
              <a:buFont typeface="Helvetica Neue" panose="020B0604020202020204"/>
              <a:buChar char="●"/>
            </a:pPr>
            <a:r>
              <a:rPr sz="1200" dirty="0">
                <a:latin typeface="Arial" panose="020B0604020202020204" pitchFamily="34" charset="0"/>
                <a:ea typeface="Helvetica Neue" panose="020B0604020202020204"/>
                <a:cs typeface="Arial" panose="020B0604020202020204" pitchFamily="34" charset="0"/>
                <a:sym typeface="Helvetica Neue" panose="020B0604020202020204"/>
              </a:rPr>
              <a:t>забезпечення аналітичної підтримки щодо пошуку активів підсанкційних осіб</a:t>
            </a:r>
            <a:r>
              <a:rPr lang="uk-UA" sz="1200" dirty="0">
                <a:latin typeface="Arial" panose="020B0604020202020204" pitchFamily="34" charset="0"/>
                <a:ea typeface="Helvetica Neue" panose="020B0604020202020204"/>
                <a:cs typeface="Arial" panose="020B0604020202020204" pitchFamily="34" charset="0"/>
                <a:sym typeface="Helvetica Neue" panose="020B0604020202020204"/>
              </a:rPr>
              <a:t>  </a:t>
            </a:r>
            <a:r>
              <a:rPr sz="1200" dirty="0">
                <a:latin typeface="Arial" panose="020B0604020202020204" pitchFamily="34" charset="0"/>
                <a:ea typeface="Helvetica Neue" panose="020B0604020202020204"/>
                <a:cs typeface="Arial" panose="020B0604020202020204" pitchFamily="34" charset="0"/>
                <a:sym typeface="Helvetica Neue" panose="020B0604020202020204"/>
              </a:rPr>
              <a:t>за кордоном</a:t>
            </a:r>
            <a:r>
              <a:rPr lang="uk-UA" sz="1200" dirty="0">
                <a:latin typeface="Arial" panose="020B0604020202020204" pitchFamily="34" charset="0"/>
                <a:ea typeface="Helvetica Neue" panose="020B0604020202020204"/>
                <a:cs typeface="Arial" panose="020B0604020202020204" pitchFamily="34" charset="0"/>
                <a:sym typeface="Helvetica Neue" panose="020B0604020202020204"/>
              </a:rPr>
              <a:t>;</a:t>
            </a:r>
            <a:endParaRPr sz="1200" dirty="0">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7500" algn="l" rtl="0">
              <a:spcBef>
                <a:spcPts val="1200"/>
              </a:spcBef>
              <a:spcAft>
                <a:spcPts val="0"/>
              </a:spcAft>
              <a:buClr>
                <a:srgbClr val="B9D6D5"/>
              </a:buClr>
              <a:buSzPts val="1400"/>
              <a:buFont typeface="Helvetica Neue" panose="020B0604020202020204"/>
              <a:buChar char="●"/>
            </a:pPr>
            <a:r>
              <a:rPr sz="1200" dirty="0">
                <a:latin typeface="Arial" panose="020B0604020202020204" pitchFamily="34" charset="0"/>
                <a:ea typeface="Helvetica Neue" panose="020B0604020202020204"/>
                <a:cs typeface="Arial" panose="020B0604020202020204" pitchFamily="34" charset="0"/>
                <a:sym typeface="Helvetica Neue" panose="020B0604020202020204"/>
              </a:rPr>
              <a:t> забезпечення доброчесності</a:t>
            </a:r>
            <a:r>
              <a:rPr lang="uk-UA" sz="1200" dirty="0">
                <a:latin typeface="Arial" panose="020B0604020202020204" pitchFamily="34" charset="0"/>
                <a:ea typeface="Helvetica Neue" panose="020B0604020202020204"/>
                <a:cs typeface="Arial" panose="020B0604020202020204" pitchFamily="34" charset="0"/>
                <a:sym typeface="Helvetica Neue" panose="020B0604020202020204"/>
              </a:rPr>
              <a:t>;</a:t>
            </a:r>
            <a:endParaRPr sz="1200" dirty="0">
              <a:latin typeface="Arial" panose="020B0604020202020204" pitchFamily="34" charset="0"/>
              <a:ea typeface="Helvetica Neue" panose="020B0604020202020204"/>
              <a:cs typeface="Arial" panose="020B0604020202020204" pitchFamily="34" charset="0"/>
              <a:sym typeface="Helvetica Neue" panose="020B0604020202020204"/>
            </a:endParaRPr>
          </a:p>
          <a:p>
            <a:pPr marL="457200" lvl="0" indent="-317500" algn="l" rtl="0">
              <a:spcBef>
                <a:spcPts val="1200"/>
              </a:spcBef>
              <a:spcAft>
                <a:spcPts val="0"/>
              </a:spcAft>
              <a:buClr>
                <a:srgbClr val="B9D6D5"/>
              </a:buClr>
              <a:buSzPts val="1400"/>
              <a:buFont typeface="Helvetica Neue" panose="020B0604020202020204"/>
              <a:buChar char="●"/>
            </a:pPr>
            <a:r>
              <a:rPr sz="1200" dirty="0">
                <a:latin typeface="Arial" panose="020B0604020202020204" pitchFamily="34" charset="0"/>
                <a:ea typeface="Helvetica Neue" panose="020B0604020202020204"/>
                <a:cs typeface="Arial" panose="020B0604020202020204" pitchFamily="34" charset="0"/>
                <a:sym typeface="Helvetica Neue" panose="020B0604020202020204"/>
              </a:rPr>
              <a:t>запобігання та врегулювання конфлікту інтересів та інших обмежень</a:t>
            </a:r>
            <a:endParaRPr sz="1200" dirty="0">
              <a:latin typeface="Arial" panose="020B0604020202020204" pitchFamily="34" charset="0"/>
              <a:ea typeface="Helvetica Neue" panose="020B0604020202020204"/>
              <a:cs typeface="Arial" panose="020B0604020202020204" pitchFamily="34" charset="0"/>
              <a:sym typeface="Helvetica Neue" panose="020B0604020202020204"/>
            </a:endParaRPr>
          </a:p>
          <a:p>
            <a:pPr marL="139700" lvl="0" indent="0" algn="l" rtl="0">
              <a:spcBef>
                <a:spcPts val="1200"/>
              </a:spcBef>
              <a:spcAft>
                <a:spcPts val="0"/>
              </a:spcAft>
              <a:buClr>
                <a:srgbClr val="B9D6D5"/>
              </a:buClr>
              <a:buSzPts val="1400"/>
              <a:buFont typeface="Helvetica Neue" panose="020B0604020202020204"/>
              <a:buNone/>
            </a:pPr>
            <a:endParaRPr sz="1200" dirty="0">
              <a:latin typeface="Arial" panose="020B0604020202020204" pitchFamily="34" charset="0"/>
              <a:ea typeface="Helvetica Neue" panose="020B0604020202020204"/>
              <a:cs typeface="Arial" panose="020B0604020202020204" pitchFamily="34" charset="0"/>
              <a:sym typeface="Helvetica Neue" panose="020B0604020202020204"/>
            </a:endParaRP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Презентація1">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Презентація1">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14143</Words>
  <Application>WPS Presentation</Application>
  <PresentationFormat>Екран (16:9)</PresentationFormat>
  <Paragraphs>249</Paragraphs>
  <Slides>27</Slides>
  <Notes>23</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27</vt:i4>
      </vt:variant>
    </vt:vector>
  </HeadingPairs>
  <TitlesOfParts>
    <vt:vector size="46" baseType="lpstr">
      <vt:lpstr>Arial</vt:lpstr>
      <vt:lpstr>SimSun</vt:lpstr>
      <vt:lpstr>Wingdings</vt:lpstr>
      <vt:lpstr>Arial</vt:lpstr>
      <vt:lpstr>Roboto</vt:lpstr>
      <vt:lpstr>Times New Roman</vt:lpstr>
      <vt:lpstr>Helvetica Neue</vt:lpstr>
      <vt:lpstr>Times New Roman</vt:lpstr>
      <vt:lpstr>Arsenal</vt:lpstr>
      <vt:lpstr>Segoe Print</vt:lpstr>
      <vt:lpstr>Microsoft YaHei</vt:lpstr>
      <vt:lpstr>Arial Unicode MS</vt:lpstr>
      <vt:lpstr>Helvetica</vt:lpstr>
      <vt:lpstr>Calibri Light</vt:lpstr>
      <vt:lpstr>Calibri</vt:lpstr>
      <vt:lpstr>Wingdings 2</vt:lpstr>
      <vt:lpstr>Arial Black</vt:lpstr>
      <vt:lpstr>Презентація1</vt:lpstr>
      <vt:lpstr>1_Презентація1</vt:lpstr>
      <vt:lpstr>Антикорупційні месники: хто бореться з корупцією в Україні? </vt:lpstr>
      <vt:lpstr>Антикорупційні органи в Управління з протидії корупції та організованій злочинності</vt:lpstr>
      <vt:lpstr>PowerPoint 演示文稿</vt:lpstr>
      <vt:lpstr>Загальний погляд  на антикорупційні органи</vt:lpstr>
      <vt:lpstr>Мета  створення</vt:lpstr>
      <vt:lpstr> Міжнародні стандарти</vt:lpstr>
      <vt:lpstr> Міжнародні стандарти</vt:lpstr>
      <vt:lpstr>Антикорупційні органи </vt:lpstr>
      <vt:lpstr>Напрями роботи антикорупційних органів: Антикорупційна політика, аналітика, моніторинг та координація</vt:lpstr>
      <vt:lpstr>Напрями роботи антикорупційних органів: Запобігання корупції в структурах влади</vt:lpstr>
      <vt:lpstr>Напрями роботи антикорупційних органів: Розслідування та кримінальне переслідування</vt:lpstr>
      <vt:lpstr>Напрями роботи антикорупційних органів: освіта та просвіта</vt:lpstr>
      <vt:lpstr>Принципи діяльності антикорупційних органів</vt:lpstr>
      <vt:lpstr>Система антикорупційних органів в Україні</vt:lpstr>
      <vt:lpstr>Передумови створення системи  антикорупційних органів в Україні</vt:lpstr>
      <vt:lpstr>З 2014 року були створені наступні антикорупційні органи: </vt:lpstr>
      <vt:lpstr>З 2014 року були створені наступні антикорупційні органи: </vt:lpstr>
      <vt:lpstr>PowerPoint 演示文稿</vt:lpstr>
      <vt:lpstr>PowerPoint 演示文稿</vt:lpstr>
      <vt:lpstr>PowerPoint 演示文稿</vt:lpstr>
      <vt:lpstr>PowerPoint 演示文稿</vt:lpstr>
      <vt:lpstr>Розслідування</vt:lpstr>
      <vt:lpstr>PowerPoint 演示文稿</vt:lpstr>
      <vt:lpstr>Розслідування</vt:lpstr>
      <vt:lpstr>Розслідування</vt:lpstr>
      <vt:lpstr>Розслідування</vt:lpstr>
      <vt:lpstr>Притягнення до відповідальності</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User</dc:creator>
  <cp:lastModifiedBy>Oksana</cp:lastModifiedBy>
  <cp:revision>36</cp:revision>
  <dcterms:created xsi:type="dcterms:W3CDTF">2024-10-01T08:24:00Z</dcterms:created>
  <dcterms:modified xsi:type="dcterms:W3CDTF">2024-10-02T13:43:50Z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E7C88D9C64E54CF09159DC178FB3BFA5_12</vt:lpwstr>
  </property>
  <property fmtid="{D5CDD505-2E9C-101B-9397-08002B2CF9AE}" pid="3" name="KSOProductBuildVer">
    <vt:lpwstr>1033-12.2.0.18283</vt:lpwstr>
  </property>
</Properties>
</file>