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6"/>
  </p:normalViewPr>
  <p:slideViewPr>
    <p:cSldViewPr>
      <p:cViewPr varScale="1">
        <p:scale>
          <a:sx n="107" d="100"/>
          <a:sy n="107" d="100"/>
        </p:scale>
        <p:origin x="1760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822A7-C60B-43B1-A0E0-0A75CD002665}" type="datetimeFigureOut">
              <a:rPr lang="uk-UA" smtClean="0"/>
              <a:t>02.05.22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235BD-B24F-46DE-87E5-44C45AFF1812}" type="slidenum">
              <a:rPr lang="uk-UA" smtClean="0"/>
              <a:t>‹#›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822A7-C60B-43B1-A0E0-0A75CD002665}" type="datetimeFigureOut">
              <a:rPr lang="uk-UA" smtClean="0"/>
              <a:t>02.05.22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235BD-B24F-46DE-87E5-44C45AFF181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822A7-C60B-43B1-A0E0-0A75CD002665}" type="datetimeFigureOut">
              <a:rPr lang="uk-UA" smtClean="0"/>
              <a:t>02.05.22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235BD-B24F-46DE-87E5-44C45AFF181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822A7-C60B-43B1-A0E0-0A75CD002665}" type="datetimeFigureOut">
              <a:rPr lang="uk-UA" smtClean="0"/>
              <a:t>02.05.22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235BD-B24F-46DE-87E5-44C45AFF1812}" type="slidenum">
              <a:rPr lang="uk-UA" smtClean="0"/>
              <a:t>‹#›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822A7-C60B-43B1-A0E0-0A75CD002665}" type="datetimeFigureOut">
              <a:rPr lang="uk-UA" smtClean="0"/>
              <a:t>02.05.22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235BD-B24F-46DE-87E5-44C45AFF181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822A7-C60B-43B1-A0E0-0A75CD002665}" type="datetimeFigureOut">
              <a:rPr lang="uk-UA" smtClean="0"/>
              <a:t>02.05.22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235BD-B24F-46DE-87E5-44C45AFF1812}" type="slidenum">
              <a:rPr lang="uk-UA" smtClean="0"/>
              <a:t>‹#›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822A7-C60B-43B1-A0E0-0A75CD002665}" type="datetimeFigureOut">
              <a:rPr lang="uk-UA" smtClean="0"/>
              <a:t>02.05.22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235BD-B24F-46DE-87E5-44C45AFF1812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822A7-C60B-43B1-A0E0-0A75CD002665}" type="datetimeFigureOut">
              <a:rPr lang="uk-UA" smtClean="0"/>
              <a:t>02.05.22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235BD-B24F-46DE-87E5-44C45AFF181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822A7-C60B-43B1-A0E0-0A75CD002665}" type="datetimeFigureOut">
              <a:rPr lang="uk-UA" smtClean="0"/>
              <a:t>02.05.22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235BD-B24F-46DE-87E5-44C45AFF181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822A7-C60B-43B1-A0E0-0A75CD002665}" type="datetimeFigureOut">
              <a:rPr lang="uk-UA" smtClean="0"/>
              <a:t>02.05.22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235BD-B24F-46DE-87E5-44C45AFF181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822A7-C60B-43B1-A0E0-0A75CD002665}" type="datetimeFigureOut">
              <a:rPr lang="uk-UA" smtClean="0"/>
              <a:t>02.05.22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235BD-B24F-46DE-87E5-44C45AFF1812}" type="slidenum">
              <a:rPr lang="uk-UA" smtClean="0"/>
              <a:t>‹#›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40822A7-C60B-43B1-A0E0-0A75CD002665}" type="datetimeFigureOut">
              <a:rPr lang="uk-UA" smtClean="0"/>
              <a:t>02.05.22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90235BD-B24F-46DE-87E5-44C45AFF1812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Лекція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3200" dirty="0">
                <a:effectLst/>
                <a:latin typeface="Times New Roman" pitchFamily="18" charset="0"/>
                <a:cs typeface="Times New Roman" pitchFamily="18" charset="0"/>
              </a:rPr>
              <a:t>СИСТЕМА СТВОРЕННЯ Й ОСВОЄННЯ НОВОЇ ПРОДУКЦІЇ</a:t>
            </a:r>
            <a:br>
              <a:rPr lang="uk-UA" sz="3200" dirty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effectLst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0731922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476672"/>
            <a:ext cx="7920880" cy="5544616"/>
          </a:xfrm>
        </p:spPr>
        <p:txBody>
          <a:bodyPr>
            <a:normAutofit/>
          </a:bodyPr>
          <a:lstStyle/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8.2.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Сутність та завдання науково-технічної підготовки виробництва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НТПВ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це сукупність процесів наукового, технічного й організаційно-економічного характеру, спрямованих на розробку й освоєння нових видів продукції, які здійснюються від початку наукових досліджень до введення виробу в експлуатацію. В ринкових умовах господарювання діяльність підприємства в області НТПВ повинна бути спрямована на випуск високоякісної та конкурентоспроможної на світовому ринку продукції, своєчасне її відновлення, найбільш повне задоволення попиту споживачів.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018849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548680"/>
            <a:ext cx="8064896" cy="5832648"/>
          </a:xfrm>
        </p:spPr>
        <p:txBody>
          <a:bodyPr>
            <a:normAutofit/>
          </a:bodyPr>
          <a:lstStyle/>
          <a:p>
            <a:pPr algn="just"/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Основними завданнями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науково-технічної підготовки виробництва на промисловому підприємстві є :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- формування прогресивної технічної політики, спрямованої на створення   найбільш досконалих видів продукції і технологічних процесів їх виготовлення;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- створення умов для високопродуктивної, рентабельної та ритмічної роботи підприємства;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- скорочення трудомісткості і вартості робіт зі створення й освоєння нової продукції при одночасному підвищенні її якості.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731880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476672"/>
            <a:ext cx="7848872" cy="5400600"/>
          </a:xfrm>
        </p:spPr>
        <p:txBody>
          <a:bodyPr>
            <a:normAutofit/>
          </a:bodyPr>
          <a:lstStyle/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За місцем виконання підготовка виробництва поділяється на </a:t>
            </a:r>
            <a:r>
              <a:rPr lang="uk-UA" b="1" i="1" dirty="0" err="1">
                <a:latin typeface="Times New Roman" pitchFamily="18" charset="0"/>
                <a:cs typeface="Times New Roman" pitchFamily="18" charset="0"/>
              </a:rPr>
              <a:t>зовнішньозаводську</a:t>
            </a: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 та внутрішньозаводську.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Зовнішньозаводську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підготовку виконують галузеві проектні та науково-дослідні інститути, конструкторські бюро, венчурні фірми згідно з замовленнями підприємств-виробників. Внутрішньозаводська підготовка виробництва здійснюється безпосередньо на підприємствах, які мають виготовляти нову продукцію. 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НТПВ включає наступні стадії: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- науково-дослідну;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- конструкторську; 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- технологічну; 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- організаційно-економічну.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696777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27584" y="404664"/>
            <a:ext cx="7488832" cy="5688632"/>
          </a:xfrm>
        </p:spPr>
        <p:txBody>
          <a:bodyPr>
            <a:normAutofit/>
          </a:bodyPr>
          <a:lstStyle/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Кожна стадія підготовки виробництва складається з певних етапів, а етапи - з окремих робіт. Слід зазначити, що конструкторська, технологічна та організаційно-економічна стадія утворюють систему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технічної підготовки виробництва.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i="1" dirty="0">
                <a:latin typeface="Times New Roman" pitchFamily="18" charset="0"/>
                <a:cs typeface="Times New Roman" pitchFamily="18" charset="0"/>
              </a:rPr>
              <a:t>Науково-дослідна стадія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включає комплексне дослідження ринку, покупців та конкурентів; вивчення іноземної патентної інформації; науковий пошук і обґрунтування можливих напрямів (ідей) створення нових видів продукції; комерційний аналіз, оцінку й відбір найкращої ідеї; розробку концепції товару ринкової новизни й визначення його конкурентоспроможності. Цей етап у сучасних умовах виконується на підприємстві службою маркетингу та технічними службами підприємства.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65684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27584" y="404664"/>
            <a:ext cx="7632848" cy="5760640"/>
          </a:xfrm>
        </p:spPr>
        <p:txBody>
          <a:bodyPr>
            <a:normAutofit/>
          </a:bodyPr>
          <a:lstStyle/>
          <a:p>
            <a:r>
              <a:rPr lang="uk-UA" i="1" dirty="0">
                <a:latin typeface="Times New Roman" pitchFamily="18" charset="0"/>
                <a:cs typeface="Times New Roman" pitchFamily="18" charset="0"/>
              </a:rPr>
              <a:t>Конструкторська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підготовка - це комплекс робіт зі створення конструкторської документації на нову продукцію, виготовлення й випробування її дослідних зразків.</a:t>
            </a:r>
          </a:p>
          <a:p>
            <a:r>
              <a:rPr lang="uk-UA" i="1" dirty="0">
                <a:latin typeface="Times New Roman" pitchFamily="18" charset="0"/>
                <a:cs typeface="Times New Roman" pitchFamily="18" charset="0"/>
              </a:rPr>
              <a:t>Технологічна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стадія підготовки виробництва включає роботи зі створення й удосконалення технологічних процесів виготовлення продукції, розробки конструкцій та виготовлення інструменту, оснащення й спеціального устаткування, виконання планувань цехів і дільниць для розміщення виробництва нового виробу.</a:t>
            </a:r>
          </a:p>
          <a:p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Організаційно-економічна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стадія - це комплекс взаємопов'язаних процесів організації, планування, обліку й контролю, матеріально-технічного забезпечення, збуту, фінансування та освоєння виробництва, що забезпечують готовність підприємства до виробництва нової продукції.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347304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620688"/>
            <a:ext cx="7704856" cy="5688632"/>
          </a:xfrm>
        </p:spPr>
        <p:txBody>
          <a:bodyPr>
            <a:normAutofit/>
          </a:bodyPr>
          <a:lstStyle/>
          <a:p>
            <a:pPr algn="just"/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8.3. Процес створення та освоєння нової продукції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8.3.1. Організація наукових досліджень, раціоналізації та винахідництва на підприємстві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Наукові дослідження поділяються на фундаментальні, пошукові та прикладні</a:t>
            </a: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b="1" dirty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Фундаментальні дослідження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проводяться спеціалізованими науково-дослідницькими організаціями, які здійснюють науковий пошук для виявлення нових явищ і закономірностей розвитку природи й суспільства та нових шляхів створення й удосконалення техніки. Результатом фундаментальних досліджень є відкриття нових закономірностей для використання у господарській діяльності людини. Фундаментальні дослідження можуть бути теоретичними чи експериментальними.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301770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404664"/>
            <a:ext cx="7632848" cy="5616624"/>
          </a:xfrm>
        </p:spPr>
        <p:txBody>
          <a:bodyPr>
            <a:normAutofit fontScale="92500" lnSpcReduction="10000"/>
          </a:bodyPr>
          <a:lstStyle/>
          <a:p>
            <a:r>
              <a:rPr lang="uk-UA" b="1" dirty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Пошукові дослідження,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як правило, ґрунтуються на фундаментальних і виконуються для пошуку нових шляхів розвитку виробничої діяльності, що забезпечує значне підвищення її ефективності.</a:t>
            </a:r>
          </a:p>
          <a:p>
            <a:r>
              <a:rPr lang="uk-UA" b="1" dirty="0">
                <a:latin typeface="Times New Roman" pitchFamily="18" charset="0"/>
                <a:cs typeface="Times New Roman" pitchFamily="18" charset="0"/>
              </a:rPr>
              <a:t>3. Прикладні дослідження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провадяться на основі фундаментальних і пошукових, дають змогу вирішити конкретні наукові проблеми, які забезпечують створення нових виробів і технологій.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Фундаментальні дослідження ведуть для здобуття нових знань, що можуть не мати ринкової вартості. Тому вони фінансуються з бюджету, Пошукові та прикладні дослідження проводяться з відповідною підприємницькою метою та фінансуються відповідними підприємницькими структурами. 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Для розроблення складних виробів, проведення довгострокових, дуже складних і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великозатратних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науково-дослідницьких та дослідно-конструкторських робіт, проектів крім спеціалізованих наукових, науково-дослідних, проектних і проектно-технологічних організацій залучаються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венчурні фірми.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072439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404664"/>
            <a:ext cx="8064896" cy="5760640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Найціннішим результатом наукової діяльності є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відкриття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— виявлення невідомих раніше об'єктивно існуючих закономірностей, властивостей і явищ матеріального світу. Відкриття, як правило, є результатом багаторічних наукових досліджень та основою винаходів.</a:t>
            </a:r>
          </a:p>
          <a:p>
            <a:pPr algn="just"/>
            <a:r>
              <a:rPr lang="uk-UA" b="1" dirty="0">
                <a:latin typeface="Times New Roman" pitchFamily="18" charset="0"/>
                <a:cs typeface="Times New Roman" pitchFamily="18" charset="0"/>
              </a:rPr>
              <a:t>Винахід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— це технічне рішення в довільній сфері діяльності людини, що має но­визну чи суттєві відмінності й забезпечує отримання позитивного ефекту. Як пра­вило, винаходи стають результатом проведення прикладних досліджень, сприя­ють прискоренню науково-технічного прогресу і підвищенню продуктивності. До винаходів відносять нові пристрої, способи та речовини.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Новий пристрій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повинен базуватись на нових схемах, процесах, нових комбінаціях конструктивних елементів.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Новий спосіб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має визначати новий перелік і порядок дій, що виконуються людиною, машиною чи апаратом і сприяють досягненню поставленої мети. Осно­вою винаходу є його формула, яка містить технічне рішення, що має новизну при­строю, способу чи речовини.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500875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260648"/>
            <a:ext cx="7416824" cy="5904656"/>
          </a:xfrm>
        </p:spPr>
        <p:txBody>
          <a:bodyPr>
            <a:normAutofit/>
          </a:bodyPr>
          <a:lstStyle/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До винаходів не належать результати творчості, які пов'язані з прийняттям організаційних чи управлінських рішень.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Найбільш масовою формою технічної творчості є </a:t>
            </a:r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раціоналізаторська робота,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в результаті якої формується </a:t>
            </a:r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раціоналізаторська пропозиція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— нове і корисне для конкретного підприємства чи організації технічне рішення, що передбачає зміну конструкції виробу, технології виробництва, техніки чи складу матеріалу.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657627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27584" y="404664"/>
            <a:ext cx="7560840" cy="561662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8.3.2.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Організація виробництва конструкторської підготовки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Конструкторська підготовка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виробництва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сукупність процесів зі створення нових або вдосконалювання діючих конструкцій виробів згідно з вимогами замовника-споживача. Вона безпосередньо пов'язана з науково-дослідною підготовкою, виконує суто практичні завдання стосовно забезпечення конструкторської готовності підприємства до випуску нового виробу.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Проектування конструкції нового виробу складається з наступних етапів: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1) технічне завдання;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2) технічна пропозиція;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3) ескізний проект;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4) технічний проект;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5) робочий проект.</a:t>
            </a:r>
          </a:p>
          <a:p>
            <a:pPr algn="just"/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59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11560" y="404664"/>
            <a:ext cx="8208912" cy="6192688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8.1. Організація інноваційної діяльності підприємства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/>
            <a:r>
              <a:rPr lang="uk-UA" b="1" dirty="0">
                <a:latin typeface="Times New Roman" pitchFamily="18" charset="0"/>
                <a:cs typeface="Times New Roman" pitchFamily="18" charset="0"/>
              </a:rPr>
              <a:t>Інноваційна діяльність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— це широкий комплекс взаємопов'язаних науково-дослідницьких і проектно-конструкторських робіт (НДПКР) зі створення нової чи вдосконалення існуючої продукції та технологій, упровадження інших змін, що забезпечують конкурентоспроможність і ринковий успіх підприємству.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Основною метою цієї діяльності є вчасне створення нової та вдосконалення продукції, що випускається, а також швидке освоєння її виробництва.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Усю сукупність процесів, що відбуваються на підприємстві, можна умовно поділити на такі дві групи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i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традиційні процеси функціонування підприємства, що забезпечують випуск поточної продукції;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- процеси розвитку за рахунок створення і впровадження інновацій.</a:t>
            </a:r>
          </a:p>
        </p:txBody>
      </p:sp>
    </p:spTree>
    <p:extLst>
      <p:ext uri="{BB962C8B-B14F-4D97-AF65-F5344CB8AC3E}">
        <p14:creationId xmlns:p14="http://schemas.microsoft.com/office/powerpoint/2010/main" val="38414181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99592" y="260648"/>
            <a:ext cx="7704856" cy="6120680"/>
          </a:xfrm>
        </p:spPr>
        <p:txBody>
          <a:bodyPr>
            <a:normAutofit/>
          </a:bodyPr>
          <a:lstStyle/>
          <a:p>
            <a:pPr algn="just"/>
            <a:r>
              <a:rPr lang="uk-UA" i="1" dirty="0">
                <a:latin typeface="Times New Roman" pitchFamily="18" charset="0"/>
                <a:cs typeface="Times New Roman" pitchFamily="18" charset="0"/>
              </a:rPr>
              <a:t>Технічне завдання -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це результат спільної праці представників замовника й підприємства-виробника. У ньому відображаються усі технічні вимоги замовника, які повинні містити: умови й режими експлуатації виробу; необхідні технічні параметри й характеристики; габарити; (термін служби експлуатації); передбачуваний обсяг випуску; правила техніки безпеки й санітарно-гігієнічні норми тощо. В технічному завданні обґрунтовується доцільність та ефективність створення нового виробу, Технічне завдання, підготовлене фахівцями, погоджується з замовником і затверджується керівником підприємства.</a:t>
            </a:r>
          </a:p>
          <a:p>
            <a:pPr algn="just"/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42578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332656"/>
            <a:ext cx="7920880" cy="5616624"/>
          </a:xfrm>
        </p:spPr>
        <p:txBody>
          <a:bodyPr>
            <a:normAutofit fontScale="92500"/>
          </a:bodyPr>
          <a:lstStyle/>
          <a:p>
            <a:pPr algn="just"/>
            <a:r>
              <a:rPr lang="uk-UA" i="1" dirty="0">
                <a:latin typeface="Times New Roman" pitchFamily="18" charset="0"/>
                <a:cs typeface="Times New Roman" pitchFamily="18" charset="0"/>
              </a:rPr>
              <a:t>Технічна пропозиція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розробляється на базі технічного завдання і містить розрахунки технічних параметрів та економічної ефективності,які обґрунтовують можливість і доцільність розробки нового виробу. Розрахунки виконуються по декількох варіантах конструкції, вони аналізуються і серед них вибирається оптимальний варіант, який забезпечує найбільший очікуваний економічний ефект. Після узгодження і затвердження технічна пропозиція є підставою для виконання наступних етапів конструкторської підготовки.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Під час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ескізного проектування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виконуються креслення загального виду основних складальних одиниць, розробляються кінематична, гідравлічна, пневматична й електрична схеми, а також інші основні конструктивні параметри. Виготовляється макет виробу та проводиться техніко-економічний аналіз. Ескізний проект має дати загальну уяву про будову і принципи роботи нового виробу. Після остаточного узгодження і затвердження ескізний проект є підставою для розробки технічного проекту</a:t>
            </a:r>
          </a:p>
        </p:txBody>
      </p:sp>
    </p:spTree>
    <p:extLst>
      <p:ext uri="{BB962C8B-B14F-4D97-AF65-F5344CB8AC3E}">
        <p14:creationId xmlns:p14="http://schemas.microsoft.com/office/powerpoint/2010/main" val="21657018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27584" y="260648"/>
            <a:ext cx="7920880" cy="6120680"/>
          </a:xfrm>
        </p:spPr>
        <p:txBody>
          <a:bodyPr/>
          <a:lstStyle/>
          <a:p>
            <a:pPr algn="just"/>
            <a:r>
              <a:rPr lang="uk-UA" i="1" dirty="0">
                <a:latin typeface="Times New Roman" pitchFamily="18" charset="0"/>
                <a:cs typeface="Times New Roman" pitchFamily="18" charset="0"/>
              </a:rPr>
              <a:t>Технічний проект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містить остаточні технічні рішення, які дають повну уяву про конструкцію та принципи роботи нового виробу. У технічному проекті виконуються необхідні проекції, види, розрізи з нанесенням розмірів, уточнюються креслення загального виду виробу, виконуються креслення основних агрегатів і вузлів, їх специфікації, монтажні й складальні схеми з розрахунками на міцність, жорсткість, сталість та інші параметри. На цій стадії складаються інструкції з експлуатації виробу у споживача (паспорт, формуляр, технічний опис) і пояснювальна записка в цілому для технічного проекту. Після розгляду та затвердження технічного проекту приймається рішення про запуск виробу у виробництво.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908647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99592" y="476672"/>
            <a:ext cx="7416824" cy="5544616"/>
          </a:xfrm>
        </p:spPr>
        <p:txBody>
          <a:bodyPr>
            <a:normAutofit fontScale="92500"/>
          </a:bodyPr>
          <a:lstStyle/>
          <a:p>
            <a:pPr algn="just"/>
            <a:r>
              <a:rPr lang="uk-UA" i="1" dirty="0">
                <a:latin typeface="Times New Roman" pitchFamily="18" charset="0"/>
                <a:cs typeface="Times New Roman" pitchFamily="18" charset="0"/>
              </a:rPr>
              <a:t>Робочий проект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є завершальним етапом конструкторської підготовки виробництва і розробляється після затвердження технічного проекту й на його основі. На цьому етапі формується повний комплект робочої конструкторської документації: робочі креслення всіх деталей виробу, де вказуються необхідні розміри, проекції й види, розрізи й перетини, матеріал,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шосткість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поверхонь, допуски й посадки, технічні умови, термообробка та ін.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Важливою задачею конструкторської підготовки виробництва є забезпечення технологічності конструкції виробів.</a:t>
            </a:r>
          </a:p>
          <a:p>
            <a:pPr algn="just"/>
            <a:r>
              <a:rPr lang="uk-UA" i="1" dirty="0">
                <a:latin typeface="Times New Roman" pitchFamily="18" charset="0"/>
                <a:cs typeface="Times New Roman" pitchFamily="18" charset="0"/>
              </a:rPr>
              <a:t>Технологічність конструкції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це сукупність властивостей виробу, що забезпечують його найбільш економічне виготовлення, експлуатацію та ремонт при умові виконання виробом заданих функцій.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Розрізняють виробничу та експлуатаційну технологічність</a:t>
            </a:r>
            <a:r>
              <a:rPr lang="uk-UA" dirty="0"/>
              <a:t>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341072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99592" y="548680"/>
            <a:ext cx="7560840" cy="5400600"/>
          </a:xfrm>
        </p:spPr>
        <p:txBody>
          <a:bodyPr>
            <a:normAutofit/>
          </a:bodyPr>
          <a:lstStyle/>
          <a:p>
            <a:pPr algn="just"/>
            <a:r>
              <a:rPr lang="uk-UA" i="1" dirty="0">
                <a:latin typeface="Times New Roman" pitchFamily="18" charset="0"/>
                <a:cs typeface="Times New Roman" pitchFamily="18" charset="0"/>
              </a:rPr>
              <a:t>Виробнича технологічність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виявляється в скороченні витрат на підготовку виробництва та саме виробництво. Вона досягається простотою компонування окремих деталей, складальних одиниць і виробу в цілому, вибором найпростіших геометричних форм деталей, стандартизацією та уніфікацією складальних одиниць та інших елементів, раціональним вибором матеріалів.</a:t>
            </a:r>
          </a:p>
          <a:p>
            <a:pPr algn="just"/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Експлуатаційна технологічність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виявляється в скороченні витрат на технічне обслуговування та ремонту виробу і досягається забезпеченням надійності та довговічності виробу, зручності обслуговування та ремонту, скороченням витрат запасних частин в процесі експлуатації.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Забезпечення технологічності неможливе без процесів уніфікації, стандартизації та нормалізації.</a:t>
            </a:r>
          </a:p>
          <a:p>
            <a:pPr algn="just"/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14945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317432" cy="5361776"/>
          </a:xfrm>
        </p:spPr>
        <p:txBody>
          <a:bodyPr>
            <a:normAutofit lnSpcReduction="10000"/>
          </a:bodyPr>
          <a:lstStyle/>
          <a:p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Уніфікація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це процес приведення продукції, засобів виробництва або їх елементів до єдиної форми, розмірів, структури, складу. Мета уніфікації - раціональне скорочення типів конструкцій виробів, їх розмірів та параметрів, різновидів технологічних операцій і процесів, номенклатури застосовуваного устаткування, оснащення, інструмента, матеріалів і напівфабрикатів, обсягу конструкторської й технологічної документації при зниженні трудомісткості її розробки, оформлення, обліку й зберігання.</a:t>
            </a:r>
          </a:p>
          <a:p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Стандартизація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передбачає встановлення обов'язкових вимог до виробів, методів, термінів та інших об'єктів. Стандартизація обмежує їх різноманітність доцільним мінімумом і цим полегшує працю конструкторів. При проектуванні нових виробів у першу чергу повинні бути застосовані стандартні деталі й вузли.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4903627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260648"/>
            <a:ext cx="7560840" cy="5616624"/>
          </a:xfrm>
        </p:spPr>
        <p:txBody>
          <a:bodyPr>
            <a:normAutofit/>
          </a:bodyPr>
          <a:lstStyle/>
          <a:p>
            <a:pPr algn="just"/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Нормалізація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означає використання в конструкції виробу відомих і раніше розроблених деталей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нормалей (болтів, гайок, шпильок, шайб, гвинтів тощо), які виготовляються в різноманітному асортименті на спеціалізованих заводах або у власних цехах підприємств за наявними робочими кресленнями і технологічними процесами.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/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5827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731520"/>
            <a:ext cx="7776864" cy="5433784"/>
          </a:xfrm>
        </p:spPr>
        <p:txBody>
          <a:bodyPr>
            <a:normAutofit/>
          </a:bodyPr>
          <a:lstStyle/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Традиційні процеси характеризують звичайне функціонування підприємства, а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інноваційний розвиток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— це створення нової продукції, упровадження нових тех­нологій, техніки, організаційних форм та методів господарювання на основі інно­ваційної діяльності.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У загальному розумінні інноваційним називають процес, який має місце у виробничо-господарських, науково-дослідницьких, дослідно-конструкторських та інших системах і є сукупністю прогресивних, якісно нових змін, що періодично здійсню­ються у просторі й часі, результатом яких є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новація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Запровадження результатів інноваційних процесів у виробничо-господарську практику вважається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нововведенням (або інновацією).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59489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731520"/>
            <a:ext cx="7848872" cy="5505792"/>
          </a:xfrm>
        </p:spPr>
        <p:txBody>
          <a:bodyPr>
            <a:normAutofit/>
          </a:bodyPr>
          <a:lstStyle/>
          <a:p>
            <a:pPr algn="just"/>
            <a:r>
              <a:rPr lang="uk-UA" b="1" dirty="0">
                <a:latin typeface="Times New Roman" pitchFamily="18" charset="0"/>
                <a:cs typeface="Times New Roman" pitchFamily="18" charset="0"/>
              </a:rPr>
              <a:t>Новацію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слід розглядати як оформлений результат фундаментальних чи при­кладних досліджень і розробок у будь-якій сфері діяльності, що підвищує її ефективність у вигляді відкриття; винаходу; патенту; товарного знака; раціоналізаторської пропозиції; нового або модернізованого продукту (послуги), технології, виробничого процесу; виробничої, організаційної або іншої структури; ноу-хау; нових наукових підходів чи принципів; нових документів (стандартів, рекомендацій, методик, інструкцій); результатів маркетингових досліджень. </a:t>
            </a:r>
          </a:p>
          <a:p>
            <a:pPr algn="just"/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4796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11560" y="476672"/>
            <a:ext cx="7848872" cy="5760640"/>
          </a:xfrm>
        </p:spPr>
        <p:txBody>
          <a:bodyPr>
            <a:normAutofit/>
          </a:bodyPr>
          <a:lstStyle/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Інноваційний процес та організація інноваційної діяльності включають два послідовних етапи: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а) розроблення новації та її отримання як оформленого результату фундаментальних і прикладних досліджень, проектно-конструкторських робіт, організаційно-технологічної підготовки  й освоєння виробництва;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б) запровадження новації в господарську (виробничу) діяльність для отримання від її використання результатів інноваційної діяльності (тобто перетворення новації в інновацію).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Інноваційні процеси започатковуються відповідними галузями науки, а завершують­ся у сфері виробництва (реалізації послуг тощо), які сприяють його прогресивним змінам та потребують певних затрат ресурсів у вигляді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інвестицій.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9832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548680"/>
            <a:ext cx="7920880" cy="5760640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Класифікація інновації та інноваційних процесів. 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1.  За своїм характером інноваційні процеси, новації і нововведення поділяються на взаємопов'язані класи:</a:t>
            </a:r>
          </a:p>
          <a:p>
            <a:pPr algn="just"/>
            <a:r>
              <a:rPr lang="uk-UA" b="1" dirty="0">
                <a:latin typeface="Times New Roman" pitchFamily="18" charset="0"/>
                <a:cs typeface="Times New Roman" pitchFamily="18" charset="0"/>
              </a:rPr>
              <a:t>а)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технічні нововведення (інновації)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проявляються у вигляді нових продуктів (виробів), технологій їх виготовлення, засобів виробництва (машин, устаткування, енергії, конструкційних матеріалів);</a:t>
            </a:r>
          </a:p>
          <a:p>
            <a:pPr algn="just"/>
            <a:r>
              <a:rPr lang="uk-UA" b="1" dirty="0">
                <a:latin typeface="Times New Roman" pitchFamily="18" charset="0"/>
                <a:cs typeface="Times New Roman" pitchFamily="18" charset="0"/>
              </a:rPr>
              <a:t>б)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організаційні нововведення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охоплюють нові методи організації всіх видів діяльності підприємств та інших ланок суспільного виробництва і сфери послуг (організаційні структури управління сферами науки та виробництва, форми організації виробництва й колективної праці тощо);</a:t>
            </a:r>
          </a:p>
          <a:p>
            <a:pPr algn="just"/>
            <a:r>
              <a:rPr lang="uk-UA" b="1" dirty="0">
                <a:latin typeface="Times New Roman" pitchFamily="18" charset="0"/>
                <a:cs typeface="Times New Roman" pitchFamily="18" charset="0"/>
              </a:rPr>
              <a:t>в)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економічні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— методи господарського управління наукою та виробництвом через реалізацію функцій прогнозування і планування, економічного обґрунтування проектів, фінансування, ціноутворення, мотивації й оплати праці, оцінки результатів діяльності;</a:t>
            </a:r>
          </a:p>
        </p:txBody>
      </p:sp>
    </p:spTree>
    <p:extLst>
      <p:ext uri="{BB962C8B-B14F-4D97-AF65-F5344CB8AC3E}">
        <p14:creationId xmlns:p14="http://schemas.microsoft.com/office/powerpoint/2010/main" val="9462910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11560" y="476672"/>
            <a:ext cx="7704856" cy="5832648"/>
          </a:xfrm>
        </p:spPr>
        <p:txBody>
          <a:bodyPr>
            <a:normAutofit/>
          </a:bodyPr>
          <a:lstStyle/>
          <a:p>
            <a:pPr algn="just"/>
            <a:r>
              <a:rPr lang="uk-UA" b="1" dirty="0">
                <a:latin typeface="Times New Roman" pitchFamily="18" charset="0"/>
                <a:cs typeface="Times New Roman" pitchFamily="18" charset="0"/>
              </a:rPr>
              <a:t>г)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соціальні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— різні форми активізації людського чинника (професійна підго­товка й підвищення кваліфікації персоналу; стимулювання творчої діяльності; покращення умов праці та постійне підтримування високого рівня її безпеки, охорона здоров'я й довкілля; створення комфортних умов життя тощо);</a:t>
            </a:r>
          </a:p>
          <a:p>
            <a:pPr algn="just"/>
            <a:r>
              <a:rPr lang="uk-UA" b="1" dirty="0">
                <a:latin typeface="Times New Roman" pitchFamily="18" charset="0"/>
                <a:cs typeface="Times New Roman" pitchFamily="18" charset="0"/>
              </a:rPr>
              <a:t>д)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юридичні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— нові та змінені закони й різноманітні нормативно-правові документи, що визначають і регулюють усі види діяльності підприємств та організацій, виробничі процеси тощо.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2. За масштабністю і силою впливу всі види новин і нововведень поділяються на дві групи:</a:t>
            </a:r>
          </a:p>
          <a:p>
            <a:pPr algn="just"/>
            <a:r>
              <a:rPr lang="uk-UA" b="1" dirty="0">
                <a:latin typeface="Times New Roman" pitchFamily="18" charset="0"/>
                <a:cs typeface="Times New Roman" pitchFamily="18" charset="0"/>
              </a:rPr>
              <a:t>- локальні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(поодинокі, окремі);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 глобальні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(великомасштабні).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945365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260648"/>
            <a:ext cx="7704856" cy="5904656"/>
          </a:xfrm>
        </p:spPr>
        <p:txBody>
          <a:bodyPr>
            <a:normAutofit/>
          </a:bodyPr>
          <a:lstStyle/>
          <a:p>
            <a:pPr algn="just"/>
            <a:r>
              <a:rPr lang="uk-UA" b="1" dirty="0">
                <a:latin typeface="Times New Roman" pitchFamily="18" charset="0"/>
                <a:cs typeface="Times New Roman" pitchFamily="18" charset="0"/>
              </a:rPr>
              <a:t>Інноваційна діяльність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охоплює всі сфери підприємства, але її основу становлять технічні інновації, які забезпечують задоволення потреб суспільства у високоякіс­ній продукції чи послугах, підвищення ефективності виробничої діяльності за раху­нок упровадження прогресивної техніки і технологій.</a:t>
            </a:r>
          </a:p>
          <a:p>
            <a:pPr algn="just"/>
            <a:r>
              <a:rPr lang="uk-UA" b="1" dirty="0">
                <a:latin typeface="Times New Roman" pitchFamily="18" charset="0"/>
                <a:cs typeface="Times New Roman" pitchFamily="18" charset="0"/>
              </a:rPr>
              <a:t>Організація інноваційної діяльності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передбачає впорядкування в просторі й синхронізацію в часі проведення заходів і виконання робіт зі створення та освоєння виробництва нової чи вдосконаленої продукції. Вона включає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- використання інновацій як основи забезпечення конкурентоспроможності під­приємства, задоволення потреб споживачів;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- узгоджений розвиток усіх функціональних напрямів діяльності підприємства;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771762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476672"/>
            <a:ext cx="7992888" cy="5256584"/>
          </a:xfrm>
        </p:spPr>
        <p:txBody>
          <a:bodyPr>
            <a:normAutofit/>
          </a:bodyPr>
          <a:lstStyle/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- організацію проведення інновацій на постійній фундаментальній основі діяль­ності підприємства;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- фундаментальну підготовку проведення інновації;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- якісне планування інноваційних проектів;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- організацію дослідної та технічної підготовки серійного виробництва продукції згідно з очікуваним попитом і вибраним сегментом ринку;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- забезпечення високої ефективності інноваційних процесів.</a:t>
            </a:r>
          </a:p>
          <a:p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012078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465</TotalTime>
  <Words>2291</Words>
  <Application>Microsoft Macintosh PowerPoint</Application>
  <PresentationFormat>Экран (4:3)</PresentationFormat>
  <Paragraphs>91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0" baseType="lpstr">
      <vt:lpstr>Georgia</vt:lpstr>
      <vt:lpstr>Times New Roman</vt:lpstr>
      <vt:lpstr>Trebuchet MS</vt:lpstr>
      <vt:lpstr>Воздушный поток</vt:lpstr>
      <vt:lpstr>СИСТЕМА СТВОРЕННЯ Й ОСВОЄННЯ НОВОЇ ПРОДУКЦІЇ  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СИСТЕМА СТВОРЕННЯ Й ОСВОЄННЯ НОВОЇ ПРОДУКЦІЇ  </dc:title>
  <dc:creator>Anonim from Hacapetovka</dc:creator>
  <cp:lastModifiedBy>Александр Ткачук</cp:lastModifiedBy>
  <cp:revision>2</cp:revision>
  <dcterms:created xsi:type="dcterms:W3CDTF">2021-10-19T06:46:44Z</dcterms:created>
  <dcterms:modified xsi:type="dcterms:W3CDTF">2022-05-02T09:50:38Z</dcterms:modified>
</cp:coreProperties>
</file>