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74" r:id="rId4"/>
    <p:sldId id="292" r:id="rId5"/>
    <p:sldId id="308" r:id="rId6"/>
    <p:sldId id="279" r:id="rId7"/>
    <p:sldId id="269" r:id="rId8"/>
    <p:sldId id="293" r:id="rId9"/>
    <p:sldId id="281" r:id="rId10"/>
    <p:sldId id="283" r:id="rId11"/>
    <p:sldId id="294" r:id="rId12"/>
    <p:sldId id="284" r:id="rId13"/>
    <p:sldId id="285" r:id="rId14"/>
    <p:sldId id="303" r:id="rId15"/>
    <p:sldId id="272" r:id="rId16"/>
    <p:sldId id="307" r:id="rId17"/>
    <p:sldId id="273" r:id="rId18"/>
    <p:sldId id="309" r:id="rId19"/>
    <p:sldId id="310" r:id="rId20"/>
    <p:sldId id="295" r:id="rId21"/>
    <p:sldId id="296" r:id="rId22"/>
    <p:sldId id="297" r:id="rId23"/>
    <p:sldId id="298" r:id="rId24"/>
    <p:sldId id="299" r:id="rId25"/>
    <p:sldId id="311" r:id="rId26"/>
    <p:sldId id="312" r:id="rId27"/>
    <p:sldId id="300" r:id="rId28"/>
    <p:sldId id="313" r:id="rId29"/>
    <p:sldId id="314" r:id="rId30"/>
    <p:sldId id="301" r:id="rId31"/>
    <p:sldId id="318" r:id="rId32"/>
    <p:sldId id="317" r:id="rId33"/>
    <p:sldId id="316" r:id="rId34"/>
    <p:sldId id="319" r:id="rId35"/>
    <p:sldId id="320" r:id="rId36"/>
    <p:sldId id="302" r:id="rId37"/>
    <p:sldId id="321" r:id="rId38"/>
    <p:sldId id="304" r:id="rId39"/>
    <p:sldId id="305" r:id="rId40"/>
    <p:sldId id="306" r:id="rId41"/>
    <p:sldId id="322" r:id="rId42"/>
    <p:sldId id="323"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uk-UA" smtClean="0"/>
              <a:t>Зразок заголовка</a:t>
            </a:r>
            <a:endParaRPr kumimoji="0" lang="en-US"/>
          </a:p>
        </p:txBody>
      </p:sp>
      <p:sp>
        <p:nvSpPr>
          <p:cNvPr id="9" name="Пі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
        <p:nvSpPr>
          <p:cNvPr id="16" name="Місце для дати 15"/>
          <p:cNvSpPr>
            <a:spLocks noGrp="1"/>
          </p:cNvSpPr>
          <p:nvPr>
            <p:ph type="dt" sz="half" idx="10"/>
          </p:nvPr>
        </p:nvSpPr>
        <p:spPr/>
        <p:txBody>
          <a:bodyPr/>
          <a:lstStyle/>
          <a:p>
            <a:fld id="{03A2D7A6-9A22-4D8B-B194-E3BDFF288DFE}" type="datetimeFigureOut">
              <a:rPr lang="ru-RU" smtClean="0"/>
              <a:pPr/>
              <a:t>21.02.2025</a:t>
            </a:fld>
            <a:endParaRPr lang="ru-RU"/>
          </a:p>
        </p:txBody>
      </p:sp>
      <p:sp>
        <p:nvSpPr>
          <p:cNvPr id="2" name="Місце для нижнього колонтитула 1"/>
          <p:cNvSpPr>
            <a:spLocks noGrp="1"/>
          </p:cNvSpPr>
          <p:nvPr>
            <p:ph type="ftr" sz="quarter" idx="11"/>
          </p:nvPr>
        </p:nvSpPr>
        <p:spPr/>
        <p:txBody>
          <a:bodyPr/>
          <a:lstStyle/>
          <a:p>
            <a:endParaRPr lang="ru-RU"/>
          </a:p>
        </p:txBody>
      </p:sp>
      <p:sp>
        <p:nvSpPr>
          <p:cNvPr id="15" name="Місце для номера слайда 14"/>
          <p:cNvSpPr>
            <a:spLocks noGrp="1"/>
          </p:cNvSpPr>
          <p:nvPr>
            <p:ph type="sldNum" sz="quarter" idx="12"/>
          </p:nvPr>
        </p:nvSpPr>
        <p:spPr>
          <a:xfrm>
            <a:off x="8229600" y="6473952"/>
            <a:ext cx="758952" cy="246888"/>
          </a:xfrm>
        </p:spPr>
        <p:txBody>
          <a:bodyPr/>
          <a:lstStyle/>
          <a:p>
            <a:fld id="{6F7558F8-0B46-496C-A5A6-3FE6E98311C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03A2D7A6-9A22-4D8B-B194-E3BDFF288DFE}" type="datetimeFigureOut">
              <a:rPr lang="ru-RU" smtClean="0"/>
              <a:pPr/>
              <a:t>21.02.2025</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858000" y="549276"/>
            <a:ext cx="18288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549276"/>
            <a:ext cx="62484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03A2D7A6-9A22-4D8B-B194-E3BDFF288DFE}" type="datetimeFigureOut">
              <a:rPr lang="ru-RU" smtClean="0"/>
              <a:pPr/>
              <a:t>21.02.2025</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uk-UA" smtClean="0"/>
              <a:t>Зразок заголовка</a:t>
            </a:r>
            <a:endParaRPr kumimoji="0" lang="en-US"/>
          </a:p>
        </p:txBody>
      </p:sp>
      <p:sp>
        <p:nvSpPr>
          <p:cNvPr id="27" name="Місце для вмісту 26"/>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03A2D7A6-9A22-4D8B-B194-E3BDFF288DFE}" type="datetimeFigureOut">
              <a:rPr lang="ru-RU" smtClean="0"/>
              <a:pPr/>
              <a:t>21.02.2025</a:t>
            </a:fld>
            <a:endParaRPr lang="ru-RU"/>
          </a:p>
        </p:txBody>
      </p:sp>
      <p:sp>
        <p:nvSpPr>
          <p:cNvPr id="19" name="Місце для нижнього колонтитула 18"/>
          <p:cNvSpPr>
            <a:spLocks noGrp="1"/>
          </p:cNvSpPr>
          <p:nvPr>
            <p:ph type="ftr" sz="quarter" idx="11"/>
          </p:nvPr>
        </p:nvSpPr>
        <p:spPr>
          <a:xfrm>
            <a:off x="3581400" y="76200"/>
            <a:ext cx="2895600" cy="288925"/>
          </a:xfrm>
        </p:spPr>
        <p:txBody>
          <a:bodyPr/>
          <a:lstStyle/>
          <a:p>
            <a:endParaRPr lang="ru-RU"/>
          </a:p>
        </p:txBody>
      </p:sp>
      <p:sp>
        <p:nvSpPr>
          <p:cNvPr id="16" name="Місце для номера слайда 15"/>
          <p:cNvSpPr>
            <a:spLocks noGrp="1"/>
          </p:cNvSpPr>
          <p:nvPr>
            <p:ph type="sldNum" sz="quarter" idx="12"/>
          </p:nvPr>
        </p:nvSpPr>
        <p:spPr>
          <a:xfrm>
            <a:off x="8229600" y="6473952"/>
            <a:ext cx="758952" cy="246888"/>
          </a:xfrm>
        </p:spPr>
        <p:txBody>
          <a:bodyPr/>
          <a:lstStyle/>
          <a:p>
            <a:fld id="{6F7558F8-0B46-496C-A5A6-3FE6E98311C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Місце для тексту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19" name="Місце для дати 18"/>
          <p:cNvSpPr>
            <a:spLocks noGrp="1"/>
          </p:cNvSpPr>
          <p:nvPr>
            <p:ph type="dt" sz="half" idx="10"/>
          </p:nvPr>
        </p:nvSpPr>
        <p:spPr/>
        <p:txBody>
          <a:bodyPr/>
          <a:lstStyle/>
          <a:p>
            <a:fld id="{03A2D7A6-9A22-4D8B-B194-E3BDFF288DFE}" type="datetimeFigureOut">
              <a:rPr lang="ru-RU" smtClean="0"/>
              <a:pPr/>
              <a:t>21.02.2025</a:t>
            </a:fld>
            <a:endParaRPr lang="ru-RU"/>
          </a:p>
        </p:txBody>
      </p:sp>
      <p:sp>
        <p:nvSpPr>
          <p:cNvPr id="11" name="Місце для нижнього колонтитула 10"/>
          <p:cNvSpPr>
            <a:spLocks noGrp="1"/>
          </p:cNvSpPr>
          <p:nvPr>
            <p:ph type="ftr" sz="quarter" idx="11"/>
          </p:nvPr>
        </p:nvSpPr>
        <p:spPr/>
        <p:txBody>
          <a:bodyPr/>
          <a:lstStyle/>
          <a:p>
            <a:endParaRPr lang="ru-RU"/>
          </a:p>
        </p:txBody>
      </p:sp>
      <p:sp>
        <p:nvSpPr>
          <p:cNvPr id="16" name="Місце для номера слайда 15"/>
          <p:cNvSpPr>
            <a:spLocks noGrp="1"/>
          </p:cNvSpPr>
          <p:nvPr>
            <p:ph type="sldNum" sz="quarter" idx="12"/>
          </p:nvPr>
        </p:nvSpPr>
        <p:spPr/>
        <p:txBody>
          <a:bodyPr/>
          <a:lstStyle/>
          <a:p>
            <a:fld id="{6F7558F8-0B46-496C-A5A6-3FE6E98311C5}"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uk-UA" smtClean="0"/>
              <a:t>Зразок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uk-UA" smtClean="0"/>
              <a:t>Зразок заголовка</a:t>
            </a:r>
            <a:endParaRPr kumimoji="0" lang="en-US"/>
          </a:p>
        </p:txBody>
      </p:sp>
      <p:sp>
        <p:nvSpPr>
          <p:cNvPr id="14" name="Місце для вмісту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3" name="Місце для вмісту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1" name="Місце для дати 20"/>
          <p:cNvSpPr>
            <a:spLocks noGrp="1"/>
          </p:cNvSpPr>
          <p:nvPr>
            <p:ph type="dt" sz="half" idx="10"/>
          </p:nvPr>
        </p:nvSpPr>
        <p:spPr/>
        <p:txBody>
          <a:bodyPr/>
          <a:lstStyle/>
          <a:p>
            <a:fld id="{03A2D7A6-9A22-4D8B-B194-E3BDFF288DFE}" type="datetimeFigureOut">
              <a:rPr lang="ru-RU" smtClean="0"/>
              <a:pPr/>
              <a:t>21.02.2025</a:t>
            </a:fld>
            <a:endParaRPr lang="ru-RU"/>
          </a:p>
        </p:txBody>
      </p:sp>
      <p:sp>
        <p:nvSpPr>
          <p:cNvPr id="10" name="Місце для нижнього колонтитула 9"/>
          <p:cNvSpPr>
            <a:spLocks noGrp="1"/>
          </p:cNvSpPr>
          <p:nvPr>
            <p:ph type="ftr" sz="quarter" idx="11"/>
          </p:nvPr>
        </p:nvSpPr>
        <p:spPr/>
        <p:txBody>
          <a:bodyPr/>
          <a:lstStyle/>
          <a:p>
            <a:endParaRPr lang="ru-RU"/>
          </a:p>
        </p:txBody>
      </p:sp>
      <p:sp>
        <p:nvSpPr>
          <p:cNvPr id="31" name="Місце для номера слайда 30"/>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25" name="Місце для тексту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вмісту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8" name="Місце для вмісту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0" name="Місце для дати 9"/>
          <p:cNvSpPr>
            <a:spLocks noGrp="1"/>
          </p:cNvSpPr>
          <p:nvPr>
            <p:ph type="dt" sz="half" idx="10"/>
          </p:nvPr>
        </p:nvSpPr>
        <p:spPr/>
        <p:txBody>
          <a:bodyPr/>
          <a:lstStyle/>
          <a:p>
            <a:fld id="{03A2D7A6-9A22-4D8B-B194-E3BDFF288DFE}" type="datetimeFigureOut">
              <a:rPr lang="ru-RU" smtClean="0"/>
              <a:pPr/>
              <a:t>21.02.2025</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a:xfrm>
            <a:off x="8229600" y="6477000"/>
            <a:ext cx="762000" cy="246888"/>
          </a:xfrm>
        </p:spPr>
        <p:txBody>
          <a:bodyPr/>
          <a:lstStyle/>
          <a:p>
            <a:fld id="{6F7558F8-0B46-496C-A5A6-3FE6E98311C5}" type="slidenum">
              <a:rPr lang="ru-RU" smtClean="0"/>
              <a:pPr/>
              <a:t>‹#›</a:t>
            </a:fld>
            <a:endParaRPr lang="ru-RU"/>
          </a:p>
        </p:txBody>
      </p:sp>
      <p:sp>
        <p:nvSpPr>
          <p:cNvPr id="11" name="Пряма сполучна ліні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uk-UA" smtClean="0"/>
              <a:t>Зразок заголовка</a:t>
            </a:r>
            <a:endParaRPr kumimoji="0" lang="en-US"/>
          </a:p>
        </p:txBody>
      </p:sp>
      <p:sp>
        <p:nvSpPr>
          <p:cNvPr id="12" name="Місце для дати 11"/>
          <p:cNvSpPr>
            <a:spLocks noGrp="1"/>
          </p:cNvSpPr>
          <p:nvPr>
            <p:ph type="dt" sz="half" idx="10"/>
          </p:nvPr>
        </p:nvSpPr>
        <p:spPr/>
        <p:txBody>
          <a:bodyPr/>
          <a:lstStyle/>
          <a:p>
            <a:fld id="{03A2D7A6-9A22-4D8B-B194-E3BDFF288DFE}" type="datetimeFigureOut">
              <a:rPr lang="ru-RU" smtClean="0"/>
              <a:pPr/>
              <a:t>21.02.2025</a:t>
            </a:fld>
            <a:endParaRPr lang="ru-RU"/>
          </a:p>
        </p:txBody>
      </p:sp>
      <p:sp>
        <p:nvSpPr>
          <p:cNvPr id="21" name="Місце для нижнього колонтитула 20"/>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3" name="Місце для дати 2"/>
          <p:cNvSpPr>
            <a:spLocks noGrp="1"/>
          </p:cNvSpPr>
          <p:nvPr>
            <p:ph type="dt" sz="half" idx="10"/>
          </p:nvPr>
        </p:nvSpPr>
        <p:spPr/>
        <p:txBody>
          <a:bodyPr/>
          <a:lstStyle/>
          <a:p>
            <a:fld id="{03A2D7A6-9A22-4D8B-B194-E3BDFF288DFE}" type="datetimeFigureOut">
              <a:rPr lang="ru-RU" smtClean="0"/>
              <a:pPr/>
              <a:t>21.02.2025</a:t>
            </a:fld>
            <a:endParaRPr lang="ru-RU"/>
          </a:p>
        </p:txBody>
      </p:sp>
      <p:sp>
        <p:nvSpPr>
          <p:cNvPr id="24" name="Місце для нижнього колонтитула 23"/>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8" name="Пряма сполучна ліні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14" name="Місце для вмісту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03A2D7A6-9A22-4D8B-B194-E3BDFF288DFE}" type="datetimeFigureOut">
              <a:rPr lang="ru-RU" smtClean="0"/>
              <a:pPr/>
              <a:t>21.02.2025</a:t>
            </a:fld>
            <a:endParaRPr lang="ru-RU"/>
          </a:p>
        </p:txBody>
      </p:sp>
      <p:sp>
        <p:nvSpPr>
          <p:cNvPr id="29" name="Місце для нижнього колонтитула 28"/>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6F7558F8-0B46-496C-A5A6-3FE6E98311C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3" name="Місце для зображення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uk-UA" smtClean="0"/>
              <a:t>Клацніть піктограму, щоб додати зображення</a:t>
            </a:r>
            <a:endParaRPr kumimoji="0" lang="en-US" dirty="0"/>
          </a:p>
        </p:txBody>
      </p:sp>
      <p:sp>
        <p:nvSpPr>
          <p:cNvPr id="7" name="Місце для дати 6"/>
          <p:cNvSpPr>
            <a:spLocks noGrp="1"/>
          </p:cNvSpPr>
          <p:nvPr>
            <p:ph type="dt" sz="half" idx="10"/>
          </p:nvPr>
        </p:nvSpPr>
        <p:spPr/>
        <p:txBody>
          <a:bodyPr/>
          <a:lstStyle/>
          <a:p>
            <a:fld id="{03A2D7A6-9A22-4D8B-B194-E3BDFF288DFE}" type="datetimeFigureOut">
              <a:rPr lang="ru-RU" smtClean="0"/>
              <a:pPr/>
              <a:t>21.02.2025</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31" name="Місце для номера слайда 30"/>
          <p:cNvSpPr>
            <a:spLocks noGrp="1"/>
          </p:cNvSpPr>
          <p:nvPr>
            <p:ph type="sldNum" sz="quarter" idx="12"/>
          </p:nvPr>
        </p:nvSpPr>
        <p:spPr/>
        <p:txBody>
          <a:bodyPr/>
          <a:lstStyle/>
          <a:p>
            <a:fld id="{6F7558F8-0B46-496C-A5A6-3FE6E98311C5}"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Місце для тексту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1" name="Місце для дати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3A2D7A6-9A22-4D8B-B194-E3BDFF288DFE}" type="datetimeFigureOut">
              <a:rPr lang="ru-RU" smtClean="0"/>
              <a:pPr/>
              <a:t>21.02.2025</a:t>
            </a:fld>
            <a:endParaRPr lang="ru-RU"/>
          </a:p>
        </p:txBody>
      </p:sp>
      <p:sp>
        <p:nvSpPr>
          <p:cNvPr id="28" name="Місце для нижнього колонтитула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Місце для номера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F7558F8-0B46-496C-A5A6-3FE6E98311C5}" type="slidenum">
              <a:rPr lang="ru-RU" smtClean="0"/>
              <a:pPr/>
              <a:t>‹#›</a:t>
            </a:fld>
            <a:endParaRPr lang="ru-RU"/>
          </a:p>
        </p:txBody>
      </p:sp>
      <p:sp>
        <p:nvSpPr>
          <p:cNvPr id="10" name="Місце для заголовка 9"/>
          <p:cNvSpPr>
            <a:spLocks noGrp="1"/>
          </p:cNvSpPr>
          <p:nvPr>
            <p:ph type="title"/>
          </p:nvPr>
        </p:nvSpPr>
        <p:spPr>
          <a:xfrm>
            <a:off x="304800" y="457200"/>
            <a:ext cx="8686800" cy="838200"/>
          </a:xfrm>
          <a:prstGeom prst="rect">
            <a:avLst/>
          </a:prstGeom>
        </p:spPr>
        <p:txBody>
          <a:bodyPr vert="horz" anchor="ctr">
            <a:normAutofit/>
          </a:bodyPr>
          <a:lstStyle/>
          <a:p>
            <a:r>
              <a:rPr kumimoji="0" lang="uk-UA" smtClean="0"/>
              <a:t>Зразок заголовка</a:t>
            </a:r>
            <a:endParaRPr kumimoji="0" lang="en-US"/>
          </a:p>
        </p:txBody>
      </p:sp>
      <p:sp>
        <p:nvSpPr>
          <p:cNvPr id="9" name="Пряма сполучна ліні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 сполучна ліні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2" y="0"/>
            <a:ext cx="9133698" cy="6860993"/>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548680"/>
            <a:ext cx="8208912" cy="4584845"/>
          </a:xfrm>
          <a:prstGeom prst="rect">
            <a:avLst/>
          </a:prstGeom>
        </p:spPr>
        <p:txBody>
          <a:bodyPr wrap="square">
            <a:spAutoFit/>
          </a:bodyPr>
          <a:lstStyle/>
          <a:p>
            <a:pPr marL="457200" algn="ctr">
              <a:lnSpc>
                <a:spcPct val="107000"/>
              </a:lnSpc>
              <a:spcAft>
                <a:spcPts val="0"/>
              </a:spcAft>
              <a:tabLst>
                <a:tab pos="180340" algn="l"/>
              </a:tabLst>
            </a:pPr>
            <a:r>
              <a:rPr lang="uk-UA" sz="3200" b="1" dirty="0">
                <a:latin typeface="Times New Roman" panose="02020603050405020304" pitchFamily="18" charset="0"/>
                <a:ea typeface="Calibri" panose="020F0502020204030204" pitchFamily="34" charset="0"/>
                <a:cs typeface="Times New Roman" panose="02020603050405020304" pitchFamily="18" charset="0"/>
              </a:rPr>
              <a:t>Лекція 2. Історія пропаганди.</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3200" dirty="0">
                <a:latin typeface="Times New Roman" panose="02020603050405020304" pitchFamily="18" charset="0"/>
                <a:ea typeface="Calibri" panose="020F0502020204030204" pitchFamily="34" charset="0"/>
                <a:cs typeface="Times New Roman" panose="02020603050405020304" pitchFamily="18" charset="0"/>
              </a:rPr>
              <a:t>1. Інформаційно-психологічне протиборство під час Першої світової війни</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3200" dirty="0">
                <a:latin typeface="Times New Roman" panose="02020603050405020304" pitchFamily="18" charset="0"/>
                <a:ea typeface="Calibri" panose="020F0502020204030204" pitchFamily="34" charset="0"/>
                <a:cs typeface="Times New Roman" panose="02020603050405020304" pitchFamily="18" charset="0"/>
              </a:rPr>
              <a:t>2. Пропаганда в УНР</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3200" dirty="0">
                <a:latin typeface="Times New Roman" panose="02020603050405020304" pitchFamily="18" charset="0"/>
                <a:ea typeface="Calibri" panose="020F0502020204030204" pitchFamily="34" charset="0"/>
                <a:cs typeface="Times New Roman" panose="02020603050405020304" pitchFamily="18" charset="0"/>
              </a:rPr>
              <a:t>3. Пропаганда </a:t>
            </a:r>
            <a:r>
              <a:rPr lang="uk-UA" sz="3200" dirty="0" smtClean="0">
                <a:latin typeface="Times New Roman" panose="02020603050405020304" pitchFamily="18" charset="0"/>
                <a:ea typeface="Calibri" panose="020F0502020204030204" pitchFamily="34" charset="0"/>
                <a:cs typeface="Times New Roman" panose="02020603050405020304" pitchFamily="18" charset="0"/>
              </a:rPr>
              <a:t>під </a:t>
            </a:r>
            <a:r>
              <a:rPr lang="uk-UA" sz="3200" dirty="0">
                <a:latin typeface="Times New Roman" panose="02020603050405020304" pitchFamily="18" charset="0"/>
                <a:ea typeface="Calibri" panose="020F0502020204030204" pitchFamily="34" charset="0"/>
                <a:cs typeface="Times New Roman" panose="02020603050405020304" pitchFamily="18" charset="0"/>
              </a:rPr>
              <a:t>час </a:t>
            </a:r>
            <a:r>
              <a:rPr lang="uk-UA" sz="3200" dirty="0" smtClean="0">
                <a:latin typeface="Times New Roman" panose="02020603050405020304" pitchFamily="18" charset="0"/>
                <a:ea typeface="Calibri" panose="020F0502020204030204" pitchFamily="34" charset="0"/>
                <a:cs typeface="Times New Roman" panose="02020603050405020304" pitchFamily="18" charset="0"/>
              </a:rPr>
              <a:t>Другої </a:t>
            </a:r>
            <a:r>
              <a:rPr lang="uk-UA" sz="3200" dirty="0">
                <a:latin typeface="Times New Roman" panose="02020603050405020304" pitchFamily="18" charset="0"/>
                <a:ea typeface="Calibri" panose="020F0502020204030204" pitchFamily="34" charset="0"/>
                <a:cs typeface="Times New Roman" panose="02020603050405020304" pitchFamily="18" charset="0"/>
              </a:rPr>
              <a:t>світової війни. </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3200" dirty="0">
                <a:latin typeface="Times New Roman" panose="02020603050405020304" pitchFamily="18" charset="0"/>
                <a:ea typeface="Calibri" panose="020F0502020204030204" pitchFamily="34" charset="0"/>
                <a:cs typeface="Times New Roman" panose="02020603050405020304" pitchFamily="18" charset="0"/>
              </a:rPr>
              <a:t>4. Інформаційно-психологічне протиборство у роки «холодної війни» (</a:t>
            </a:r>
            <a:r>
              <a:rPr lang="uk-UA" sz="3200" dirty="0" smtClean="0">
                <a:latin typeface="Times New Roman" panose="02020603050405020304" pitchFamily="18" charset="0"/>
                <a:ea typeface="Calibri" panose="020F0502020204030204" pitchFamily="34" charset="0"/>
                <a:cs typeface="Times New Roman" panose="02020603050405020304" pitchFamily="18" charset="0"/>
              </a:rPr>
              <a:t>1946-1991 рр.)</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3200" dirty="0">
                <a:latin typeface="Times New Roman" panose="02020603050405020304" pitchFamily="18" charset="0"/>
                <a:ea typeface="Calibri" panose="020F0502020204030204" pitchFamily="34" charset="0"/>
                <a:cs typeface="Times New Roman" panose="02020603050405020304" pitchFamily="18" charset="0"/>
              </a:rPr>
              <a:t>5. Пропаганда в Росії у ХХІ ст.</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indent="342900" algn="just">
              <a:spcAft>
                <a:spcPts val="0"/>
              </a:spcAft>
            </a:pPr>
            <a:r>
              <a:rPr lang="uk-UA" dirty="0">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7009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4360617"/>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Пропагандистський і психологічний впливи здійснювалися переважно за допомогою друкарської продукції.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Її основними видами були: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листівки,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газети,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брошури,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листи полонених,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плакати,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Symbol" panose="05050102010706020507" pitchFamily="18" charset="2"/>
              <a:buChar char=""/>
            </a:pPr>
            <a:r>
              <a:rPr lang="uk-UA" dirty="0">
                <a:latin typeface="Times New Roman" panose="02020603050405020304" pitchFamily="18" charset="0"/>
                <a:ea typeface="Calibri" panose="020F0502020204030204" pitchFamily="34" charset="0"/>
                <a:cs typeface="Times New Roman" panose="02020603050405020304" pitchFamily="18" charset="0"/>
              </a:rPr>
              <a:t>фальшиві продовольчі картки та ін</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lvl="0" algn="just">
              <a:lnSpc>
                <a:spcPct val="107000"/>
              </a:lnSpc>
              <a:spcAft>
                <a:spcPts val="0"/>
              </a:spcAft>
            </a:pPr>
            <a:endParaRPr lang="uk-UA" sz="16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Листівки видавалися чималими тиражами. Так, у жовтні </a:t>
            </a:r>
            <a:r>
              <a:rPr lang="uk-UA" sz="1600" b="1" dirty="0">
                <a:latin typeface="Times New Roman" panose="02020603050405020304" pitchFamily="18" charset="0"/>
                <a:ea typeface="Calibri" panose="020F0502020204030204" pitchFamily="34" charset="0"/>
                <a:cs typeface="Times New Roman" panose="02020603050405020304" pitchFamily="18" charset="0"/>
              </a:rPr>
              <a:t>1918</a:t>
            </a:r>
            <a:r>
              <a:rPr lang="uk-UA" sz="1600" dirty="0">
                <a:latin typeface="Times New Roman" panose="02020603050405020304" pitchFamily="18" charset="0"/>
                <a:ea typeface="Calibri" panose="020F0502020204030204" pitchFamily="34" charset="0"/>
                <a:cs typeface="Times New Roman" panose="02020603050405020304" pitchFamily="18" charset="0"/>
              </a:rPr>
              <a:t> р. тільки в Англії було видано </a:t>
            </a:r>
            <a:r>
              <a:rPr lang="uk-UA" sz="1600" b="1" dirty="0">
                <a:latin typeface="Times New Roman" panose="02020603050405020304" pitchFamily="18" charset="0"/>
                <a:ea typeface="Calibri" panose="020F0502020204030204" pitchFamily="34" charset="0"/>
                <a:cs typeface="Times New Roman" panose="02020603050405020304" pitchFamily="18" charset="0"/>
              </a:rPr>
              <a:t>5 млн 360 тис. листівок</a:t>
            </a:r>
            <a:r>
              <a:rPr lang="uk-UA" sz="1600" dirty="0">
                <a:latin typeface="Times New Roman" panose="02020603050405020304" pitchFamily="18" charset="0"/>
                <a:ea typeface="Calibri" panose="020F0502020204030204" pitchFamily="34" charset="0"/>
                <a:cs typeface="Times New Roman" panose="02020603050405020304" pitchFamily="18" charset="0"/>
              </a:rPr>
              <a:t>. Спочатку пропагандистські матеріали розповсюджувалися спеціально виділеною авіаескадрильєю. У 1918 р. в Англії був винайдений і випробуваний </a:t>
            </a:r>
            <a:r>
              <a:rPr lang="uk-UA" sz="1600" b="1" dirty="0">
                <a:latin typeface="Times New Roman" panose="02020603050405020304" pitchFamily="18" charset="0"/>
                <a:ea typeface="Calibri" panose="020F0502020204030204" pitchFamily="34" charset="0"/>
                <a:cs typeface="Times New Roman" panose="02020603050405020304" pitchFamily="18" charset="0"/>
              </a:rPr>
              <a:t>агітаційний</a:t>
            </a:r>
            <a:r>
              <a:rPr lang="uk-UA" sz="1600" dirty="0">
                <a:latin typeface="Times New Roman" panose="02020603050405020304" pitchFamily="18" charset="0"/>
                <a:ea typeface="Calibri" panose="020F0502020204030204" pitchFamily="34" charset="0"/>
                <a:cs typeface="Times New Roman" panose="02020603050405020304" pitchFamily="18" charset="0"/>
              </a:rPr>
              <a:t> </a:t>
            </a:r>
            <a:r>
              <a:rPr lang="uk-UA" sz="1600" b="1" dirty="0">
                <a:latin typeface="Times New Roman" panose="02020603050405020304" pitchFamily="18" charset="0"/>
                <a:ea typeface="Calibri" panose="020F0502020204030204" pitchFamily="34" charset="0"/>
                <a:cs typeface="Times New Roman" panose="02020603050405020304" pitchFamily="18" charset="0"/>
              </a:rPr>
              <a:t>снаряд</a:t>
            </a:r>
            <a:r>
              <a:rPr lang="uk-UA" sz="1600"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346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3668055"/>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Першою, на думку британських фахівців, умовою ефективності пропаганди на противника було те, що вона розглядалася як державна справа. Практично це виражалося в тому, що </a:t>
            </a:r>
            <a:r>
              <a:rPr lang="uk-UA" b="1" dirty="0">
                <a:latin typeface="Times New Roman" panose="02020603050405020304" pitchFamily="18" charset="0"/>
                <a:ea typeface="Calibri" panose="020F0502020204030204" pitchFamily="34" charset="0"/>
                <a:cs typeface="Times New Roman" panose="02020603050405020304" pitchFamily="18" charset="0"/>
              </a:rPr>
              <a:t>міністерство інформації </a:t>
            </a:r>
            <a:r>
              <a:rPr lang="uk-UA" dirty="0">
                <a:latin typeface="Times New Roman" panose="02020603050405020304" pitchFamily="18" charset="0"/>
                <a:ea typeface="Calibri" panose="020F0502020204030204" pitchFamily="34" charset="0"/>
                <a:cs typeface="Times New Roman" panose="02020603050405020304" pitchFamily="18" charset="0"/>
              </a:rPr>
              <a:t>було частиною державного апарату й знаходилося в щонайтіснішому зв'язку з прем'єром, міністерством закордонних справ і військовими відомством.</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По-друге, в Англії чудово розуміли, що успіх пропаганди великою мірою залежить від її </a:t>
            </a:r>
            <a:r>
              <a:rPr lang="uk-UA" b="1" dirty="0">
                <a:latin typeface="Times New Roman" panose="02020603050405020304" pitchFamily="18" charset="0"/>
                <a:ea typeface="Calibri" panose="020F0502020204030204" pitchFamily="34" charset="0"/>
                <a:cs typeface="Times New Roman" panose="02020603050405020304" pitchFamily="18" charset="0"/>
              </a:rPr>
              <a:t>масового застосування</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По-третє, міністерству інформації вдалося так будувати й проводити пропаганду, що </a:t>
            </a:r>
            <a:r>
              <a:rPr lang="uk-UA" b="1" dirty="0">
                <a:latin typeface="Times New Roman" panose="02020603050405020304" pitchFamily="18" charset="0"/>
                <a:ea typeface="Calibri" panose="020F0502020204030204" pitchFamily="34" charset="0"/>
                <a:cs typeface="Times New Roman" panose="02020603050405020304" pitchFamily="18" charset="0"/>
              </a:rPr>
              <a:t>для її об'єктів залишалася прихованою основна мета </a:t>
            </a:r>
            <a:r>
              <a:rPr lang="uk-UA" dirty="0">
                <a:latin typeface="Times New Roman" panose="02020603050405020304" pitchFamily="18" charset="0"/>
                <a:ea typeface="Calibri" panose="020F0502020204030204" pitchFamily="34" charset="0"/>
                <a:cs typeface="Times New Roman" panose="02020603050405020304" pitchFamily="18" charset="0"/>
              </a:rPr>
              <a:t>- привернути противника на свою сторону.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Найкраща </a:t>
            </a:r>
            <a:r>
              <a:rPr lang="uk-UA" dirty="0">
                <a:latin typeface="Times New Roman" panose="02020603050405020304" pitchFamily="18" charset="0"/>
                <a:ea typeface="Calibri" panose="020F0502020204030204" pitchFamily="34" charset="0"/>
                <a:cs typeface="Times New Roman" panose="02020603050405020304" pitchFamily="18" charset="0"/>
              </a:rPr>
              <a:t>пропаганда та, за якої об'єкт впливу не відчуває, що на нього впливають.</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995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3785652"/>
          </a:xfrm>
          <a:prstGeom prst="rect">
            <a:avLst/>
          </a:prstGeom>
        </p:spPr>
        <p:txBody>
          <a:bodyPr wrap="square">
            <a:spAutoFit/>
          </a:bodyPr>
          <a:lstStyle/>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Основними темами для інформаційно-пропагандистських матеріалів стали: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pPr>
            <a:r>
              <a:rPr lang="uk-UA" sz="2000" dirty="0">
                <a:latin typeface="Times New Roman" panose="02020603050405020304" pitchFamily="18" charset="0"/>
                <a:ea typeface="Calibri" panose="020F0502020204030204" pitchFamily="34" charset="0"/>
                <a:cs typeface="Times New Roman" panose="02020603050405020304" pitchFamily="18" charset="0"/>
              </a:rPr>
              <a:t>залякування противника своєю потужністю (часто уявною);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pPr>
            <a:r>
              <a:rPr lang="uk-UA" sz="2000" dirty="0">
                <a:latin typeface="Times New Roman" panose="02020603050405020304" pitchFamily="18" charset="0"/>
                <a:ea typeface="Calibri" panose="020F0502020204030204" pitchFamily="34" charset="0"/>
                <a:cs typeface="Times New Roman" panose="02020603050405020304" pitchFamily="18" charset="0"/>
              </a:rPr>
              <a:t>проголошення справедливого характеру війни зі свого боку і звинувачення супротивника у веденні війни несправедливої, загарбницької;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pPr>
            <a:r>
              <a:rPr lang="uk-UA" sz="2000" dirty="0">
                <a:latin typeface="Times New Roman" panose="02020603050405020304" pitchFamily="18" charset="0"/>
                <a:ea typeface="Calibri" panose="020F0502020204030204" pitchFamily="34" charset="0"/>
                <a:cs typeface="Times New Roman" panose="02020603050405020304" pitchFamily="18" charset="0"/>
              </a:rPr>
              <a:t>загострення протиріч у таборі противника (зокрема національних, расових, майнових, релігійних, правових), розкол союзів;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pPr>
            <a:r>
              <a:rPr lang="uk-UA" sz="2000" dirty="0">
                <a:latin typeface="Times New Roman" panose="02020603050405020304" pitchFamily="18" charset="0"/>
                <a:ea typeface="Calibri" panose="020F0502020204030204" pitchFamily="34" charset="0"/>
                <a:cs typeface="Times New Roman" panose="02020603050405020304" pitchFamily="18" charset="0"/>
              </a:rPr>
              <a:t>дискредитація політичного й військового керівництва противника;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Wingdings" panose="05000000000000000000" pitchFamily="2" charset="2"/>
              <a:buChar char=""/>
            </a:pPr>
            <a:r>
              <a:rPr lang="uk-UA" sz="2000" dirty="0">
                <a:latin typeface="Times New Roman" panose="02020603050405020304" pitchFamily="18" charset="0"/>
                <a:ea typeface="Calibri" panose="020F0502020204030204" pitchFamily="34" charset="0"/>
                <a:cs typeface="Times New Roman" panose="02020603050405020304" pitchFamily="18" charset="0"/>
              </a:rPr>
              <a:t>пропаганда полону.</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8730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4031873"/>
          </a:xfrm>
          <a:prstGeom prst="rect">
            <a:avLst/>
          </a:prstGeom>
        </p:spPr>
        <p:txBody>
          <a:bodyPr wrap="square">
            <a:spAutoFit/>
          </a:bodyPr>
          <a:lstStyle/>
          <a:p>
            <a:pPr indent="4572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У період Першої світової війни були сформульовані окремі теоретичні положення, що стосуються принципів ведення пропаганди:</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1. Першою вельми важливою умовою ефективності пропаганди на війська й населення противника стало те, що вона </a:t>
            </a:r>
            <a:r>
              <a:rPr lang="uk-UA" sz="1600" b="1" dirty="0">
                <a:latin typeface="Times New Roman" panose="02020603050405020304" pitchFamily="18" charset="0"/>
                <a:ea typeface="Calibri" panose="020F0502020204030204" pitchFamily="34" charset="0"/>
                <a:cs typeface="Times New Roman" panose="02020603050405020304" pitchFamily="18" charset="0"/>
              </a:rPr>
              <a:t>повинна бути державною справою </a:t>
            </a:r>
            <a:r>
              <a:rPr lang="uk-UA" sz="1600" dirty="0">
                <a:latin typeface="Times New Roman" panose="02020603050405020304" pitchFamily="18" charset="0"/>
                <a:ea typeface="Calibri" panose="020F0502020204030204" pitchFamily="34" charset="0"/>
                <a:cs typeface="Times New Roman" panose="02020603050405020304" pitchFamily="18" charset="0"/>
              </a:rPr>
              <a:t>і вестися державними організаціями. При цьому в кожному конкретному випадку її застосування мають бути поставлені </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чіткі, </a:t>
            </a:r>
            <a:r>
              <a:rPr lang="uk-UA" sz="1600" dirty="0">
                <a:latin typeface="Times New Roman" panose="02020603050405020304" pitchFamily="18" charset="0"/>
                <a:ea typeface="Calibri" panose="020F0502020204030204" pitchFamily="34" charset="0"/>
                <a:cs typeface="Times New Roman" panose="02020603050405020304" pitchFamily="18" charset="0"/>
              </a:rPr>
              <a:t>реальні цілі й завдання. У </a:t>
            </a:r>
            <a:r>
              <a:rPr lang="uk-UA" sz="1600" b="1" dirty="0">
                <a:latin typeface="Times New Roman" panose="02020603050405020304" pitchFamily="18" charset="0"/>
                <a:ea typeface="Calibri" panose="020F0502020204030204" pitchFamily="34" charset="0"/>
                <a:cs typeface="Times New Roman" panose="02020603050405020304" pitchFamily="18" charset="0"/>
              </a:rPr>
              <a:t>коаліційній війні </a:t>
            </a:r>
            <a:r>
              <a:rPr lang="uk-UA" sz="1600" dirty="0">
                <a:latin typeface="Times New Roman" panose="02020603050405020304" pitchFamily="18" charset="0"/>
                <a:ea typeface="Calibri" panose="020F0502020204030204" pitchFamily="34" charset="0"/>
                <a:cs typeface="Times New Roman" panose="02020603050405020304" pitchFamily="18" charset="0"/>
              </a:rPr>
              <a:t>необхідна координація зусиль у сфері пропаганди на війська й населення противника, тобто пропаганда повинна бути справою об'єднаного командування.</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2. Успіх пропаганди великого мірою залежить від її </a:t>
            </a:r>
            <a:r>
              <a:rPr lang="uk-UA" sz="1600" b="1" dirty="0">
                <a:latin typeface="Times New Roman" panose="02020603050405020304" pitchFamily="18" charset="0"/>
                <a:ea typeface="Calibri" panose="020F0502020204030204" pitchFamily="34" charset="0"/>
                <a:cs typeface="Times New Roman" panose="02020603050405020304" pitchFamily="18" charset="0"/>
              </a:rPr>
              <a:t>масового застосування</a:t>
            </a:r>
            <a:r>
              <a:rPr lang="uk-UA" sz="1600" dirty="0">
                <a:latin typeface="Times New Roman" panose="02020603050405020304" pitchFamily="18" charset="0"/>
                <a:ea typeface="Calibri" panose="020F0502020204030204" pitchFamily="34" charset="0"/>
                <a:cs typeface="Times New Roman" panose="02020603050405020304" pitchFamily="18" charset="0"/>
              </a:rPr>
              <a:t>. У зв'язку з цим вона повинна використовувати всі наявні в її арсеналі форми й методи, для її забезпечення повинні виділятися необхідні матеріальні та технічні кошти. Пропаганда повинна вестися на зрозумілій народу мові, зокрема з використанням відповідних діалектів</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t>
            </a:r>
          </a:p>
          <a:p>
            <a:pPr indent="457200" algn="just">
              <a:spcAft>
                <a:spcPts val="0"/>
              </a:spcAft>
            </a:pPr>
            <a:r>
              <a:rPr lang="uk-UA" sz="1600" dirty="0" smtClean="0">
                <a:latin typeface="Times New Roman" panose="02020603050405020304" pitchFamily="18" charset="0"/>
                <a:ea typeface="Calibri" panose="020F0502020204030204" pitchFamily="34" charset="0"/>
                <a:cs typeface="Times New Roman" panose="02020603050405020304" pitchFamily="18" charset="0"/>
              </a:rPr>
              <a:t>3. Пропаганда має здійснюватися так, щоб її об'єкт не підозрював, що цей інформаційно-пропагандистський документ спеціально призначений для нього. Найкраща пропаганда та, за якої об'єкт впливу не відчуває, що на нього впливають.</a:t>
            </a:r>
            <a:endParaRPr lang="ru-RU" sz="1400"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3063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3046988"/>
          </a:xfrm>
          <a:prstGeom prst="rect">
            <a:avLst/>
          </a:prstGeom>
        </p:spPr>
        <p:txBody>
          <a:bodyPr wrap="square">
            <a:spAutoFit/>
          </a:bodyPr>
          <a:lstStyle/>
          <a:p>
            <a:pPr indent="457200" algn="just">
              <a:spcAft>
                <a:spcPts val="0"/>
              </a:spcAft>
            </a:pPr>
            <a:r>
              <a:rPr lang="uk-UA" sz="1600" dirty="0" smtClean="0">
                <a:latin typeface="Times New Roman" panose="02020603050405020304" pitchFamily="18" charset="0"/>
                <a:ea typeface="Calibri" panose="020F0502020204030204" pitchFamily="34" charset="0"/>
                <a:cs typeface="Times New Roman" panose="02020603050405020304" pitchFamily="18" charset="0"/>
              </a:rPr>
              <a:t>4</a:t>
            </a:r>
            <a:r>
              <a:rPr lang="uk-UA" sz="1600" dirty="0">
                <a:latin typeface="Times New Roman" panose="02020603050405020304" pitchFamily="18" charset="0"/>
                <a:ea typeface="Calibri" panose="020F0502020204030204" pitchFamily="34" charset="0"/>
                <a:cs typeface="Times New Roman" panose="02020603050405020304" pitchFamily="18" charset="0"/>
              </a:rPr>
              <a:t>. Люди зазвичай охоче вірять тому, чому їм хочеться вірити. Пропаганда на війська та населення противника завжди повинна враховувати ці потреби й інтереси та відповідно до них будувати зміст своїх інформаційно-пропагандистських матеріалів.</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5. Контроль за проходженням інформації, суворий нагляд за публікацією різних вістей, </a:t>
            </a:r>
            <a:r>
              <a:rPr lang="uk-UA" sz="1600" b="1" i="1" dirty="0">
                <a:latin typeface="Times New Roman" panose="02020603050405020304" pitchFamily="18" charset="0"/>
                <a:ea typeface="Calibri" panose="020F0502020204030204" pitchFamily="34" charset="0"/>
                <a:cs typeface="Times New Roman" panose="02020603050405020304" pitchFamily="18" charset="0"/>
              </a:rPr>
              <a:t>цензура</a:t>
            </a:r>
            <a:r>
              <a:rPr lang="uk-UA" sz="1600" dirty="0">
                <a:latin typeface="Times New Roman" panose="02020603050405020304" pitchFamily="18" charset="0"/>
                <a:ea typeface="Calibri" panose="020F0502020204030204" pitchFamily="34" charset="0"/>
                <a:cs typeface="Times New Roman" panose="02020603050405020304" pitchFamily="18" charset="0"/>
              </a:rPr>
              <a:t> та </a:t>
            </a:r>
            <a:r>
              <a:rPr lang="uk-UA" sz="1600" b="1" i="1" dirty="0">
                <a:latin typeface="Times New Roman" panose="02020603050405020304" pitchFamily="18" charset="0"/>
                <a:ea typeface="Calibri" panose="020F0502020204030204" pitchFamily="34" charset="0"/>
                <a:cs typeface="Times New Roman" panose="02020603050405020304" pitchFamily="18" charset="0"/>
              </a:rPr>
              <a:t>заборона</a:t>
            </a:r>
            <a:r>
              <a:rPr lang="uk-UA" sz="1600" dirty="0">
                <a:latin typeface="Times New Roman" panose="02020603050405020304" pitchFamily="18" charset="0"/>
                <a:ea typeface="Calibri" panose="020F0502020204030204" pitchFamily="34" charset="0"/>
                <a:cs typeface="Times New Roman" panose="02020603050405020304" pitchFamily="18" charset="0"/>
              </a:rPr>
              <a:t> на інформацію постійно </a:t>
            </a:r>
            <a:r>
              <a:rPr lang="uk-UA" sz="1600" b="1" i="1" dirty="0">
                <a:latin typeface="Times New Roman" panose="02020603050405020304" pitchFamily="18" charset="0"/>
                <a:ea typeface="Calibri" panose="020F0502020204030204" pitchFamily="34" charset="0"/>
                <a:cs typeface="Times New Roman" panose="02020603050405020304" pitchFamily="18" charset="0"/>
              </a:rPr>
              <a:t>негативно впливають на маси</a:t>
            </a:r>
            <a:r>
              <a:rPr lang="uk-UA" sz="1600" dirty="0">
                <a:latin typeface="Times New Roman" panose="02020603050405020304" pitchFamily="18" charset="0"/>
                <a:ea typeface="Calibri" panose="020F0502020204030204" pitchFamily="34" charset="0"/>
                <a:cs typeface="Times New Roman" panose="02020603050405020304" pitchFamily="18" charset="0"/>
              </a:rPr>
              <a:t>, викликають загальне обурення. Пропаганда повинна використовувати цю обставину, бо наполовину інформовані особи завжди жадають дізнатися все, а це - знахідка для пропагандиста.</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1600" dirty="0">
                <a:latin typeface="Times New Roman" panose="02020603050405020304" pitchFamily="18" charset="0"/>
                <a:ea typeface="Calibri" panose="020F0502020204030204" pitchFamily="34" charset="0"/>
                <a:cs typeface="Times New Roman" panose="02020603050405020304" pitchFamily="18" charset="0"/>
              </a:rPr>
              <a:t>6. </a:t>
            </a:r>
            <a:r>
              <a:rPr lang="uk-UA" sz="1600" b="1" i="1" dirty="0">
                <a:latin typeface="Times New Roman" panose="02020603050405020304" pitchFamily="18" charset="0"/>
                <a:ea typeface="Calibri" panose="020F0502020204030204" pitchFamily="34" charset="0"/>
                <a:cs typeface="Times New Roman" panose="02020603050405020304" pitchFamily="18" charset="0"/>
              </a:rPr>
              <a:t>Дискредитації не підлягають особи, які мають авторитет </a:t>
            </a:r>
            <a:r>
              <a:rPr lang="uk-UA" sz="1600" dirty="0">
                <a:latin typeface="Times New Roman" panose="02020603050405020304" pitchFamily="18" charset="0"/>
                <a:ea typeface="Calibri" panose="020F0502020204030204" pitchFamily="34" charset="0"/>
                <a:cs typeface="Times New Roman" panose="02020603050405020304" pitchFamily="18" charset="0"/>
              </a:rPr>
              <a:t>серед певної групи населення або особового складу збройних сил. Особливо педантично слід підходити до ведення пропаганди, спрямованої на дискредитацію коронованих персон, керівників партій і рухів.</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146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620688"/>
            <a:ext cx="8136904" cy="2554545"/>
          </a:xfrm>
          <a:prstGeom prst="rect">
            <a:avLst/>
          </a:prstGeom>
        </p:spPr>
        <p:txBody>
          <a:bodyPr wrap="square">
            <a:spAutoFit/>
          </a:bodyPr>
          <a:lstStyle/>
          <a:p>
            <a:pPr indent="457200" algn="just"/>
            <a:r>
              <a:rPr lang="uk-UA" sz="2000" b="1" i="1" dirty="0">
                <a:latin typeface="Times New Roman" panose="02020603050405020304" pitchFamily="18" charset="0"/>
                <a:ea typeface="Calibri" panose="020F0502020204030204" pitchFamily="34" charset="0"/>
                <a:cs typeface="Times New Roman" panose="02020603050405020304" pitchFamily="18" charset="0"/>
              </a:rPr>
              <a:t>2. Пропаганда в УНР</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sz="2000" dirty="0">
                <a:latin typeface="Times New Roman" panose="02020603050405020304" pitchFamily="18" charset="0"/>
                <a:ea typeface="Calibri" panose="020F0502020204030204" pitchFamily="34" charset="0"/>
                <a:cs typeface="Times New Roman" panose="02020603050405020304" pitchFamily="18" charset="0"/>
              </a:rPr>
              <a:t>УНР використовувала різні форми пропаганди, включаючи </a:t>
            </a:r>
            <a:r>
              <a:rPr lang="uk-UA" sz="2000" b="1" dirty="0">
                <a:latin typeface="Times New Roman" panose="02020603050405020304" pitchFamily="18" charset="0"/>
                <a:ea typeface="Calibri" panose="020F0502020204030204" pitchFamily="34" charset="0"/>
                <a:cs typeface="Times New Roman" panose="02020603050405020304" pitchFamily="18" charset="0"/>
              </a:rPr>
              <a:t>плакати</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b="1" dirty="0">
                <a:latin typeface="Times New Roman" panose="02020603050405020304" pitchFamily="18" charset="0"/>
                <a:ea typeface="Calibri" panose="020F0502020204030204" pitchFamily="34" charset="0"/>
                <a:cs typeface="Times New Roman" panose="02020603050405020304" pitchFamily="18" charset="0"/>
              </a:rPr>
              <a:t>листівки</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r>
              <a:rPr lang="uk-UA" sz="2000" b="1" dirty="0">
                <a:latin typeface="Times New Roman" panose="02020603050405020304" pitchFamily="18" charset="0"/>
                <a:ea typeface="Calibri" panose="020F0502020204030204" pitchFamily="34" charset="0"/>
                <a:cs typeface="Times New Roman" panose="02020603050405020304" pitchFamily="18" charset="0"/>
              </a:rPr>
              <a:t>газети</a:t>
            </a:r>
            <a:r>
              <a:rPr lang="uk-UA" sz="2000" dirty="0">
                <a:latin typeface="Times New Roman" panose="02020603050405020304" pitchFamily="18" charset="0"/>
                <a:ea typeface="Calibri" panose="020F0502020204030204" pitchFamily="34" charset="0"/>
                <a:cs typeface="Times New Roman" panose="02020603050405020304" pitchFamily="18" charset="0"/>
              </a:rPr>
              <a:t> та </a:t>
            </a:r>
            <a:r>
              <a:rPr lang="uk-UA" sz="2000" b="1" dirty="0">
                <a:latin typeface="Times New Roman" panose="02020603050405020304" pitchFamily="18" charset="0"/>
                <a:ea typeface="Calibri" panose="020F0502020204030204" pitchFamily="34" charset="0"/>
                <a:cs typeface="Times New Roman" panose="02020603050405020304" pitchFamily="18" charset="0"/>
              </a:rPr>
              <a:t>радіо</a:t>
            </a:r>
            <a:r>
              <a:rPr lang="uk-UA" sz="2000" dirty="0">
                <a:latin typeface="Times New Roman" panose="02020603050405020304" pitchFamily="18" charset="0"/>
                <a:ea typeface="Calibri" panose="020F0502020204030204" pitchFamily="34" charset="0"/>
                <a:cs typeface="Times New Roman" panose="02020603050405020304" pitchFamily="18" charset="0"/>
              </a:rPr>
              <a:t>. Їх часто використовували для зображення більшовиків як ворогів України, заклику українців вступити до армії та боротися за свою незалежність.</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sz="2000" dirty="0">
                <a:latin typeface="Times New Roman" panose="02020603050405020304" pitchFamily="18" charset="0"/>
                <a:ea typeface="Calibri" panose="020F0502020204030204" pitchFamily="34" charset="0"/>
                <a:cs typeface="Times New Roman" panose="02020603050405020304" pitchFamily="18" charset="0"/>
              </a:rPr>
              <a:t>Керівництво УНР прагнуло формувати позитивний образ держави як у країні, так і на світовій арені, приділяючи увагу системам оповіщення як необхідної частини суспільного розвитку</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700" y="3260705"/>
            <a:ext cx="5060597"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073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1340768"/>
            <a:ext cx="3816424" cy="3170099"/>
          </a:xfrm>
          <a:prstGeom prst="rect">
            <a:avLst/>
          </a:prstGeom>
        </p:spPr>
        <p:txBody>
          <a:bodyPr wrap="square">
            <a:spAutoFit/>
          </a:bodyPr>
          <a:lstStyle/>
          <a:p>
            <a:pPr indent="457200" algn="just"/>
            <a:r>
              <a:rPr lang="uk-UA" sz="2000" dirty="0">
                <a:latin typeface="Times New Roman" panose="02020603050405020304" pitchFamily="18" charset="0"/>
                <a:ea typeface="Calibri" panose="020F0502020204030204" pitchFamily="34" charset="0"/>
                <a:cs typeface="Times New Roman" panose="02020603050405020304" pitchFamily="18" charset="0"/>
              </a:rPr>
              <a:t>Ч</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ерез </a:t>
            </a:r>
            <a:r>
              <a:rPr lang="uk-UA" sz="2000" dirty="0">
                <a:latin typeface="Times New Roman" panose="02020603050405020304" pitchFamily="18" charset="0"/>
                <a:ea typeface="Calibri" panose="020F0502020204030204" pitchFamily="34" charset="0"/>
                <a:cs typeface="Times New Roman" panose="02020603050405020304" pitchFamily="18" charset="0"/>
              </a:rPr>
              <a:t>рік після проголошення УНР, </a:t>
            </a:r>
            <a:r>
              <a:rPr lang="uk-UA" sz="2000" b="1" dirty="0">
                <a:latin typeface="Times New Roman" panose="02020603050405020304" pitchFamily="18" charset="0"/>
                <a:ea typeface="Calibri" panose="020F0502020204030204" pitchFamily="34" charset="0"/>
                <a:cs typeface="Times New Roman" panose="02020603050405020304" pitchFamily="18" charset="0"/>
              </a:rPr>
              <a:t>26 грудня 1918 </a:t>
            </a:r>
            <a:r>
              <a:rPr lang="uk-UA" sz="2000" b="1" dirty="0" smtClean="0">
                <a:latin typeface="Times New Roman" panose="02020603050405020304" pitchFamily="18" charset="0"/>
                <a:ea typeface="Calibri" panose="020F0502020204030204" pitchFamily="34" charset="0"/>
                <a:cs typeface="Times New Roman" panose="02020603050405020304" pitchFamily="18" charset="0"/>
              </a:rPr>
              <a:t>р.</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000" dirty="0">
                <a:latin typeface="Times New Roman" panose="02020603050405020304" pitchFamily="18" charset="0"/>
                <a:ea typeface="Calibri" panose="020F0502020204030204" pitchFamily="34" charset="0"/>
                <a:cs typeface="Times New Roman" panose="02020603050405020304" pitchFamily="18" charset="0"/>
              </a:rPr>
              <a:t>в уряді В. </a:t>
            </a:r>
            <a:r>
              <a:rPr lang="uk-UA" sz="2000" dirty="0" err="1">
                <a:latin typeface="Times New Roman" panose="02020603050405020304" pitchFamily="18" charset="0"/>
                <a:ea typeface="Calibri" panose="020F0502020204030204" pitchFamily="34" charset="0"/>
                <a:cs typeface="Times New Roman" panose="02020603050405020304" pitchFamily="18" charset="0"/>
              </a:rPr>
              <a:t>Чехівського</a:t>
            </a:r>
            <a:r>
              <a:rPr lang="uk-UA" sz="2000" dirty="0">
                <a:latin typeface="Times New Roman" panose="02020603050405020304" pitchFamily="18" charset="0"/>
                <a:ea typeface="Calibri" panose="020F0502020204030204" pitchFamily="34" charset="0"/>
                <a:cs typeface="Times New Roman" panose="02020603050405020304" pitchFamily="18" charset="0"/>
              </a:rPr>
              <a:t> було створено такий важливий підрозділ, як </a:t>
            </a:r>
            <a:r>
              <a:rPr lang="uk-UA" sz="2000" b="1" dirty="0">
                <a:latin typeface="Times New Roman" panose="02020603050405020304" pitchFamily="18" charset="0"/>
                <a:ea typeface="Calibri" panose="020F0502020204030204" pitchFamily="34" charset="0"/>
                <a:cs typeface="Times New Roman" panose="02020603050405020304" pitchFamily="18" charset="0"/>
              </a:rPr>
              <a:t>Міністерство Преси та Пропаганди</a:t>
            </a:r>
            <a:r>
              <a:rPr lang="uk-UA" sz="2000" dirty="0">
                <a:latin typeface="Times New Roman" panose="02020603050405020304" pitchFamily="18" charset="0"/>
                <a:ea typeface="Calibri" panose="020F0502020204030204" pitchFamily="34" charset="0"/>
                <a:cs typeface="Times New Roman" panose="02020603050405020304" pitchFamily="18" charset="0"/>
              </a:rPr>
              <a:t>. </a:t>
            </a: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sz="2000" dirty="0">
                <a:latin typeface="Times New Roman" panose="02020603050405020304" pitchFamily="18" charset="0"/>
                <a:ea typeface="Calibri" panose="020F0502020204030204" pitchFamily="34" charset="0"/>
                <a:cs typeface="Times New Roman" panose="02020603050405020304" pitchFamily="18" charset="0"/>
              </a:rPr>
              <a:t>У</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000" dirty="0">
                <a:latin typeface="Times New Roman" panose="02020603050405020304" pitchFamily="18" charset="0"/>
                <a:ea typeface="Calibri" panose="020F0502020204030204" pitchFamily="34" charset="0"/>
                <a:cs typeface="Times New Roman" panose="02020603050405020304" pitchFamily="18" charset="0"/>
              </a:rPr>
              <a:t>1920–1921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рр. </a:t>
            </a:r>
            <a:r>
              <a:rPr lang="uk-UA" sz="2000" dirty="0">
                <a:latin typeface="Times New Roman" panose="02020603050405020304" pitchFamily="18" charset="0"/>
                <a:ea typeface="Calibri" panose="020F0502020204030204" pitchFamily="34" charset="0"/>
                <a:cs typeface="Times New Roman" panose="02020603050405020304" pitchFamily="18" charset="0"/>
              </a:rPr>
              <a:t>відомство очолював політичний діяч, письменник, публіцист </a:t>
            </a:r>
            <a:r>
              <a:rPr lang="uk-UA" sz="2000" b="1" dirty="0" smtClean="0">
                <a:latin typeface="Times New Roman" panose="02020603050405020304" pitchFamily="18" charset="0"/>
                <a:ea typeface="Calibri" panose="020F0502020204030204" pitchFamily="34" charset="0"/>
                <a:cs typeface="Times New Roman" panose="02020603050405020304" pitchFamily="18" charset="0"/>
              </a:rPr>
              <a:t>Осип </a:t>
            </a:r>
            <a:r>
              <a:rPr lang="uk-UA" sz="2000" b="1" dirty="0" err="1">
                <a:latin typeface="Times New Roman" panose="02020603050405020304" pitchFamily="18" charset="0"/>
                <a:ea typeface="Calibri" panose="020F0502020204030204" pitchFamily="34" charset="0"/>
                <a:cs typeface="Times New Roman" panose="02020603050405020304" pitchFamily="18" charset="0"/>
              </a:rPr>
              <a:t>Назарук</a:t>
            </a:r>
            <a:r>
              <a:rPr lang="uk-UA"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656" y="404664"/>
            <a:ext cx="4301208"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832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2308324"/>
          </a:xfrm>
          <a:prstGeom prst="rect">
            <a:avLst/>
          </a:prstGeom>
        </p:spPr>
        <p:txBody>
          <a:bodyPr wrap="square">
            <a:spAutoFit/>
          </a:bodyPr>
          <a:lstStyle/>
          <a:p>
            <a:pPr lvl="0" indent="457200" algn="just"/>
            <a:r>
              <a:rPr lang="uk-UA" b="1" i="1" dirty="0" smtClean="0">
                <a:latin typeface="Times New Roman" panose="02020603050405020304" pitchFamily="18" charset="0"/>
                <a:ea typeface="Calibri" panose="020F0502020204030204" pitchFamily="34" charset="0"/>
                <a:cs typeface="Times New Roman" panose="02020603050405020304" pitchFamily="18" charset="0"/>
              </a:rPr>
              <a:t>3. Пропаганда </a:t>
            </a:r>
            <a:r>
              <a:rPr lang="uk-UA" b="1" i="1" dirty="0">
                <a:latin typeface="Times New Roman" panose="02020603050405020304" pitchFamily="18" charset="0"/>
                <a:ea typeface="Calibri" panose="020F0502020204030204" pitchFamily="34" charset="0"/>
                <a:cs typeface="Times New Roman" panose="02020603050405020304" pitchFamily="18" charset="0"/>
              </a:rPr>
              <a:t>під час Другої світової війни.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r>
              <a:rPr lang="uk-UA" dirty="0">
                <a:latin typeface="Times New Roman" panose="02020603050405020304" pitchFamily="18" charset="0"/>
                <a:ea typeface="Calibri" panose="020F0502020204030204" pitchFamily="34" charset="0"/>
                <a:cs typeface="Times New Roman" panose="02020603050405020304" pitchFamily="18" charset="0"/>
              </a:rPr>
              <a:t>Із перших кроків своєї політичної діяльності </a:t>
            </a:r>
            <a:r>
              <a:rPr lang="uk-UA" dirty="0" smtClean="0">
                <a:latin typeface="Times New Roman" panose="02020603050405020304" pitchFamily="18" charset="0"/>
                <a:ea typeface="Calibri" panose="020F0502020204030204" pitchFamily="34" charset="0"/>
                <a:cs typeface="Times New Roman" panose="02020603050405020304" pitchFamily="18" charset="0"/>
              </a:rPr>
              <a:t>А. Гітлер </a:t>
            </a:r>
            <a:r>
              <a:rPr lang="uk-UA" dirty="0">
                <a:latin typeface="Times New Roman" panose="02020603050405020304" pitchFamily="18" charset="0"/>
                <a:ea typeface="Calibri" panose="020F0502020204030204" pitchFamily="34" charset="0"/>
                <a:cs typeface="Times New Roman" panose="02020603050405020304" pitchFamily="18" charset="0"/>
              </a:rPr>
              <a:t>надавав надзвичайно великого значення пропаганді.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dirty="0">
                <a:latin typeface="Times New Roman" panose="02020603050405020304" pitchFamily="18" charset="0"/>
                <a:ea typeface="Calibri" panose="020F0502020204030204" pitchFamily="34" charset="0"/>
                <a:cs typeface="Times New Roman" panose="02020603050405020304" pitchFamily="18" charset="0"/>
              </a:rPr>
              <a:t>Очолюючи імперське міністерство пропаганди, </a:t>
            </a:r>
            <a:r>
              <a:rPr lang="uk-UA" dirty="0" smtClean="0">
                <a:latin typeface="Times New Roman" panose="02020603050405020304" pitchFamily="18" charset="0"/>
                <a:ea typeface="Calibri" panose="020F0502020204030204" pitchFamily="34" charset="0"/>
                <a:cs typeface="Times New Roman" panose="02020603050405020304" pitchFamily="18" charset="0"/>
              </a:rPr>
              <a:t>Й. </a:t>
            </a:r>
            <a:r>
              <a:rPr lang="uk-UA" dirty="0" err="1" smtClean="0">
                <a:latin typeface="Times New Roman" panose="02020603050405020304" pitchFamily="18" charset="0"/>
                <a:ea typeface="Calibri" panose="020F0502020204030204" pitchFamily="34" charset="0"/>
                <a:cs typeface="Times New Roman" panose="02020603050405020304" pitchFamily="18" charset="0"/>
              </a:rPr>
              <a:t>Геббельс</a:t>
            </a: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так визначав роль інформації в майбутніх воєнних кампаніях: "Інформація на війні є бойовим засобом. Її використовують із метою ведення війни, а не для передачі відомостей".</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stretch>
            <a:fillRect/>
          </a:stretch>
        </p:blipFill>
        <p:spPr>
          <a:xfrm>
            <a:off x="3347864" y="2996952"/>
            <a:ext cx="5355000" cy="2919200"/>
          </a:xfrm>
          <a:prstGeom prst="rect">
            <a:avLst/>
          </a:prstGeom>
        </p:spPr>
      </p:pic>
    </p:spTree>
    <p:extLst>
      <p:ext uri="{BB962C8B-B14F-4D97-AF65-F5344CB8AC3E}">
        <p14:creationId xmlns:p14="http://schemas.microsoft.com/office/powerpoint/2010/main" val="1013111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2862322"/>
          </a:xfrm>
          <a:prstGeom prst="rect">
            <a:avLst/>
          </a:prstGeom>
        </p:spPr>
        <p:txBody>
          <a:bodyPr wrap="square">
            <a:spAutoFit/>
          </a:bodyPr>
          <a:lstStyle/>
          <a:p>
            <a:pPr indent="457200" algn="just"/>
            <a:r>
              <a:rPr lang="uk-UA" dirty="0" smtClean="0">
                <a:latin typeface="Times New Roman" panose="02020603050405020304" pitchFamily="18" charset="0"/>
                <a:ea typeface="Calibri" panose="020F0502020204030204" pitchFamily="34" charset="0"/>
                <a:cs typeface="Times New Roman" panose="02020603050405020304" pitchFamily="18" charset="0"/>
              </a:rPr>
              <a:t>Вплив </a:t>
            </a:r>
            <a:r>
              <a:rPr lang="uk-UA" dirty="0">
                <a:latin typeface="Times New Roman" panose="02020603050405020304" pitchFamily="18" charset="0"/>
                <a:ea typeface="Calibri" panose="020F0502020204030204" pitchFamily="34" charset="0"/>
                <a:cs typeface="Times New Roman" panose="02020603050405020304" pitchFamily="18" charset="0"/>
              </a:rPr>
              <a:t>на громадську думку зарубіжних країн передбачалось здійснювати такими способами: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dirty="0">
                <a:latin typeface="Times New Roman" panose="02020603050405020304" pitchFamily="18" charset="0"/>
                <a:ea typeface="Calibri" panose="020F0502020204030204" pitchFamily="34" charset="0"/>
                <a:cs typeface="Times New Roman" panose="02020603050405020304" pitchFamily="18" charset="0"/>
              </a:rPr>
              <a:t>1. Поширення інформації через інформагентства, радіо, через доставку за кордон німецьких газет і журналів, листівок, через агентурну мережу.</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dirty="0">
                <a:latin typeface="Times New Roman" panose="02020603050405020304" pitchFamily="18" charset="0"/>
                <a:ea typeface="Calibri" panose="020F0502020204030204" pitchFamily="34" charset="0"/>
                <a:cs typeface="Times New Roman" panose="02020603050405020304" pitchFamily="18" charset="0"/>
              </a:rPr>
              <a:t>2. Через німецьких кореспондентів за кордоном.</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dirty="0">
                <a:latin typeface="Times New Roman" panose="02020603050405020304" pitchFamily="18" charset="0"/>
                <a:ea typeface="Calibri" panose="020F0502020204030204" pitchFamily="34" charset="0"/>
                <a:cs typeface="Times New Roman" panose="02020603050405020304" pitchFamily="18" charset="0"/>
              </a:rPr>
              <a:t>3. Через проведення виставок-ярмарок у Німеччині, участь у таких виставках за кордоном.</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dirty="0">
                <a:latin typeface="Times New Roman" panose="02020603050405020304" pitchFamily="18" charset="0"/>
                <a:ea typeface="Calibri" panose="020F0502020204030204" pitchFamily="34" charset="0"/>
                <a:cs typeface="Times New Roman" panose="02020603050405020304" pitchFamily="18" charset="0"/>
              </a:rPr>
              <a:t>4. Здійснення програм обміну з дружніми країнами в різних галузях (наука, мистецтво, спорт, виховання молоді та ін.).</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a:stretch>
            <a:fillRect/>
          </a:stretch>
        </p:blipFill>
        <p:spPr>
          <a:xfrm>
            <a:off x="1252118" y="3170699"/>
            <a:ext cx="2088232" cy="3239263"/>
          </a:xfrm>
          <a:prstGeom prst="rect">
            <a:avLst/>
          </a:prstGeom>
        </p:spPr>
      </p:pic>
      <p:pic>
        <p:nvPicPr>
          <p:cNvPr id="4" name="Рисунок 3"/>
          <p:cNvPicPr>
            <a:picLocks noChangeAspect="1"/>
          </p:cNvPicPr>
          <p:nvPr/>
        </p:nvPicPr>
        <p:blipFill>
          <a:blip r:embed="rId5"/>
          <a:stretch>
            <a:fillRect/>
          </a:stretch>
        </p:blipFill>
        <p:spPr>
          <a:xfrm>
            <a:off x="4151528" y="3501008"/>
            <a:ext cx="3732840" cy="2468103"/>
          </a:xfrm>
          <a:prstGeom prst="rect">
            <a:avLst/>
          </a:prstGeom>
        </p:spPr>
      </p:pic>
    </p:spTree>
    <p:extLst>
      <p:ext uri="{BB962C8B-B14F-4D97-AF65-F5344CB8AC3E}">
        <p14:creationId xmlns:p14="http://schemas.microsoft.com/office/powerpoint/2010/main" val="2117052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5" y="384414"/>
            <a:ext cx="5467795" cy="3075635"/>
          </a:xfrm>
          <a:prstGeom prst="rect">
            <a:avLst/>
          </a:prstGeom>
        </p:spPr>
      </p:pic>
      <p:sp>
        <p:nvSpPr>
          <p:cNvPr id="4" name="Прямоугольник 3"/>
          <p:cNvSpPr/>
          <p:nvPr/>
        </p:nvSpPr>
        <p:spPr>
          <a:xfrm>
            <a:off x="314047" y="3573001"/>
            <a:ext cx="8492131" cy="646331"/>
          </a:xfrm>
          <a:prstGeom prst="rect">
            <a:avLst/>
          </a:prstGeom>
        </p:spPr>
        <p:txBody>
          <a:bodyPr wrap="square">
            <a:spAutoFit/>
          </a:bodyPr>
          <a:lstStyle/>
          <a:p>
            <a:pPr algn="ctr"/>
            <a:r>
              <a:rPr lang="uk-UA" dirty="0" smtClean="0">
                <a:latin typeface="Times New Roman" panose="02020603050405020304" pitchFamily="18" charset="0"/>
                <a:cs typeface="Times New Roman" panose="02020603050405020304" pitchFamily="18" charset="0"/>
              </a:rPr>
              <a:t>Німецькі війська в Парижі, </a:t>
            </a:r>
          </a:p>
          <a:p>
            <a:pPr algn="ctr"/>
            <a:r>
              <a:rPr lang="uk-UA" b="1" dirty="0" smtClean="0">
                <a:latin typeface="Times New Roman" panose="02020603050405020304" pitchFamily="18" charset="0"/>
                <a:cs typeface="Times New Roman" panose="02020603050405020304" pitchFamily="18" charset="0"/>
              </a:rPr>
              <a:t>1940 р.</a:t>
            </a:r>
            <a:endParaRPr lang="uk-UA"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39552" y="4490794"/>
            <a:ext cx="8064896" cy="1754326"/>
          </a:xfrm>
          <a:prstGeom prst="rect">
            <a:avLst/>
          </a:prstGeom>
        </p:spPr>
        <p:txBody>
          <a:bodyPr wrap="square">
            <a:spAutoFit/>
          </a:bodyPr>
          <a:lstStyle/>
          <a:p>
            <a:pPr indent="457200" algn="just"/>
            <a:r>
              <a:rPr lang="uk-UA" dirty="0">
                <a:latin typeface="Times New Roman" panose="02020603050405020304" pitchFamily="18" charset="0"/>
                <a:ea typeface="Calibri" panose="020F0502020204030204" pitchFamily="34" charset="0"/>
                <a:cs typeface="Times New Roman" panose="02020603050405020304" pitchFamily="18" charset="0"/>
              </a:rPr>
              <a:t>Німецька пропаганда досягла свого найбільшого успіху в 1940 році, в період бойових дій з окупації Франції. Основними важелями геббельсівської пропаганди були "</a:t>
            </a:r>
            <a:r>
              <a:rPr lang="uk-UA" b="1" dirty="0">
                <a:latin typeface="Times New Roman" panose="02020603050405020304" pitchFamily="18" charset="0"/>
                <a:ea typeface="Calibri" panose="020F0502020204030204" pitchFamily="34" charset="0"/>
                <a:cs typeface="Times New Roman" panose="02020603050405020304" pitchFamily="18" charset="0"/>
              </a:rPr>
              <a:t>чорні</a:t>
            </a:r>
            <a:r>
              <a:rPr lang="uk-UA" dirty="0">
                <a:latin typeface="Times New Roman" panose="02020603050405020304" pitchFamily="18" charset="0"/>
                <a:ea typeface="Calibri" panose="020F0502020204030204" pitchFamily="34" charset="0"/>
                <a:cs typeface="Times New Roman" panose="02020603050405020304" pitchFamily="18" charset="0"/>
              </a:rPr>
              <a:t>" передавачі, які видавали себе за французькі радіостанції. За їх допомогою поширювалися різноманітні чутки, піддавалися нищівній критиці уряд і армія Франції, сіялися невпевненість та панічні настрої серед населення і французьких військовослужбовців.</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1679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395536" y="476672"/>
            <a:ext cx="8352928" cy="5016758"/>
          </a:xfrm>
          <a:prstGeom prst="rect">
            <a:avLst/>
          </a:prstGeom>
        </p:spPr>
        <p:txBody>
          <a:bodyPr wrap="square">
            <a:spAutoFit/>
          </a:bodyPr>
          <a:lstStyle/>
          <a:p>
            <a:pPr marL="228600" indent="342900" algn="just">
              <a:spcAft>
                <a:spcPts val="0"/>
              </a:spcAft>
            </a:pPr>
            <a:r>
              <a:rPr lang="uk-UA" sz="2000" b="1" i="1" dirty="0">
                <a:latin typeface="Times New Roman" panose="02020603050405020304" pitchFamily="18" charset="0"/>
                <a:ea typeface="Times New Roman" panose="02020603050405020304" pitchFamily="18" charset="0"/>
              </a:rPr>
              <a:t>1. Причини, привід та початок Першої світової війни. Стратегічні плани противників</a:t>
            </a:r>
            <a:endParaRPr lang="en-US" sz="2000" dirty="0">
              <a:latin typeface="Times New Roman" panose="02020603050405020304" pitchFamily="18" charset="0"/>
              <a:ea typeface="Times New Roman" panose="02020603050405020304" pitchFamily="18" charset="0"/>
            </a:endParaRPr>
          </a:p>
          <a:p>
            <a:pPr indent="342900" algn="ctr">
              <a:spcAft>
                <a:spcPts val="0"/>
              </a:spcAft>
            </a:pPr>
            <a:r>
              <a:rPr lang="uk-UA" sz="2000" i="1" u="sng" dirty="0">
                <a:latin typeface="Times New Roman" panose="02020603050405020304" pitchFamily="18" charset="0"/>
                <a:ea typeface="Times New Roman" panose="02020603050405020304" pitchFamily="18" charset="0"/>
              </a:rPr>
              <a:t>Причини війни</a:t>
            </a:r>
            <a:endParaRPr lang="en-US" sz="2000" i="1" u="sng"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 суперечності між провідними державами світу </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 </a:t>
            </a:r>
            <a:r>
              <a:rPr lang="uk-UA" sz="2000" dirty="0" smtClean="0">
                <a:latin typeface="Times New Roman" panose="02020603050405020304" pitchFamily="18" charset="0"/>
                <a:ea typeface="Times New Roman" panose="02020603050405020304" pitchFamily="18" charset="0"/>
              </a:rPr>
              <a:t>наявність </a:t>
            </a:r>
            <a:r>
              <a:rPr lang="uk-UA" sz="2000" dirty="0">
                <a:latin typeface="Times New Roman" panose="02020603050405020304" pitchFamily="18" charset="0"/>
                <a:ea typeface="Times New Roman" panose="02020603050405020304" pitchFamily="18" charset="0"/>
              </a:rPr>
              <a:t>двох блоків — Троїстого союзу та Антанти.</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 </a:t>
            </a:r>
            <a:r>
              <a:rPr lang="uk-UA" sz="2000" dirty="0" smtClean="0">
                <a:latin typeface="Times New Roman" panose="02020603050405020304" pitchFamily="18" charset="0"/>
                <a:ea typeface="Times New Roman" panose="02020603050405020304" pitchFamily="18" charset="0"/>
              </a:rPr>
              <a:t>загарбання </a:t>
            </a:r>
            <a:r>
              <a:rPr lang="uk-UA" sz="2000" dirty="0">
                <a:latin typeface="Times New Roman" panose="02020603050405020304" pitchFamily="18" charset="0"/>
                <a:ea typeface="Times New Roman" panose="02020603050405020304" pitchFamily="18" charset="0"/>
              </a:rPr>
              <a:t>нових територій, ринків збуту та джерел сировини. Гонка озброєнь.</a:t>
            </a:r>
            <a:endParaRPr lang="en-US" sz="2000" dirty="0">
              <a:latin typeface="Times New Roman" panose="02020603050405020304" pitchFamily="18" charset="0"/>
              <a:ea typeface="Times New Roman" panose="02020603050405020304" pitchFamily="18" charset="0"/>
            </a:endParaRPr>
          </a:p>
          <a:p>
            <a:pPr indent="342900" algn="ctr">
              <a:spcAft>
                <a:spcPts val="0"/>
              </a:spcAft>
            </a:pPr>
            <a:r>
              <a:rPr lang="uk-UA" sz="2000" i="1" u="sng" dirty="0">
                <a:latin typeface="Times New Roman" panose="02020603050405020304" pitchFamily="18" charset="0"/>
                <a:ea typeface="Times New Roman" panose="02020603050405020304" pitchFamily="18" charset="0"/>
              </a:rPr>
              <a:t>Привід</a:t>
            </a:r>
            <a:endParaRPr lang="en-US" sz="2000" i="1" u="sng" dirty="0">
              <a:latin typeface="Times New Roman" panose="02020603050405020304" pitchFamily="18" charset="0"/>
              <a:ea typeface="Times New Roman" panose="02020603050405020304" pitchFamily="18" charset="0"/>
            </a:endParaRPr>
          </a:p>
          <a:p>
            <a:pPr indent="342900" algn="just">
              <a:spcAft>
                <a:spcPts val="0"/>
              </a:spcAft>
            </a:pPr>
            <a:r>
              <a:rPr lang="uk-UA" sz="2000" b="1" i="1" dirty="0">
                <a:latin typeface="Times New Roman" panose="02020603050405020304" pitchFamily="18" charset="0"/>
                <a:ea typeface="Times New Roman" panose="02020603050405020304" pitchFamily="18" charset="0"/>
              </a:rPr>
              <a:t>28 червня 1914 р. </a:t>
            </a:r>
            <a:r>
              <a:rPr lang="uk-UA" sz="2000" dirty="0">
                <a:latin typeface="Times New Roman" panose="02020603050405020304" pitchFamily="18" charset="0"/>
                <a:ea typeface="Times New Roman" panose="02020603050405020304" pitchFamily="18" charset="0"/>
              </a:rPr>
              <a:t>— убивство в Сараєво спадкоємця австро-угорського престолу </a:t>
            </a:r>
            <a:r>
              <a:rPr lang="uk-UA" sz="2000" dirty="0" smtClean="0">
                <a:latin typeface="Times New Roman" panose="02020603050405020304" pitchFamily="18" charset="0"/>
                <a:ea typeface="Times New Roman" panose="02020603050405020304" pitchFamily="18" charset="0"/>
              </a:rPr>
              <a:t>Франца-</a:t>
            </a:r>
            <a:r>
              <a:rPr lang="uk-UA" sz="2000" dirty="0" err="1" smtClean="0">
                <a:latin typeface="Times New Roman" panose="02020603050405020304" pitchFamily="18" charset="0"/>
                <a:ea typeface="Times New Roman" panose="02020603050405020304" pitchFamily="18" charset="0"/>
              </a:rPr>
              <a:t>Фердинанда</a:t>
            </a:r>
            <a:r>
              <a:rPr lang="uk-UA" sz="2000" dirty="0" smtClean="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сербським націоналістом Г. Принципом.</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indent="342900" algn="ctr">
              <a:spcAft>
                <a:spcPts val="0"/>
              </a:spcAft>
            </a:pPr>
            <a:r>
              <a:rPr lang="uk-UA" sz="2000" i="1" u="sng" dirty="0">
                <a:latin typeface="Times New Roman" panose="02020603050405020304" pitchFamily="18" charset="0"/>
                <a:ea typeface="Times New Roman" panose="02020603050405020304" pitchFamily="18" charset="0"/>
              </a:rPr>
              <a:t>Початок</a:t>
            </a:r>
            <a:endParaRPr lang="en-US" sz="2000" i="1" u="sng" dirty="0">
              <a:latin typeface="Times New Roman" panose="02020603050405020304" pitchFamily="18" charset="0"/>
              <a:ea typeface="Times New Roman" panose="02020603050405020304" pitchFamily="18" charset="0"/>
            </a:endParaRPr>
          </a:p>
          <a:p>
            <a:pPr indent="342900" algn="just">
              <a:spcAft>
                <a:spcPts val="0"/>
              </a:spcAft>
            </a:pPr>
            <a:r>
              <a:rPr lang="uk-UA" sz="2000" dirty="0">
                <a:latin typeface="Times New Roman" panose="02020603050405020304" pitchFamily="18" charset="0"/>
                <a:ea typeface="Times New Roman" panose="02020603050405020304" pitchFamily="18" charset="0"/>
              </a:rPr>
              <a:t>Австро-Угорський уряд висунув ультиматум, умови якого не можна було виконати.</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i="1" dirty="0">
                <a:latin typeface="Times New Roman" panose="02020603050405020304" pitchFamily="18" charset="0"/>
                <a:ea typeface="Times New Roman" panose="02020603050405020304" pitchFamily="18" charset="0"/>
              </a:rPr>
              <a:t>28 липня 1914 р</a:t>
            </a:r>
            <a:r>
              <a:rPr lang="uk-UA" sz="2000" dirty="0">
                <a:latin typeface="Times New Roman" panose="02020603050405020304" pitchFamily="18" charset="0"/>
                <a:ea typeface="Times New Roman" panose="02020603050405020304" pitchFamily="18" charset="0"/>
              </a:rPr>
              <a:t>. —Австро-Угорщина оголосила війну Сербії.</a:t>
            </a:r>
            <a:endParaRPr lang="en-US" sz="2000" dirty="0">
              <a:latin typeface="Times New Roman" panose="02020603050405020304" pitchFamily="18" charset="0"/>
              <a:ea typeface="Times New Roman" panose="02020603050405020304" pitchFamily="18" charset="0"/>
            </a:endParaRPr>
          </a:p>
          <a:p>
            <a:pPr indent="342900" algn="just">
              <a:spcAft>
                <a:spcPts val="0"/>
              </a:spcAft>
            </a:pPr>
            <a:r>
              <a:rPr lang="uk-UA" sz="2000" b="1" i="1" dirty="0">
                <a:latin typeface="Times New Roman" panose="02020603050405020304" pitchFamily="18" charset="0"/>
                <a:ea typeface="Times New Roman" panose="02020603050405020304" pitchFamily="18" charset="0"/>
              </a:rPr>
              <a:t>1 серпня 1914 р. </a:t>
            </a:r>
            <a:r>
              <a:rPr lang="uk-UA" sz="2000" dirty="0">
                <a:latin typeface="Times New Roman" panose="02020603050405020304" pitchFamily="18" charset="0"/>
                <a:ea typeface="Times New Roman" panose="02020603050405020304" pitchFamily="18" charset="0"/>
              </a:rPr>
              <a:t>— Німеччина оголосила війну Росії. </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2359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1477328"/>
          </a:xfrm>
          <a:prstGeom prst="rect">
            <a:avLst/>
          </a:prstGeom>
        </p:spPr>
        <p:txBody>
          <a:bodyPr wrap="square">
            <a:spAutoFit/>
          </a:bodyPr>
          <a:lstStyle/>
          <a:p>
            <a:pPr indent="457200" algn="just"/>
            <a:r>
              <a:rPr lang="uk-UA" dirty="0" smtClean="0">
                <a:latin typeface="Times New Roman" panose="02020603050405020304" pitchFamily="18" charset="0"/>
                <a:ea typeface="Calibri" panose="020F0502020204030204" pitchFamily="34" charset="0"/>
                <a:cs typeface="Times New Roman" panose="02020603050405020304" pitchFamily="18" charset="0"/>
              </a:rPr>
              <a:t>Найбільших </a:t>
            </a:r>
            <a:r>
              <a:rPr lang="uk-UA" dirty="0">
                <a:latin typeface="Times New Roman" panose="02020603050405020304" pitchFamily="18" charset="0"/>
                <a:ea typeface="Calibri" panose="020F0502020204030204" pitchFamily="34" charset="0"/>
                <a:cs typeface="Times New Roman" panose="02020603050405020304" pitchFamily="18" charset="0"/>
              </a:rPr>
              <a:t>успіхів пропагандистська машина Вермахту досягла у </a:t>
            </a:r>
            <a:r>
              <a:rPr lang="uk-UA" b="1" dirty="0">
                <a:latin typeface="Times New Roman" panose="02020603050405020304" pitchFamily="18" charset="0"/>
                <a:ea typeface="Calibri" panose="020F0502020204030204" pitchFamily="34" charset="0"/>
                <a:cs typeface="Times New Roman" panose="02020603050405020304" pitchFamily="18" charset="0"/>
              </a:rPr>
              <a:t>1942</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р. </a:t>
            </a:r>
            <a:r>
              <a:rPr lang="uk-UA" dirty="0">
                <a:latin typeface="Times New Roman" panose="02020603050405020304" pitchFamily="18" charset="0"/>
                <a:ea typeface="Calibri" panose="020F0502020204030204" pitchFamily="34" charset="0"/>
                <a:cs typeface="Times New Roman" panose="02020603050405020304" pitchFamily="18" charset="0"/>
              </a:rPr>
              <a:t>Велика кількість перебіжчиків і полонених у 1941 </a:t>
            </a:r>
            <a:r>
              <a:rPr lang="uk-UA" dirty="0" smtClean="0">
                <a:latin typeface="Times New Roman" panose="02020603050405020304" pitchFamily="18" charset="0"/>
                <a:ea typeface="Calibri" panose="020F0502020204030204" pitchFamily="34" charset="0"/>
                <a:cs typeface="Times New Roman" panose="02020603050405020304" pitchFamily="18" charset="0"/>
              </a:rPr>
              <a:t>р. </a:t>
            </a:r>
            <a:r>
              <a:rPr lang="uk-UA" dirty="0">
                <a:latin typeface="Times New Roman" panose="02020603050405020304" pitchFamily="18" charset="0"/>
                <a:ea typeface="Calibri" panose="020F0502020204030204" pitchFamily="34" charset="0"/>
                <a:cs typeface="Times New Roman" panose="02020603050405020304" pitchFamily="18" charset="0"/>
              </a:rPr>
              <a:t>пояснюється, передусім, винятково сприятливою бойовою обстановкою, що склалася на користь фашистської Німеччини. Тому приписувати успіхи цього року лише ефективному впливові пропаганди було б неправильно. </a:t>
            </a:r>
            <a:endParaRPr lang="uk-UA"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658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3114058"/>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 основу німецької пропаганди лягли такі тези: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обґрунтування раптового нападу на СРСР</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err="1">
                <a:latin typeface="Times New Roman" panose="02020603050405020304" pitchFamily="18" charset="0"/>
                <a:ea typeface="Calibri" panose="020F0502020204030204" pitchFamily="34" charset="0"/>
                <a:cs typeface="Times New Roman" panose="02020603050405020304" pitchFamily="18" charset="0"/>
              </a:rPr>
              <a:t>Жидівсько</a:t>
            </a:r>
            <a:r>
              <a:rPr lang="uk-UA" dirty="0">
                <a:latin typeface="Times New Roman" panose="02020603050405020304" pitchFamily="18" charset="0"/>
                <a:ea typeface="Calibri" panose="020F0502020204030204" pitchFamily="34" charset="0"/>
                <a:cs typeface="Times New Roman" panose="02020603050405020304" pitchFamily="18" charset="0"/>
              </a:rPr>
              <a:t>-комуністичний уряд, який очолює </a:t>
            </a:r>
            <a:r>
              <a:rPr lang="uk-UA" dirty="0" err="1">
                <a:latin typeface="Times New Roman" panose="02020603050405020304" pitchFamily="18" charset="0"/>
                <a:ea typeface="Calibri" panose="020F0502020204030204" pitchFamily="34" charset="0"/>
                <a:cs typeface="Times New Roman" panose="02020603050405020304" pitchFamily="18" charset="0"/>
              </a:rPr>
              <a:t>Джугашвілі</a:t>
            </a:r>
            <a:r>
              <a:rPr lang="uk-UA" dirty="0">
                <a:latin typeface="Times New Roman" panose="02020603050405020304" pitchFamily="18" charset="0"/>
                <a:ea typeface="Calibri" panose="020F0502020204030204" pitchFamily="34" charset="0"/>
                <a:cs typeface="Times New Roman" panose="02020603050405020304" pitchFamily="18" charset="0"/>
              </a:rPr>
              <a:t>-Сталін, порушив договори, що були укладені з Німеччиною";</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визвольна місія Вермахту</a:t>
            </a:r>
            <a:r>
              <a:rPr lang="uk-UA" dirty="0">
                <a:latin typeface="Times New Roman" panose="02020603050405020304" pitchFamily="18" charset="0"/>
                <a:ea typeface="Calibri" panose="020F0502020204030204" pitchFamily="34" charset="0"/>
                <a:cs typeface="Times New Roman" panose="02020603050405020304" pitchFamily="18" charset="0"/>
              </a:rPr>
              <a:t>: "Німецьким військам наказано вигнати комуністів, які мордують та експлуатують народи СРСР";</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b="1" dirty="0">
                <a:latin typeface="Times New Roman" panose="02020603050405020304" pitchFamily="18" charset="0"/>
                <a:ea typeface="Calibri" panose="020F0502020204030204" pitchFamily="34" charset="0"/>
                <a:cs typeface="Times New Roman" panose="02020603050405020304" pitchFamily="18" charset="0"/>
              </a:rPr>
              <a:t>становище у СРСР</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"Вам </a:t>
            </a:r>
            <a:r>
              <a:rPr lang="uk-UA" dirty="0">
                <a:latin typeface="Times New Roman" panose="02020603050405020304" pitchFamily="18" charset="0"/>
                <a:ea typeface="Calibri" panose="020F0502020204030204" pitchFamily="34" charset="0"/>
                <a:cs typeface="Times New Roman" panose="02020603050405020304" pitchFamily="18" charset="0"/>
              </a:rPr>
              <a:t>обіцяли соціалізм і справедливість - ви ж отримали убогість і знущання";</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b="1" dirty="0" smtClean="0">
                <a:latin typeface="Times New Roman" panose="02020603050405020304" pitchFamily="18" charset="0"/>
                <a:ea typeface="Calibri" panose="020F0502020204030204" pitchFamily="34" charset="0"/>
                <a:cs typeface="Times New Roman" panose="02020603050405020304" pitchFamily="18" charset="0"/>
              </a:rPr>
              <a:t>спільна </a:t>
            </a:r>
            <a:r>
              <a:rPr lang="uk-UA" b="1" dirty="0">
                <a:latin typeface="Times New Roman" panose="02020603050405020304" pitchFamily="18" charset="0"/>
                <a:ea typeface="Calibri" panose="020F0502020204030204" pitchFamily="34" charset="0"/>
                <a:cs typeface="Times New Roman" panose="02020603050405020304" pitchFamily="18" charset="0"/>
              </a:rPr>
              <a:t>боротьба</a:t>
            </a:r>
            <a:r>
              <a:rPr lang="uk-UA" dirty="0">
                <a:latin typeface="Times New Roman" panose="02020603050405020304" pitchFamily="18" charset="0"/>
                <a:ea typeface="Calibri" panose="020F0502020204030204" pitchFamily="34" charset="0"/>
                <a:cs typeface="Times New Roman" panose="02020603050405020304" pitchFamily="18" charset="0"/>
              </a:rPr>
              <a:t>: "Поверніть вашу зброю проти цієї влади - і ви звільните світ від ворогів людства</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2977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3391057"/>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Напередодні Другої світової війни радянський уряд також здійснив відповідні заходи для зміцнення апарату </a:t>
            </a:r>
            <a:r>
              <a:rPr lang="uk-UA" dirty="0" err="1">
                <a:latin typeface="Times New Roman" panose="02020603050405020304" pitchFamily="18" charset="0"/>
                <a:ea typeface="Calibri" panose="020F0502020204030204" pitchFamily="34" charset="0"/>
                <a:cs typeface="Times New Roman" panose="02020603050405020304" pitchFamily="18" charset="0"/>
              </a:rPr>
              <a:t>спецпропаганди</a:t>
            </a:r>
            <a:r>
              <a:rPr lang="uk-UA" dirty="0">
                <a:latin typeface="Times New Roman" panose="02020603050405020304" pitchFamily="18" charset="0"/>
                <a:ea typeface="Calibri" panose="020F0502020204030204" pitchFamily="34" charset="0"/>
                <a:cs typeface="Times New Roman" panose="02020603050405020304" pitchFamily="18" charset="0"/>
              </a:rPr>
              <a:t> (СП).</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Першим кроком з організації та ведення пропаганди серед військ і населення противника став облік осіб, які володіли іноземними мовами, проведений на підставі Директиви ГПУ РСЧА від 29 червня 1938 р. За наказом Народного комісара оборони СРСР від 10 липня 1939 р. було створено 24 редакції, що випускали газети на іноземних мовах, серед них три - німецькою.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Основне </a:t>
            </a:r>
            <a:r>
              <a:rPr lang="uk-UA" dirty="0">
                <a:latin typeface="Times New Roman" panose="02020603050405020304" pitchFamily="18" charset="0"/>
                <a:ea typeface="Calibri" panose="020F0502020204030204" pitchFamily="34" charset="0"/>
                <a:cs typeface="Times New Roman" panose="02020603050405020304" pitchFamily="18" charset="0"/>
              </a:rPr>
              <a:t>завдання редакцій полягало в організації теоретичної та практичної підготовки літературних працівників для того, щоб у разі виникнення війни можна було негайно розгорнути видання літератури відповідними іноземними мовами для поширення серед військ і населення противника.</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4322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3679790"/>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Фактично в основу змісту </a:t>
            </a:r>
            <a:r>
              <a:rPr lang="uk-UA" dirty="0" err="1">
                <a:latin typeface="Times New Roman" panose="02020603050405020304" pitchFamily="18" charset="0"/>
                <a:ea typeface="Calibri" panose="020F0502020204030204" pitchFamily="34" charset="0"/>
                <a:cs typeface="Times New Roman" panose="02020603050405020304" pitchFamily="18" charset="0"/>
              </a:rPr>
              <a:t>спецпропаганди</a:t>
            </a:r>
            <a:r>
              <a:rPr lang="uk-UA" dirty="0">
                <a:latin typeface="Times New Roman" panose="02020603050405020304" pitchFamily="18" charset="0"/>
                <a:ea typeface="Calibri" panose="020F0502020204030204" pitchFamily="34" charset="0"/>
                <a:cs typeface="Times New Roman" panose="02020603050405020304" pitchFamily="18" charset="0"/>
              </a:rPr>
              <a:t>, особливо під час перших оборонних боїв 1941 </a:t>
            </a:r>
            <a:r>
              <a:rPr lang="uk-UA" dirty="0" smtClean="0">
                <a:latin typeface="Times New Roman" panose="02020603050405020304" pitchFamily="18" charset="0"/>
                <a:ea typeface="Calibri" panose="020F0502020204030204" pitchFamily="34" charset="0"/>
                <a:cs typeface="Times New Roman" panose="02020603050405020304" pitchFamily="18" charset="0"/>
              </a:rPr>
              <a:t>р., </a:t>
            </a:r>
            <a:r>
              <a:rPr lang="uk-UA" dirty="0">
                <a:latin typeface="Times New Roman" panose="02020603050405020304" pitchFamily="18" charset="0"/>
                <a:ea typeface="Calibri" panose="020F0502020204030204" pitchFamily="34" charset="0"/>
                <a:cs typeface="Times New Roman" panose="02020603050405020304" pitchFamily="18" charset="0"/>
              </a:rPr>
              <a:t>механічно покладалася стара політична теза "</a:t>
            </a:r>
            <a:r>
              <a:rPr lang="uk-UA" b="1" dirty="0">
                <a:latin typeface="Times New Roman" panose="02020603050405020304" pitchFamily="18" charset="0"/>
                <a:ea typeface="Calibri" panose="020F0502020204030204" pitchFamily="34" charset="0"/>
                <a:cs typeface="Times New Roman" panose="02020603050405020304" pitchFamily="18" charset="0"/>
              </a:rPr>
              <a:t>робітничої революції</a:t>
            </a:r>
            <a:r>
              <a:rPr lang="uk-UA" dirty="0">
                <a:latin typeface="Times New Roman" panose="02020603050405020304" pitchFamily="18" charset="0"/>
                <a:ea typeface="Calibri" panose="020F0502020204030204" pitchFamily="34" charset="0"/>
                <a:cs typeface="Times New Roman" panose="02020603050405020304" pitchFamily="18" charset="0"/>
              </a:rPr>
              <a:t>", яка була механічно перенесена з часів громадянської війни та воєнної інтервенції в умовах назрівання в Німеччині революційної ситуації.</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Після першого періоду війни акцент в інформаційно-пропагандистській діяльності змістився з класових аспектів на "</a:t>
            </a:r>
            <a:r>
              <a:rPr lang="uk-UA" b="1" dirty="0">
                <a:latin typeface="Times New Roman" panose="02020603050405020304" pitchFamily="18" charset="0"/>
                <a:ea typeface="Calibri" panose="020F0502020204030204" pitchFamily="34" charset="0"/>
                <a:cs typeface="Times New Roman" panose="02020603050405020304" pitchFamily="18" charset="0"/>
              </a:rPr>
              <a:t>загальнолюдські</a:t>
            </a:r>
            <a:r>
              <a:rPr lang="uk-UA" dirty="0">
                <a:latin typeface="Times New Roman" panose="02020603050405020304" pitchFamily="18" charset="0"/>
                <a:ea typeface="Calibri" panose="020F0502020204030204" pitchFamily="34" charset="0"/>
                <a:cs typeface="Times New Roman" panose="02020603050405020304" pitchFamily="18" charset="0"/>
              </a:rPr>
              <a:t>". Робота велася у </a:t>
            </a:r>
            <a:r>
              <a:rPr lang="uk-UA" dirty="0" err="1">
                <a:latin typeface="Times New Roman" panose="02020603050405020304" pitchFamily="18" charset="0"/>
                <a:ea typeface="Calibri" panose="020F0502020204030204" pitchFamily="34" charset="0"/>
                <a:cs typeface="Times New Roman" panose="02020603050405020304" pitchFamily="18" charset="0"/>
              </a:rPr>
              <a:t>позаідеологічній</a:t>
            </a:r>
            <a:r>
              <a:rPr lang="uk-UA" dirty="0">
                <a:latin typeface="Times New Roman" panose="02020603050405020304" pitchFamily="18" charset="0"/>
                <a:ea typeface="Calibri" panose="020F0502020204030204" pitchFamily="34" charset="0"/>
                <a:cs typeface="Times New Roman" panose="02020603050405020304" pitchFamily="18" charset="0"/>
              </a:rPr>
              <a:t> сфері: </a:t>
            </a:r>
            <a:r>
              <a:rPr lang="uk-UA" b="1" dirty="0">
                <a:latin typeface="Times New Roman" panose="02020603050405020304" pitchFamily="18" charset="0"/>
                <a:ea typeface="Calibri" panose="020F0502020204030204" pitchFamily="34" charset="0"/>
                <a:cs typeface="Times New Roman" panose="02020603050405020304" pitchFamily="18" charset="0"/>
              </a:rPr>
              <a:t>не "проти", а "за"</a:t>
            </a:r>
            <a:r>
              <a:rPr lang="uk-UA" dirty="0">
                <a:latin typeface="Times New Roman" panose="02020603050405020304" pitchFamily="18" charset="0"/>
                <a:ea typeface="Calibri" panose="020F0502020204030204" pitchFamily="34" charset="0"/>
                <a:cs typeface="Times New Roman" panose="02020603050405020304" pitchFamily="18" charset="0"/>
              </a:rPr>
              <a:t>. У 1941 </a:t>
            </a:r>
            <a:r>
              <a:rPr lang="uk-UA" dirty="0" smtClean="0">
                <a:latin typeface="Times New Roman" panose="02020603050405020304" pitchFamily="18" charset="0"/>
                <a:ea typeface="Calibri" panose="020F0502020204030204" pitchFamily="34" charset="0"/>
                <a:cs typeface="Times New Roman" panose="02020603050405020304" pitchFamily="18" charset="0"/>
              </a:rPr>
              <a:t>р. </a:t>
            </a:r>
            <a:r>
              <a:rPr lang="uk-UA" dirty="0">
                <a:latin typeface="Times New Roman" panose="02020603050405020304" pitchFamily="18" charset="0"/>
                <a:ea typeface="Calibri" panose="020F0502020204030204" pitchFamily="34" charset="0"/>
                <a:cs typeface="Times New Roman" panose="02020603050405020304" pitchFamily="18" charset="0"/>
              </a:rPr>
              <a:t>класові принципи використовувалися у понад 60 % радянських пропагандистських матеріалів, а у 1943 </a:t>
            </a:r>
            <a:r>
              <a:rPr lang="uk-UA" dirty="0" smtClean="0">
                <a:latin typeface="Times New Roman" panose="02020603050405020304" pitchFamily="18" charset="0"/>
                <a:ea typeface="Calibri" panose="020F0502020204030204" pitchFamily="34" charset="0"/>
                <a:cs typeface="Times New Roman" panose="02020603050405020304" pitchFamily="18" charset="0"/>
              </a:rPr>
              <a:t>р. </a:t>
            </a:r>
            <a:r>
              <a:rPr lang="uk-UA" dirty="0">
                <a:latin typeface="Times New Roman" panose="02020603050405020304" pitchFamily="18" charset="0"/>
                <a:ea typeface="Calibri" panose="020F0502020204030204" pitchFamily="34" charset="0"/>
                <a:cs typeface="Times New Roman" panose="02020603050405020304" pitchFamily="18" charset="0"/>
              </a:rPr>
              <a:t>- вже у 35 %.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Новим напрямом у радянській </a:t>
            </a:r>
            <a:r>
              <a:rPr lang="uk-UA" dirty="0" err="1">
                <a:latin typeface="Times New Roman" panose="02020603050405020304" pitchFamily="18" charset="0"/>
                <a:ea typeface="Calibri" panose="020F0502020204030204" pitchFamily="34" charset="0"/>
                <a:cs typeface="Times New Roman" panose="02020603050405020304" pitchFamily="18" charset="0"/>
              </a:rPr>
              <a:t>спецпропаганді</a:t>
            </a:r>
            <a:r>
              <a:rPr lang="uk-UA" dirty="0">
                <a:latin typeface="Times New Roman" panose="02020603050405020304" pitchFamily="18" charset="0"/>
                <a:ea typeface="Calibri" panose="020F0502020204030204" pitchFamily="34" charset="0"/>
                <a:cs typeface="Times New Roman" panose="02020603050405020304" pitchFamily="18" charset="0"/>
              </a:rPr>
              <a:t> було використання "</a:t>
            </a:r>
            <a:r>
              <a:rPr lang="uk-UA" b="1" dirty="0">
                <a:latin typeface="Times New Roman" panose="02020603050405020304" pitchFamily="18" charset="0"/>
                <a:ea typeface="Calibri" panose="020F0502020204030204" pitchFamily="34" charset="0"/>
                <a:cs typeface="Times New Roman" panose="02020603050405020304" pitchFamily="18" charset="0"/>
              </a:rPr>
              <a:t>сентиментальних тем</a:t>
            </a:r>
            <a:r>
              <a:rPr lang="uk-UA" dirty="0">
                <a:latin typeface="Times New Roman" panose="02020603050405020304" pitchFamily="18" charset="0"/>
                <a:ea typeface="Calibri" panose="020F0502020204030204" pitchFamily="34" charset="0"/>
                <a:cs typeface="Times New Roman" panose="02020603050405020304" pitchFamily="18" charset="0"/>
              </a:rPr>
              <a:t>", де психологічним об'єктом впливу були родинні почуття. Такою листівкою була "Пам'ятай про свою дитину".</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223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3668055"/>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Основними засобами пропаганди в Англії в цей період були радіо та друковані видання. Особливо високий професійний рівень мали передачі лондонського радіо, трансльовані для зарубіжної аудиторії. Вже у </a:t>
            </a:r>
            <a:r>
              <a:rPr lang="uk-UA" b="1" dirty="0">
                <a:latin typeface="Times New Roman" panose="02020603050405020304" pitchFamily="18" charset="0"/>
                <a:ea typeface="Calibri" panose="020F0502020204030204" pitchFamily="34" charset="0"/>
                <a:cs typeface="Times New Roman" panose="02020603050405020304" pitchFamily="18" charset="0"/>
              </a:rPr>
              <a:t>1939</a:t>
            </a:r>
            <a:r>
              <a:rPr lang="uk-UA" dirty="0">
                <a:latin typeface="Times New Roman" panose="02020603050405020304" pitchFamily="18" charset="0"/>
                <a:ea typeface="Calibri" panose="020F0502020204030204" pitchFamily="34" charset="0"/>
                <a:cs typeface="Times New Roman" panose="02020603050405020304" pitchFamily="18" charset="0"/>
              </a:rPr>
              <a:t> р. радіостанція </a:t>
            </a:r>
            <a:r>
              <a:rPr lang="uk-UA" b="1" dirty="0" err="1">
                <a:latin typeface="Times New Roman" panose="02020603050405020304" pitchFamily="18" charset="0"/>
                <a:ea typeface="Calibri" panose="020F0502020204030204" pitchFamily="34" charset="0"/>
                <a:cs typeface="Times New Roman" panose="02020603050405020304" pitchFamily="18" charset="0"/>
              </a:rPr>
              <a:t>Бі</a:t>
            </a:r>
            <a:r>
              <a:rPr lang="uk-UA" b="1" dirty="0">
                <a:latin typeface="Times New Roman" panose="02020603050405020304" pitchFamily="18" charset="0"/>
                <a:ea typeface="Calibri" panose="020F0502020204030204" pitchFamily="34" charset="0"/>
                <a:cs typeface="Times New Roman" panose="02020603050405020304" pitchFamily="18" charset="0"/>
              </a:rPr>
              <a:t>-</a:t>
            </a:r>
            <a:r>
              <a:rPr lang="uk-UA" b="1" dirty="0" err="1">
                <a:latin typeface="Times New Roman" panose="02020603050405020304" pitchFamily="18" charset="0"/>
                <a:ea typeface="Calibri" panose="020F0502020204030204" pitchFamily="34" charset="0"/>
                <a:cs typeface="Times New Roman" panose="02020603050405020304" pitchFamily="18" charset="0"/>
              </a:rPr>
              <a:t>Бі</a:t>
            </a:r>
            <a:r>
              <a:rPr lang="uk-UA" b="1" dirty="0">
                <a:latin typeface="Times New Roman" panose="02020603050405020304" pitchFamily="18" charset="0"/>
                <a:ea typeface="Calibri" panose="020F0502020204030204" pitchFamily="34" charset="0"/>
                <a:cs typeface="Times New Roman" panose="02020603050405020304" pitchFamily="18" charset="0"/>
              </a:rPr>
              <a:t>-Сі</a:t>
            </a:r>
            <a:r>
              <a:rPr lang="uk-UA" dirty="0">
                <a:latin typeface="Times New Roman" panose="02020603050405020304" pitchFamily="18" charset="0"/>
                <a:ea typeface="Calibri" panose="020F0502020204030204" pitchFamily="34" charset="0"/>
                <a:cs typeface="Times New Roman" panose="02020603050405020304" pitchFamily="18" charset="0"/>
              </a:rPr>
              <a:t> мала досить широку аудиторію слухачів у Німеччині. Не дивно, що гітлерівська служба безпеки переслідувала, в першу чергу, за прослуховування лондонського радіо, яке вважалося найбільш небезпечним з точки зору підриву націонал - соціалістичного духу.</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Пропагандистський вплив на противника був найдешевшим засобом впливу.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Так</a:t>
            </a:r>
            <a:r>
              <a:rPr lang="uk-UA" dirty="0">
                <a:latin typeface="Times New Roman" panose="02020603050405020304" pitchFamily="18" charset="0"/>
                <a:ea typeface="Calibri" panose="020F0502020204030204" pitchFamily="34" charset="0"/>
                <a:cs typeface="Times New Roman" panose="02020603050405020304" pitchFamily="18" charset="0"/>
              </a:rPr>
              <a:t>, за період Другої світової війни з території Англії над Західною Європою було поширено </a:t>
            </a:r>
            <a:r>
              <a:rPr lang="uk-UA" b="1" dirty="0">
                <a:latin typeface="Times New Roman" panose="02020603050405020304" pitchFamily="18" charset="0"/>
                <a:ea typeface="Calibri" panose="020F0502020204030204" pitchFamily="34" charset="0"/>
                <a:cs typeface="Times New Roman" panose="02020603050405020304" pitchFamily="18" charset="0"/>
              </a:rPr>
              <a:t>6,5 млрд листівок </a:t>
            </a:r>
            <a:r>
              <a:rPr lang="uk-UA" dirty="0">
                <a:latin typeface="Times New Roman" panose="02020603050405020304" pitchFamily="18" charset="0"/>
                <a:ea typeface="Calibri" panose="020F0502020204030204" pitchFamily="34" charset="0"/>
                <a:cs typeface="Times New Roman" panose="02020603050405020304" pitchFamily="18" charset="0"/>
              </a:rPr>
              <a:t>на 29 мовах. Загальна чисельність населення країн Західної Європи складала на той час близько 200 млн осіб, тобто в середньому по </a:t>
            </a:r>
            <a:r>
              <a:rPr lang="uk-UA" b="1" dirty="0">
                <a:latin typeface="Times New Roman" panose="02020603050405020304" pitchFamily="18" charset="0"/>
                <a:ea typeface="Calibri" panose="020F0502020204030204" pitchFamily="34" charset="0"/>
                <a:cs typeface="Times New Roman" panose="02020603050405020304" pitchFamily="18" charset="0"/>
              </a:rPr>
              <a:t>32,5 </a:t>
            </a:r>
            <a:r>
              <a:rPr lang="uk-UA" dirty="0">
                <a:latin typeface="Times New Roman" panose="02020603050405020304" pitchFamily="18" charset="0"/>
                <a:ea typeface="Calibri" panose="020F0502020204030204" pitchFamily="34" charset="0"/>
                <a:cs typeface="Times New Roman" panose="02020603050405020304" pitchFamily="18" charset="0"/>
              </a:rPr>
              <a:t>листівки на людину.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973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476672"/>
            <a:ext cx="8136904" cy="4401205"/>
          </a:xfrm>
          <a:prstGeom prst="rect">
            <a:avLst/>
          </a:prstGeom>
        </p:spPr>
        <p:txBody>
          <a:bodyPr wrap="square">
            <a:spAutoFit/>
          </a:bodyPr>
          <a:lstStyle/>
          <a:p>
            <a:pPr lvl="0" indent="457200" algn="just"/>
            <a:r>
              <a:rPr lang="uk-UA" sz="20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4. Інформаційно-психологічне протиборство у роки «холодної війни» (1946-1991 рр</a:t>
            </a:r>
            <a:r>
              <a:rPr lang="uk-UA" sz="2000" b="1"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uk-UA" sz="2000" b="1" i="1" u="sng" dirty="0" smtClean="0">
              <a:latin typeface="Times New Roman" panose="02020603050405020304" pitchFamily="18" charset="0"/>
              <a:ea typeface="Times New Roman" panose="02020603050405020304" pitchFamily="18" charset="0"/>
            </a:endParaRPr>
          </a:p>
          <a:p>
            <a:pPr indent="228600" algn="just">
              <a:spcAft>
                <a:spcPts val="0"/>
              </a:spcAft>
            </a:pPr>
            <a:r>
              <a:rPr lang="uk-UA" sz="2000" b="1" u="sng" dirty="0" smtClean="0">
                <a:latin typeface="Times New Roman" panose="02020603050405020304" pitchFamily="18" charset="0"/>
                <a:ea typeface="Times New Roman" panose="02020603050405020304" pitchFamily="18" charset="0"/>
              </a:rPr>
              <a:t>Холодна </a:t>
            </a:r>
            <a:r>
              <a:rPr lang="uk-UA" sz="2000" b="1" u="sng" dirty="0">
                <a:latin typeface="Times New Roman" panose="02020603050405020304" pitchFamily="18" charset="0"/>
                <a:ea typeface="Times New Roman" panose="02020603050405020304" pitchFamily="18" charset="0"/>
              </a:rPr>
              <a:t>війна</a:t>
            </a:r>
            <a:r>
              <a:rPr lang="uk-UA" sz="2000" b="1"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 назва періоду конфронтації між західними державами і країнами радянського блоку (СРСР і його сателітами) після закінчення Другої світової війни (з кінця 1940-х до кінця 1980-х рр.).</a:t>
            </a:r>
            <a:endParaRPr lang="en-US" sz="2000" dirty="0">
              <a:latin typeface="Times New Roman" panose="02020603050405020304" pitchFamily="18" charset="0"/>
              <a:ea typeface="Times New Roman" panose="02020603050405020304" pitchFamily="18" charset="0"/>
            </a:endParaRPr>
          </a:p>
          <a:p>
            <a:pPr indent="228600" algn="ctr">
              <a:spcAft>
                <a:spcPts val="0"/>
              </a:spcAft>
            </a:pPr>
            <a:r>
              <a:rPr lang="uk-UA" sz="2000" i="1" u="sng" dirty="0">
                <a:latin typeface="Times New Roman" panose="02020603050405020304" pitchFamily="18" charset="0"/>
                <a:ea typeface="Times New Roman" panose="02020603050405020304" pitchFamily="18" charset="0"/>
              </a:rPr>
              <a:t>Причини</a:t>
            </a:r>
            <a:r>
              <a:rPr lang="uk-UA" sz="2000" dirty="0">
                <a:latin typeface="Times New Roman" panose="02020603050405020304" pitchFamily="18" charset="0"/>
                <a:ea typeface="Times New Roman" panose="02020603050405020304" pitchFamily="18" charset="0"/>
              </a:rPr>
              <a:t>: </a:t>
            </a:r>
            <a:endParaRPr lang="uk-UA" sz="2000" dirty="0" smtClean="0">
              <a:latin typeface="Times New Roman" panose="02020603050405020304" pitchFamily="18" charset="0"/>
              <a:ea typeface="Times New Roman" panose="02020603050405020304" pitchFamily="18" charset="0"/>
            </a:endParaRPr>
          </a:p>
          <a:p>
            <a:pPr indent="228600" algn="just">
              <a:spcAft>
                <a:spcPts val="0"/>
              </a:spcAft>
            </a:pPr>
            <a:r>
              <a:rPr lang="uk-UA" sz="2000" dirty="0" smtClean="0">
                <a:latin typeface="Times New Roman" panose="02020603050405020304" pitchFamily="18" charset="0"/>
                <a:ea typeface="Times New Roman" panose="02020603050405020304" pitchFamily="18" charset="0"/>
              </a:rPr>
              <a:t>1</a:t>
            </a:r>
            <a:r>
              <a:rPr lang="uk-UA" sz="2000" dirty="0">
                <a:latin typeface="Times New Roman" panose="02020603050405020304" pitchFamily="18" charset="0"/>
                <a:ea typeface="Times New Roman" panose="02020603050405020304" pitchFamily="18" charset="0"/>
              </a:rPr>
              <a:t>) різні підходи союзників по антигітлерівській коаліції до післявоєнного облаштування світу.</a:t>
            </a:r>
            <a:endParaRPr lang="en-US" sz="2000" dirty="0">
              <a:latin typeface="Times New Roman" panose="02020603050405020304" pitchFamily="18" charset="0"/>
              <a:ea typeface="Times New Roman" panose="02020603050405020304" pitchFamily="18" charset="0"/>
            </a:endParaRPr>
          </a:p>
          <a:p>
            <a:pPr indent="228600" algn="just">
              <a:spcAft>
                <a:spcPts val="0"/>
              </a:spcAft>
            </a:pPr>
            <a:r>
              <a:rPr lang="uk-UA" sz="2000" dirty="0">
                <a:latin typeface="Times New Roman" panose="02020603050405020304" pitchFamily="18" charset="0"/>
                <a:ea typeface="Times New Roman" panose="02020603050405020304" pitchFamily="18" charset="0"/>
              </a:rPr>
              <a:t>2) перетворення СРСР та США на наддержави  </a:t>
            </a:r>
            <a:endParaRPr lang="en-US" sz="2000" dirty="0">
              <a:latin typeface="Times New Roman" panose="02020603050405020304" pitchFamily="18" charset="0"/>
              <a:ea typeface="Times New Roman" panose="02020603050405020304" pitchFamily="18" charset="0"/>
            </a:endParaRPr>
          </a:p>
          <a:p>
            <a:pPr indent="228600" algn="just">
              <a:spcAft>
                <a:spcPts val="0"/>
              </a:spcAft>
            </a:pPr>
            <a:r>
              <a:rPr lang="uk-UA" sz="2000" dirty="0">
                <a:latin typeface="Times New Roman" panose="02020603050405020304" pitchFamily="18" charset="0"/>
                <a:ea typeface="Times New Roman" panose="02020603050405020304" pitchFamily="18" charset="0"/>
              </a:rPr>
              <a:t>3</a:t>
            </a:r>
            <a:r>
              <a:rPr lang="uk-UA" sz="2000" dirty="0" smtClean="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розкол світу на соціалістичні та капіталістичні країни.</a:t>
            </a:r>
            <a:endParaRPr lang="en-US" sz="2000" dirty="0">
              <a:latin typeface="Times New Roman" panose="02020603050405020304" pitchFamily="18" charset="0"/>
              <a:ea typeface="Times New Roman" panose="02020603050405020304" pitchFamily="18" charset="0"/>
            </a:endParaRPr>
          </a:p>
          <a:p>
            <a:pPr indent="228600" algn="just">
              <a:spcAft>
                <a:spcPts val="0"/>
              </a:spcAft>
            </a:pPr>
            <a:r>
              <a:rPr lang="uk-UA" sz="2000" dirty="0">
                <a:latin typeface="Times New Roman" panose="02020603050405020304" pitchFamily="18" charset="0"/>
                <a:ea typeface="Times New Roman" panose="02020603050405020304" pitchFamily="18" charset="0"/>
              </a:rPr>
              <a:t>4</a:t>
            </a:r>
            <a:r>
              <a:rPr lang="uk-UA" sz="2000" dirty="0" smtClean="0">
                <a:latin typeface="Times New Roman" panose="02020603050405020304" pitchFamily="18" charset="0"/>
                <a:ea typeface="Times New Roman" panose="02020603050405020304" pitchFamily="18" charset="0"/>
              </a:rPr>
              <a:t>) боротьба </a:t>
            </a:r>
            <a:r>
              <a:rPr lang="uk-UA" sz="2000" dirty="0">
                <a:latin typeface="Times New Roman" panose="02020603050405020304" pitchFamily="18" charset="0"/>
                <a:ea typeface="Times New Roman" panose="02020603050405020304" pitchFamily="18" charset="0"/>
              </a:rPr>
              <a:t>за сфери впливу між СРСР і США.</a:t>
            </a:r>
            <a:endParaRPr lang="en-US" sz="2000" dirty="0">
              <a:latin typeface="Times New Roman" panose="02020603050405020304" pitchFamily="18" charset="0"/>
              <a:ea typeface="Times New Roman" panose="02020603050405020304" pitchFamily="18" charset="0"/>
            </a:endParaRPr>
          </a:p>
          <a:p>
            <a:pPr indent="228600" algn="just">
              <a:spcAft>
                <a:spcPts val="0"/>
              </a:spcAft>
            </a:pPr>
            <a:r>
              <a:rPr lang="uk-UA" sz="2000"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indent="228600" algn="just">
              <a:spcAft>
                <a:spcPts val="0"/>
              </a:spcAft>
            </a:pPr>
            <a:r>
              <a:rPr lang="uk-UA" sz="2000" dirty="0">
                <a:latin typeface="Times New Roman" panose="02020603050405020304" pitchFamily="18" charset="0"/>
                <a:ea typeface="Times New Roman" panose="02020603050405020304" pitchFamily="18" charset="0"/>
              </a:rPr>
              <a:t>Початок «холодної війни» – промова Черчилля </a:t>
            </a:r>
            <a:r>
              <a:rPr lang="uk-UA" sz="2000" b="1" dirty="0">
                <a:latin typeface="Times New Roman" panose="02020603050405020304" pitchFamily="18" charset="0"/>
                <a:ea typeface="Times New Roman" panose="02020603050405020304" pitchFamily="18" charset="0"/>
              </a:rPr>
              <a:t>5 березня 1946 р. </a:t>
            </a:r>
            <a:r>
              <a:rPr lang="uk-UA" sz="2000" dirty="0">
                <a:latin typeface="Times New Roman" panose="02020603050405020304" pitchFamily="18" charset="0"/>
                <a:ea typeface="Times New Roman" panose="02020603050405020304" pitchFamily="18" charset="0"/>
              </a:rPr>
              <a:t>в американському місті </a:t>
            </a:r>
            <a:r>
              <a:rPr lang="uk-UA" sz="2000" dirty="0" err="1">
                <a:latin typeface="Times New Roman" panose="02020603050405020304" pitchFamily="18" charset="0"/>
                <a:ea typeface="Times New Roman" panose="02020603050405020304" pitchFamily="18" charset="0"/>
              </a:rPr>
              <a:t>Фултоні</a:t>
            </a:r>
            <a:r>
              <a:rPr lang="uk-UA" sz="2000" dirty="0">
                <a:latin typeface="Times New Roman" panose="02020603050405020304" pitchFamily="18" charset="0"/>
                <a:ea typeface="Times New Roman" panose="02020603050405020304" pitchFamily="18" charset="0"/>
              </a:rPr>
              <a:t> (США).</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3931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220009" y="392931"/>
            <a:ext cx="4355976" cy="1384803"/>
          </a:xfrm>
          <a:prstGeom prst="rect">
            <a:avLst/>
          </a:prstGeom>
        </p:spPr>
        <p:txBody>
          <a:bodyPr wrap="square">
            <a:spAutoFit/>
          </a:bodyPr>
          <a:lstStyle/>
          <a:p>
            <a:pPr algn="just">
              <a:lnSpc>
                <a:spcPct val="106000"/>
              </a:lnSpc>
              <a:spcAft>
                <a:spcPts val="0"/>
              </a:spcAft>
            </a:pP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Корейська війна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конфлікт між Північною Кореєю та Південною Кореєю, що тривав з 25 червня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1950</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по 27 липня </a:t>
            </a:r>
            <a:r>
              <a:rPr lang="uk-UA" sz="1600" b="1" dirty="0">
                <a:latin typeface="Times New Roman" panose="02020603050405020304" pitchFamily="18" charset="0"/>
                <a:ea typeface="Times New Roman" panose="02020603050405020304" pitchFamily="18" charset="0"/>
                <a:cs typeface="Times New Roman" panose="02020603050405020304" pitchFamily="18" charset="0"/>
              </a:rPr>
              <a:t>1953</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 р. </a:t>
            </a:r>
            <a:r>
              <a:rPr lang="uk-UA" sz="1600" dirty="0" smtClean="0">
                <a:latin typeface="Times New Roman" panose="02020603050405020304" pitchFamily="18" charset="0"/>
                <a:ea typeface="Times New Roman" panose="02020603050405020304" pitchFamily="18" charset="0"/>
                <a:cs typeface="Times New Roman" panose="02020603050405020304" pitchFamily="18" charset="0"/>
              </a:rPr>
              <a:t>Північну </a:t>
            </a:r>
            <a:r>
              <a:rPr lang="uk-UA" sz="1600" dirty="0">
                <a:latin typeface="Times New Roman" panose="02020603050405020304" pitchFamily="18" charset="0"/>
                <a:ea typeface="Times New Roman" panose="02020603050405020304" pitchFamily="18" charset="0"/>
                <a:cs typeface="Times New Roman" panose="02020603050405020304" pitchFamily="18" charset="0"/>
              </a:rPr>
              <a:t>Корею підтримав СРСР та Китай, Південну – США, війська ООН.</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060848"/>
            <a:ext cx="5626349" cy="2592288"/>
          </a:xfrm>
          <a:prstGeom prst="rect">
            <a:avLst/>
          </a:prstGeom>
        </p:spPr>
      </p:pic>
      <p:pic>
        <p:nvPicPr>
          <p:cNvPr id="1026" name="Picture 2" descr="10 фактов о Корейской войне (1950-1953 гг.) | Warspot.r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814" y="407245"/>
            <a:ext cx="4284951" cy="28471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619672" y="4907960"/>
            <a:ext cx="6408712" cy="1200329"/>
          </a:xfrm>
          <a:prstGeom prst="rect">
            <a:avLst/>
          </a:prstGeom>
        </p:spPr>
        <p:txBody>
          <a:bodyPr wrap="square">
            <a:spAutoFit/>
          </a:bodyPr>
          <a:lstStyle/>
          <a:p>
            <a:pPr indent="457200" algn="just"/>
            <a:r>
              <a:rPr lang="uk-UA" b="1" dirty="0">
                <a:latin typeface="Times New Roman" panose="02020603050405020304" pitchFamily="18" charset="0"/>
                <a:ea typeface="Calibri" panose="020F0502020204030204" pitchFamily="34" charset="0"/>
                <a:cs typeface="Times New Roman" panose="02020603050405020304" pitchFamily="18" charset="0"/>
              </a:rPr>
              <a:t>Війна у Кореї </a:t>
            </a:r>
            <a:r>
              <a:rPr lang="uk-UA" dirty="0">
                <a:latin typeface="Times New Roman" panose="02020603050405020304" pitchFamily="18" charset="0"/>
                <a:ea typeface="Calibri" panose="020F0502020204030204" pitchFamily="34" charset="0"/>
                <a:cs typeface="Times New Roman" panose="02020603050405020304" pitchFamily="18" charset="0"/>
              </a:rPr>
              <a:t>стала поштовхом для формування нової організації апарату психологічної війни США. Вперше до складу штатних сил і засобів американських </a:t>
            </a:r>
            <a:r>
              <a:rPr lang="uk-UA" dirty="0" err="1">
                <a:latin typeface="Times New Roman" panose="02020603050405020304" pitchFamily="18" charset="0"/>
                <a:ea typeface="Calibri" panose="020F0502020204030204" pitchFamily="34" charset="0"/>
                <a:cs typeface="Times New Roman" panose="02020603050405020304" pitchFamily="18" charset="0"/>
              </a:rPr>
              <a:t>ПсО</a:t>
            </a:r>
            <a:r>
              <a:rPr lang="uk-UA" dirty="0">
                <a:latin typeface="Times New Roman" panose="02020603050405020304" pitchFamily="18" charset="0"/>
                <a:ea typeface="Calibri" panose="020F0502020204030204" pitchFamily="34" charset="0"/>
                <a:cs typeface="Times New Roman" panose="02020603050405020304" pitchFamily="18" charset="0"/>
              </a:rPr>
              <a:t> були введені підрозділи, призначені для ведення стратегічної пропаганди.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6293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4787786"/>
          </a:xfrm>
          <a:prstGeom prst="rect">
            <a:avLst/>
          </a:prstGeom>
        </p:spPr>
        <p:txBody>
          <a:bodyPr wrap="square">
            <a:spAutoFit/>
          </a:bodyPr>
          <a:lstStyle/>
          <a:p>
            <a:pPr indent="457200" algn="just"/>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Відповідно </a:t>
            </a:r>
            <a:r>
              <a:rPr lang="uk-UA" sz="1600" dirty="0">
                <a:latin typeface="Times New Roman" panose="02020603050405020304" pitchFamily="18" charset="0"/>
                <a:ea typeface="Calibri" panose="020F0502020204030204" pitchFamily="34" charset="0"/>
                <a:cs typeface="Times New Roman" panose="02020603050405020304" pitchFamily="18" charset="0"/>
              </a:rPr>
              <a:t>до затвердженої структури, при відділі психологічної війни штабу ЗС США на Далекому Сході у липні 1951 р. у Форт-</a:t>
            </a:r>
            <a:r>
              <a:rPr lang="uk-UA" sz="1600" dirty="0" err="1">
                <a:latin typeface="Times New Roman" panose="02020603050405020304" pitchFamily="18" charset="0"/>
                <a:ea typeface="Calibri" panose="020F0502020204030204" pitchFamily="34" charset="0"/>
                <a:cs typeface="Times New Roman" panose="02020603050405020304" pitchFamily="18" charset="0"/>
              </a:rPr>
              <a:t>Райлі</a:t>
            </a:r>
            <a:r>
              <a:rPr lang="uk-UA" sz="1600" dirty="0">
                <a:latin typeface="Times New Roman" panose="02020603050405020304" pitchFamily="18" charset="0"/>
                <a:ea typeface="Calibri" panose="020F0502020204030204" pitchFamily="34" charset="0"/>
                <a:cs typeface="Times New Roman" panose="02020603050405020304" pitchFamily="18" charset="0"/>
              </a:rPr>
              <a:t> була створена </a:t>
            </a:r>
            <a:r>
              <a:rPr lang="uk-UA" sz="1600" b="1" dirty="0">
                <a:latin typeface="Times New Roman" panose="02020603050405020304" pitchFamily="18" charset="0"/>
                <a:ea typeface="Calibri" panose="020F0502020204030204" pitchFamily="34" charset="0"/>
                <a:cs typeface="Times New Roman" panose="02020603050405020304" pitchFamily="18" charset="0"/>
              </a:rPr>
              <a:t>1-ша група радіомовлення та видання листівок</a:t>
            </a:r>
            <a:r>
              <a:rPr lang="uk-UA" sz="1600" dirty="0">
                <a:latin typeface="Times New Roman" panose="02020603050405020304" pitchFamily="18" charset="0"/>
                <a:ea typeface="Calibri" panose="020F0502020204030204" pitchFamily="34" charset="0"/>
                <a:cs typeface="Times New Roman" panose="02020603050405020304" pitchFamily="18" charset="0"/>
              </a:rPr>
              <a:t>, яка була призначена для ведення повномасштабної стратегічної пропаганди в інтересах безпосередньої підтримки воєнних операцій.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У </a:t>
            </a:r>
            <a:r>
              <a:rPr lang="uk-UA" sz="1600" dirty="0">
                <a:latin typeface="Times New Roman" panose="02020603050405020304" pitchFamily="18" charset="0"/>
                <a:ea typeface="Calibri" panose="020F0502020204030204" pitchFamily="34" charset="0"/>
                <a:cs typeface="Times New Roman" panose="02020603050405020304" pitchFamily="18" charset="0"/>
              </a:rPr>
              <a:t>підлеглих міністерству оборони видах збройних сил - ВПС, ВМС і СВ - були створені власні органи, призначені для ведення психологічної війни, зокрема для </a:t>
            </a:r>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здійснення військової розвідки; </a:t>
            </a:r>
          </a:p>
          <a:p>
            <a:pPr marL="285750" indent="-285750" algn="just">
              <a:buFont typeface="Arial" panose="020B0604020202020204" pitchFamily="34" charset="0"/>
              <a:buChar char="•"/>
            </a:pP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політико-ідеологічної, моральної та психологічної обробки цивільного населення і населення окупованих районів; </a:t>
            </a:r>
          </a:p>
          <a:p>
            <a:pPr marL="285750" indent="-285750" algn="just">
              <a:buFont typeface="Arial" panose="020B0604020202020204" pitchFamily="34" charset="0"/>
              <a:buChar char="•"/>
            </a:pP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політико-ідеологічної, моральної і психологічної обробки солдат, сержантів і офіцерів ЗС США; </a:t>
            </a:r>
          </a:p>
          <a:p>
            <a:pPr marL="285750" indent="-285750" algn="just">
              <a:buFont typeface="Arial" panose="020B0604020202020204" pitchFamily="34" charset="0"/>
              <a:buChar char="•"/>
            </a:pPr>
            <a:r>
              <a:rPr lang="uk-UA" sz="1600" dirty="0" smtClean="0">
                <a:latin typeface="Times New Roman" panose="02020603050405020304" pitchFamily="18" charset="0"/>
                <a:ea typeface="Calibri" panose="020F0502020204030204" pitchFamily="34" charset="0"/>
                <a:cs typeface="Times New Roman" panose="02020603050405020304" pitchFamily="18" charset="0"/>
              </a:rPr>
              <a:t>здійснення диверсій та актів саботажу.</a:t>
            </a:r>
            <a:endParaRPr lang="ru-RU"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endParaRPr lang="uk-UA" sz="16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sz="1600" dirty="0" smtClean="0">
                <a:latin typeface="Times New Roman" panose="02020603050405020304" pitchFamily="18" charset="0"/>
                <a:ea typeface="Calibri" panose="020F0502020204030204" pitchFamily="34" charset="0"/>
                <a:cs typeface="Times New Roman" panose="02020603050405020304" pitchFamily="18" charset="0"/>
              </a:rPr>
              <a:t>У </a:t>
            </a:r>
            <a:r>
              <a:rPr lang="uk-UA" sz="1600" b="1" dirty="0" smtClean="0">
                <a:latin typeface="Times New Roman" panose="02020603050405020304" pitchFamily="18" charset="0"/>
                <a:ea typeface="Calibri" panose="020F0502020204030204" pitchFamily="34" charset="0"/>
                <a:cs typeface="Times New Roman" panose="02020603050405020304" pitchFamily="18" charset="0"/>
              </a:rPr>
              <a:t>1953</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р. була створена і направлена в Корею </a:t>
            </a:r>
            <a:r>
              <a:rPr lang="uk-UA" sz="1600" b="1" dirty="0" smtClean="0">
                <a:latin typeface="Times New Roman" panose="02020603050405020304" pitchFamily="18" charset="0"/>
                <a:ea typeface="Calibri" panose="020F0502020204030204" pitchFamily="34" charset="0"/>
                <a:cs typeface="Times New Roman" panose="02020603050405020304" pitchFamily="18" charset="0"/>
              </a:rPr>
              <a:t>рота для ведення роз'яснювальної роботи серед населення</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яка поклала початок формуванню служби ЗС США по роботі з цивільним населенням.</a:t>
            </a:r>
            <a:endParaRPr lang="ru-RU"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604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39552" y="548680"/>
            <a:ext cx="7992888" cy="5632311"/>
          </a:xfrm>
          <a:prstGeom prst="rect">
            <a:avLst/>
          </a:prstGeom>
        </p:spPr>
        <p:txBody>
          <a:bodyPr wrap="square">
            <a:spAutoFit/>
          </a:bodyPr>
          <a:lstStyle/>
          <a:p>
            <a:pPr indent="228600" algn="ctr">
              <a:spcAft>
                <a:spcPts val="0"/>
              </a:spcAft>
            </a:pPr>
            <a:r>
              <a:rPr lang="uk-UA" sz="2000" b="1" dirty="0" smtClean="0">
                <a:latin typeface="Times New Roman" panose="02020603050405020304" pitchFamily="18" charset="0"/>
                <a:ea typeface="Times New Roman" panose="02020603050405020304" pitchFamily="18" charset="0"/>
              </a:rPr>
              <a:t>Війна у В'єтнамі </a:t>
            </a:r>
          </a:p>
          <a:p>
            <a:pPr indent="228600" algn="ctr">
              <a:spcAft>
                <a:spcPts val="0"/>
              </a:spcAft>
            </a:pPr>
            <a:r>
              <a:rPr lang="uk-UA" sz="2000" b="1" dirty="0" smtClean="0">
                <a:latin typeface="Times New Roman" panose="02020603050405020304" pitchFamily="18" charset="0"/>
                <a:ea typeface="Times New Roman" panose="02020603050405020304" pitchFamily="18" charset="0"/>
              </a:rPr>
              <a:t>1945 </a:t>
            </a:r>
            <a:r>
              <a:rPr lang="uk-UA" sz="2000" b="1" dirty="0">
                <a:latin typeface="Times New Roman" panose="02020603050405020304" pitchFamily="18" charset="0"/>
                <a:ea typeface="Times New Roman" panose="02020603050405020304" pitchFamily="18" charset="0"/>
              </a:rPr>
              <a:t>р.</a:t>
            </a:r>
          </a:p>
          <a:p>
            <a:pPr indent="228600" algn="just">
              <a:spcAft>
                <a:spcPts val="0"/>
              </a:spcAft>
            </a:pPr>
            <a:r>
              <a:rPr lang="uk-UA" sz="2000" dirty="0">
                <a:latin typeface="Times New Roman" panose="02020603050405020304" pitchFamily="18" charset="0"/>
                <a:ea typeface="Times New Roman" panose="02020603050405020304" pitchFamily="18" charset="0"/>
              </a:rPr>
              <a:t>•	У Північному В'єтнамі проголошено Демократичну Республіку В'єтнам (ДРВ) під проводом голови компартії Індокитаю </a:t>
            </a:r>
            <a:r>
              <a:rPr lang="uk-UA" sz="2000" dirty="0" err="1">
                <a:latin typeface="Times New Roman" panose="02020603050405020304" pitchFamily="18" charset="0"/>
                <a:ea typeface="Times New Roman" panose="02020603050405020304" pitchFamily="18" charset="0"/>
              </a:rPr>
              <a:t>Хо</a:t>
            </a:r>
            <a:r>
              <a:rPr lang="uk-UA" sz="2000" dirty="0">
                <a:latin typeface="Times New Roman" panose="02020603050405020304" pitchFamily="18" charset="0"/>
                <a:ea typeface="Times New Roman" panose="02020603050405020304" pitchFamily="18" charset="0"/>
              </a:rPr>
              <a:t> </a:t>
            </a:r>
            <a:r>
              <a:rPr lang="uk-UA" sz="2000" dirty="0" err="1">
                <a:latin typeface="Times New Roman" panose="02020603050405020304" pitchFamily="18" charset="0"/>
                <a:ea typeface="Times New Roman" panose="02020603050405020304" pitchFamily="18" charset="0"/>
              </a:rPr>
              <a:t>Ши</a:t>
            </a:r>
            <a:r>
              <a:rPr lang="uk-UA" sz="2000" dirty="0">
                <a:latin typeface="Times New Roman" panose="02020603050405020304" pitchFamily="18" charset="0"/>
                <a:ea typeface="Times New Roman" panose="02020603050405020304" pitchFamily="18" charset="0"/>
              </a:rPr>
              <a:t> Міна.</a:t>
            </a:r>
          </a:p>
          <a:p>
            <a:pPr indent="228600" algn="just">
              <a:spcAft>
                <a:spcPts val="0"/>
              </a:spcAft>
            </a:pPr>
            <a:r>
              <a:rPr lang="uk-UA" sz="2000" dirty="0">
                <a:latin typeface="Times New Roman" panose="02020603050405020304" pitchFamily="18" charset="0"/>
                <a:ea typeface="Times New Roman" panose="02020603050405020304" pitchFamily="18" charset="0"/>
              </a:rPr>
              <a:t>•	Південний В'єтнам окуповано британськими (згодом французькими) військами.</a:t>
            </a:r>
          </a:p>
          <a:p>
            <a:pPr indent="228600" algn="ctr">
              <a:spcAft>
                <a:spcPts val="0"/>
              </a:spcAft>
            </a:pPr>
            <a:r>
              <a:rPr lang="uk-UA" sz="2000" b="1" dirty="0">
                <a:latin typeface="Times New Roman" panose="02020603050405020304" pitchFamily="18" charset="0"/>
                <a:ea typeface="Times New Roman" panose="02020603050405020304" pitchFamily="18" charset="0"/>
              </a:rPr>
              <a:t>1946 - 1954 рр.</a:t>
            </a:r>
          </a:p>
          <a:p>
            <a:pPr indent="228600" algn="just">
              <a:spcAft>
                <a:spcPts val="0"/>
              </a:spcAft>
            </a:pPr>
            <a:r>
              <a:rPr lang="uk-UA" sz="2000" b="1" dirty="0">
                <a:latin typeface="Times New Roman" panose="02020603050405020304" pitchFamily="18" charset="0"/>
                <a:ea typeface="Times New Roman" panose="02020603050405020304" pitchFamily="18" charset="0"/>
              </a:rPr>
              <a:t>•	</a:t>
            </a:r>
            <a:r>
              <a:rPr lang="uk-UA" sz="2000" dirty="0">
                <a:latin typeface="Times New Roman" panose="02020603050405020304" pitchFamily="18" charset="0"/>
                <a:ea typeface="Times New Roman" panose="02020603050405020304" pitchFamily="18" charset="0"/>
              </a:rPr>
              <a:t>Війна між ДРВ та Францією.</a:t>
            </a:r>
          </a:p>
          <a:p>
            <a:pPr indent="228600" algn="just">
              <a:spcAft>
                <a:spcPts val="0"/>
              </a:spcAft>
            </a:pPr>
            <a:r>
              <a:rPr lang="uk-UA" sz="2000" dirty="0">
                <a:latin typeface="Times New Roman" panose="02020603050405020304" pitchFamily="18" charset="0"/>
                <a:ea typeface="Times New Roman" panose="02020603050405020304" pitchFamily="18" charset="0"/>
              </a:rPr>
              <a:t>•	Франція визнала незалежність ДРВ, Лаосу і Камбоджі.</a:t>
            </a:r>
          </a:p>
          <a:p>
            <a:pPr indent="228600" algn="just">
              <a:spcAft>
                <a:spcPts val="0"/>
              </a:spcAft>
            </a:pPr>
            <a:r>
              <a:rPr lang="uk-UA" sz="2000" dirty="0">
                <a:latin typeface="Times New Roman" panose="02020603050405020304" pitchFamily="18" charset="0"/>
                <a:ea typeface="Times New Roman" panose="02020603050405020304" pitchFamily="18" charset="0"/>
              </a:rPr>
              <a:t>•	Об'єднання ДРВ і Південного В'єтнаму мало відбутися у 1956 р.</a:t>
            </a:r>
          </a:p>
          <a:p>
            <a:pPr indent="228600" algn="ctr">
              <a:spcAft>
                <a:spcPts val="0"/>
              </a:spcAft>
            </a:pPr>
            <a:r>
              <a:rPr lang="uk-UA" sz="2000" b="1" dirty="0">
                <a:latin typeface="Times New Roman" panose="02020603050405020304" pitchFamily="18" charset="0"/>
                <a:ea typeface="Times New Roman" panose="02020603050405020304" pitchFamily="18" charset="0"/>
              </a:rPr>
              <a:t>1960 р.</a:t>
            </a:r>
          </a:p>
          <a:p>
            <a:pPr indent="228600" algn="just">
              <a:spcAft>
                <a:spcPts val="0"/>
              </a:spcAft>
            </a:pPr>
            <a:r>
              <a:rPr lang="uk-UA" sz="2000" dirty="0">
                <a:latin typeface="Times New Roman" panose="02020603050405020304" pitchFamily="18" charset="0"/>
                <a:ea typeface="Times New Roman" panose="02020603050405020304" pitchFamily="18" charset="0"/>
              </a:rPr>
              <a:t>•	Збройне вторгнення ДРВ у Південний В'єтнам.</a:t>
            </a:r>
          </a:p>
          <a:p>
            <a:pPr indent="228600" algn="ctr">
              <a:spcAft>
                <a:spcPts val="0"/>
              </a:spcAft>
            </a:pPr>
            <a:r>
              <a:rPr lang="uk-UA" sz="2000" b="1" dirty="0">
                <a:latin typeface="Times New Roman" panose="02020603050405020304" pitchFamily="18" charset="0"/>
                <a:ea typeface="Times New Roman" panose="02020603050405020304" pitchFamily="18" charset="0"/>
              </a:rPr>
              <a:t>1964 - 1973 рр.</a:t>
            </a:r>
          </a:p>
          <a:p>
            <a:pPr indent="228600" algn="just">
              <a:spcAft>
                <a:spcPts val="0"/>
              </a:spcAft>
            </a:pPr>
            <a:r>
              <a:rPr lang="uk-UA" sz="2000" dirty="0">
                <a:latin typeface="Times New Roman" panose="02020603050405020304" pitchFamily="18" charset="0"/>
                <a:ea typeface="Times New Roman" panose="02020603050405020304" pitchFamily="18" charset="0"/>
              </a:rPr>
              <a:t>•	Участь США у воєнних діях проти ДРВ.</a:t>
            </a:r>
          </a:p>
          <a:p>
            <a:pPr indent="228600" algn="ctr">
              <a:spcAft>
                <a:spcPts val="0"/>
              </a:spcAft>
            </a:pPr>
            <a:r>
              <a:rPr lang="uk-UA" sz="2000" b="1" dirty="0">
                <a:latin typeface="Times New Roman" panose="02020603050405020304" pitchFamily="18" charset="0"/>
                <a:ea typeface="Times New Roman" panose="02020603050405020304" pitchFamily="18" charset="0"/>
              </a:rPr>
              <a:t>1976 р.</a:t>
            </a:r>
          </a:p>
          <a:p>
            <a:pPr indent="228600" algn="just">
              <a:spcAft>
                <a:spcPts val="0"/>
              </a:spcAft>
            </a:pPr>
            <a:r>
              <a:rPr lang="uk-UA" sz="2000" dirty="0">
                <a:latin typeface="Times New Roman" panose="02020603050405020304" pitchFamily="18" charset="0"/>
                <a:ea typeface="Times New Roman" panose="02020603050405020304" pitchFamily="18" charset="0"/>
              </a:rPr>
              <a:t>•	Об'єднання країни з Північним В'єтнамом, створення Соціалістичної Республіки В'єтнам.</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1165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71" y="404664"/>
            <a:ext cx="7704856" cy="5046680"/>
          </a:xfrm>
          <a:prstGeom prst="rect">
            <a:avLst/>
          </a:prstGeom>
        </p:spPr>
      </p:pic>
      <p:pic>
        <p:nvPicPr>
          <p:cNvPr id="6" name="Picture 4" descr="https://upload.wikimedia.org/wikipedia/commons/2/2a/Vietnam19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71" y="411180"/>
            <a:ext cx="2052229" cy="320471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43665" y="5801369"/>
            <a:ext cx="4456669" cy="461665"/>
          </a:xfrm>
          <a:prstGeom prst="rect">
            <a:avLst/>
          </a:prstGeom>
        </p:spPr>
        <p:txBody>
          <a:bodyPr wrap="none">
            <a:spAutoFit/>
          </a:bodyPr>
          <a:lstStyle/>
          <a:p>
            <a:pPr algn="ctr"/>
            <a:r>
              <a:rPr lang="uk-UA" sz="2400" b="1" dirty="0">
                <a:solidFill>
                  <a:srgbClr val="000000"/>
                </a:solidFill>
                <a:latin typeface="Times New Roman" panose="02020603050405020304" pitchFamily="18" charset="0"/>
                <a:cs typeface="Times New Roman" panose="02020603050405020304" pitchFamily="18" charset="0"/>
              </a:rPr>
              <a:t>1964-1975 рр. війна у В’єтнамі</a:t>
            </a:r>
            <a:r>
              <a:rPr lang="uk-UA"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157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395536" y="1556792"/>
            <a:ext cx="4838134" cy="2585323"/>
          </a:xfrm>
          <a:prstGeom prst="rect">
            <a:avLst/>
          </a:prstGeom>
        </p:spPr>
        <p:txBody>
          <a:bodyPr wrap="square">
            <a:spAutoFit/>
          </a:bodyPr>
          <a:lstStyle/>
          <a:p>
            <a:pPr indent="457200" algn="just"/>
            <a:r>
              <a:rPr lang="uk-UA" dirty="0">
                <a:latin typeface="Times New Roman" panose="02020603050405020304" pitchFamily="18" charset="0"/>
                <a:ea typeface="Times New Roman" panose="02020603050405020304" pitchFamily="18" charset="0"/>
              </a:rPr>
              <a:t>На самому початку війни уряди воюючих країн, окрім Німеччини, дійшли висновку щодо необхідності створення спеціального апарату для ведення пропаганди серед військ і населення противника й впливу на громадську думку в нейтральних країнах. </a:t>
            </a:r>
            <a:endParaRPr lang="uk-UA" dirty="0" smtClean="0">
              <a:latin typeface="Times New Roman" panose="02020603050405020304" pitchFamily="18" charset="0"/>
              <a:ea typeface="Times New Roman" panose="02020603050405020304" pitchFamily="18" charset="0"/>
            </a:endParaRPr>
          </a:p>
          <a:p>
            <a:pPr indent="457200" algn="just"/>
            <a:r>
              <a:rPr lang="uk-UA" dirty="0" smtClean="0">
                <a:latin typeface="Times New Roman" panose="02020603050405020304" pitchFamily="18" charset="0"/>
                <a:ea typeface="Times New Roman" panose="02020603050405020304" pitchFamily="18" charset="0"/>
              </a:rPr>
              <a:t>З </a:t>
            </a:r>
            <a:r>
              <a:rPr lang="uk-UA" dirty="0">
                <a:latin typeface="Times New Roman" panose="02020603050405020304" pitchFamily="18" charset="0"/>
                <a:ea typeface="Times New Roman" panose="02020603050405020304" pitchFamily="18" charset="0"/>
              </a:rPr>
              <a:t>цього часу подібні органи почали з'являтись у всіх арміях провідних країн світу. </a:t>
            </a:r>
            <a:endParaRPr lang="uk-UA" dirty="0" smtClean="0">
              <a:latin typeface="Times New Roman" panose="02020603050405020304" pitchFamily="18" charset="0"/>
              <a:ea typeface="Times New Roman" panose="02020603050405020304" pitchFamily="18" charset="0"/>
            </a:endParaRPr>
          </a:p>
          <a:p>
            <a:pPr indent="457200" algn="just"/>
            <a:r>
              <a:rPr lang="uk-UA" dirty="0">
                <a:latin typeface="Times New Roman" panose="02020603050405020304" pitchFamily="18" charset="0"/>
                <a:ea typeface="Times New Roman" panose="02020603050405020304" pitchFamily="18" charset="0"/>
              </a:rPr>
              <a:t>У</a:t>
            </a:r>
            <a:r>
              <a:rPr lang="uk-UA" dirty="0" smtClean="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Німеччині вони з'явилися після </a:t>
            </a:r>
            <a:r>
              <a:rPr lang="uk-UA" b="1" dirty="0">
                <a:latin typeface="Times New Roman" panose="02020603050405020304" pitchFamily="18" charset="0"/>
                <a:ea typeface="Times New Roman" panose="02020603050405020304" pitchFamily="18" charset="0"/>
              </a:rPr>
              <a:t>1918</a:t>
            </a:r>
            <a:r>
              <a:rPr lang="uk-UA" dirty="0">
                <a:latin typeface="Times New Roman" panose="02020603050405020304" pitchFamily="18" charset="0"/>
                <a:ea typeface="Times New Roman" panose="02020603050405020304" pitchFamily="18" charset="0"/>
              </a:rPr>
              <a:t> р.</a:t>
            </a:r>
            <a:endParaRPr lang="en-US" b="1" dirty="0"/>
          </a:p>
        </p:txBody>
      </p:sp>
      <p:pic>
        <p:nvPicPr>
          <p:cNvPr id="1026" name="Picture 2" descr="undefin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32602"/>
            <a:ext cx="3049857"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436095" y="4986229"/>
            <a:ext cx="3049857" cy="1323439"/>
          </a:xfrm>
          <a:prstGeom prst="rect">
            <a:avLst/>
          </a:prstGeom>
        </p:spPr>
        <p:txBody>
          <a:bodyPr wrap="square">
            <a:spAutoFit/>
          </a:bodyPr>
          <a:lstStyle/>
          <a:p>
            <a:pPr algn="ctr"/>
            <a:r>
              <a:rPr lang="uk-UA" sz="1600" b="1" dirty="0" smtClean="0">
                <a:latin typeface="Times New Roman" panose="02020603050405020304" pitchFamily="18" charset="0"/>
                <a:cs typeface="Times New Roman" panose="02020603050405020304" pitchFamily="18" charset="0"/>
              </a:rPr>
              <a:t>Альфред Чарльз Вільям </a:t>
            </a:r>
            <a:r>
              <a:rPr lang="uk-UA" sz="1600" b="1" dirty="0" err="1" smtClean="0">
                <a:latin typeface="Times New Roman" panose="02020603050405020304" pitchFamily="18" charset="0"/>
                <a:cs typeface="Times New Roman" panose="02020603050405020304" pitchFamily="18" charset="0"/>
              </a:rPr>
              <a:t>Гармсворт</a:t>
            </a:r>
            <a:r>
              <a:rPr lang="uk-UA" sz="1600" b="1" dirty="0" smtClean="0">
                <a:latin typeface="Times New Roman" panose="02020603050405020304" pitchFamily="18" charset="0"/>
                <a:cs typeface="Times New Roman" panose="02020603050405020304" pitchFamily="18" charset="0"/>
              </a:rPr>
              <a:t>, </a:t>
            </a:r>
          </a:p>
          <a:p>
            <a:pPr algn="ctr"/>
            <a:r>
              <a:rPr lang="uk-UA" sz="1600" b="1" dirty="0" smtClean="0">
                <a:latin typeface="Times New Roman" panose="02020603050405020304" pitchFamily="18" charset="0"/>
                <a:cs typeface="Times New Roman" panose="02020603050405020304" pitchFamily="18" charset="0"/>
              </a:rPr>
              <a:t>лорд </a:t>
            </a:r>
            <a:r>
              <a:rPr lang="uk-UA" sz="1600" b="1" dirty="0" err="1" smtClean="0">
                <a:latin typeface="Times New Roman" panose="02020603050405020304" pitchFamily="18" charset="0"/>
                <a:cs typeface="Times New Roman" panose="02020603050405020304" pitchFamily="18" charset="0"/>
              </a:rPr>
              <a:t>Норткліфф</a:t>
            </a:r>
            <a:r>
              <a:rPr lang="uk-UA" sz="1600" dirty="0" smtClean="0">
                <a:latin typeface="Times New Roman" panose="02020603050405020304" pitchFamily="18" charset="0"/>
                <a:cs typeface="Times New Roman" panose="02020603050405020304" pitchFamily="18" charset="0"/>
              </a:rPr>
              <a:t>, </a:t>
            </a:r>
          </a:p>
          <a:p>
            <a:pPr algn="ctr"/>
            <a:r>
              <a:rPr lang="uk-UA" sz="1600" dirty="0" smtClean="0">
                <a:latin typeface="Times New Roman" panose="02020603050405020304" pitchFamily="18" charset="0"/>
                <a:cs typeface="Times New Roman" panose="02020603050405020304" pitchFamily="18" charset="0"/>
              </a:rPr>
              <a:t>керівник британської пропаганди</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350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3416320"/>
          </a:xfrm>
          <a:prstGeom prst="rect">
            <a:avLst/>
          </a:prstGeom>
        </p:spPr>
        <p:txBody>
          <a:bodyPr wrap="square">
            <a:spAutoFit/>
          </a:bodyPr>
          <a:lstStyle/>
          <a:p>
            <a:pPr indent="457200" algn="just"/>
            <a:r>
              <a:rPr lang="uk-UA" sz="2000" dirty="0">
                <a:latin typeface="Times New Roman" panose="02020603050405020304" pitchFamily="18" charset="0"/>
                <a:ea typeface="Calibri" panose="020F0502020204030204" pitchFamily="34" charset="0"/>
                <a:cs typeface="Times New Roman" panose="02020603050405020304" pitchFamily="18" charset="0"/>
              </a:rPr>
              <a:t>Під час війни у В'єтнамі американці все більше почали практикувати широкомасштабне звернення до всього населення країни противника. До цього пропагандистський вплив здійснювався переважно на особовий склад збройних сил, який брав безпосередню участь у веденні бойових дій, та на населення прифронтової смуги.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sz="2000" dirty="0" smtClean="0">
                <a:latin typeface="Times New Roman" panose="02020603050405020304" pitchFamily="18" charset="0"/>
                <a:ea typeface="Calibri" panose="020F0502020204030204" pitchFamily="34" charset="0"/>
                <a:cs typeface="Times New Roman" panose="02020603050405020304" pitchFamily="18" charset="0"/>
              </a:rPr>
              <a:t>Характерною </a:t>
            </a:r>
            <a:r>
              <a:rPr lang="uk-UA" sz="2000" dirty="0">
                <a:latin typeface="Times New Roman" panose="02020603050405020304" pitchFamily="18" charset="0"/>
                <a:ea typeface="Calibri" panose="020F0502020204030204" pitchFamily="34" charset="0"/>
                <a:cs typeface="Times New Roman" panose="02020603050405020304" pitchFamily="18" charset="0"/>
              </a:rPr>
              <a:t>особливістю американської пропаганди під час війни у В'єтнамі стало те, що вона була переважно "</a:t>
            </a:r>
            <a:r>
              <a:rPr lang="uk-UA" sz="2000" b="1" dirty="0">
                <a:latin typeface="Times New Roman" panose="02020603050405020304" pitchFamily="18" charset="0"/>
                <a:ea typeface="Calibri" panose="020F0502020204030204" pitchFamily="34" charset="0"/>
                <a:cs typeface="Times New Roman" panose="02020603050405020304" pitchFamily="18" charset="0"/>
              </a:rPr>
              <a:t>чорна</a:t>
            </a:r>
            <a:r>
              <a:rPr lang="uk-UA" sz="2000" dirty="0">
                <a:latin typeface="Times New Roman" panose="02020603050405020304" pitchFamily="18" charset="0"/>
                <a:ea typeface="Calibri" panose="020F0502020204030204" pitchFamily="34" charset="0"/>
                <a:cs typeface="Times New Roman" panose="02020603050405020304" pitchFamily="18" charset="0"/>
              </a:rPr>
              <a:t>" та "</a:t>
            </a:r>
            <a:r>
              <a:rPr lang="uk-UA" sz="2000" b="1" dirty="0">
                <a:latin typeface="Times New Roman" panose="02020603050405020304" pitchFamily="18" charset="0"/>
                <a:ea typeface="Calibri" panose="020F0502020204030204" pitchFamily="34" charset="0"/>
                <a:cs typeface="Times New Roman" panose="02020603050405020304" pitchFamily="18" charset="0"/>
              </a:rPr>
              <a:t>сіра</a:t>
            </a:r>
            <a:r>
              <a:rPr lang="uk-UA" sz="2000" dirty="0">
                <a:latin typeface="Times New Roman" panose="02020603050405020304" pitchFamily="18" charset="0"/>
                <a:ea typeface="Calibri" panose="020F0502020204030204" pitchFamily="34" charset="0"/>
                <a:cs typeface="Times New Roman" panose="02020603050405020304" pitchFamily="18" charset="0"/>
              </a:rPr>
              <a:t>". За даними американських дослідників, тільки 6 % усієї пропаганди можна було віднести до "білої", де чітко простежувалось джерело. </a:t>
            </a:r>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3739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2345459" y="5985858"/>
            <a:ext cx="4453079" cy="461665"/>
          </a:xfrm>
          <a:prstGeom prst="rect">
            <a:avLst/>
          </a:prstGeom>
        </p:spPr>
        <p:txBody>
          <a:bodyPr wrap="none">
            <a:spAutoFit/>
          </a:bodyPr>
          <a:lstStyle/>
          <a:p>
            <a:pPr algn="ctr"/>
            <a:r>
              <a:rPr lang="uk-UA" sz="2400" b="1" dirty="0">
                <a:solidFill>
                  <a:srgbClr val="000000"/>
                </a:solidFill>
                <a:latin typeface="Times New Roman" panose="02020603050405020304" pitchFamily="18" charset="0"/>
                <a:cs typeface="Times New Roman" panose="02020603050405020304" pitchFamily="18" charset="0"/>
              </a:rPr>
              <a:t>1979-1989 рр. Афганська війна</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7" name="Picture 2" descr="25 грудня 1979-го Радянський Союз ввів свої війська до Афганістан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196" y="404664"/>
            <a:ext cx="7195606" cy="539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539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pic>
        <p:nvPicPr>
          <p:cNvPr id="4102" name="Picture 6" descr="Гарнизоны ОКСВА на начало 1987 года.&#10;Указаны дислокации штабов формирований от уровня батальонов, отрядов и мотоманёвренных групп. Штабы полков, находящихся в одном гарнизоне со штабом дивизии, в которую они входят, не указаны.&#10;Также указана дислокация пограничных отрядов на территории СССР, с которых действовали десантно-штурмовые манёвренные групп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314616"/>
            <a:ext cx="7344816" cy="622876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На вершине одной из афганских го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509120"/>
            <a:ext cx="3454338" cy="196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26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541017" y="5956623"/>
            <a:ext cx="8061962" cy="646331"/>
          </a:xfrm>
          <a:prstGeom prst="rect">
            <a:avLst/>
          </a:prstGeom>
        </p:spPr>
        <p:txBody>
          <a:bodyPr wrap="square">
            <a:spAutoFit/>
          </a:bodyPr>
          <a:lstStyle/>
          <a:p>
            <a:pPr algn="ctr"/>
            <a:r>
              <a:rPr lang="uk-UA" dirty="0" smtClean="0">
                <a:solidFill>
                  <a:schemeClr val="tx1">
                    <a:lumMod val="95000"/>
                    <a:lumOff val="5000"/>
                  </a:schemeClr>
                </a:solidFill>
                <a:latin typeface="Times New Roman" panose="02020603050405020304" pitchFamily="18" charset="0"/>
                <a:cs typeface="Times New Roman" panose="02020603050405020304" pitchFamily="18" charset="0"/>
              </a:rPr>
              <a:t>Вивід обмеженого контингенту радянських військ з Афганістану, </a:t>
            </a:r>
          </a:p>
          <a:p>
            <a:pPr algn="ctr"/>
            <a:r>
              <a:rPr lang="uk-UA" b="1" dirty="0" smtClean="0">
                <a:solidFill>
                  <a:schemeClr val="tx1">
                    <a:lumMod val="95000"/>
                    <a:lumOff val="5000"/>
                  </a:schemeClr>
                </a:solidFill>
                <a:latin typeface="Times New Roman" panose="02020603050405020304" pitchFamily="18" charset="0"/>
                <a:cs typeface="Times New Roman" panose="02020603050405020304" pitchFamily="18" charset="0"/>
              </a:rPr>
              <a:t>15 лютого 1989 р.</a:t>
            </a:r>
            <a:endParaRPr lang="uk-UA"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537" y="324642"/>
            <a:ext cx="8512921" cy="5578801"/>
          </a:xfrm>
          <a:prstGeom prst="rect">
            <a:avLst/>
          </a:prstGeom>
        </p:spPr>
      </p:pic>
    </p:spTree>
    <p:extLst>
      <p:ext uri="{BB962C8B-B14F-4D97-AF65-F5344CB8AC3E}">
        <p14:creationId xmlns:p14="http://schemas.microsoft.com/office/powerpoint/2010/main" val="2834066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1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71463"/>
            <a:ext cx="8715375"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Прямоугольник 3"/>
          <p:cNvSpPr>
            <a:spLocks noChangeArrowheads="1"/>
          </p:cNvSpPr>
          <p:nvPr/>
        </p:nvSpPr>
        <p:spPr bwMode="auto">
          <a:xfrm>
            <a:off x="539750" y="549275"/>
            <a:ext cx="8135938"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indent="457200">
              <a:defRPr/>
            </a:pPr>
            <a:r>
              <a:rPr lang="uk-UA" sz="2000" b="1" i="1" dirty="0" smtClean="0">
                <a:latin typeface="Times New Roman" panose="02020603050405020304" pitchFamily="18" charset="0"/>
                <a:cs typeface="Times New Roman" panose="02020603050405020304" pitchFamily="18" charset="0"/>
              </a:rPr>
              <a:t>1. Військово-політичні конфлікти на Близькому Сході.</a:t>
            </a:r>
            <a:endParaRPr lang="en-US" sz="2000" dirty="0" smtClean="0">
              <a:latin typeface="Times New Roman" panose="02020603050405020304" pitchFamily="18" charset="0"/>
              <a:cs typeface="Times New Roman" panose="02020603050405020304" pitchFamily="18" charset="0"/>
            </a:endParaRPr>
          </a:p>
          <a:p>
            <a:pPr indent="457200">
              <a:defRPr/>
            </a:pPr>
            <a:r>
              <a:rPr lang="uk-UA" sz="2000" i="1" dirty="0" smtClean="0">
                <a:latin typeface="Times New Roman" panose="02020603050405020304" pitchFamily="18" charset="0"/>
                <a:cs typeface="Times New Roman" panose="02020603050405020304" pitchFamily="18" charset="0"/>
              </a:rPr>
              <a:t>1.1. Операції у зоні Перської затоки.</a:t>
            </a:r>
            <a:endParaRPr lang="en-US" sz="2000" i="1" dirty="0" smtClean="0">
              <a:latin typeface="Times New Roman" panose="02020603050405020304" pitchFamily="18" charset="0"/>
              <a:cs typeface="Times New Roman" panose="02020603050405020304" pitchFamily="18" charset="0"/>
            </a:endParaRPr>
          </a:p>
          <a:p>
            <a:pPr indent="457200">
              <a:defRPr/>
            </a:pPr>
            <a:r>
              <a:rPr lang="uk-UA" sz="2000" dirty="0" smtClean="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indent="457200">
              <a:defRPr/>
            </a:pPr>
            <a:r>
              <a:rPr lang="uk-UA" sz="2000" b="1" dirty="0" smtClean="0">
                <a:latin typeface="Times New Roman" panose="02020603050405020304" pitchFamily="18" charset="0"/>
                <a:cs typeface="Times New Roman" panose="02020603050405020304" pitchFamily="18" charset="0"/>
              </a:rPr>
              <a:t>Війна в Перській затоці</a:t>
            </a:r>
            <a:r>
              <a:rPr lang="uk-UA" sz="2000" dirty="0" smtClean="0">
                <a:latin typeface="Times New Roman" panose="02020603050405020304" pitchFamily="18" charset="0"/>
                <a:cs typeface="Times New Roman" panose="02020603050405020304" pitchFamily="18" charset="0"/>
              </a:rPr>
              <a:t>, «Війна в затоці» – війна (17 січня–28 лютого 1991 р.) між багатонаціональними силами (БНС) (на чолі зі США, за мандатом ООН) та Іраком за звільнення та відновлення незалежності Кувейту. </a:t>
            </a:r>
          </a:p>
          <a:p>
            <a:pPr indent="457200" algn="ctr">
              <a:defRPr/>
            </a:pPr>
            <a:r>
              <a:rPr lang="uk-UA" sz="2000" b="1" dirty="0" smtClean="0">
                <a:latin typeface="Times New Roman" panose="02020603050405020304" pitchFamily="18" charset="0"/>
                <a:cs typeface="Times New Roman" panose="02020603050405020304" pitchFamily="18" charset="0"/>
              </a:rPr>
              <a:t>Особливості конфлікту </a:t>
            </a:r>
          </a:p>
          <a:p>
            <a:pPr indent="457200">
              <a:defRPr/>
            </a:pPr>
            <a:r>
              <a:rPr lang="uk-UA" sz="2000" dirty="0" smtClean="0">
                <a:latin typeface="Times New Roman" panose="02020603050405020304" pitchFamily="18" charset="0"/>
                <a:cs typeface="Times New Roman" panose="02020603050405020304" pitchFamily="18" charset="0"/>
              </a:rPr>
              <a:t>– масштаб застосування авіації, </a:t>
            </a:r>
          </a:p>
          <a:p>
            <a:pPr indent="457200">
              <a:defRPr/>
            </a:pPr>
            <a:r>
              <a:rPr lang="uk-UA" sz="2000" dirty="0" smtClean="0">
                <a:latin typeface="Times New Roman" panose="02020603050405020304" pitchFamily="18" charset="0"/>
                <a:cs typeface="Times New Roman" panose="02020603050405020304" pitchFamily="18" charset="0"/>
              </a:rPr>
              <a:t>– використання «розумної» та високоточної зброї, </a:t>
            </a:r>
          </a:p>
          <a:p>
            <a:pPr indent="457200">
              <a:defRPr/>
            </a:pPr>
            <a:r>
              <a:rPr lang="uk-UA" sz="2000" dirty="0" smtClean="0">
                <a:latin typeface="Times New Roman" panose="02020603050405020304" pitchFamily="18" charset="0"/>
                <a:cs typeface="Times New Roman" panose="02020603050405020304" pitchFamily="18" charset="0"/>
              </a:rPr>
              <a:t>– висвітлення процесу бойових дій у ЗМІ, (т. зв. «телевізійна війна»).</a:t>
            </a:r>
          </a:p>
          <a:p>
            <a:pPr indent="457200" algn="ctr">
              <a:defRPr/>
            </a:pPr>
            <a:r>
              <a:rPr lang="uk-UA" sz="2000" b="1" dirty="0" smtClean="0">
                <a:latin typeface="Times New Roman" panose="02020603050405020304" pitchFamily="18" charset="0"/>
                <a:cs typeface="Times New Roman" panose="02020603050405020304" pitchFamily="18" charset="0"/>
              </a:rPr>
              <a:t>Привід</a:t>
            </a:r>
            <a:endParaRPr lang="en-US" sz="2000" dirty="0" smtClean="0">
              <a:latin typeface="Times New Roman" panose="02020603050405020304" pitchFamily="18" charset="0"/>
              <a:cs typeface="Times New Roman" panose="02020603050405020304" pitchFamily="18" charset="0"/>
            </a:endParaRPr>
          </a:p>
          <a:p>
            <a:pPr indent="457200">
              <a:defRPr/>
            </a:pPr>
            <a:r>
              <a:rPr lang="uk-UA" sz="2000" dirty="0" smtClean="0">
                <a:latin typeface="Times New Roman" panose="02020603050405020304" pitchFamily="18" charset="0"/>
                <a:cs typeface="Times New Roman" panose="02020603050405020304" pitchFamily="18" charset="0"/>
              </a:rPr>
              <a:t>1. Ірак звинуватив Кувейт у крадіжці нафти (буріння за технологією похилих свердловин, яка була спеціально надана Кувейту США) з прикордонних родовищ Іраку, </a:t>
            </a:r>
          </a:p>
          <a:p>
            <a:pPr indent="457200">
              <a:defRPr/>
            </a:pPr>
            <a:r>
              <a:rPr lang="uk-UA" sz="2000" dirty="0" smtClean="0">
                <a:latin typeface="Times New Roman" panose="02020603050405020304" pitchFamily="18" charset="0"/>
                <a:cs typeface="Times New Roman" panose="02020603050405020304" pitchFamily="18" charset="0"/>
              </a:rPr>
              <a:t>2. Нібито участь Кувейту в міжнародній </a:t>
            </a:r>
            <a:r>
              <a:rPr lang="uk-UA" sz="2000" dirty="0" err="1" smtClean="0">
                <a:latin typeface="Times New Roman" panose="02020603050405020304" pitchFamily="18" charset="0"/>
                <a:cs typeface="Times New Roman" panose="02020603050405020304" pitchFamily="18" charset="0"/>
              </a:rPr>
              <a:t>антиіракській</a:t>
            </a:r>
            <a:r>
              <a:rPr lang="uk-UA" sz="2000" dirty="0" smtClean="0">
                <a:latin typeface="Times New Roman" panose="02020603050405020304" pitchFamily="18" charset="0"/>
                <a:cs typeface="Times New Roman" panose="02020603050405020304" pitchFamily="18" charset="0"/>
              </a:rPr>
              <a:t> змові.</a:t>
            </a:r>
            <a:endParaRPr lang="en-US" sz="2000" dirty="0" smtClean="0">
              <a:latin typeface="Times New Roman" panose="02020603050405020304" pitchFamily="18" charset="0"/>
              <a:cs typeface="Times New Roman" panose="02020603050405020304" pitchFamily="18" charset="0"/>
            </a:endParaRPr>
          </a:p>
          <a:p>
            <a:pPr>
              <a:defRPr/>
            </a:pPr>
            <a:endParaRPr lang="en-US" dirty="0" smtClean="0"/>
          </a:p>
        </p:txBody>
      </p:sp>
    </p:spTree>
    <p:extLst>
      <p:ext uri="{BB962C8B-B14F-4D97-AF65-F5344CB8AC3E}">
        <p14:creationId xmlns:p14="http://schemas.microsoft.com/office/powerpoint/2010/main" val="352759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11113"/>
            <a:ext cx="9140825" cy="7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Прямоугольник 3"/>
          <p:cNvSpPr>
            <a:spLocks noChangeArrowheads="1"/>
          </p:cNvSpPr>
          <p:nvPr/>
        </p:nvSpPr>
        <p:spPr bwMode="auto">
          <a:xfrm>
            <a:off x="396875" y="5835650"/>
            <a:ext cx="83534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en-US" sz="2000" b="1">
                <a:latin typeface="Times New Roman" panose="02020603050405020304" pitchFamily="18" charset="0"/>
                <a:cs typeface="Times New Roman" panose="02020603050405020304" pitchFamily="18" charset="0"/>
              </a:rPr>
              <a:t>17 </a:t>
            </a:r>
            <a:r>
              <a:rPr lang="uk-UA" altLang="en-US" sz="2000" b="1">
                <a:latin typeface="Times New Roman" panose="02020603050405020304" pitchFamily="18" charset="0"/>
                <a:cs typeface="Times New Roman" panose="02020603050405020304" pitchFamily="18" charset="0"/>
              </a:rPr>
              <a:t>січня 1991 р. </a:t>
            </a:r>
            <a:r>
              <a:rPr lang="uk-UA" altLang="en-US" sz="2000">
                <a:latin typeface="Times New Roman" panose="02020603050405020304" pitchFamily="18" charset="0"/>
                <a:cs typeface="Times New Roman" panose="02020603050405020304" pitchFamily="18" charset="0"/>
              </a:rPr>
              <a:t>США і коаліція ООН почали операцію </a:t>
            </a:r>
            <a:r>
              <a:rPr lang="uk-UA" altLang="en-US" sz="2000" b="1">
                <a:latin typeface="Times New Roman" panose="02020603050405020304" pitchFamily="18" charset="0"/>
                <a:cs typeface="Times New Roman" panose="02020603050405020304" pitchFamily="18" charset="0"/>
              </a:rPr>
              <a:t>«Буря в пустелі», </a:t>
            </a:r>
            <a:r>
              <a:rPr lang="uk-UA" altLang="en-US" sz="2000">
                <a:latin typeface="Times New Roman" panose="02020603050405020304" pitchFamily="18" charset="0"/>
                <a:cs typeface="Times New Roman" panose="02020603050405020304" pitchFamily="18" charset="0"/>
              </a:rPr>
              <a:t>направлену на знищення іракських військ, які зайняли сусідній Кувейт</a:t>
            </a:r>
            <a:r>
              <a:rPr lang="ru-RU" altLang="en-US" sz="2000">
                <a:latin typeface="Times New Roman" panose="02020603050405020304" pitchFamily="18" charset="0"/>
                <a:cs typeface="Times New Roman" panose="02020603050405020304" pitchFamily="18" charset="0"/>
              </a:rPr>
              <a:t>.</a:t>
            </a:r>
            <a:endParaRPr lang="uk-UA" altLang="en-US" sz="2000">
              <a:latin typeface="Times New Roman" panose="02020603050405020304" pitchFamily="18" charset="0"/>
              <a:cs typeface="Times New Roman" panose="02020603050405020304" pitchFamily="18" charset="0"/>
            </a:endParaRPr>
          </a:p>
        </p:txBody>
      </p:sp>
      <p:pic>
        <p:nvPicPr>
          <p:cNvPr id="6148" name="Picture 8" descr="Как куются победы. Операция «Буря в пустын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652463"/>
            <a:ext cx="87058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382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4216539"/>
          </a:xfrm>
          <a:prstGeom prst="rect">
            <a:avLst/>
          </a:prstGeom>
        </p:spPr>
        <p:txBody>
          <a:bodyPr wrap="square">
            <a:spAutoFit/>
          </a:bodyPr>
          <a:lstStyle/>
          <a:p>
            <a:pPr indent="457200" algn="just"/>
            <a:r>
              <a:rPr lang="uk-UA" dirty="0">
                <a:latin typeface="Times New Roman" panose="02020603050405020304" pitchFamily="18" charset="0"/>
                <a:ea typeface="Calibri" panose="020F0502020204030204" pitchFamily="34" charset="0"/>
                <a:cs typeface="Times New Roman" panose="02020603050405020304" pitchFamily="18" charset="0"/>
              </a:rPr>
              <a:t>Психологічні операції ЗС США у Перській затоці проводилися за двома основними напрямами.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b="1" dirty="0" smtClean="0">
                <a:latin typeface="Times New Roman" panose="02020603050405020304" pitchFamily="18" charset="0"/>
                <a:ea typeface="Calibri" panose="020F0502020204030204" pitchFamily="34" charset="0"/>
                <a:cs typeface="Times New Roman" panose="02020603050405020304" pitchFamily="18" charset="0"/>
              </a:rPr>
              <a:t>Перший</a:t>
            </a: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стосувався </a:t>
            </a:r>
            <a:r>
              <a:rPr lang="uk-UA" b="1" dirty="0">
                <a:latin typeface="Times New Roman" panose="02020603050405020304" pitchFamily="18" charset="0"/>
                <a:ea typeface="Calibri" panose="020F0502020204030204" pitchFamily="34" charset="0"/>
                <a:cs typeface="Times New Roman" panose="02020603050405020304" pitchFamily="18" charset="0"/>
              </a:rPr>
              <a:t>зовнішньополітичної сфери</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Метою </a:t>
            </a:r>
            <a:r>
              <a:rPr lang="uk-UA" dirty="0">
                <a:latin typeface="Times New Roman" panose="02020603050405020304" pitchFamily="18" charset="0"/>
                <a:ea typeface="Calibri" panose="020F0502020204030204" pitchFamily="34" charset="0"/>
                <a:cs typeface="Times New Roman" panose="02020603050405020304" pitchFamily="18" charset="0"/>
              </a:rPr>
              <a:t>операцій цього напряму було забезпечення підтримки контрзаходів проти Іраку, а також зміцнення позицій анти-іракської коаліції.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b="1" dirty="0" smtClean="0">
                <a:latin typeface="Times New Roman" panose="02020603050405020304" pitchFamily="18" charset="0"/>
                <a:ea typeface="Calibri" panose="020F0502020204030204" pitchFamily="34" charset="0"/>
                <a:cs typeface="Times New Roman" panose="02020603050405020304" pitchFamily="18" charset="0"/>
              </a:rPr>
              <a:t>Другий</a:t>
            </a: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напрям торкався безпосередньо </a:t>
            </a:r>
            <a:r>
              <a:rPr lang="uk-UA" b="1" dirty="0">
                <a:latin typeface="Times New Roman" panose="02020603050405020304" pitchFamily="18" charset="0"/>
                <a:ea typeface="Calibri" panose="020F0502020204030204" pitchFamily="34" charset="0"/>
                <a:cs typeface="Times New Roman" panose="02020603050405020304" pitchFamily="18" charset="0"/>
              </a:rPr>
              <a:t>військової сфери</a:t>
            </a:r>
            <a:r>
              <a:rPr lang="uk-UA" dirty="0">
                <a:latin typeface="Times New Roman" panose="02020603050405020304" pitchFamily="18" charset="0"/>
                <a:ea typeface="Calibri" panose="020F0502020204030204" pitchFamily="34" charset="0"/>
                <a:cs typeface="Times New Roman" panose="02020603050405020304" pitchFamily="18" charset="0"/>
              </a:rPr>
              <a:t>. Заходи, які проводилися у цьому напрямі, були спрямовані на зниження морально-психологічного стану (МПС) населення та особового складу збройних сил Іраку, що врешті-решт впливало на їх боєздатність.</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endParaRPr lang="uk-UA"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dirty="0">
                <a:latin typeface="Times New Roman" panose="02020603050405020304" pitchFamily="18" charset="0"/>
                <a:ea typeface="Calibri" panose="020F0502020204030204" pitchFamily="34" charset="0"/>
                <a:cs typeface="Times New Roman" panose="02020603050405020304" pitchFamily="18" charset="0"/>
              </a:rPr>
              <a:t>Загалом США зуміли нав'язати міжнародним ЗМІ свій погляд на хід подій, спираючись на домінуюче положення Інформаційних агентств, які надавали світу до </a:t>
            </a:r>
            <a:r>
              <a:rPr lang="uk-UA" b="1" dirty="0">
                <a:latin typeface="Times New Roman" panose="02020603050405020304" pitchFamily="18" charset="0"/>
                <a:ea typeface="Calibri" panose="020F0502020204030204" pitchFamily="34" charset="0"/>
                <a:cs typeface="Times New Roman" panose="02020603050405020304" pitchFamily="18" charset="0"/>
              </a:rPr>
              <a:t>70 % </a:t>
            </a:r>
            <a:r>
              <a:rPr lang="uk-UA" dirty="0">
                <a:latin typeface="Times New Roman" panose="02020603050405020304" pitchFamily="18" charset="0"/>
                <a:ea typeface="Calibri" panose="020F0502020204030204" pitchFamily="34" charset="0"/>
                <a:cs typeface="Times New Roman" panose="02020603050405020304" pitchFamily="18" charset="0"/>
              </a:rPr>
              <a:t>міжнародної інформації, а також завдяки тому, що військова цензура не пропускала інших матеріалів.</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0920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1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71463"/>
            <a:ext cx="8715375"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Прямоугольник 2"/>
          <p:cNvSpPr>
            <a:spLocks noChangeArrowheads="1"/>
          </p:cNvSpPr>
          <p:nvPr/>
        </p:nvSpPr>
        <p:spPr bwMode="auto">
          <a:xfrm>
            <a:off x="539750" y="549275"/>
            <a:ext cx="80645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131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6000"/>
              </a:lnSpc>
            </a:pPr>
            <a:r>
              <a:rPr lang="uk-UA" altLang="en-US" b="1">
                <a:latin typeface="Times New Roman" panose="02020603050405020304" pitchFamily="18" charset="0"/>
                <a:ea typeface="Calibri" panose="020F0502020204030204" pitchFamily="34" charset="0"/>
                <a:cs typeface="Times New Roman" panose="02020603050405020304" pitchFamily="18" charset="0"/>
              </a:rPr>
              <a:t>Втрати сторін</a:t>
            </a:r>
            <a:endParaRPr lang="en-US" altLang="en-US" sz="14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pPr>
            <a:r>
              <a:rPr lang="uk-UA" altLang="en-US">
                <a:latin typeface="Times New Roman" panose="02020603050405020304" pitchFamily="18" charset="0"/>
                <a:ea typeface="Calibri" panose="020F0502020204030204" pitchFamily="34" charset="0"/>
                <a:cs typeface="Times New Roman" panose="02020603050405020304" pitchFamily="18" charset="0"/>
              </a:rPr>
              <a:t>США.</a:t>
            </a:r>
            <a:endParaRPr lang="en-US" altLang="en-US" sz="1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pPr>
            <a:r>
              <a:rPr lang="uk-UA" altLang="en-US" b="1" i="1" u="sng">
                <a:latin typeface="Times New Roman" panose="02020603050405020304" pitchFamily="18" charset="0"/>
                <a:ea typeface="Calibri" panose="020F0502020204030204" pitchFamily="34" charset="0"/>
                <a:cs typeface="Times New Roman" panose="02020603050405020304" pitchFamily="18" charset="0"/>
              </a:rPr>
              <a:t>Людські втрати:</a:t>
            </a:r>
            <a:r>
              <a:rPr lang="uk-UA" altLang="en-US" b="1" i="1">
                <a:latin typeface="Times New Roman" panose="02020603050405020304" pitchFamily="18" charset="0"/>
                <a:ea typeface="Calibri" panose="020F0502020204030204" pitchFamily="34" charset="0"/>
                <a:cs typeface="Times New Roman" panose="02020603050405020304" pitchFamily="18" charset="0"/>
              </a:rPr>
              <a:t> </a:t>
            </a:r>
            <a:r>
              <a:rPr lang="uk-UA" altLang="en-US">
                <a:latin typeface="Times New Roman" panose="02020603050405020304" pitchFamily="18" charset="0"/>
                <a:ea typeface="Calibri" panose="020F0502020204030204" pitchFamily="34" charset="0"/>
                <a:cs typeface="Times New Roman" panose="02020603050405020304" pitchFamily="18" charset="0"/>
              </a:rPr>
              <a:t>298 загиблих, у тому числі 147 – бойові втрати. Найбільші втрати (17 осіб убитими) зазнала перша механізована дивізія; надзвичайно високим був рівень втрат від так званого "дружнього вогню" (23%).</a:t>
            </a:r>
            <a:endParaRPr lang="en-US" altLang="en-US" sz="1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pPr>
            <a:r>
              <a:rPr lang="uk-UA" altLang="en-US" b="1" i="1" u="sng">
                <a:latin typeface="Times New Roman" panose="02020603050405020304" pitchFamily="18" charset="0"/>
                <a:ea typeface="Calibri" panose="020F0502020204030204" pitchFamily="34" charset="0"/>
                <a:cs typeface="Times New Roman" panose="02020603050405020304" pitchFamily="18" charset="0"/>
              </a:rPr>
              <a:t>Втрати у техніці:</a:t>
            </a:r>
            <a:r>
              <a:rPr lang="uk-UA" altLang="en-US" b="1">
                <a:latin typeface="Times New Roman" panose="02020603050405020304" pitchFamily="18" charset="0"/>
                <a:ea typeface="Calibri" panose="020F0502020204030204" pitchFamily="34" charset="0"/>
                <a:cs typeface="Times New Roman" panose="02020603050405020304" pitchFamily="18" charset="0"/>
              </a:rPr>
              <a:t> </a:t>
            </a:r>
            <a:r>
              <a:rPr lang="uk-UA" altLang="en-US">
                <a:latin typeface="Times New Roman" panose="02020603050405020304" pitchFamily="18" charset="0"/>
                <a:ea typeface="Calibri" panose="020F0502020204030204" pitchFamily="34" charset="0"/>
                <a:cs typeface="Times New Roman" panose="02020603050405020304" pitchFamily="18" charset="0"/>
              </a:rPr>
              <a:t>6 танків, 1 гаубиця, 9 одиниць іншої бронетехніки.</a:t>
            </a:r>
            <a:endParaRPr lang="en-US" altLang="en-US" sz="1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pPr>
            <a:r>
              <a:rPr lang="uk-UA" altLang="en-US" b="1" i="1" u="sng">
                <a:latin typeface="Times New Roman" panose="02020603050405020304" pitchFamily="18" charset="0"/>
                <a:ea typeface="Calibri" panose="020F0502020204030204" pitchFamily="34" charset="0"/>
                <a:cs typeface="Times New Roman" panose="02020603050405020304" pitchFamily="18" charset="0"/>
              </a:rPr>
              <a:t>Втрати авіації:</a:t>
            </a:r>
            <a:r>
              <a:rPr lang="uk-UA" altLang="en-US" b="1">
                <a:latin typeface="Times New Roman" panose="02020603050405020304" pitchFamily="18" charset="0"/>
                <a:ea typeface="Calibri" panose="020F0502020204030204" pitchFamily="34" charset="0"/>
                <a:cs typeface="Times New Roman" panose="02020603050405020304" pitchFamily="18" charset="0"/>
              </a:rPr>
              <a:t> </a:t>
            </a:r>
            <a:r>
              <a:rPr lang="uk-UA" altLang="en-US">
                <a:latin typeface="Times New Roman" panose="02020603050405020304" pitchFamily="18" charset="0"/>
                <a:ea typeface="Calibri" panose="020F0502020204030204" pitchFamily="34" charset="0"/>
                <a:cs typeface="Times New Roman" panose="02020603050405020304" pitchFamily="18" charset="0"/>
              </a:rPr>
              <a:t>40 літаків (зокрема 28 від дій супротивника), 23 вертольоти (у тому числі 5 від дій супротивника). </a:t>
            </a:r>
          </a:p>
          <a:p>
            <a:pPr algn="just">
              <a:lnSpc>
                <a:spcPct val="106000"/>
              </a:lnSpc>
            </a:pPr>
            <a:endParaRPr lang="uk-UA" alt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pPr>
            <a:r>
              <a:rPr lang="uk-UA" altLang="en-US">
                <a:latin typeface="Times New Roman" panose="02020603050405020304" pitchFamily="18" charset="0"/>
                <a:ea typeface="Calibri" panose="020F0502020204030204" pitchFamily="34" charset="0"/>
                <a:cs typeface="Times New Roman" panose="02020603050405020304" pitchFamily="18" charset="0"/>
              </a:rPr>
              <a:t>Загальна кількість загиблих у складі сил коаліції, окрім втрат американського контингенту, </a:t>
            </a:r>
            <a:r>
              <a:rPr lang="uk-UA" altLang="en-US" b="1">
                <a:latin typeface="Times New Roman" panose="02020603050405020304" pitchFamily="18" charset="0"/>
                <a:ea typeface="Calibri" panose="020F0502020204030204" pitchFamily="34" charset="0"/>
                <a:cs typeface="Times New Roman" panose="02020603050405020304" pitchFamily="18" charset="0"/>
              </a:rPr>
              <a:t>88 осіб.</a:t>
            </a:r>
          </a:p>
          <a:p>
            <a:pPr algn="just">
              <a:lnSpc>
                <a:spcPct val="106000"/>
              </a:lnSpc>
            </a:pPr>
            <a:endParaRPr lang="uk-UA" altLang="en-US" sz="1600" b="1">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6000"/>
              </a:lnSpc>
            </a:pPr>
            <a:r>
              <a:rPr lang="uk-UA" altLang="en-US" sz="1600" b="1">
                <a:latin typeface="Times New Roman" panose="02020603050405020304" pitchFamily="18" charset="0"/>
                <a:ea typeface="Calibri" panose="020F0502020204030204" pitchFamily="34" charset="0"/>
                <a:cs typeface="Times New Roman" panose="02020603050405020304" pitchFamily="18" charset="0"/>
              </a:rPr>
              <a:t>Втрати Іраку</a:t>
            </a:r>
          </a:p>
          <a:p>
            <a:pPr algn="just">
              <a:lnSpc>
                <a:spcPct val="106000"/>
              </a:lnSpc>
            </a:pPr>
            <a:r>
              <a:rPr lang="uk-UA" altLang="en-US">
                <a:latin typeface="Times New Roman" panose="02020603050405020304" pitchFamily="18" charset="0"/>
                <a:ea typeface="Calibri" panose="020F0502020204030204" pitchFamily="34" charset="0"/>
                <a:cs typeface="Times New Roman" panose="02020603050405020304" pitchFamily="18" charset="0"/>
              </a:rPr>
              <a:t>Загалом знищено чи втратило боєздатність 42 дивізії збройних сил Іраку. Сили США захопили в полон 71204 іракських військовослужбовців.</a:t>
            </a:r>
          </a:p>
          <a:p>
            <a:endParaRPr lang="uk-UA" altLang="en-US" b="1">
              <a:latin typeface="Times New Roman" panose="02020603050405020304" pitchFamily="18" charset="0"/>
              <a:ea typeface="Calibri" panose="020F0502020204030204" pitchFamily="34" charset="0"/>
              <a:cs typeface="Times New Roman" panose="02020603050405020304" pitchFamily="18" charset="0"/>
            </a:endParaRPr>
          </a:p>
          <a:p>
            <a:pPr algn="ctr"/>
            <a:r>
              <a:rPr lang="uk-UA" altLang="en-US" b="1">
                <a:latin typeface="Times New Roman" panose="02020603050405020304" pitchFamily="18" charset="0"/>
                <a:ea typeface="Calibri" panose="020F0502020204030204" pitchFamily="34" charset="0"/>
                <a:cs typeface="Times New Roman" panose="02020603050405020304" pitchFamily="18" charset="0"/>
              </a:rPr>
              <a:t>Наслідки війни</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a:p>
            <a:r>
              <a:rPr lang="uk-UA" altLang="en-US">
                <a:latin typeface="Times New Roman" panose="02020603050405020304" pitchFamily="18" charset="0"/>
                <a:ea typeface="Calibri" panose="020F0502020204030204" pitchFamily="34" charset="0"/>
                <a:cs typeface="Times New Roman" panose="02020603050405020304" pitchFamily="18" charset="0"/>
              </a:rPr>
              <a:t>Екологічна катастрофа.</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pPr>
            <a:endParaRPr lang="en-US" altLang="en-US">
              <a:ea typeface="Calibri" panose="020F0502020204030204" pitchFamily="34" charset="0"/>
              <a:cs typeface="Times New Roman" panose="02020603050405020304" pitchFamily="18" charset="0"/>
            </a:endParaRPr>
          </a:p>
          <a:p>
            <a:pPr algn="just">
              <a:lnSpc>
                <a:spcPct val="106000"/>
              </a:lnSpc>
            </a:pPr>
            <a:endParaRPr lang="en-US" altLang="en-US" sz="14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7902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4401205"/>
          </a:xfrm>
          <a:prstGeom prst="rect">
            <a:avLst/>
          </a:prstGeom>
        </p:spPr>
        <p:txBody>
          <a:bodyPr wrap="square">
            <a:spAutoFit/>
          </a:bodyPr>
          <a:lstStyle/>
          <a:p>
            <a:pPr lvl="0" indent="457200" algn="just">
              <a:spcAft>
                <a:spcPts val="0"/>
              </a:spcAft>
            </a:pP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5. Пропаганда </a:t>
            </a:r>
            <a:r>
              <a:rPr lang="uk-UA" sz="2400" b="1" dirty="0">
                <a:latin typeface="Times New Roman" panose="02020603050405020304" pitchFamily="18" charset="0"/>
                <a:ea typeface="Calibri" panose="020F0502020204030204" pitchFamily="34" charset="0"/>
                <a:cs typeface="Times New Roman" panose="02020603050405020304" pitchFamily="18" charset="0"/>
              </a:rPr>
              <a:t>в Росії у ХХІ ст.</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Г. </a:t>
            </a:r>
            <a:r>
              <a:rPr lang="uk-UA" sz="2400" dirty="0" err="1">
                <a:latin typeface="Times New Roman" panose="02020603050405020304" pitchFamily="18" charset="0"/>
                <a:ea typeface="Calibri" panose="020F0502020204030204" pitchFamily="34" charset="0"/>
                <a:cs typeface="Times New Roman" panose="02020603050405020304" pitchFamily="18" charset="0"/>
              </a:rPr>
              <a:t>Почепцов</a:t>
            </a:r>
            <a:r>
              <a:rPr lang="uk-UA" sz="2400" dirty="0">
                <a:latin typeface="Times New Roman" panose="02020603050405020304" pitchFamily="18" charset="0"/>
                <a:ea typeface="Calibri" panose="020F0502020204030204" pitchFamily="34" charset="0"/>
                <a:cs typeface="Times New Roman" panose="02020603050405020304" pitchFamily="18" charset="0"/>
              </a:rPr>
              <a:t> акцентує увагу на низку «нестиковок» російської пропаганди:</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відновлення Романових поєднується з позитивом СРСР,</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добрим є і повалений цар, і переворот 1917 р.,</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позитив до білогвардійців, що виник, сусідить з позитивом до червоногвардійців,</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непорушний статус Сталіна та репресії,</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сьогоднішня Росія є правонаступницею СРСР, але не дореволюційної Росії, тому не може приписувати собі людей і досягнення дореволюційної доби.</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0756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323528" y="476672"/>
            <a:ext cx="8280920" cy="3611438"/>
          </a:xfrm>
          <a:prstGeom prst="rect">
            <a:avLst/>
          </a:prstGeom>
        </p:spPr>
        <p:txBody>
          <a:bodyPr wrap="square">
            <a:spAutoFit/>
          </a:bodyPr>
          <a:lstStyle/>
          <a:p>
            <a:pPr marL="342900" indent="342900" algn="just">
              <a:spcAft>
                <a:spcPts val="0"/>
              </a:spcAft>
              <a:buFont typeface="+mj-lt"/>
              <a:buAutoNum type="arabicPeriod"/>
            </a:pPr>
            <a:r>
              <a:rPr lang="uk-UA" sz="1600" dirty="0">
                <a:latin typeface="Times New Roman" panose="02020603050405020304" pitchFamily="18" charset="0"/>
                <a:ea typeface="Calibri" panose="020F0502020204030204" pitchFamily="34" charset="0"/>
                <a:cs typeface="Times New Roman" panose="02020603050405020304" pitchFamily="18" charset="0"/>
              </a:rPr>
              <a:t>Символічна система будується послідовно у напрямі </a:t>
            </a:r>
            <a:r>
              <a:rPr lang="uk-UA" sz="1600" b="1" dirty="0">
                <a:latin typeface="Times New Roman" panose="02020603050405020304" pitchFamily="18" charset="0"/>
                <a:ea typeface="Calibri" panose="020F0502020204030204" pitchFamily="34" charset="0"/>
                <a:cs typeface="Times New Roman" panose="02020603050405020304" pitchFamily="18" charset="0"/>
              </a:rPr>
              <a:t>збереження патріархальної держави</a:t>
            </a:r>
            <a:r>
              <a:rPr lang="uk-UA" sz="1600" dirty="0">
                <a:latin typeface="Times New Roman" panose="02020603050405020304" pitchFamily="18" charset="0"/>
                <a:ea typeface="Calibri" panose="020F0502020204030204" pitchFamily="34" charset="0"/>
                <a:cs typeface="Times New Roman" panose="02020603050405020304" pitchFamily="18" charset="0"/>
              </a:rPr>
              <a:t>, яка є головною чеснотою.</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0"/>
              </a:spcAft>
              <a:buFont typeface="+mj-lt"/>
              <a:buAutoNum type="arabicPeriod"/>
            </a:pPr>
            <a:r>
              <a:rPr lang="uk-UA" sz="1600" dirty="0">
                <a:latin typeface="Times New Roman" panose="02020603050405020304" pitchFamily="18" charset="0"/>
                <a:ea typeface="Calibri" panose="020F0502020204030204" pitchFamily="34" charset="0"/>
                <a:cs typeface="Times New Roman" panose="02020603050405020304" pitchFamily="18" charset="0"/>
              </a:rPr>
              <a:t>Однією із скріп цієї держави стає попередній батько нації — </a:t>
            </a:r>
            <a:r>
              <a:rPr lang="uk-UA" sz="1600" b="1" dirty="0">
                <a:latin typeface="Times New Roman" panose="02020603050405020304" pitchFamily="18" charset="0"/>
                <a:ea typeface="Calibri" panose="020F0502020204030204" pitchFamily="34" charset="0"/>
                <a:cs typeface="Times New Roman" panose="02020603050405020304" pitchFamily="18" charset="0"/>
              </a:rPr>
              <a:t>Сталін</a:t>
            </a:r>
            <a:r>
              <a:rPr lang="uk-UA" sz="1600" dirty="0">
                <a:latin typeface="Times New Roman" panose="02020603050405020304" pitchFamily="18" charset="0"/>
                <a:ea typeface="Calibri" panose="020F0502020204030204" pitchFamily="34" charset="0"/>
                <a:cs typeface="Times New Roman" panose="02020603050405020304" pitchFamily="18" charset="0"/>
              </a:rPr>
              <a:t>. Це пов'язано з тим, що імперська ідея приходить від еліт до маси саме в період сталінської модернізації. </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0"/>
              </a:spcAft>
              <a:buFont typeface="+mj-lt"/>
              <a:buAutoNum type="arabicPeriod"/>
            </a:pPr>
            <a:r>
              <a:rPr lang="uk-UA" sz="1600" dirty="0">
                <a:latin typeface="Times New Roman" panose="02020603050405020304" pitchFamily="18" charset="0"/>
                <a:ea typeface="Calibri" panose="020F0502020204030204" pitchFamily="34" charset="0"/>
                <a:cs typeface="Times New Roman" panose="02020603050405020304" pitchFamily="18" charset="0"/>
              </a:rPr>
              <a:t>Як зазначає </a:t>
            </a:r>
            <a:r>
              <a:rPr lang="uk-UA" sz="1600" dirty="0" err="1">
                <a:latin typeface="Times New Roman" panose="02020603050405020304" pitchFamily="18" charset="0"/>
                <a:ea typeface="Calibri" panose="020F0502020204030204" pitchFamily="34" charset="0"/>
                <a:cs typeface="Times New Roman" panose="02020603050405020304" pitchFamily="18" charset="0"/>
              </a:rPr>
              <a:t>Лєтняков</a:t>
            </a:r>
            <a:r>
              <a:rPr lang="uk-UA" sz="1600" dirty="0">
                <a:latin typeface="Times New Roman" panose="02020603050405020304" pitchFamily="18" charset="0"/>
                <a:ea typeface="Calibri" panose="020F0502020204030204" pitchFamily="34" charset="0"/>
                <a:cs typeface="Times New Roman" panose="02020603050405020304" pitchFamily="18" charset="0"/>
              </a:rPr>
              <a:t>: «Саме радянська епоха стала часом, коли до масової свідомості росіян справді увійшов пласт ідей та цінностей, пов'язаних з поняттям "велика держава" та "імперія"». Він підкреслює два чинники, що призвели до цього: </a:t>
            </a:r>
            <a:r>
              <a:rPr lang="uk-UA" sz="1600" b="1" dirty="0">
                <a:latin typeface="Times New Roman" panose="02020603050405020304" pitchFamily="18" charset="0"/>
                <a:ea typeface="Calibri" panose="020F0502020204030204" pitchFamily="34" charset="0"/>
                <a:cs typeface="Times New Roman" panose="02020603050405020304" pitchFamily="18" charset="0"/>
              </a:rPr>
              <a:t>індустріалізація</a:t>
            </a:r>
            <a:r>
              <a:rPr lang="uk-UA" sz="1600" dirty="0">
                <a:latin typeface="Times New Roman" panose="02020603050405020304" pitchFamily="18" charset="0"/>
                <a:ea typeface="Calibri" panose="020F0502020204030204" pitchFamily="34" charset="0"/>
                <a:cs typeface="Times New Roman" panose="02020603050405020304" pitchFamily="18" charset="0"/>
              </a:rPr>
              <a:t> та відродження російського </a:t>
            </a:r>
            <a:r>
              <a:rPr lang="uk-UA" sz="1600" b="1" dirty="0">
                <a:latin typeface="Times New Roman" panose="02020603050405020304" pitchFamily="18" charset="0"/>
                <a:ea typeface="Calibri" panose="020F0502020204030204" pitchFamily="34" charset="0"/>
                <a:cs typeface="Times New Roman" panose="02020603050405020304" pitchFamily="18" charset="0"/>
              </a:rPr>
              <a:t>патріотизму</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spcAft>
                <a:spcPts val="0"/>
              </a:spcAft>
              <a:buFont typeface="+mj-lt"/>
              <a:buAutoNum type="arabicPeriod"/>
            </a:pPr>
            <a:r>
              <a:rPr lang="uk-UA"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1600" dirty="0">
                <a:latin typeface="Times New Roman" panose="02020603050405020304" pitchFamily="18" charset="0"/>
                <a:ea typeface="Calibri" panose="020F0502020204030204" pitchFamily="34" charset="0"/>
                <a:cs typeface="Times New Roman" panose="02020603050405020304" pitchFamily="18" charset="0"/>
              </a:rPr>
              <a:t>Путіну вдалося "приборкати" "демократичне" телебачення після загибелі "Курська". Цей період був також часом «приборкання» олігархів, оскільки була пряма зв'язка між олігархами та телебаченням — вибудовуючи олігархів, можна було забезпечити лояльність та телебачення</a:t>
            </a:r>
            <a:r>
              <a:rPr lang="uk-UA"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Російська пропаганда vs Румунія: які наративи поширює РФ і як на них  реагують"/>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3797526"/>
            <a:ext cx="4655280" cy="2617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633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683568" y="476672"/>
            <a:ext cx="7632848" cy="4647426"/>
          </a:xfrm>
          <a:prstGeom prst="rect">
            <a:avLst/>
          </a:prstGeom>
        </p:spPr>
        <p:txBody>
          <a:bodyPr wrap="square">
            <a:spAutoFit/>
          </a:bodyPr>
          <a:lstStyle/>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Аналіз змісту та мови маніфестів монархів Європи дає уявлення про пропагандистські прийоми, використані для виправдання вступу у війну. Ці прийоми можна виділити в групи.</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b="1" i="1" dirty="0" smtClean="0">
                <a:latin typeface="Times New Roman" panose="02020603050405020304" pitchFamily="18" charset="0"/>
                <a:ea typeface="Calibri" panose="020F0502020204030204" pitchFamily="34" charset="0"/>
                <a:cs typeface="Times New Roman" panose="02020603050405020304" pitchFamily="18" charset="0"/>
              </a:rPr>
              <a:t>1. «</a:t>
            </a:r>
            <a:r>
              <a:rPr lang="uk-UA" sz="2000" b="1" i="1" dirty="0">
                <a:latin typeface="Times New Roman" panose="02020603050405020304" pitchFamily="18" charset="0"/>
                <a:ea typeface="Calibri" panose="020F0502020204030204" pitchFamily="34" charset="0"/>
                <a:cs typeface="Times New Roman" panose="02020603050405020304" pitchFamily="18" charset="0"/>
              </a:rPr>
              <a:t>Шляхетна мета». </a:t>
            </a:r>
            <a:endParaRPr lang="uk-UA" sz="2000" b="1" i="1"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smtClean="0">
                <a:latin typeface="Times New Roman" panose="02020603050405020304" pitchFamily="18" charset="0"/>
                <a:ea typeface="Calibri" panose="020F0502020204030204" pitchFamily="34" charset="0"/>
                <a:cs typeface="Times New Roman" panose="02020603050405020304" pitchFamily="18" charset="0"/>
              </a:rPr>
              <a:t>Підданих </a:t>
            </a:r>
            <a:r>
              <a:rPr lang="uk-UA" sz="2000" dirty="0">
                <a:latin typeface="Times New Roman" panose="02020603050405020304" pitchFamily="18" charset="0"/>
                <a:ea typeface="Calibri" panose="020F0502020204030204" pitchFamily="34" charset="0"/>
                <a:cs typeface="Times New Roman" panose="02020603050405020304" pitchFamily="18" charset="0"/>
              </a:rPr>
              <a:t>запевняли, що мета цієї війни виключно шляхетна – допомога союзникам, відновлення справедливості, тощо. Щоб викликати ненависть до супротивника, монархи переконували, що саме ворог першим почав війну.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sz="2000" b="1" i="1"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b="1" i="1" dirty="0" smtClean="0">
                <a:latin typeface="Times New Roman" panose="02020603050405020304" pitchFamily="18" charset="0"/>
                <a:ea typeface="Calibri" panose="020F0502020204030204" pitchFamily="34" charset="0"/>
                <a:cs typeface="Times New Roman" panose="02020603050405020304" pitchFamily="18" charset="0"/>
              </a:rPr>
              <a:t>2</a:t>
            </a:r>
            <a:r>
              <a:rPr lang="uk-UA" sz="2000" b="1" i="1" dirty="0">
                <a:latin typeface="Times New Roman" panose="02020603050405020304" pitchFamily="18" charset="0"/>
                <a:ea typeface="Calibri" panose="020F0502020204030204" pitchFamily="34" charset="0"/>
                <a:cs typeface="Times New Roman" panose="02020603050405020304" pitchFamily="18" charset="0"/>
              </a:rPr>
              <a:t>. Образ ворога – країни-зрадниці. </a:t>
            </a:r>
            <a:endParaRPr lang="ru-RU" b="1" i="1"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Легітимізація військового конфлікту відбулася через звинувачення ворога в агресивних діях, що зумовило вимушене втручання у війну.</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b="1" i="1"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b="1" i="1"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4189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2308324"/>
          </a:xfrm>
          <a:prstGeom prst="rect">
            <a:avLst/>
          </a:prstGeom>
        </p:spPr>
        <p:txBody>
          <a:bodyPr wrap="square">
            <a:spAutoFit/>
          </a:bodyPr>
          <a:lstStyle/>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5. З 2023 р. </a:t>
            </a:r>
            <a:r>
              <a:rPr lang="uk-UA" dirty="0">
                <a:latin typeface="Times New Roman" panose="02020603050405020304" pitchFamily="18" charset="0"/>
                <a:ea typeface="Calibri" panose="020F0502020204030204" pitchFamily="34" charset="0"/>
                <a:cs typeface="Times New Roman" panose="02020603050405020304" pitchFamily="18" charset="0"/>
              </a:rPr>
              <a:t>Росія вкладає дуже багато коштів </a:t>
            </a:r>
            <a:r>
              <a:rPr lang="uk-UA" b="1" dirty="0">
                <a:latin typeface="Times New Roman" panose="02020603050405020304" pitchFamily="18" charset="0"/>
                <a:ea typeface="Calibri" panose="020F0502020204030204" pitchFamily="34" charset="0"/>
                <a:cs typeface="Times New Roman" panose="02020603050405020304" pitchFamily="18" charset="0"/>
              </a:rPr>
              <a:t>у пропагандистську роботу за кордоном</a:t>
            </a:r>
            <a:r>
              <a:rPr lang="uk-UA" dirty="0">
                <a:latin typeface="Times New Roman" panose="02020603050405020304" pitchFamily="18" charset="0"/>
                <a:ea typeface="Calibri" panose="020F0502020204030204" pitchFamily="34" charset="0"/>
                <a:cs typeface="Times New Roman" panose="02020603050405020304" pitchFamily="18" charset="0"/>
              </a:rPr>
              <a:t>, втративши можливості впливу на Україну через вдалу протидію їй в Україні.</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6. Російська </a:t>
            </a:r>
            <a:r>
              <a:rPr lang="uk-UA" dirty="0">
                <a:latin typeface="Times New Roman" panose="02020603050405020304" pitchFamily="18" charset="0"/>
                <a:ea typeface="Calibri" panose="020F0502020204030204" pitchFamily="34" charset="0"/>
                <a:cs typeface="Times New Roman" panose="02020603050405020304" pitchFamily="18" charset="0"/>
              </a:rPr>
              <a:t>пропаганда працює не так, щоб когось у чомусь переконати, а щоб </a:t>
            </a:r>
            <a:r>
              <a:rPr lang="uk-UA" b="1" dirty="0">
                <a:latin typeface="Times New Roman" panose="02020603050405020304" pitchFamily="18" charset="0"/>
                <a:ea typeface="Calibri" panose="020F0502020204030204" pitchFamily="34" charset="0"/>
                <a:cs typeface="Times New Roman" panose="02020603050405020304" pitchFamily="18" charset="0"/>
              </a:rPr>
              <a:t>зруйнувати довіру когось до чогось</a:t>
            </a:r>
            <a:r>
              <a:rPr lang="uk-UA" dirty="0">
                <a:latin typeface="Times New Roman" panose="02020603050405020304" pitchFamily="18" charset="0"/>
                <a:ea typeface="Calibri" panose="020F0502020204030204" pitchFamily="34" charset="0"/>
                <a:cs typeface="Times New Roman" panose="02020603050405020304" pitchFamily="18" charset="0"/>
              </a:rPr>
              <a:t>. І насправді </a:t>
            </a:r>
            <a:r>
              <a:rPr lang="uk-UA" dirty="0" err="1">
                <a:latin typeface="Times New Roman" panose="02020603050405020304" pitchFamily="18" charset="0"/>
                <a:ea typeface="Calibri" panose="020F0502020204030204" pitchFamily="34" charset="0"/>
                <a:cs typeface="Times New Roman" panose="02020603050405020304" pitchFamily="18" charset="0"/>
              </a:rPr>
              <a:t>наративи</a:t>
            </a:r>
            <a:r>
              <a:rPr lang="uk-UA" dirty="0">
                <a:latin typeface="Times New Roman" panose="02020603050405020304" pitchFamily="18" charset="0"/>
                <a:ea typeface="Calibri" panose="020F0502020204030204" pitchFamily="34" charset="0"/>
                <a:cs typeface="Times New Roman" panose="02020603050405020304" pitchFamily="18" charset="0"/>
              </a:rPr>
              <a:t> поширюються не для того, щоб повірили в якусь конкретну </a:t>
            </a:r>
            <a:r>
              <a:rPr lang="uk-UA" dirty="0" err="1">
                <a:latin typeface="Times New Roman" panose="02020603050405020304" pitchFamily="18" charset="0"/>
                <a:ea typeface="Calibri" panose="020F0502020204030204" pitchFamily="34" charset="0"/>
                <a:cs typeface="Times New Roman" panose="02020603050405020304" pitchFamily="18" charset="0"/>
              </a:rPr>
              <a:t>фейкову</a:t>
            </a:r>
            <a:r>
              <a:rPr lang="uk-UA" dirty="0">
                <a:latin typeface="Times New Roman" panose="02020603050405020304" pitchFamily="18" charset="0"/>
                <a:ea typeface="Calibri" panose="020F0502020204030204" pitchFamily="34" charset="0"/>
                <a:cs typeface="Times New Roman" panose="02020603050405020304" pitchFamily="18" charset="0"/>
              </a:rPr>
              <a:t> новину, а щоб у свідомості цільової аудиторії зібрати певну критичну масу фактажу, який гратиме на стратегічну мету росіян</a:t>
            </a:r>
            <a:r>
              <a:rPr lang="uk-UA"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218" name="Picture 2" descr="Російська пропаганда: Кремль готує “кореспондентів” для роботи на  окупованих територіях ➜ ZMI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3356992"/>
            <a:ext cx="5295727" cy="2995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09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692696"/>
            <a:ext cx="3600400" cy="5078313"/>
          </a:xfrm>
          <a:prstGeom prst="rect">
            <a:avLst/>
          </a:prstGeom>
        </p:spPr>
        <p:txBody>
          <a:bodyPr wrap="square">
            <a:spAutoFit/>
          </a:bodyPr>
          <a:lstStyle/>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7. Сплеск </a:t>
            </a:r>
            <a:r>
              <a:rPr lang="uk-UA" b="1" dirty="0">
                <a:latin typeface="Times New Roman" panose="02020603050405020304" pitchFamily="18" charset="0"/>
                <a:ea typeface="Calibri" panose="020F0502020204030204" pitchFamily="34" charset="0"/>
                <a:cs typeface="Times New Roman" panose="02020603050405020304" pitchFamily="18" charset="0"/>
              </a:rPr>
              <a:t>ультраправих рухів</a:t>
            </a:r>
            <a:r>
              <a:rPr lang="uk-UA" dirty="0">
                <a:latin typeface="Times New Roman" panose="02020603050405020304" pitchFamily="18" charset="0"/>
                <a:ea typeface="Calibri" panose="020F0502020204030204" pitchFamily="34" charset="0"/>
                <a:cs typeface="Times New Roman" panose="02020603050405020304" pitchFamily="18" charset="0"/>
              </a:rPr>
              <a:t> у Європі як одного з носіїв пропагандистської думки Росії і які дуже активно діють проти України.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Також активно використовуються </a:t>
            </a:r>
            <a:r>
              <a:rPr lang="uk-UA" b="1" dirty="0" err="1">
                <a:latin typeface="Times New Roman" panose="02020603050405020304" pitchFamily="18" charset="0"/>
                <a:ea typeface="Calibri" panose="020F0502020204030204" pitchFamily="34" charset="0"/>
                <a:cs typeface="Times New Roman" panose="02020603050405020304" pitchFamily="18" charset="0"/>
              </a:rPr>
              <a:t>псевдомедіа</a:t>
            </a:r>
            <a:r>
              <a:rPr lang="uk-UA" dirty="0">
                <a:latin typeface="Times New Roman" panose="02020603050405020304" pitchFamily="18" charset="0"/>
                <a:ea typeface="Calibri" panose="020F0502020204030204" pitchFamily="34" charset="0"/>
                <a:cs typeface="Times New Roman" panose="02020603050405020304" pitchFamily="18" charset="0"/>
              </a:rPr>
              <a:t> з сотнями тисяч </a:t>
            </a:r>
            <a:r>
              <a:rPr lang="uk-UA" dirty="0" err="1">
                <a:latin typeface="Times New Roman" panose="02020603050405020304" pitchFamily="18" charset="0"/>
                <a:ea typeface="Calibri" panose="020F0502020204030204" pitchFamily="34" charset="0"/>
                <a:cs typeface="Times New Roman" panose="02020603050405020304" pitchFamily="18" charset="0"/>
              </a:rPr>
              <a:t>фейкових</a:t>
            </a:r>
            <a:r>
              <a:rPr lang="uk-UA" dirty="0">
                <a:latin typeface="Times New Roman" panose="02020603050405020304" pitchFamily="18" charset="0"/>
                <a:ea typeface="Calibri" panose="020F0502020204030204" pitchFamily="34" charset="0"/>
                <a:cs typeface="Times New Roman" panose="02020603050405020304" pitchFamily="18" charset="0"/>
              </a:rPr>
              <a:t> статей на </a:t>
            </a:r>
            <a:r>
              <a:rPr lang="uk-UA" dirty="0" err="1">
                <a:latin typeface="Times New Roman" panose="02020603050405020304" pitchFamily="18" charset="0"/>
                <a:ea typeface="Calibri" panose="020F0502020204030204" pitchFamily="34" charset="0"/>
                <a:cs typeface="Times New Roman" panose="02020603050405020304" pitchFamily="18" charset="0"/>
              </a:rPr>
              <a:t>фейкових</a:t>
            </a:r>
            <a:r>
              <a:rPr lang="uk-UA" dirty="0">
                <a:latin typeface="Times New Roman" panose="02020603050405020304" pitchFamily="18" charset="0"/>
                <a:ea typeface="Calibri" panose="020F0502020204030204" pitchFamily="34" charset="0"/>
                <a:cs typeface="Times New Roman" panose="02020603050405020304" pitchFamily="18" charset="0"/>
              </a:rPr>
              <a:t> сайтах, які лише нагадують відомі видання. </a:t>
            </a: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Міняється </a:t>
            </a:r>
            <a:r>
              <a:rPr lang="uk-UA" dirty="0">
                <a:latin typeface="Times New Roman" panose="02020603050405020304" pitchFamily="18" charset="0"/>
                <a:ea typeface="Calibri" panose="020F0502020204030204" pitchFamily="34" charset="0"/>
                <a:cs typeface="Times New Roman" panose="02020603050405020304" pitchFamily="18" charset="0"/>
              </a:rPr>
              <a:t>лише одна літера в домені, і люди потрапляють не на справжнє видання, а на </a:t>
            </a:r>
            <a:r>
              <a:rPr lang="uk-UA" dirty="0" err="1">
                <a:latin typeface="Times New Roman" panose="02020603050405020304" pitchFamily="18" charset="0"/>
                <a:ea typeface="Calibri" panose="020F0502020204030204" pitchFamily="34" charset="0"/>
                <a:cs typeface="Times New Roman" panose="02020603050405020304" pitchFamily="18" charset="0"/>
              </a:rPr>
              <a:t>псевдостаттю</a:t>
            </a:r>
            <a:r>
              <a:rPr lang="uk-UA" dirty="0">
                <a:latin typeface="Times New Roman" panose="02020603050405020304" pitchFamily="18" charset="0"/>
                <a:ea typeface="Calibri" panose="020F0502020204030204" pitchFamily="34" charset="0"/>
                <a:cs typeface="Times New Roman" panose="02020603050405020304" pitchFamily="18" charset="0"/>
              </a:rPr>
              <a:t>, в якій викладаються всі ці </a:t>
            </a:r>
            <a:r>
              <a:rPr lang="uk-UA" dirty="0" err="1">
                <a:latin typeface="Times New Roman" panose="02020603050405020304" pitchFamily="18" charset="0"/>
                <a:ea typeface="Calibri" panose="020F0502020204030204" pitchFamily="34" charset="0"/>
                <a:cs typeface="Times New Roman" panose="02020603050405020304" pitchFamily="18" charset="0"/>
              </a:rPr>
              <a:t>наративи</a:t>
            </a:r>
            <a:r>
              <a:rPr lang="uk-UA" dirty="0">
                <a:latin typeface="Times New Roman" panose="02020603050405020304" pitchFamily="18" charset="0"/>
                <a:ea typeface="Calibri" panose="020F0502020204030204" pitchFamily="34" charset="0"/>
                <a:cs typeface="Times New Roman" panose="02020603050405020304" pitchFamily="18" charset="0"/>
              </a:rPr>
              <a:t> про корупцію, порушення прав людини в Україні.</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7200" algn="just">
              <a:spcAft>
                <a:spcPts val="0"/>
              </a:spcAft>
            </a:pP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44" name="Picture 4" descr="Ультраправі в Європі — основні партії, популярність, рейтинги, інфографіка  / N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620688"/>
            <a:ext cx="4369435" cy="546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85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2" name="Прямоугольник 1"/>
          <p:cNvSpPr/>
          <p:nvPr/>
        </p:nvSpPr>
        <p:spPr>
          <a:xfrm>
            <a:off x="467544" y="548680"/>
            <a:ext cx="8136904" cy="2031325"/>
          </a:xfrm>
          <a:prstGeom prst="rect">
            <a:avLst/>
          </a:prstGeom>
        </p:spPr>
        <p:txBody>
          <a:bodyPr wrap="square">
            <a:spAutoFit/>
          </a:bodyPr>
          <a:lstStyle/>
          <a:p>
            <a:pPr indent="457200" algn="just">
              <a:spcAft>
                <a:spcPts val="0"/>
              </a:spcAft>
            </a:pP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8. </a:t>
            </a:r>
            <a:r>
              <a:rPr lang="uk-UA" b="1" dirty="0" smtClean="0">
                <a:latin typeface="Times New Roman" panose="02020603050405020304" pitchFamily="18" charset="0"/>
                <a:ea typeface="Calibri" panose="020F0502020204030204" pitchFamily="34" charset="0"/>
                <a:cs typeface="Times New Roman" panose="02020603050405020304" pitchFamily="18" charset="0"/>
              </a:rPr>
              <a:t>Російська </a:t>
            </a:r>
            <a:r>
              <a:rPr lang="uk-UA" b="1" dirty="0">
                <a:latin typeface="Times New Roman" panose="02020603050405020304" pitchFamily="18" charset="0"/>
                <a:ea typeface="Calibri" panose="020F0502020204030204" pitchFamily="34" charset="0"/>
                <a:cs typeface="Times New Roman" panose="02020603050405020304" pitchFamily="18" charset="0"/>
              </a:rPr>
              <a:t>Федеральна служба з нагляду у сфері зв'язку, інформаційних технологій та масових комунікацій</a:t>
            </a:r>
            <a:r>
              <a:rPr lang="uk-UA" dirty="0">
                <a:latin typeface="Times New Roman" panose="02020603050405020304" pitchFamily="18" charset="0"/>
                <a:ea typeface="Calibri" panose="020F0502020204030204" pitchFamily="34" charset="0"/>
                <a:cs typeface="Times New Roman" panose="02020603050405020304" pitchFamily="18" charset="0"/>
              </a:rPr>
              <a:t> звернулася до цілої низки ЗМІ з вимогою про видалення «</a:t>
            </a:r>
            <a:r>
              <a:rPr lang="uk-UA" i="1" dirty="0">
                <a:latin typeface="Times New Roman" panose="02020603050405020304" pitchFamily="18" charset="0"/>
                <a:ea typeface="Calibri" panose="020F0502020204030204" pitchFamily="34" charset="0"/>
                <a:cs typeface="Times New Roman" panose="02020603050405020304" pitchFamily="18" charset="0"/>
              </a:rPr>
              <a:t>недостовірної інформації про спеціальну воєнну операцію ЗС Росії із захисту Донбасу</a:t>
            </a:r>
            <a:r>
              <a:rPr lang="uk-UA" dirty="0">
                <a:latin typeface="Times New Roman" panose="02020603050405020304" pitchFamily="18" charset="0"/>
                <a:ea typeface="Calibri" panose="020F0502020204030204" pitchFamily="34" charset="0"/>
                <a:cs typeface="Times New Roman" panose="02020603050405020304" pitchFamily="18" charset="0"/>
              </a:rPr>
              <a:t>». Згодом на вимогу Генпрокуратури </a:t>
            </a:r>
            <a:r>
              <a:rPr lang="uk-UA" dirty="0" err="1">
                <a:latin typeface="Times New Roman" panose="02020603050405020304" pitchFamily="18" charset="0"/>
                <a:ea typeface="Calibri" panose="020F0502020204030204" pitchFamily="34" charset="0"/>
                <a:cs typeface="Times New Roman" panose="02020603050405020304" pitchFamily="18" charset="0"/>
              </a:rPr>
              <a:t>Роскомнадзор</a:t>
            </a:r>
            <a:r>
              <a:rPr lang="uk-UA" dirty="0">
                <a:latin typeface="Times New Roman" panose="02020603050405020304" pitchFamily="18" charset="0"/>
                <a:ea typeface="Calibri" panose="020F0502020204030204" pitchFamily="34" charset="0"/>
                <a:cs typeface="Times New Roman" panose="02020603050405020304" pitchFamily="18" charset="0"/>
              </a:rPr>
              <a:t> заблокував доступ до інтернет-ресурсів радіостанції «</a:t>
            </a:r>
            <a:r>
              <a:rPr lang="uk-UA" b="1" dirty="0" err="1">
                <a:latin typeface="Times New Roman" panose="02020603050405020304" pitchFamily="18" charset="0"/>
                <a:ea typeface="Calibri" panose="020F0502020204030204" pitchFamily="34" charset="0"/>
                <a:cs typeface="Times New Roman" panose="02020603050405020304" pitchFamily="18" charset="0"/>
              </a:rPr>
              <a:t>Ехо</a:t>
            </a:r>
            <a:r>
              <a:rPr lang="uk-UA" b="1" dirty="0">
                <a:latin typeface="Times New Roman" panose="02020603050405020304" pitchFamily="18" charset="0"/>
                <a:ea typeface="Calibri" panose="020F0502020204030204" pitchFamily="34" charset="0"/>
                <a:cs typeface="Times New Roman" panose="02020603050405020304" pitchFamily="18" charset="0"/>
              </a:rPr>
              <a:t> Москви</a:t>
            </a:r>
            <a:r>
              <a:rPr lang="uk-UA" dirty="0">
                <a:latin typeface="Times New Roman" panose="02020603050405020304" pitchFamily="18" charset="0"/>
                <a:ea typeface="Calibri" panose="020F0502020204030204" pitchFamily="34" charset="0"/>
                <a:cs typeface="Times New Roman" panose="02020603050405020304" pitchFamily="18" charset="0"/>
              </a:rPr>
              <a:t>» та телеканалу «</a:t>
            </a:r>
            <a:r>
              <a:rPr lang="uk-UA" b="1" dirty="0" err="1">
                <a:latin typeface="Times New Roman" panose="02020603050405020304" pitchFamily="18" charset="0"/>
                <a:ea typeface="Calibri" panose="020F0502020204030204" pitchFamily="34" charset="0"/>
                <a:cs typeface="Times New Roman" panose="02020603050405020304" pitchFamily="18" charset="0"/>
              </a:rPr>
              <a:t>Дождь</a:t>
            </a: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Російська пропаганда використовує українських дітей на ТОТ як “паливо” |  Інститут масової інформаці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49" y="2996952"/>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38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4427984" y="836712"/>
            <a:ext cx="4320480" cy="2123658"/>
          </a:xfrm>
          <a:prstGeom prst="rect">
            <a:avLst/>
          </a:prstGeom>
        </p:spPr>
        <p:txBody>
          <a:bodyPr wrap="square">
            <a:spAutoFit/>
          </a:bodyPr>
          <a:lstStyle/>
          <a:p>
            <a:pPr indent="457200" algn="just">
              <a:spcAft>
                <a:spcPts val="0"/>
              </a:spcAft>
            </a:pPr>
            <a:r>
              <a:rPr lang="uk-UA" sz="2400" b="1" i="1" dirty="0" smtClean="0">
                <a:latin typeface="Times New Roman" panose="02020603050405020304" pitchFamily="18" charset="0"/>
                <a:ea typeface="Calibri" panose="020F0502020204030204" pitchFamily="34" charset="0"/>
                <a:cs typeface="Times New Roman" panose="02020603050405020304" pitchFamily="18" charset="0"/>
              </a:rPr>
              <a:t>3.Протиставлення </a:t>
            </a:r>
            <a:r>
              <a:rPr lang="uk-UA" sz="2400" b="1" i="1" dirty="0">
                <a:latin typeface="Times New Roman" panose="02020603050405020304" pitchFamily="18" charset="0"/>
                <a:ea typeface="Calibri" panose="020F0502020204030204" pitchFamily="34" charset="0"/>
                <a:cs typeface="Times New Roman" panose="02020603050405020304" pitchFamily="18" charset="0"/>
              </a:rPr>
              <a:t>цивілізацій. </a:t>
            </a:r>
            <a:endParaRPr lang="ru-RU" sz="2000" b="1" i="1"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Посилено експлуатувалося почуття страху.</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b="1" i="1"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b="1" i="1" dirty="0" smtClean="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936" y="476672"/>
            <a:ext cx="3816424" cy="5787941"/>
          </a:xfrm>
          <a:prstGeom prst="rect">
            <a:avLst/>
          </a:prstGeom>
        </p:spPr>
      </p:pic>
    </p:spTree>
    <p:extLst>
      <p:ext uri="{BB962C8B-B14F-4D97-AF65-F5344CB8AC3E}">
        <p14:creationId xmlns:p14="http://schemas.microsoft.com/office/powerpoint/2010/main" val="2026316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 y="0"/>
            <a:ext cx="9144000" cy="68580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4" name="Прямоугольник 3"/>
          <p:cNvSpPr/>
          <p:nvPr/>
        </p:nvSpPr>
        <p:spPr>
          <a:xfrm>
            <a:off x="4211960" y="5229200"/>
            <a:ext cx="4608512" cy="1061829"/>
          </a:xfrm>
          <a:prstGeom prst="rect">
            <a:avLst/>
          </a:prstGeom>
        </p:spPr>
        <p:txBody>
          <a:bodyPr wrap="square">
            <a:spAutoFit/>
          </a:bodyPr>
          <a:lstStyle/>
          <a:p>
            <a:pPr marL="457200" algn="ctr">
              <a:lnSpc>
                <a:spcPct val="150000"/>
              </a:lnSpc>
              <a:spcAft>
                <a:spcPts val="0"/>
              </a:spcAft>
            </a:pP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«Свята Варвара </a:t>
            </a:r>
            <a:r>
              <a:rPr lang="uk-UA"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marL="457200" algn="ctr">
              <a:lnSpc>
                <a:spcPct val="150000"/>
              </a:lnSpc>
              <a:spcAft>
                <a:spcPts val="0"/>
              </a:spcAft>
            </a:pPr>
            <a:r>
              <a:rPr lang="uk-UA" sz="1400" b="1" dirty="0" smtClean="0">
                <a:latin typeface="Times New Roman" panose="02020603050405020304" pitchFamily="18" charset="0"/>
                <a:ea typeface="Times New Roman" panose="02020603050405020304" pitchFamily="18" charset="0"/>
                <a:cs typeface="Times New Roman" panose="02020603050405020304" pitchFamily="18" charset="0"/>
              </a:rPr>
              <a:t>покровителька </a:t>
            </a: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артилеристів». </a:t>
            </a:r>
            <a:endParaRPr lang="uk-UA" sz="14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algn="ctr">
              <a:lnSpc>
                <a:spcPct val="150000"/>
              </a:lnSpc>
              <a:spcAft>
                <a:spcPts val="0"/>
              </a:spcAft>
            </a:pPr>
            <a:r>
              <a:rPr lang="uk-UA" sz="1400" b="1" dirty="0" smtClean="0">
                <a:latin typeface="Times New Roman" panose="02020603050405020304" pitchFamily="18" charset="0"/>
                <a:ea typeface="Times New Roman" panose="02020603050405020304" pitchFamily="18" charset="0"/>
                <a:cs typeface="Times New Roman" panose="02020603050405020304" pitchFamily="18" charset="0"/>
              </a:rPr>
              <a:t>Листівка </a:t>
            </a:r>
            <a:r>
              <a:rPr lang="uk-UA" sz="1400" b="1" dirty="0">
                <a:latin typeface="Times New Roman" panose="02020603050405020304" pitchFamily="18" charset="0"/>
                <a:ea typeface="Times New Roman" panose="02020603050405020304" pitchFamily="18" charset="0"/>
                <a:cs typeface="Times New Roman" panose="02020603050405020304" pitchFamily="18" charset="0"/>
              </a:rPr>
              <a:t>австро-угорського Червоного Хреста.</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074" name="Picture 2" descr="Святая Варвара - покровительница артиллеристов  открытка красного крест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754" y="299681"/>
            <a:ext cx="3187122" cy="492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95536" y="1052736"/>
            <a:ext cx="4392488" cy="2031325"/>
          </a:xfrm>
          <a:prstGeom prst="rect">
            <a:avLst/>
          </a:prstGeom>
        </p:spPr>
        <p:txBody>
          <a:bodyPr wrap="square">
            <a:spAutoFit/>
          </a:bodyPr>
          <a:lstStyle/>
          <a:p>
            <a:pPr indent="457200" algn="just">
              <a:spcAft>
                <a:spcPts val="0"/>
              </a:spcAft>
            </a:pPr>
            <a:r>
              <a:rPr lang="uk-UA" b="1" i="1" dirty="0">
                <a:latin typeface="Times New Roman" panose="02020603050405020304" pitchFamily="18" charset="0"/>
                <a:ea typeface="Calibri" panose="020F0502020204030204" pitchFamily="34" charset="0"/>
                <a:cs typeface="Times New Roman" panose="02020603050405020304" pitchFamily="18" charset="0"/>
              </a:rPr>
              <a:t>4. Ідея релігійного месіанства. </a:t>
            </a:r>
            <a:endParaRPr lang="ru-RU" sz="1600" b="1" i="1"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Релігійна риторика, використана </a:t>
            </a:r>
            <a:r>
              <a:rPr lang="uk-UA" dirty="0" smtClean="0">
                <a:latin typeface="Times New Roman" panose="02020603050405020304" pitchFamily="18" charset="0"/>
                <a:ea typeface="Calibri" panose="020F0502020204030204" pitchFamily="34" charset="0"/>
                <a:cs typeface="Times New Roman" panose="02020603050405020304" pitchFamily="18" charset="0"/>
              </a:rPr>
              <a:t>у пропаганді, </a:t>
            </a:r>
            <a:r>
              <a:rPr lang="uk-UA" dirty="0">
                <a:latin typeface="Times New Roman" panose="02020603050405020304" pitchFamily="18" charset="0"/>
                <a:ea typeface="Calibri" panose="020F0502020204030204" pitchFamily="34" charset="0"/>
                <a:cs typeface="Times New Roman" panose="02020603050405020304" pitchFamily="18" charset="0"/>
              </a:rPr>
              <a:t>слугувала завданню національного єднання. Присутнє апелювання до вищих сил, бога, для виправдання прийнятого рішення про початок війни.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6885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4893647"/>
          </a:xfrm>
          <a:prstGeom prst="rect">
            <a:avLst/>
          </a:prstGeom>
        </p:spPr>
        <p:txBody>
          <a:bodyPr wrap="square">
            <a:spAutoFit/>
          </a:bodyPr>
          <a:lstStyle/>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Цільовою аудиторією інформаційного впливу стали </a:t>
            </a: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власні </a:t>
            </a:r>
            <a:r>
              <a:rPr lang="uk-UA" sz="2400" dirty="0">
                <a:latin typeface="Times New Roman" panose="02020603050405020304" pitchFamily="18" charset="0"/>
                <a:ea typeface="Calibri" panose="020F0502020204030204" pitchFamily="34" charset="0"/>
                <a:cs typeface="Times New Roman" panose="02020603050405020304" pitchFamily="18" charset="0"/>
              </a:rPr>
              <a:t>населення та війська, </a:t>
            </a: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населення </a:t>
            </a:r>
            <a:r>
              <a:rPr lang="uk-UA" sz="2400" dirty="0">
                <a:latin typeface="Times New Roman" panose="02020603050405020304" pitchFamily="18" charset="0"/>
                <a:ea typeface="Calibri" panose="020F0502020204030204" pitchFamily="34" charset="0"/>
                <a:cs typeface="Times New Roman" panose="02020603050405020304" pitchFamily="18" charset="0"/>
              </a:rPr>
              <a:t>зайнятих під час бойових дій територій супротивника, </a:t>
            </a: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 </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ворожі </a:t>
            </a:r>
            <a:r>
              <a:rPr lang="uk-UA" sz="2400" dirty="0">
                <a:latin typeface="Times New Roman" panose="02020603050405020304" pitchFamily="18" charset="0"/>
                <a:ea typeface="Calibri" panose="020F0502020204030204" pitchFamily="34" charset="0"/>
                <a:cs typeface="Times New Roman" panose="02020603050405020304" pitchFamily="18" charset="0"/>
              </a:rPr>
              <a:t>війська та опосередковано </a:t>
            </a: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400" dirty="0">
                <a:latin typeface="Times New Roman" panose="02020603050405020304" pitchFamily="18" charset="0"/>
                <a:ea typeface="Calibri" panose="020F0502020204030204" pitchFamily="34" charset="0"/>
                <a:cs typeface="Times New Roman" panose="02020603050405020304" pitchFamily="18" charset="0"/>
              </a:rPr>
              <a:t>союзники і нейтральні країни.</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Характеризуючи </a:t>
            </a:r>
            <a:r>
              <a:rPr lang="uk-UA" sz="2400" dirty="0">
                <a:latin typeface="Times New Roman" panose="02020603050405020304" pitchFamily="18" charset="0"/>
                <a:ea typeface="Calibri" panose="020F0502020204030204" pitchFamily="34" charset="0"/>
                <a:cs typeface="Times New Roman" panose="02020603050405020304" pitchFamily="18" charset="0"/>
              </a:rPr>
              <a:t>інформаційну війну </a:t>
            </a:r>
            <a:r>
              <a:rPr lang="uk-UA" sz="2400" b="1" dirty="0">
                <a:latin typeface="Times New Roman" panose="02020603050405020304" pitchFamily="18" charset="0"/>
                <a:ea typeface="Calibri" panose="020F0502020204030204" pitchFamily="34" charset="0"/>
                <a:cs typeface="Times New Roman" panose="02020603050405020304" pitchFamily="18" charset="0"/>
              </a:rPr>
              <a:t>1914–1918</a:t>
            </a:r>
            <a:r>
              <a:rPr lang="uk-UA" sz="2400" dirty="0">
                <a:latin typeface="Times New Roman" panose="02020603050405020304" pitchFamily="18" charset="0"/>
                <a:ea typeface="Calibri" panose="020F0502020204030204" pitchFamily="34" charset="0"/>
                <a:cs typeface="Times New Roman" panose="02020603050405020304" pitchFamily="18" charset="0"/>
              </a:rPr>
              <a:t> рр. можна виділити наступні елементи:</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mj-lt"/>
              <a:buAutoNum type="arabicPeriod"/>
            </a:pPr>
            <a:r>
              <a:rPr lang="uk-UA" sz="2400" dirty="0">
                <a:latin typeface="Times New Roman" panose="02020603050405020304" pitchFamily="18" charset="0"/>
                <a:ea typeface="Calibri" panose="020F0502020204030204" pitchFamily="34" charset="0"/>
                <a:cs typeface="Times New Roman" panose="02020603050405020304" pitchFamily="18" charset="0"/>
              </a:rPr>
              <a:t>Ідеологічне забезпечення бойових дій;</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mj-lt"/>
              <a:buAutoNum type="arabicPeriod"/>
            </a:pPr>
            <a:r>
              <a:rPr lang="uk-UA" sz="2400" dirty="0">
                <a:latin typeface="Times New Roman" panose="02020603050405020304" pitchFamily="18" charset="0"/>
                <a:ea typeface="Calibri" panose="020F0502020204030204" pitchFamily="34" charset="0"/>
                <a:cs typeface="Times New Roman" panose="02020603050405020304" pitchFamily="18" charset="0"/>
              </a:rPr>
              <a:t>Органи пропаганди;</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457200" algn="just">
              <a:spcAft>
                <a:spcPts val="0"/>
              </a:spcAft>
              <a:buFont typeface="+mj-lt"/>
              <a:buAutoNum type="arabicPeriod"/>
            </a:pPr>
            <a:r>
              <a:rPr lang="uk-UA" sz="2400" dirty="0">
                <a:latin typeface="Times New Roman" panose="02020603050405020304" pitchFamily="18" charset="0"/>
                <a:ea typeface="Calibri" panose="020F0502020204030204" pitchFamily="34" charset="0"/>
                <a:cs typeface="Times New Roman" panose="02020603050405020304" pitchFamily="18" charset="0"/>
              </a:rPr>
              <a:t>Форми і методи поширення пропагандистських матеріалів.</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1567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5262979"/>
          </a:xfrm>
          <a:prstGeom prst="rect">
            <a:avLst/>
          </a:prstGeom>
        </p:spPr>
        <p:txBody>
          <a:bodyPr wrap="square">
            <a:spAutoFit/>
          </a:bodyPr>
          <a:lstStyle/>
          <a:p>
            <a:pPr indent="457200" algn="just">
              <a:spcAft>
                <a:spcPts val="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Виділяють 2 рівні інформаційної війни: стратегічний та тактичний. </a:t>
            </a: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До </a:t>
            </a:r>
            <a:r>
              <a:rPr lang="uk-UA" sz="2400" b="1" dirty="0">
                <a:latin typeface="Times New Roman" panose="02020603050405020304" pitchFamily="18" charset="0"/>
                <a:ea typeface="Calibri" panose="020F0502020204030204" pitchFamily="34" charset="0"/>
                <a:cs typeface="Times New Roman" panose="02020603050405020304" pitchFamily="18" charset="0"/>
              </a:rPr>
              <a:t>стратегічного</a:t>
            </a:r>
            <a:r>
              <a:rPr lang="uk-UA" sz="2400" dirty="0">
                <a:latin typeface="Times New Roman" panose="02020603050405020304" pitchFamily="18" charset="0"/>
                <a:ea typeface="Calibri" panose="020F0502020204030204" pitchFamily="34" charset="0"/>
                <a:cs typeface="Times New Roman" panose="02020603050405020304" pitchFamily="18" charset="0"/>
              </a:rPr>
              <a:t> </a:t>
            </a:r>
            <a:r>
              <a:rPr lang="uk-UA" sz="2400" b="1" dirty="0">
                <a:latin typeface="Times New Roman" panose="02020603050405020304" pitchFamily="18" charset="0"/>
                <a:ea typeface="Calibri" panose="020F0502020204030204" pitchFamily="34" charset="0"/>
                <a:cs typeface="Times New Roman" panose="02020603050405020304" pitchFamily="18" charset="0"/>
              </a:rPr>
              <a:t>рівня</a:t>
            </a:r>
            <a:r>
              <a:rPr lang="uk-UA" sz="2400" dirty="0">
                <a:latin typeface="Times New Roman" panose="02020603050405020304" pitchFamily="18" charset="0"/>
                <a:ea typeface="Calibri" panose="020F0502020204030204" pitchFamily="34" charset="0"/>
                <a:cs typeface="Times New Roman" panose="02020603050405020304" pitchFamily="18" charset="0"/>
              </a:rPr>
              <a:t> належать заходи зовнішньої та внутрішньої політики. Це формування негативного образу ворога, підтримка дружнього ставлення до союзників та збереження статус-кво нейтральними країнами. Власне пропаганда відповідає стратегічному рівню. </a:t>
            </a:r>
            <a:endParaRPr lang="uk-UA"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Тактичний</a:t>
            </a: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uk-UA" sz="2400" b="1" dirty="0">
                <a:latin typeface="Times New Roman" panose="02020603050405020304" pitchFamily="18" charset="0"/>
                <a:ea typeface="Calibri" panose="020F0502020204030204" pitchFamily="34" charset="0"/>
                <a:cs typeface="Times New Roman" panose="02020603050405020304" pitchFamily="18" charset="0"/>
              </a:rPr>
              <a:t>рівень</a:t>
            </a:r>
            <a:r>
              <a:rPr lang="uk-UA" sz="2400" dirty="0">
                <a:latin typeface="Times New Roman" panose="02020603050405020304" pitchFamily="18" charset="0"/>
                <a:ea typeface="Calibri" panose="020F0502020204030204" pitchFamily="34" charset="0"/>
                <a:cs typeface="Times New Roman" panose="02020603050405020304" pitchFamily="18" charset="0"/>
              </a:rPr>
              <a:t> передбачає вплив на власні та ворожі війська, інформаційне забезпечення дій власних військ на зайнятій ворожій території, формування позитивного ставлення місцевого населення та ведення контрпропаганди. Це здійснювалося інформуванням та агітацією.</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812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25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 y="271462"/>
            <a:ext cx="8715375" cy="6315075"/>
          </a:xfrm>
          <a:prstGeom prst="rect">
            <a:avLst/>
          </a:prstGeom>
        </p:spPr>
      </p:pic>
      <p:sp>
        <p:nvSpPr>
          <p:cNvPr id="3" name="Прямоугольник 2"/>
          <p:cNvSpPr/>
          <p:nvPr/>
        </p:nvSpPr>
        <p:spPr>
          <a:xfrm>
            <a:off x="539552" y="548680"/>
            <a:ext cx="8064896" cy="3416320"/>
          </a:xfrm>
          <a:prstGeom prst="rect">
            <a:avLst/>
          </a:prstGeom>
        </p:spPr>
        <p:txBody>
          <a:bodyPr wrap="square">
            <a:spAutoFit/>
          </a:bodyPr>
          <a:lstStyle/>
          <a:p>
            <a:pPr indent="457200"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З початком війни в російській армії була створена </a:t>
            </a:r>
            <a:r>
              <a:rPr lang="uk-UA" b="1" dirty="0">
                <a:latin typeface="Times New Roman" panose="02020603050405020304" pitchFamily="18" charset="0"/>
                <a:ea typeface="Calibri" panose="020F0502020204030204" pitchFamily="34" charset="0"/>
                <a:cs typeface="Times New Roman" panose="02020603050405020304" pitchFamily="18" charset="0"/>
              </a:rPr>
              <a:t>літературна редакція типографії Генерального штабу</a:t>
            </a:r>
            <a:r>
              <a:rPr lang="uk-UA" dirty="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У </a:t>
            </a:r>
            <a:r>
              <a:rPr lang="uk-UA" b="1" dirty="0">
                <a:latin typeface="Times New Roman" panose="02020603050405020304" pitchFamily="18" charset="0"/>
                <a:ea typeface="Calibri" panose="020F0502020204030204" pitchFamily="34" charset="0"/>
                <a:cs typeface="Times New Roman" panose="02020603050405020304" pitchFamily="18" charset="0"/>
              </a:rPr>
              <a:t>1915</a:t>
            </a:r>
            <a:r>
              <a:rPr lang="uk-UA" dirty="0">
                <a:latin typeface="Times New Roman" panose="02020603050405020304" pitchFamily="18" charset="0"/>
                <a:ea typeface="Calibri" panose="020F0502020204030204" pitchFamily="34" charset="0"/>
                <a:cs typeface="Times New Roman" panose="02020603050405020304" pitchFamily="18" charset="0"/>
              </a:rPr>
              <a:t> р. при Ставці Верховного головнокомандування було створено «</a:t>
            </a:r>
            <a:r>
              <a:rPr lang="uk-UA" b="1" dirty="0">
                <a:latin typeface="Times New Roman" panose="02020603050405020304" pitchFamily="18" charset="0"/>
                <a:ea typeface="Calibri" panose="020F0502020204030204" pitchFamily="34" charset="0"/>
                <a:cs typeface="Times New Roman" panose="02020603050405020304" pitchFamily="18" charset="0"/>
              </a:rPr>
              <a:t>Бюро друку</a:t>
            </a:r>
            <a:r>
              <a:rPr lang="uk-UA" dirty="0">
                <a:latin typeface="Times New Roman" panose="02020603050405020304" pitchFamily="18" charset="0"/>
                <a:ea typeface="Calibri" panose="020F0502020204030204" pitchFamily="34" charset="0"/>
                <a:cs typeface="Times New Roman" panose="02020603050405020304" pitchFamily="18" charset="0"/>
              </a:rPr>
              <a:t>», яке повинно було відповідним чином інформувати російську, союзницьку і нейтральну пресу.</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endParaRPr lang="uk-UA" dirty="0" smtClean="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Aft>
                <a:spcPts val="0"/>
              </a:spcAft>
            </a:pPr>
            <a:r>
              <a:rPr lang="uk-UA" dirty="0" smtClean="0">
                <a:latin typeface="Times New Roman" panose="02020603050405020304" pitchFamily="18" charset="0"/>
                <a:ea typeface="Calibri" panose="020F0502020204030204" pitchFamily="34" charset="0"/>
                <a:cs typeface="Times New Roman" panose="02020603050405020304" pitchFamily="18" charset="0"/>
              </a:rPr>
              <a:t>В </a:t>
            </a:r>
            <a:r>
              <a:rPr lang="uk-UA" dirty="0">
                <a:latin typeface="Times New Roman" panose="02020603050405020304" pitchFamily="18" charset="0"/>
                <a:ea typeface="Calibri" panose="020F0502020204030204" pitchFamily="34" charset="0"/>
                <a:cs typeface="Times New Roman" panose="02020603050405020304" pitchFamily="18" charset="0"/>
              </a:rPr>
              <a:t>Австро-Угорщині для ведення військової пропаганди 28 липня 1914 р. був створений </a:t>
            </a:r>
            <a:r>
              <a:rPr lang="uk-UA" b="1" dirty="0">
                <a:latin typeface="Times New Roman" panose="02020603050405020304" pitchFamily="18" charset="0"/>
                <a:ea typeface="Calibri" panose="020F0502020204030204" pitchFamily="34" charset="0"/>
                <a:cs typeface="Times New Roman" panose="02020603050405020304" pitchFamily="18" charset="0"/>
              </a:rPr>
              <a:t>штаб військової преси</a:t>
            </a:r>
            <a:r>
              <a:rPr lang="uk-UA" dirty="0">
                <a:latin typeface="Times New Roman" panose="02020603050405020304" pitchFamily="18" charset="0"/>
                <a:ea typeface="Calibri" panose="020F0502020204030204" pitchFamily="34" charset="0"/>
                <a:cs typeface="Times New Roman" panose="02020603050405020304" pitchFamily="18" charset="0"/>
              </a:rPr>
              <a:t>. Завданням нового відомства була координація всієї пропагандистської діяльності на території Австро-Угорщини. Чимале значення надавалося залученню творчої художньої інтелігенції. У березні 1917 р. Міністерство закордонних справ Австро-Угорщини організувало «</a:t>
            </a:r>
            <a:r>
              <a:rPr lang="uk-UA" b="1" dirty="0">
                <a:latin typeface="Times New Roman" panose="02020603050405020304" pitchFamily="18" charset="0"/>
                <a:ea typeface="Calibri" panose="020F0502020204030204" pitchFamily="34" charset="0"/>
                <a:cs typeface="Times New Roman" panose="02020603050405020304" pitchFamily="18" charset="0"/>
              </a:rPr>
              <a:t>центр пропаганди</a:t>
            </a:r>
            <a:r>
              <a:rPr lang="uk-UA" dirty="0">
                <a:latin typeface="Times New Roman" panose="02020603050405020304" pitchFamily="18" charset="0"/>
                <a:ea typeface="Calibri" panose="020F0502020204030204" pitchFamily="34" charset="0"/>
                <a:cs typeface="Times New Roman" panose="02020603050405020304" pitchFamily="18" charset="0"/>
              </a:rPr>
              <a:t>», який займався систематичною і цілеспрямованою інформаційною діяльністю в нейтральних та союзних державах.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6224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Валка">
  <a:themeElements>
    <a:clrScheme name="Валка">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Валка">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алка">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330</TotalTime>
  <Words>3089</Words>
  <Application>Microsoft Office PowerPoint</Application>
  <PresentationFormat>Экран (4:3)</PresentationFormat>
  <Paragraphs>204</Paragraphs>
  <Slides>42</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42</vt:i4>
      </vt:variant>
    </vt:vector>
  </HeadingPairs>
  <TitlesOfParts>
    <vt:vector size="51" baseType="lpstr">
      <vt:lpstr>Arial</vt:lpstr>
      <vt:lpstr>Calibri</vt:lpstr>
      <vt:lpstr>Franklin Gothic Book</vt:lpstr>
      <vt:lpstr>Franklin Gothic Medium</vt:lpstr>
      <vt:lpstr>Symbol</vt:lpstr>
      <vt:lpstr>Times New Roman</vt:lpstr>
      <vt:lpstr>Wingdings</vt:lpstr>
      <vt:lpstr>Wingdings 2</vt:lpstr>
      <vt:lpstr>Валка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«Велика Депресія»  та розвиток США</dc:title>
  <dc:creator>ванга</dc:creator>
  <cp:lastModifiedBy>Пользователь</cp:lastModifiedBy>
  <cp:revision>40</cp:revision>
  <dcterms:created xsi:type="dcterms:W3CDTF">2020-04-26T10:49:07Z</dcterms:created>
  <dcterms:modified xsi:type="dcterms:W3CDTF">2025-02-21T18:38:15Z</dcterms:modified>
</cp:coreProperties>
</file>