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FF5D7F-CD99-47D0-A3D7-AD4BA68427BA}" type="datetimeFigureOut">
              <a:rPr lang="uk-UA" smtClean="0"/>
              <a:t>12.09.2021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12BAB9-6A0E-4DB9-A68F-4E4B9B310BC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ob.bigmir.net/" TargetMode="External"/><Relationship Id="rId2" Type="http://schemas.openxmlformats.org/officeDocument/2006/relationships/hyperlink" Target="http://www.trud.gov.ua/control/uk#typeSearch=1&amp;startPos=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k.ua/" TargetMode="External"/><Relationship Id="rId5" Type="http://schemas.openxmlformats.org/officeDocument/2006/relationships/hyperlink" Target="http://job.kiev.ua/" TargetMode="External"/><Relationship Id="rId4" Type="http://schemas.openxmlformats.org/officeDocument/2006/relationships/hyperlink" Target="http://rabota.ua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96943" cy="5760639"/>
          </a:xfrm>
        </p:spPr>
        <p:txBody>
          <a:bodyPr>
            <a:normAutofit/>
          </a:bodyPr>
          <a:lstStyle/>
          <a:p>
            <a:r>
              <a:rPr lang="uk-UA" sz="1400" dirty="0"/>
              <a:t>1.1. Початок ділової кар’єри та міфи щодо працевлаштування.</a:t>
            </a:r>
            <a:endParaRPr lang="ru-RU" sz="1400" dirty="0"/>
          </a:p>
          <a:p>
            <a:r>
              <a:rPr lang="uk-UA" sz="1400" dirty="0"/>
              <a:t>1.2. Аналіз сучасного ринку праці.</a:t>
            </a:r>
            <a:endParaRPr lang="ru-RU" sz="1400" dirty="0"/>
          </a:p>
          <a:p>
            <a:r>
              <a:rPr lang="uk-UA" sz="1400" dirty="0"/>
              <a:t>1.3. Алгоритм пошуку </a:t>
            </a:r>
            <a:r>
              <a:rPr lang="ru-RU" sz="1400" dirty="0"/>
              <a:t>«</a:t>
            </a:r>
            <a:r>
              <a:rPr lang="uk-UA" sz="1400" dirty="0"/>
              <a:t>ключових переваг компанії</a:t>
            </a:r>
            <a:r>
              <a:rPr lang="ru-RU" sz="1400" dirty="0"/>
              <a:t>»</a:t>
            </a:r>
            <a:r>
              <a:rPr lang="uk-UA" sz="1400" dirty="0"/>
              <a:t> для </a:t>
            </a:r>
            <a:r>
              <a:rPr lang="uk-UA" sz="1400" dirty="0" err="1"/>
              <a:t>пошукача</a:t>
            </a:r>
            <a:r>
              <a:rPr lang="uk-UA" sz="1400" dirty="0"/>
              <a:t>.</a:t>
            </a:r>
            <a:endParaRPr lang="ru-RU" sz="1400" dirty="0"/>
          </a:p>
          <a:p>
            <a:r>
              <a:rPr lang="uk-UA" sz="1400" dirty="0"/>
              <a:t>1.4. Діловий етикет.</a:t>
            </a:r>
            <a:endParaRPr lang="ru-RU" sz="1400" dirty="0"/>
          </a:p>
          <a:p>
            <a:endParaRPr lang="uk-UA" sz="1400" dirty="0" smtClean="0"/>
          </a:p>
          <a:p>
            <a:r>
              <a:rPr lang="uk-UA" sz="1400" dirty="0" smtClean="0"/>
              <a:t>1.1</a:t>
            </a:r>
            <a:r>
              <a:rPr lang="uk-UA" sz="1400" dirty="0"/>
              <a:t>. Актуальність проблеми планування й розвитку кар’єри обумовлена переходом від планової економіки до ринкової, за якої, зокрема, діє закон попиту та пропозиції, який стосується й ринку робочої сили. При цьому вимоги до основних її характеристик (набір професійних і загальних </a:t>
            </a:r>
            <a:r>
              <a:rPr lang="uk-UA" sz="1400" dirty="0" err="1"/>
              <a:t>компетентностей</a:t>
            </a:r>
            <a:r>
              <a:rPr lang="uk-UA" sz="1400" dirty="0"/>
              <a:t>, кваліфікація, професійний досвід, професійна мобільність тощо) можуть суттєво змінюватися під впливом кон’юнктури вітчизняного ринку робочої сили, який суттєво залежить не лише від внутрішніх, але й зовнішніх соціально-політичних та економічних факторів. За такого підходу випускнику закладу професійної (професійно-технічної) освіти, орієнтованому на професійний розвиток та професійний успіх, уже недостатньо сформувати набір певних професійних навичок і мати міцні знання в рамках своєї професії, у нього у процесі навчання також повинно сформуватися уявлення про майбутню професійну кар’єру, навички професійної адаптації й активної поведінки на ринку праці, уміння керувати власним професійним розвитком і т.п.</a:t>
            </a:r>
            <a:endParaRPr lang="ru-RU" sz="1400" dirty="0"/>
          </a:p>
          <a:p>
            <a:r>
              <a:rPr lang="uk-UA" sz="1400" dirty="0"/>
              <a:t>Аналіз робіт закордонних і вітчизняних дослідників психології кар’єри дозволить виділити наступні, властиві їй, закономірності: у професійній кар’єрі мають місце загальні універсальні закономірності, насамперед – нерівномірний і перманентний характер професійного розвитку особистості; професійний розвиток особи має еволюційний характер; особистість реалізує себе в професії індивідуально й своєрідно.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75351" cy="504056"/>
          </a:xfrm>
        </p:spPr>
        <p:txBody>
          <a:bodyPr/>
          <a:lstStyle/>
          <a:p>
            <a:r>
              <a:rPr lang="uk-UA" sz="1400" dirty="0">
                <a:effectLst/>
              </a:rPr>
              <a:t>Тема 1. Психологія працевлаштування та ділова кар</a:t>
            </a:r>
            <a:r>
              <a:rPr lang="ru-RU" sz="1400" dirty="0">
                <a:effectLst/>
              </a:rPr>
              <a:t>’</a:t>
            </a:r>
            <a:r>
              <a:rPr lang="uk-UA" sz="1400" dirty="0" err="1">
                <a:effectLst/>
              </a:rPr>
              <a:t>єра</a:t>
            </a:r>
            <a:r>
              <a:rPr lang="uk-UA" sz="1400" dirty="0">
                <a:effectLst/>
              </a:rPr>
              <a:t>. Вибір професії та форми роботи.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2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/>
              <a:t>1. </a:t>
            </a:r>
            <a:r>
              <a:rPr lang="ru-RU" sz="1400" dirty="0" err="1"/>
              <a:t>Громадянська</a:t>
            </a:r>
            <a:r>
              <a:rPr lang="ru-RU" sz="1400" dirty="0"/>
              <a:t> </a:t>
            </a:r>
            <a:r>
              <a:rPr lang="ru-RU" sz="1400" dirty="0" err="1"/>
              <a:t>зрілість</a:t>
            </a:r>
            <a:r>
              <a:rPr lang="ru-RU" sz="1400" dirty="0"/>
              <a:t>. До </a:t>
            </a:r>
            <a:r>
              <a:rPr lang="ru-RU" sz="1400" dirty="0" err="1"/>
              <a:t>неї</a:t>
            </a:r>
            <a:r>
              <a:rPr lang="ru-RU" sz="1400" dirty="0"/>
              <a:t> </a:t>
            </a:r>
            <a:r>
              <a:rPr lang="ru-RU" sz="1400" dirty="0" err="1"/>
              <a:t>відносяться</a:t>
            </a:r>
            <a:r>
              <a:rPr lang="ru-RU" sz="1400" dirty="0"/>
              <a:t>: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підпорядковувати</a:t>
            </a:r>
            <a:r>
              <a:rPr lang="ru-RU" sz="1400" dirty="0"/>
              <a:t>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інтереси</a:t>
            </a:r>
            <a:r>
              <a:rPr lang="ru-RU" sz="1400" dirty="0"/>
              <a:t> </a:t>
            </a:r>
            <a:r>
              <a:rPr lang="ru-RU" sz="1400" dirty="0" err="1"/>
              <a:t>інтересам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;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прислухатися</a:t>
            </a:r>
            <a:r>
              <a:rPr lang="ru-RU" sz="1400" dirty="0"/>
              <a:t> до людей, бути </a:t>
            </a:r>
            <a:r>
              <a:rPr lang="ru-RU" sz="1400" dirty="0" err="1"/>
              <a:t>самокритичним</a:t>
            </a:r>
            <a:r>
              <a:rPr lang="ru-RU" sz="1400" dirty="0"/>
              <a:t>,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володіти</a:t>
            </a:r>
            <a:r>
              <a:rPr lang="ru-RU" sz="1400" dirty="0"/>
              <a:t> собою; </a:t>
            </a:r>
            <a:r>
              <a:rPr lang="ru-RU" sz="1400" dirty="0" err="1"/>
              <a:t>впевненість</a:t>
            </a:r>
            <a:r>
              <a:rPr lang="ru-RU" sz="1400" dirty="0"/>
              <a:t> у </a:t>
            </a:r>
            <a:r>
              <a:rPr lang="ru-RU" sz="1400" dirty="0" err="1"/>
              <a:t>собі</a:t>
            </a:r>
            <a:r>
              <a:rPr lang="ru-RU" sz="1400" dirty="0"/>
              <a:t>. </a:t>
            </a:r>
          </a:p>
          <a:p>
            <a:r>
              <a:rPr lang="uk-UA" sz="1400" dirty="0"/>
              <a:t>2. Ставлення до праці. Ця група охоплює такі якості: почуття особистої відповідальності за доручену справу; чуйне та уважне ставлення до людей; працьовитість; особисту дисциплінованість і вимогливість до дотримання дисципліни іншими; рівень естетики роботи. </a:t>
            </a:r>
            <a:endParaRPr lang="ru-RU" sz="1400" dirty="0"/>
          </a:p>
          <a:p>
            <a:r>
              <a:rPr lang="uk-UA" sz="1400" dirty="0"/>
              <a:t>3. Рівень знань. Ця група включає такі якості, як наявність кваліфікації, що відповідає займаній посаді; знання можливостей сучасної техніки управління та вміння використовувати її у своїй праці; вміння вчасно приймати рішення; здатність забезпечити контроль їх виконання; вміння швидко орієнтуватися в складній обстановці; загальна ерудиція, </a:t>
            </a:r>
            <a:endParaRPr lang="ru-RU" sz="1400" dirty="0"/>
          </a:p>
          <a:p>
            <a:r>
              <a:rPr lang="uk-UA" sz="1400" dirty="0"/>
              <a:t>4. Організаторські здібності. До них відносяться: уміння організувати свою працю; розуміння працювати в колективі; вміння коротко і ясно формулювати цілі, викладати думки в ділових листах, наказах, розпорядженнях, дорученнях, завданнях; здатність до самооцінці своїх можливостей і своєї праці; </a:t>
            </a:r>
            <a:endParaRPr lang="ru-RU" sz="1400" dirty="0"/>
          </a:p>
          <a:p>
            <a:r>
              <a:rPr lang="uk-UA" sz="1400" dirty="0"/>
              <a:t>5. Здатність підтримувати передове. У цю групу входять: уміння побачити нове; ініціативність; сміливість і рішучість у підтримці та впровадженні нововведень; мужність і здатність йти на обґрунтований ризик. </a:t>
            </a:r>
            <a:endParaRPr lang="ru-RU" sz="1400" dirty="0"/>
          </a:p>
          <a:p>
            <a:r>
              <a:rPr lang="uk-UA" sz="1400" dirty="0"/>
              <a:t>6. Морально-етичні риси характеру. До цієї групи відносяться: чесність, , порядність, принциповість, врівноваженість, витриманість, ввічливість, наполегливість, товариськість, чарівність, скромність, простота, охайність зовнішнього вигляду. 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З усього цього можна зробити висновок: щоб досягти успіху і зробити гідну кар'єру, потрібно постійно піклуватися про свій імідж, вміти відстоювати свою думку, завжди керуватися розумом, а не тільки почуттями, мужньо шукати вихід у будь-якій ситуації, у що б то не стало зберігати оптимізм, вміти знаходити спільну мову з кожною людиною незалежно від посади, використовувати будь-яку можливість для просування вперед, бути цілеспрямованим, творчо підходити до роботи і ніколи не зупинятися на досягнутому.</a:t>
            </a:r>
            <a:endParaRPr lang="ru-RU" sz="1400" dirty="0"/>
          </a:p>
          <a:p>
            <a:r>
              <a:rPr lang="uk-UA" sz="1400" dirty="0"/>
              <a:t> </a:t>
            </a:r>
            <a:endParaRPr lang="ru-RU" sz="1400" dirty="0"/>
          </a:p>
          <a:p>
            <a:r>
              <a:rPr lang="uk-UA" sz="1400" dirty="0"/>
              <a:t>1.2. Аналіз сучасного ринку праці</a:t>
            </a:r>
            <a:endParaRPr lang="ru-RU" sz="1400" dirty="0"/>
          </a:p>
          <a:p>
            <a:r>
              <a:rPr lang="uk-UA" sz="1400" dirty="0"/>
              <a:t>В сучасних умовах економічного розвитку України все більшої актуальності набувають проблеми зайнятості населення, запобігання масового безробіття та ефективного функціонування ринку праці. </a:t>
            </a:r>
            <a:r>
              <a:rPr lang="ru-RU" sz="1400" dirty="0" err="1"/>
              <a:t>Це</a:t>
            </a:r>
            <a:r>
              <a:rPr lang="ru-RU" sz="1400" dirty="0"/>
              <a:t>, в першу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соціально-економічного</a:t>
            </a:r>
            <a:r>
              <a:rPr lang="ru-RU" sz="1400" dirty="0"/>
              <a:t> стану в </a:t>
            </a:r>
            <a:r>
              <a:rPr lang="ru-RU" sz="1400" dirty="0" err="1"/>
              <a:t>країні</a:t>
            </a:r>
            <a:r>
              <a:rPr lang="ru-RU" sz="1400" dirty="0"/>
              <a:t>, </a:t>
            </a:r>
            <a:r>
              <a:rPr lang="ru-RU" sz="1400" dirty="0" err="1"/>
              <a:t>структурних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та </a:t>
            </a:r>
            <a:r>
              <a:rPr lang="ru-RU" sz="1400" dirty="0" err="1"/>
              <a:t>інноваційно-інвестиційного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. </a:t>
            </a:r>
            <a:r>
              <a:rPr lang="ru-RU" sz="1400" dirty="0" err="1"/>
              <a:t>Окрім</a:t>
            </a:r>
            <a:r>
              <a:rPr lang="ru-RU" sz="1400" dirty="0"/>
              <a:t> того, </a:t>
            </a: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потребують</a:t>
            </a:r>
            <a:r>
              <a:rPr lang="ru-RU" sz="1400" dirty="0"/>
              <a:t> </a:t>
            </a:r>
            <a:r>
              <a:rPr lang="ru-RU" sz="1400" dirty="0" err="1"/>
              <a:t>особливої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 з боку </a:t>
            </a:r>
            <a:r>
              <a:rPr lang="ru-RU" sz="1400" dirty="0" err="1"/>
              <a:t>держави</a:t>
            </a:r>
            <a:r>
              <a:rPr lang="ru-RU" sz="1400" dirty="0"/>
              <a:t>. Тому </a:t>
            </a:r>
            <a:r>
              <a:rPr lang="ru-RU" sz="1400" dirty="0" err="1"/>
              <a:t>дослідження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відбуваються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напрямів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ефективного</a:t>
            </a:r>
            <a:r>
              <a:rPr lang="ru-RU" sz="1400" dirty="0"/>
              <a:t> </a:t>
            </a:r>
            <a:r>
              <a:rPr lang="ru-RU" sz="1400" dirty="0" err="1"/>
              <a:t>функціонування</a:t>
            </a:r>
            <a:r>
              <a:rPr lang="ru-RU" sz="1400" dirty="0"/>
              <a:t> в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глобалізації</a:t>
            </a:r>
            <a:r>
              <a:rPr lang="ru-RU" sz="1400" dirty="0"/>
              <a:t> та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інформаційного</a:t>
            </a:r>
            <a:r>
              <a:rPr lang="ru-RU" sz="1400" dirty="0"/>
              <a:t> </a:t>
            </a:r>
            <a:r>
              <a:rPr lang="ru-RU" sz="1400" dirty="0" err="1"/>
              <a:t>суспільства</a:t>
            </a:r>
            <a:r>
              <a:rPr lang="ru-RU" sz="1400" dirty="0"/>
              <a:t>, є </a:t>
            </a:r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актуальними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система </a:t>
            </a:r>
            <a:r>
              <a:rPr lang="ru-RU" sz="1400" dirty="0" err="1"/>
              <a:t>суспільних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, </a:t>
            </a:r>
            <a:r>
              <a:rPr lang="ru-RU" sz="1400" dirty="0" err="1"/>
              <a:t>пов’язаних</a:t>
            </a:r>
            <a:r>
              <a:rPr lang="ru-RU" sz="1400" dirty="0"/>
              <a:t> з </a:t>
            </a:r>
            <a:r>
              <a:rPr lang="ru-RU" sz="1400" dirty="0" err="1"/>
              <a:t>купівлею</a:t>
            </a:r>
            <a:r>
              <a:rPr lang="ru-RU" sz="1400" dirty="0"/>
              <a:t> і </a:t>
            </a:r>
            <a:r>
              <a:rPr lang="ru-RU" sz="1400" dirty="0" err="1"/>
              <a:t>продажем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. У </a:t>
            </a:r>
            <a:r>
              <a:rPr lang="ru-RU" sz="1400" dirty="0" err="1"/>
              <a:t>класичному</a:t>
            </a:r>
            <a:r>
              <a:rPr lang="ru-RU" sz="1400" dirty="0"/>
              <a:t> </a:t>
            </a:r>
            <a:r>
              <a:rPr lang="ru-RU" sz="1400" dirty="0" err="1"/>
              <a:t>розумінні</a:t>
            </a:r>
            <a:r>
              <a:rPr lang="ru-RU" sz="1400" dirty="0"/>
              <a:t> </a:t>
            </a:r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сфера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попиту</a:t>
            </a:r>
            <a:r>
              <a:rPr lang="ru-RU" sz="1400" dirty="0"/>
              <a:t> і </a:t>
            </a:r>
            <a:r>
              <a:rPr lang="ru-RU" sz="1400" dirty="0" err="1"/>
              <a:t>пропозиції</a:t>
            </a:r>
            <a:r>
              <a:rPr lang="ru-RU" sz="1400" dirty="0"/>
              <a:t> на </a:t>
            </a:r>
            <a:r>
              <a:rPr lang="ru-RU" sz="1400" dirty="0" err="1"/>
              <a:t>робочу</a:t>
            </a:r>
            <a:r>
              <a:rPr lang="ru-RU" sz="1400" dirty="0"/>
              <a:t> силу.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охоплює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категорії</a:t>
            </a:r>
            <a:r>
              <a:rPr lang="ru-RU" sz="1400" dirty="0"/>
              <a:t> </a:t>
            </a:r>
            <a:r>
              <a:rPr lang="ru-RU" sz="1400" dirty="0" err="1"/>
              <a:t>працездатного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, яке </a:t>
            </a:r>
            <a:r>
              <a:rPr lang="ru-RU" sz="1400" dirty="0" err="1"/>
              <a:t>готове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за наймом </a:t>
            </a:r>
            <a:r>
              <a:rPr lang="ru-RU" sz="1400" dirty="0" err="1"/>
              <a:t>або</a:t>
            </a:r>
            <a:r>
              <a:rPr lang="ru-RU" sz="1400" dirty="0"/>
              <a:t> в </a:t>
            </a:r>
            <a:r>
              <a:rPr lang="ru-RU" sz="1400" dirty="0" err="1"/>
              <a:t>режимі</a:t>
            </a:r>
            <a:r>
              <a:rPr lang="ru-RU" sz="1400" dirty="0"/>
              <a:t> </a:t>
            </a:r>
            <a:r>
              <a:rPr lang="ru-RU" sz="1400" dirty="0" err="1"/>
              <a:t>самозайнятості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є </a:t>
            </a:r>
            <a:r>
              <a:rPr lang="ru-RU" sz="1400" dirty="0" err="1"/>
              <a:t>механізмом</a:t>
            </a:r>
            <a:r>
              <a:rPr lang="ru-RU" sz="1400" dirty="0"/>
              <a:t> </a:t>
            </a:r>
            <a:r>
              <a:rPr lang="ru-RU" sz="1400" dirty="0" err="1"/>
              <a:t>розподілу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r>
              <a:rPr lang="ru-RU" sz="1400" dirty="0"/>
              <a:t> за </a:t>
            </a:r>
            <a:r>
              <a:rPr lang="ru-RU" sz="1400" dirty="0" err="1"/>
              <a:t>галузями</a:t>
            </a:r>
            <a:r>
              <a:rPr lang="ru-RU" sz="1400" dirty="0"/>
              <a:t> народного </a:t>
            </a:r>
            <a:r>
              <a:rPr lang="ru-RU" sz="1400" dirty="0" err="1"/>
              <a:t>господарства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підготовки</a:t>
            </a:r>
            <a:r>
              <a:rPr lang="ru-RU" sz="1400" dirty="0"/>
              <a:t> та </a:t>
            </a:r>
            <a:r>
              <a:rPr lang="ru-RU" sz="1400" dirty="0" err="1"/>
              <a:t>кваліфікації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8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Основними функціями сучасного ринку праці є такі:</a:t>
            </a:r>
            <a:endParaRPr lang="ru-RU" sz="1400" dirty="0"/>
          </a:p>
          <a:p>
            <a:r>
              <a:rPr lang="uk-UA" sz="1400" dirty="0"/>
              <a:t> - суспільного поділу праці – розмежування роботодавців і найманих працівників за професіями, спеціальностями, галузями, регіонами;</a:t>
            </a:r>
            <a:endParaRPr lang="ru-RU" sz="1400" dirty="0"/>
          </a:p>
          <a:p>
            <a:r>
              <a:rPr lang="uk-UA" sz="1400" dirty="0"/>
              <a:t> - інформаційна – надання інформації щодо умов найму, рівня заробітної плати, вимог до якості робочої сили;</a:t>
            </a:r>
            <a:endParaRPr lang="ru-RU" sz="1400" dirty="0"/>
          </a:p>
          <a:p>
            <a:r>
              <a:rPr lang="uk-UA" sz="1400" dirty="0"/>
              <a:t> - посередницька – встановлює зв’язок між роботодавцями та найманими працівниками для задоволення взаємних інтересів та потреб щодо вигідних умов купівлі-продажу товару «робоча сила»;</a:t>
            </a:r>
            <a:endParaRPr lang="ru-RU" sz="1400" dirty="0"/>
          </a:p>
          <a:p>
            <a:r>
              <a:rPr lang="uk-UA" sz="1400" dirty="0"/>
              <a:t> - ціноутворююча – встановлює рівновагу між попитом і пропозицією робочої сили; під впливом дії закону вартості відбувається визначення витрат праці на відтворення робочої сили;</a:t>
            </a:r>
            <a:endParaRPr lang="ru-RU" sz="1400" dirty="0"/>
          </a:p>
          <a:p>
            <a:r>
              <a:rPr lang="uk-UA" sz="1400" dirty="0"/>
              <a:t> - регулююча – впливає на формування пропорцій суспільного виробництва, розвиток регіонів, сприяючи переміщенню робочої сили з одних регіонів в інші;</a:t>
            </a:r>
            <a:endParaRPr lang="ru-RU" sz="1400" dirty="0"/>
          </a:p>
          <a:p>
            <a:r>
              <a:rPr lang="uk-UA" sz="1400" dirty="0"/>
              <a:t> - стимулююча – ринок вимагає якісної робочої сили, стимулюючи найманих працівників поліпшувати свій професійний рівень знань та вмінь, кваліфікованість, компетентність.</a:t>
            </a:r>
            <a:endParaRPr lang="ru-RU" sz="1400" dirty="0"/>
          </a:p>
          <a:p>
            <a:r>
              <a:rPr lang="uk-UA" sz="1400" dirty="0"/>
              <a:t>В умовах ринкової економіки на ринку праці повинно мати місце:</a:t>
            </a:r>
            <a:endParaRPr lang="ru-RU" sz="1400" dirty="0"/>
          </a:p>
          <a:p>
            <a:r>
              <a:rPr lang="uk-UA" sz="1400" dirty="0"/>
              <a:t> - забезпечення працюючого населення доходами, що дає можливість задовольняти їх соціально-економічні потреби;</a:t>
            </a:r>
            <a:endParaRPr lang="ru-RU" sz="1400" dirty="0"/>
          </a:p>
          <a:p>
            <a:r>
              <a:rPr lang="uk-UA" sz="1400" dirty="0"/>
              <a:t> - зменшення соціальної нерівності в суспільстві та забезпечення соціально-економічної стабільності; - максимально ефективне використання трудового потенціалу країни.</a:t>
            </a:r>
            <a:endParaRPr lang="ru-RU" sz="1400" dirty="0"/>
          </a:p>
          <a:p>
            <a:r>
              <a:rPr lang="uk-UA" sz="1400" dirty="0"/>
              <a:t>Суттєвий вплив на розвиток національного та світового ринків праці мають: глобалізація; посилення конкуренції; розвиток економіки знань та інформаційних технологій; структурна перебудова економіки; прискорене економічне зростання; науково-технічний прогрес; інформатизація суспільства; державне регулювання. 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2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Сучасний ринок праці України характеризується дисбалансом між попитом та пропозицією робочої сили, який відображається у професійно-кваліфікаційній невідповідності.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підвищення</a:t>
            </a:r>
            <a:r>
              <a:rPr lang="ru-RU" sz="1400" dirty="0"/>
              <a:t> структурного </a:t>
            </a:r>
            <a:r>
              <a:rPr lang="ru-RU" sz="1400" dirty="0" err="1"/>
              <a:t>безробіття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негативно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функціонування</a:t>
            </a:r>
            <a:r>
              <a:rPr lang="ru-RU" sz="1400" dirty="0"/>
              <a:t> </a:t>
            </a:r>
            <a:r>
              <a:rPr lang="ru-RU" sz="1400" dirty="0" err="1"/>
              <a:t>економіки</a:t>
            </a:r>
            <a:r>
              <a:rPr lang="ru-RU" sz="1400" dirty="0"/>
              <a:t>, </a:t>
            </a:r>
            <a:r>
              <a:rPr lang="ru-RU" sz="1400" dirty="0" err="1"/>
              <a:t>зниження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та </a:t>
            </a:r>
            <a:r>
              <a:rPr lang="ru-RU" sz="1400" dirty="0" err="1"/>
              <a:t>послуг</a:t>
            </a:r>
            <a:r>
              <a:rPr lang="ru-RU" sz="1400" dirty="0"/>
              <a:t>, </a:t>
            </a:r>
            <a:r>
              <a:rPr lang="ru-RU" sz="1400" dirty="0" err="1"/>
              <a:t>скорочення</a:t>
            </a:r>
            <a:r>
              <a:rPr lang="ru-RU" sz="1400" dirty="0"/>
              <a:t> ВВП. Для </a:t>
            </a:r>
            <a:r>
              <a:rPr lang="ru-RU" sz="1400" dirty="0" err="1"/>
              <a:t>нашої</a:t>
            </a:r>
            <a:r>
              <a:rPr lang="ru-RU" sz="1400" dirty="0"/>
              <a:t> </a:t>
            </a:r>
            <a:r>
              <a:rPr lang="ru-RU" sz="1400" dirty="0" err="1"/>
              <a:t>держави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актуальними</a:t>
            </a:r>
            <a:r>
              <a:rPr lang="ru-RU" sz="1400" dirty="0"/>
              <a:t> є </a:t>
            </a:r>
            <a:r>
              <a:rPr lang="ru-RU" sz="1400" dirty="0" err="1"/>
              <a:t>внутрішні</a:t>
            </a:r>
            <a:r>
              <a:rPr lang="ru-RU" sz="1400" dirty="0"/>
              <a:t> </a:t>
            </a:r>
            <a:r>
              <a:rPr lang="ru-RU" sz="1400" dirty="0" err="1"/>
              <a:t>чинники</a:t>
            </a:r>
            <a:r>
              <a:rPr lang="ru-RU" sz="1400" dirty="0"/>
              <a:t> </a:t>
            </a:r>
            <a:r>
              <a:rPr lang="ru-RU" sz="1400" dirty="0" err="1"/>
              <a:t>соціально-економічної</a:t>
            </a:r>
            <a:r>
              <a:rPr lang="ru-RU" sz="1400" dirty="0"/>
              <a:t> </a:t>
            </a:r>
            <a:r>
              <a:rPr lang="ru-RU" sz="1400" dirty="0" err="1"/>
              <a:t>нестабільності</a:t>
            </a:r>
            <a:r>
              <a:rPr lang="ru-RU" sz="1400" dirty="0"/>
              <a:t>, </a:t>
            </a:r>
            <a:r>
              <a:rPr lang="ru-RU" sz="1400" dirty="0" err="1"/>
              <a:t>пов’язані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зниженням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та </a:t>
            </a:r>
            <a:r>
              <a:rPr lang="ru-RU" sz="1400" dirty="0" err="1"/>
              <a:t>зайнятості</a:t>
            </a:r>
            <a:r>
              <a:rPr lang="ru-RU" sz="1400" dirty="0"/>
              <a:t>, </a:t>
            </a:r>
            <a:r>
              <a:rPr lang="ru-RU" sz="1400" dirty="0" err="1"/>
              <a:t>територіальними</a:t>
            </a:r>
            <a:r>
              <a:rPr lang="ru-RU" sz="1400" dirty="0"/>
              <a:t> </a:t>
            </a:r>
            <a:r>
              <a:rPr lang="ru-RU" sz="1400" dirty="0" err="1"/>
              <a:t>диспропорціями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попитом та </a:t>
            </a:r>
            <a:r>
              <a:rPr lang="ru-RU" sz="1400" dirty="0" err="1"/>
              <a:t>пропозицією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загостренням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на </a:t>
            </a:r>
            <a:r>
              <a:rPr lang="ru-RU" sz="1400" dirty="0" err="1"/>
              <a:t>локальних</a:t>
            </a:r>
            <a:r>
              <a:rPr lang="ru-RU" sz="1400" dirty="0"/>
              <a:t> ринках </a:t>
            </a:r>
            <a:r>
              <a:rPr lang="ru-RU" sz="1400" dirty="0" err="1"/>
              <a:t>праці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Відбуваються</a:t>
            </a:r>
            <a:r>
              <a:rPr lang="ru-RU" sz="1400" dirty="0"/>
              <a:t> </a:t>
            </a:r>
            <a:r>
              <a:rPr lang="ru-RU" sz="1400" dirty="0" err="1"/>
              <a:t>багатовекторні</a:t>
            </a:r>
            <a:r>
              <a:rPr lang="ru-RU" sz="1400" dirty="0"/>
              <a:t> й </a:t>
            </a:r>
            <a:r>
              <a:rPr lang="ru-RU" sz="1400" dirty="0" err="1"/>
              <a:t>широкомасштабні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, </a:t>
            </a:r>
            <a:r>
              <a:rPr lang="ru-RU" sz="1400" dirty="0" err="1"/>
              <a:t>однак</a:t>
            </a:r>
            <a:r>
              <a:rPr lang="ru-RU" sz="1400" dirty="0"/>
              <a:t>, далеко не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відповідають</a:t>
            </a:r>
            <a:r>
              <a:rPr lang="ru-RU" sz="1400" dirty="0"/>
              <a:t> </a:t>
            </a:r>
            <a:r>
              <a:rPr lang="ru-RU" sz="1400" dirty="0" err="1"/>
              <a:t>інтересам</a:t>
            </a:r>
            <a:r>
              <a:rPr lang="ru-RU" sz="1400" dirty="0"/>
              <a:t> </a:t>
            </a:r>
            <a:r>
              <a:rPr lang="ru-RU" sz="1400" dirty="0" err="1"/>
              <a:t>найманих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. Так, </a:t>
            </a:r>
            <a:r>
              <a:rPr lang="ru-RU" sz="1400" dirty="0" err="1"/>
              <a:t>набуває</a:t>
            </a:r>
            <a:r>
              <a:rPr lang="ru-RU" sz="1400" dirty="0"/>
              <a:t> </a:t>
            </a:r>
            <a:r>
              <a:rPr lang="ru-RU" sz="1400" dirty="0" err="1"/>
              <a:t>небачених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/>
              <a:t>масштабів</a:t>
            </a:r>
            <a:r>
              <a:rPr lang="ru-RU" sz="1400" dirty="0"/>
              <a:t>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нестандартних</a:t>
            </a:r>
            <a:r>
              <a:rPr lang="ru-RU" sz="1400" dirty="0"/>
              <a:t> форм </a:t>
            </a:r>
            <a:r>
              <a:rPr lang="ru-RU" sz="1400" dirty="0" err="1"/>
              <a:t>зайнятості</a:t>
            </a:r>
            <a:r>
              <a:rPr lang="ru-RU" sz="1400" dirty="0"/>
              <a:t> та </a:t>
            </a:r>
            <a:r>
              <a:rPr lang="ru-RU" sz="1400" dirty="0" err="1"/>
              <a:t>режимів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часу й </a:t>
            </a:r>
            <a:r>
              <a:rPr lang="ru-RU" sz="1400" dirty="0" err="1"/>
              <a:t>атипових</a:t>
            </a:r>
            <a:r>
              <a:rPr lang="ru-RU" sz="1400" dirty="0"/>
              <a:t>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договорів</a:t>
            </a:r>
            <a:r>
              <a:rPr lang="ru-RU" sz="1400" dirty="0"/>
              <a:t>. </a:t>
            </a:r>
            <a:r>
              <a:rPr lang="ru-RU" sz="1400" dirty="0" err="1"/>
              <a:t>Поширення</a:t>
            </a:r>
            <a:r>
              <a:rPr lang="ru-RU" sz="1400" dirty="0"/>
              <a:t> </a:t>
            </a:r>
            <a:r>
              <a:rPr lang="ru-RU" sz="1400" dirty="0" err="1"/>
              <a:t>зазначених</a:t>
            </a:r>
            <a:r>
              <a:rPr lang="ru-RU" sz="1400" dirty="0"/>
              <a:t> форм </a:t>
            </a:r>
            <a:r>
              <a:rPr lang="ru-RU" sz="1400" dirty="0" err="1"/>
              <a:t>зайнятості</a:t>
            </a:r>
            <a:r>
              <a:rPr lang="ru-RU" sz="1400" dirty="0"/>
              <a:t> та </a:t>
            </a:r>
            <a:r>
              <a:rPr lang="ru-RU" sz="1400" dirty="0" err="1"/>
              <a:t>трудових</a:t>
            </a:r>
            <a:r>
              <a:rPr lang="ru-RU" sz="1400" dirty="0"/>
              <a:t> </a:t>
            </a:r>
            <a:r>
              <a:rPr lang="ru-RU" sz="1400" dirty="0" err="1"/>
              <a:t>договорів</a:t>
            </a:r>
            <a:r>
              <a:rPr lang="ru-RU" sz="1400" dirty="0"/>
              <a:t> </a:t>
            </a:r>
            <a:r>
              <a:rPr lang="ru-RU" sz="1400" dirty="0" err="1"/>
              <a:t>чимраз</a:t>
            </a:r>
            <a:r>
              <a:rPr lang="ru-RU" sz="1400" dirty="0"/>
              <a:t> </a:t>
            </a:r>
            <a:r>
              <a:rPr lang="ru-RU" sz="1400" dirty="0" err="1"/>
              <a:t>частіше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наслідком</a:t>
            </a:r>
            <a:r>
              <a:rPr lang="ru-RU" sz="1400" dirty="0"/>
              <a:t> як </a:t>
            </a:r>
            <a:r>
              <a:rPr lang="ru-RU" sz="1400" dirty="0" err="1"/>
              <a:t>реальних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у </a:t>
            </a:r>
            <a:r>
              <a:rPr lang="ru-RU" sz="1400" dirty="0" err="1"/>
              <a:t>структурі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й </a:t>
            </a:r>
            <a:r>
              <a:rPr lang="ru-RU" sz="1400" dirty="0" err="1"/>
              <a:t>організаційно-економічних</a:t>
            </a:r>
            <a:r>
              <a:rPr lang="ru-RU" sz="1400" dirty="0"/>
              <a:t> </a:t>
            </a:r>
            <a:r>
              <a:rPr lang="ru-RU" sz="1400" dirty="0" err="1"/>
              <a:t>особливостях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функціонування</a:t>
            </a:r>
            <a:r>
              <a:rPr lang="ru-RU" sz="1400" dirty="0"/>
              <a:t>, так і </a:t>
            </a:r>
            <a:r>
              <a:rPr lang="ru-RU" sz="1400" dirty="0" err="1"/>
              <a:t>послаблення</a:t>
            </a:r>
            <a:r>
              <a:rPr lang="ru-RU" sz="1400" dirty="0"/>
              <a:t> </a:t>
            </a:r>
            <a:r>
              <a:rPr lang="ru-RU" sz="1400" dirty="0" err="1"/>
              <a:t>співвідношення</a:t>
            </a:r>
            <a:r>
              <a:rPr lang="ru-RU" sz="1400" dirty="0"/>
              <a:t> сил </a:t>
            </a:r>
            <a:r>
              <a:rPr lang="ru-RU" sz="1400" dirty="0" err="1"/>
              <a:t>роботодавців</a:t>
            </a:r>
            <a:r>
              <a:rPr lang="ru-RU" sz="1400" dirty="0"/>
              <a:t> і </a:t>
            </a:r>
            <a:r>
              <a:rPr lang="ru-RU" sz="1400" dirty="0" err="1"/>
              <a:t>найманих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унаслідок</a:t>
            </a:r>
            <a:r>
              <a:rPr lang="ru-RU" sz="1400" dirty="0"/>
              <a:t> </a:t>
            </a:r>
            <a:r>
              <a:rPr lang="ru-RU" sz="1400" dirty="0" err="1"/>
              <a:t>слабкості</a:t>
            </a:r>
            <a:r>
              <a:rPr lang="ru-RU" sz="1400" dirty="0"/>
              <a:t> (</a:t>
            </a:r>
            <a:r>
              <a:rPr lang="ru-RU" sz="1400" dirty="0" err="1"/>
              <a:t>неадекватності</a:t>
            </a:r>
            <a:r>
              <a:rPr lang="ru-RU" sz="1400" dirty="0"/>
              <a:t>) </a:t>
            </a:r>
            <a:r>
              <a:rPr lang="ru-RU" sz="1400" dirty="0" err="1"/>
              <a:t>національного</a:t>
            </a:r>
            <a:r>
              <a:rPr lang="ru-RU" sz="1400" dirty="0"/>
              <a:t> </a:t>
            </a:r>
            <a:r>
              <a:rPr lang="ru-RU" sz="1400" dirty="0" err="1"/>
              <a:t>законодавства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зниження</a:t>
            </a:r>
            <a:r>
              <a:rPr lang="ru-RU" sz="1400" dirty="0"/>
              <a:t> </a:t>
            </a:r>
            <a:r>
              <a:rPr lang="ru-RU" sz="1400" dirty="0" err="1"/>
              <a:t>ролі</a:t>
            </a:r>
            <a:r>
              <a:rPr lang="ru-RU" sz="1400" dirty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</a:t>
            </a:r>
            <a:r>
              <a:rPr lang="ru-RU" sz="1400" dirty="0" err="1"/>
              <a:t>діалогу</a:t>
            </a:r>
            <a:r>
              <a:rPr lang="ru-RU" sz="1400" dirty="0"/>
              <a:t>. </a:t>
            </a:r>
            <a:r>
              <a:rPr lang="ru-RU" sz="1400" dirty="0" err="1"/>
              <a:t>Трудове</a:t>
            </a:r>
            <a:r>
              <a:rPr lang="ru-RU" sz="1400" dirty="0"/>
              <a:t> </a:t>
            </a:r>
            <a:r>
              <a:rPr lang="ru-RU" sz="1400" dirty="0" err="1"/>
              <a:t>законодавство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тенденцію</a:t>
            </a:r>
            <a:r>
              <a:rPr lang="ru-RU" sz="1400" dirty="0"/>
              <a:t> до </a:t>
            </a:r>
            <a:r>
              <a:rPr lang="ru-RU" sz="1400" dirty="0" err="1"/>
              <a:t>лібералізації</a:t>
            </a:r>
            <a:r>
              <a:rPr lang="ru-RU" sz="1400" dirty="0"/>
              <a:t>, а </a:t>
            </a:r>
            <a:r>
              <a:rPr lang="ru-RU" sz="1400" dirty="0" err="1"/>
              <a:t>колективно-договірне</a:t>
            </a:r>
            <a:r>
              <a:rPr lang="ru-RU" sz="1400" dirty="0"/>
              <a:t> </a:t>
            </a:r>
            <a:r>
              <a:rPr lang="ru-RU" sz="1400" dirty="0" err="1"/>
              <a:t>регулювання</a:t>
            </a:r>
            <a:r>
              <a:rPr lang="ru-RU" sz="1400" dirty="0"/>
              <a:t> не </a:t>
            </a:r>
            <a:r>
              <a:rPr lang="ru-RU" sz="1400" dirty="0" err="1"/>
              <a:t>охоплює</a:t>
            </a:r>
            <a:r>
              <a:rPr lang="ru-RU" sz="1400" dirty="0"/>
              <a:t> </a:t>
            </a:r>
            <a:r>
              <a:rPr lang="ru-RU" sz="1400" dirty="0" err="1"/>
              <a:t>всього</a:t>
            </a:r>
            <a:r>
              <a:rPr lang="ru-RU" sz="1400" dirty="0"/>
              <a:t> </a:t>
            </a:r>
            <a:r>
              <a:rPr lang="ru-RU" sz="1400" dirty="0" err="1"/>
              <a:t>різноманіття</a:t>
            </a:r>
            <a:r>
              <a:rPr lang="ru-RU" sz="1400" dirty="0"/>
              <a:t> форм </a:t>
            </a:r>
            <a:r>
              <a:rPr lang="ru-RU" sz="1400" dirty="0" err="1"/>
              <a:t>зайнятості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є </a:t>
            </a:r>
            <a:r>
              <a:rPr lang="ru-RU" sz="1400" dirty="0" err="1"/>
              <a:t>реальністю</a:t>
            </a:r>
            <a:r>
              <a:rPr lang="ru-RU" sz="1400" dirty="0"/>
              <a:t> </a:t>
            </a:r>
            <a:r>
              <a:rPr lang="ru-RU" sz="1400" dirty="0" err="1"/>
              <a:t>сьогодення</a:t>
            </a:r>
            <a:r>
              <a:rPr lang="ru-RU" sz="1400" dirty="0"/>
              <a:t> [8, с. 12].</a:t>
            </a:r>
          </a:p>
          <a:p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зайнятого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у </a:t>
            </a:r>
            <a:r>
              <a:rPr lang="ru-RU" sz="1400" dirty="0" err="1"/>
              <a:t>віці</a:t>
            </a:r>
            <a:r>
              <a:rPr lang="ru-RU" sz="1400" dirty="0"/>
              <a:t> 15 - 70 </a:t>
            </a:r>
            <a:r>
              <a:rPr lang="ru-RU" sz="1400" dirty="0" err="1"/>
              <a:t>років</a:t>
            </a:r>
            <a:r>
              <a:rPr lang="ru-RU" sz="1400" dirty="0"/>
              <a:t> за </a:t>
            </a:r>
            <a:r>
              <a:rPr lang="ru-RU" sz="1400" dirty="0" err="1"/>
              <a:t>січень-вересень</a:t>
            </a:r>
            <a:r>
              <a:rPr lang="ru-RU" sz="1400" dirty="0"/>
              <a:t> 2019 р. становила 16 628 тис </a:t>
            </a:r>
            <a:r>
              <a:rPr lang="ru-RU" sz="1400" dirty="0" err="1"/>
              <a:t>осіб</a:t>
            </a:r>
            <a:r>
              <a:rPr lang="ru-RU" sz="1400" dirty="0"/>
              <a:t>, а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зайнятості</a:t>
            </a:r>
            <a:r>
              <a:rPr lang="ru-RU" sz="1400" dirty="0"/>
              <a:t> – 58,3%. За </a:t>
            </a:r>
            <a:r>
              <a:rPr lang="ru-RU" sz="1400" dirty="0" err="1"/>
              <a:t>досліджуваний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безробітне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склало1 462 тис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безробіття</a:t>
            </a:r>
            <a:r>
              <a:rPr lang="ru-RU" sz="1400" dirty="0"/>
              <a:t> – 8,1%. </a:t>
            </a:r>
            <a:r>
              <a:rPr lang="ru-RU" sz="1400" dirty="0" err="1"/>
              <a:t>Насправді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безробіття</a:t>
            </a:r>
            <a:r>
              <a:rPr lang="ru-RU" sz="1400" dirty="0"/>
              <a:t> занижений через </a:t>
            </a:r>
            <a:r>
              <a:rPr lang="ru-RU" sz="1400" dirty="0" err="1"/>
              <a:t>міграцію</a:t>
            </a:r>
            <a:r>
              <a:rPr lang="ru-RU" sz="1400" dirty="0"/>
              <a:t> </a:t>
            </a:r>
            <a:r>
              <a:rPr lang="ru-RU" sz="1400" dirty="0" err="1"/>
              <a:t>працездатного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за кордон. </a:t>
            </a:r>
            <a:r>
              <a:rPr lang="ru-RU" sz="1400" dirty="0" err="1"/>
              <a:t>Державна</a:t>
            </a:r>
            <a:r>
              <a:rPr lang="ru-RU" sz="1400" dirty="0"/>
              <a:t> служба </a:t>
            </a:r>
            <a:r>
              <a:rPr lang="ru-RU" sz="1400" dirty="0" err="1"/>
              <a:t>зайнятості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 </a:t>
            </a:r>
            <a:r>
              <a:rPr lang="ru-RU" sz="1400" dirty="0" err="1"/>
              <a:t>повідомила</a:t>
            </a:r>
            <a:r>
              <a:rPr lang="ru-RU" sz="1400" dirty="0"/>
              <a:t> про 59 018 </a:t>
            </a:r>
            <a:r>
              <a:rPr lang="ru-RU" sz="1400" dirty="0" err="1"/>
              <a:t>вакансій</a:t>
            </a:r>
            <a:r>
              <a:rPr lang="ru-RU" sz="1400" dirty="0"/>
              <a:t> станом на 1 </a:t>
            </a:r>
            <a:r>
              <a:rPr lang="ru-RU" sz="1400" dirty="0" err="1"/>
              <a:t>січня</a:t>
            </a:r>
            <a:r>
              <a:rPr lang="ru-RU" sz="1400" dirty="0"/>
              <a:t> 2020 року, </a:t>
            </a:r>
            <a:r>
              <a:rPr lang="ru-RU" sz="1400" dirty="0" err="1"/>
              <a:t>що</a:t>
            </a:r>
            <a:r>
              <a:rPr lang="ru-RU" sz="1400" dirty="0"/>
              <a:t> на 1% </a:t>
            </a:r>
            <a:r>
              <a:rPr lang="ru-RU" sz="1400" dirty="0" err="1"/>
              <a:t>більше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на </a:t>
            </a:r>
            <a:r>
              <a:rPr lang="ru-RU" sz="1400" dirty="0" err="1"/>
              <a:t>відповідну</a:t>
            </a:r>
            <a:r>
              <a:rPr lang="ru-RU" sz="1400" dirty="0"/>
              <a:t> дату 2019 року. В </a:t>
            </a:r>
            <a:r>
              <a:rPr lang="ru-RU" sz="1400" dirty="0" err="1"/>
              <a:t>цілому</a:t>
            </a:r>
            <a:r>
              <a:rPr lang="ru-RU" sz="1400" dirty="0"/>
              <a:t> за 2019 </a:t>
            </a:r>
            <a:r>
              <a:rPr lang="ru-RU" sz="1400" dirty="0" err="1"/>
              <a:t>рік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1 153 326 </a:t>
            </a:r>
            <a:r>
              <a:rPr lang="ru-RU" sz="1400" dirty="0" err="1"/>
              <a:t>вакансій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8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За видами економічної діяльності найбільше вакансій пропонувалося: на підприємствах переробної промисловості – 17,9%, в оптовій та роздрібній торгівлі – 15,7%, у сільському, лісовому та рибному господарстві – 14%. Найбільший попит на вітчизняному ринку праці спостерігається на робітників з обслуговування, експлуатації устаткування, представників найпростіших професій, працівників сфери торгівлі та послуг, кваліфікованих робітників з інструментом.</a:t>
            </a:r>
            <a:endParaRPr lang="ru-RU" sz="1400" dirty="0"/>
          </a:p>
          <a:p>
            <a:r>
              <a:rPr lang="ru-RU" sz="1400" dirty="0"/>
              <a:t>За </a:t>
            </a:r>
            <a:r>
              <a:rPr lang="ru-RU" sz="1400" dirty="0" err="1"/>
              <a:t>даними</a:t>
            </a:r>
            <a:r>
              <a:rPr lang="ru-RU" sz="1400" dirty="0"/>
              <a:t>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зайнятості</a:t>
            </a:r>
            <a:r>
              <a:rPr lang="ru-RU" sz="1400" dirty="0"/>
              <a:t> </a:t>
            </a:r>
            <a:r>
              <a:rPr lang="ru-RU" sz="1400" dirty="0" err="1"/>
              <a:t>найбільший</a:t>
            </a:r>
            <a:r>
              <a:rPr lang="ru-RU" sz="1400" dirty="0"/>
              <a:t> попит </a:t>
            </a:r>
            <a:r>
              <a:rPr lang="ru-RU" sz="1400" dirty="0" err="1"/>
              <a:t>роботодавців</a:t>
            </a:r>
            <a:r>
              <a:rPr lang="ru-RU" sz="1400" dirty="0"/>
              <a:t> на </a:t>
            </a:r>
            <a:r>
              <a:rPr lang="ru-RU" sz="1400" dirty="0" err="1"/>
              <a:t>кваліфікованих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водії</a:t>
            </a:r>
            <a:r>
              <a:rPr lang="ru-RU" sz="1400" dirty="0"/>
              <a:t>, </a:t>
            </a:r>
            <a:r>
              <a:rPr lang="ru-RU" sz="1400" dirty="0" err="1"/>
              <a:t>швачки</a:t>
            </a:r>
            <a:r>
              <a:rPr lang="ru-RU" sz="1400" dirty="0"/>
              <a:t>, </a:t>
            </a:r>
            <a:r>
              <a:rPr lang="ru-RU" sz="1400" dirty="0" err="1"/>
              <a:t>оператори</a:t>
            </a:r>
            <a:r>
              <a:rPr lang="ru-RU" sz="1400" dirty="0"/>
              <a:t> та </a:t>
            </a:r>
            <a:r>
              <a:rPr lang="ru-RU" sz="1400" dirty="0" err="1"/>
              <a:t>машиністи</a:t>
            </a:r>
            <a:r>
              <a:rPr lang="ru-RU" sz="1400" dirty="0"/>
              <a:t> </a:t>
            </a:r>
            <a:r>
              <a:rPr lang="ru-RU" sz="1400" dirty="0" err="1"/>
              <a:t>котельної</a:t>
            </a:r>
            <a:r>
              <a:rPr lang="ru-RU" sz="1400" dirty="0"/>
              <a:t>, </a:t>
            </a:r>
            <a:r>
              <a:rPr lang="ru-RU" sz="1400" dirty="0" err="1"/>
              <a:t>слюсарі</a:t>
            </a:r>
            <a:r>
              <a:rPr lang="ru-RU" sz="1400" dirty="0"/>
              <a:t>, </a:t>
            </a:r>
            <a:r>
              <a:rPr lang="ru-RU" sz="1400" dirty="0" err="1"/>
              <a:t>електромонтери</a:t>
            </a:r>
            <a:r>
              <a:rPr lang="ru-RU" sz="1400" dirty="0"/>
              <a:t>, </a:t>
            </a:r>
            <a:r>
              <a:rPr lang="ru-RU" sz="1400" dirty="0" err="1"/>
              <a:t>електрогазозварники</a:t>
            </a:r>
            <a:r>
              <a:rPr lang="ru-RU" sz="1400" dirty="0"/>
              <a:t>, </a:t>
            </a:r>
            <a:r>
              <a:rPr lang="ru-RU" sz="1400" dirty="0" err="1"/>
              <a:t>токарі</a:t>
            </a:r>
            <a:r>
              <a:rPr lang="ru-RU" sz="1400" dirty="0"/>
              <a:t>, </a:t>
            </a:r>
            <a:r>
              <a:rPr lang="ru-RU" sz="1400" dirty="0" err="1"/>
              <a:t>трактористи</a:t>
            </a:r>
            <a:r>
              <a:rPr lang="ru-RU" sz="1400" dirty="0"/>
              <a:t>, </a:t>
            </a:r>
            <a:r>
              <a:rPr lang="ru-RU" sz="1400" dirty="0" err="1"/>
              <a:t>монтери</a:t>
            </a:r>
            <a:r>
              <a:rPr lang="ru-RU" sz="1400" dirty="0"/>
              <a:t> </a:t>
            </a:r>
            <a:r>
              <a:rPr lang="ru-RU" sz="1400" dirty="0" err="1"/>
              <a:t>колії</a:t>
            </a:r>
            <a:r>
              <a:rPr lang="ru-RU" sz="1400" dirty="0"/>
              <a:t>, </a:t>
            </a:r>
            <a:r>
              <a:rPr lang="ru-RU" sz="1400" dirty="0" err="1"/>
              <a:t>оператори</a:t>
            </a:r>
            <a:r>
              <a:rPr lang="ru-RU" sz="1400" dirty="0"/>
              <a:t> </a:t>
            </a:r>
            <a:r>
              <a:rPr lang="ru-RU" sz="1400" dirty="0" err="1"/>
              <a:t>заправочних</a:t>
            </a:r>
            <a:r>
              <a:rPr lang="ru-RU" sz="1400" dirty="0"/>
              <a:t> </a:t>
            </a:r>
            <a:r>
              <a:rPr lang="ru-RU" sz="1400" dirty="0" err="1"/>
              <a:t>станцій</a:t>
            </a:r>
            <a:r>
              <a:rPr lang="ru-RU" sz="1400" dirty="0"/>
              <a:t>, </a:t>
            </a:r>
            <a:r>
              <a:rPr lang="ru-RU" sz="1400" dirty="0" err="1"/>
              <a:t>робітники</a:t>
            </a:r>
            <a:r>
              <a:rPr lang="ru-RU" sz="1400" dirty="0"/>
              <a:t> з комплексного </a:t>
            </a:r>
            <a:r>
              <a:rPr lang="ru-RU" sz="1400" dirty="0" err="1"/>
              <a:t>обслуговування</a:t>
            </a:r>
            <a:r>
              <a:rPr lang="ru-RU" sz="1400" dirty="0"/>
              <a:t> </a:t>
            </a:r>
            <a:r>
              <a:rPr lang="ru-RU" sz="1400" dirty="0" err="1"/>
              <a:t>будинків</a:t>
            </a:r>
            <a:r>
              <a:rPr lang="ru-RU" sz="1400" dirty="0"/>
              <a:t>, </a:t>
            </a:r>
            <a:r>
              <a:rPr lang="ru-RU" sz="1400" dirty="0" err="1"/>
              <a:t>маляри</a:t>
            </a:r>
            <a:r>
              <a:rPr lang="ru-RU" sz="1400" dirty="0"/>
              <a:t>, </a:t>
            </a:r>
            <a:r>
              <a:rPr lang="ru-RU" sz="1400" dirty="0" err="1"/>
              <a:t>муляри</a:t>
            </a:r>
            <a:r>
              <a:rPr lang="ru-RU" sz="1400" dirty="0"/>
              <a:t> та </a:t>
            </a:r>
            <a:r>
              <a:rPr lang="ru-RU" sz="1400" dirty="0" err="1"/>
              <a:t>столяри</a:t>
            </a:r>
            <a:r>
              <a:rPr lang="ru-RU" sz="1400" dirty="0"/>
              <a:t>.</a:t>
            </a:r>
          </a:p>
          <a:p>
            <a:r>
              <a:rPr lang="uk-UA" sz="1400" dirty="0"/>
              <a:t>Затребуваними на ринку праці України є також працівники сфери послуг: продавці, кухарі, пекарі, охоронники, офіціанти, помічники вихователя, молодші медичні сестри, бармени, перукарі, соціальні робітники, кондуктори громадського транспорту, пожежники-рятувальники тощо. Має місце високий попит на професіоналів та фахівців з досвідом роботи – бухгалтерів, вихователів, вчителів, лікарів, інженерів різних галузей, фармацевтів, провізорів.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найпростіших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затребувані</a:t>
            </a:r>
            <a:r>
              <a:rPr lang="ru-RU" sz="1400" dirty="0"/>
              <a:t> </a:t>
            </a:r>
            <a:r>
              <a:rPr lang="ru-RU" sz="1400" dirty="0" err="1"/>
              <a:t>підсобні</a:t>
            </a:r>
            <a:r>
              <a:rPr lang="ru-RU" sz="1400" dirty="0"/>
              <a:t> </a:t>
            </a:r>
            <a:r>
              <a:rPr lang="ru-RU" sz="1400" dirty="0" err="1"/>
              <a:t>робітники</a:t>
            </a:r>
            <a:r>
              <a:rPr lang="ru-RU" sz="1400" dirty="0"/>
              <a:t>, </a:t>
            </a:r>
            <a:r>
              <a:rPr lang="ru-RU" sz="1400" dirty="0" err="1"/>
              <a:t>прибиральники</a:t>
            </a:r>
            <a:r>
              <a:rPr lang="ru-RU" sz="1400" dirty="0"/>
              <a:t>, </a:t>
            </a:r>
            <a:r>
              <a:rPr lang="ru-RU" sz="1400" dirty="0" err="1"/>
              <a:t>вантажники</a:t>
            </a:r>
            <a:r>
              <a:rPr lang="ru-RU" sz="1400" dirty="0"/>
              <a:t>, </a:t>
            </a:r>
            <a:r>
              <a:rPr lang="ru-RU" sz="1400" dirty="0" err="1"/>
              <a:t>двірники</a:t>
            </a:r>
            <a:r>
              <a:rPr lang="ru-RU" sz="1400" dirty="0"/>
              <a:t>, </a:t>
            </a:r>
            <a:r>
              <a:rPr lang="ru-RU" sz="1400" dirty="0" err="1"/>
              <a:t>опалювачі</a:t>
            </a:r>
            <a:r>
              <a:rPr lang="ru-RU" sz="1400" dirty="0"/>
              <a:t>, </a:t>
            </a:r>
            <a:r>
              <a:rPr lang="ru-RU" sz="1400" dirty="0" err="1"/>
              <a:t>укладальники-пакувальники</a:t>
            </a:r>
            <a:r>
              <a:rPr lang="ru-RU" sz="1400" dirty="0"/>
              <a:t>, </a:t>
            </a:r>
            <a:r>
              <a:rPr lang="ru-RU" sz="1400" dirty="0" err="1"/>
              <a:t>комірники</a:t>
            </a:r>
            <a:r>
              <a:rPr lang="ru-RU" sz="1400" dirty="0"/>
              <a:t>, </a:t>
            </a:r>
            <a:r>
              <a:rPr lang="ru-RU" sz="1400" dirty="0" err="1"/>
              <a:t>кухонні</a:t>
            </a:r>
            <a:r>
              <a:rPr lang="ru-RU" sz="1400" dirty="0"/>
              <a:t> </a:t>
            </a:r>
            <a:r>
              <a:rPr lang="ru-RU" sz="1400" dirty="0" err="1"/>
              <a:t>робітники</a:t>
            </a:r>
            <a:r>
              <a:rPr lang="ru-RU" sz="1400" dirty="0"/>
              <a:t> та </a:t>
            </a:r>
            <a:r>
              <a:rPr lang="ru-RU" sz="1400" dirty="0" err="1"/>
              <a:t>сторожі</a:t>
            </a:r>
            <a:r>
              <a:rPr lang="ru-RU" sz="1400" dirty="0"/>
              <a:t>. 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спеціальних</a:t>
            </a:r>
            <a:r>
              <a:rPr lang="ru-RU" sz="1400" dirty="0"/>
              <a:t> </a:t>
            </a:r>
            <a:r>
              <a:rPr lang="ru-RU" sz="1400" dirty="0" err="1"/>
              <a:t>досліджень</a:t>
            </a:r>
            <a:r>
              <a:rPr lang="ru-RU" sz="1400" dirty="0"/>
              <a:t>, </a:t>
            </a:r>
            <a:r>
              <a:rPr lang="ru-RU" sz="1400" dirty="0" err="1"/>
              <a:t>численні</a:t>
            </a:r>
            <a:r>
              <a:rPr lang="ru-RU" sz="1400" dirty="0"/>
              <a:t> </a:t>
            </a:r>
            <a:r>
              <a:rPr lang="ru-RU" sz="1400" dirty="0" err="1"/>
              <a:t>публікації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ринку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зайнятості</a:t>
            </a:r>
            <a:r>
              <a:rPr lang="ru-RU" sz="1400" dirty="0"/>
              <a:t> </a:t>
            </a:r>
            <a:r>
              <a:rPr lang="ru-RU" sz="1400" dirty="0" err="1"/>
              <a:t>переконують</a:t>
            </a:r>
            <a:r>
              <a:rPr lang="ru-RU" sz="1400" dirty="0"/>
              <a:t> у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нестандартних</a:t>
            </a:r>
            <a:r>
              <a:rPr lang="ru-RU" sz="1400" dirty="0"/>
              <a:t> форм </a:t>
            </a:r>
            <a:r>
              <a:rPr lang="ru-RU" sz="1400" dirty="0" err="1"/>
              <a:t>зайнятості</a:t>
            </a:r>
            <a:r>
              <a:rPr lang="ru-RU" sz="1400" dirty="0"/>
              <a:t> все </a:t>
            </a:r>
            <a:r>
              <a:rPr lang="ru-RU" sz="1400" dirty="0" err="1"/>
              <a:t>більше</a:t>
            </a:r>
            <a:r>
              <a:rPr lang="ru-RU" sz="1400" dirty="0"/>
              <a:t> і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не </a:t>
            </a:r>
            <a:r>
              <a:rPr lang="ru-RU" sz="1400" dirty="0" err="1"/>
              <a:t>добровільний</a:t>
            </a:r>
            <a:r>
              <a:rPr lang="ru-RU" sz="1400" dirty="0"/>
              <a:t>, а </a:t>
            </a:r>
            <a:r>
              <a:rPr lang="ru-RU" sz="1400" dirty="0" err="1"/>
              <a:t>вимушений</a:t>
            </a:r>
            <a:r>
              <a:rPr lang="ru-RU" sz="1400" dirty="0"/>
              <a:t> характер. </a:t>
            </a:r>
            <a:r>
              <a:rPr lang="ru-RU" sz="1400" dirty="0" err="1"/>
              <a:t>Останнє</a:t>
            </a:r>
            <a:r>
              <a:rPr lang="ru-RU" sz="1400" dirty="0"/>
              <a:t> </a:t>
            </a:r>
            <a:r>
              <a:rPr lang="ru-RU" sz="1400" dirty="0" err="1"/>
              <a:t>пов’язано</a:t>
            </a:r>
            <a:r>
              <a:rPr lang="ru-RU" sz="1400" dirty="0"/>
              <a:t> з </a:t>
            </a:r>
            <a:r>
              <a:rPr lang="ru-RU" sz="1400" dirty="0" err="1"/>
              <a:t>дефіцитом</a:t>
            </a:r>
            <a:r>
              <a:rPr lang="ru-RU" sz="1400" dirty="0"/>
              <a:t> </a:t>
            </a:r>
            <a:r>
              <a:rPr lang="ru-RU" sz="1400" dirty="0" err="1"/>
              <a:t>гідних</a:t>
            </a:r>
            <a:r>
              <a:rPr lang="ru-RU" sz="1400" dirty="0"/>
              <a:t> </a:t>
            </a:r>
            <a:r>
              <a:rPr lang="ru-RU" sz="1400" dirty="0" err="1"/>
              <a:t>робочих</a:t>
            </a:r>
            <a:r>
              <a:rPr lang="ru-RU" sz="1400" dirty="0"/>
              <a:t> </a:t>
            </a:r>
            <a:r>
              <a:rPr lang="ru-RU" sz="1400" dirty="0" err="1"/>
              <a:t>місць</a:t>
            </a:r>
            <a:r>
              <a:rPr lang="ru-RU" sz="1400" dirty="0"/>
              <a:t> і </a:t>
            </a:r>
            <a:r>
              <a:rPr lang="ru-RU" sz="1400" dirty="0" err="1"/>
              <a:t>відсутністю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на </a:t>
            </a:r>
            <a:r>
              <a:rPr lang="ru-RU" sz="1400" dirty="0" err="1"/>
              <a:t>умовах</a:t>
            </a:r>
            <a:r>
              <a:rPr lang="ru-RU" sz="1400" dirty="0"/>
              <a:t> стандартного трудового договору (не </a:t>
            </a:r>
            <a:r>
              <a:rPr lang="ru-RU" sz="1400" dirty="0" err="1"/>
              <a:t>обмеженого</a:t>
            </a:r>
            <a:r>
              <a:rPr lang="ru-RU" sz="1400" dirty="0"/>
              <a:t> </a:t>
            </a:r>
            <a:r>
              <a:rPr lang="ru-RU" sz="1400" dirty="0" err="1"/>
              <a:t>певним</a:t>
            </a:r>
            <a:r>
              <a:rPr lang="ru-RU" sz="1400" dirty="0"/>
              <a:t> </a:t>
            </a:r>
            <a:r>
              <a:rPr lang="ru-RU" sz="1400" dirty="0" err="1"/>
              <a:t>періодом</a:t>
            </a:r>
            <a:r>
              <a:rPr lang="ru-RU" sz="1400" dirty="0"/>
              <a:t> і </a:t>
            </a:r>
            <a:r>
              <a:rPr lang="ru-RU" sz="1400" dirty="0" err="1"/>
              <a:t>повну</a:t>
            </a:r>
            <a:r>
              <a:rPr lang="ru-RU" sz="1400" dirty="0"/>
              <a:t> норму </a:t>
            </a:r>
            <a:r>
              <a:rPr lang="ru-RU" sz="1400" dirty="0" err="1"/>
              <a:t>робочого</a:t>
            </a:r>
            <a:r>
              <a:rPr lang="ru-RU" sz="1400" dirty="0"/>
              <a:t> часу) [2]. 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Україні</a:t>
            </a:r>
            <a:r>
              <a:rPr lang="ru-RU" sz="1400" dirty="0"/>
              <a:t> разом з </a:t>
            </a:r>
            <a:r>
              <a:rPr lang="ru-RU" sz="1400" dirty="0" err="1"/>
              <a:t>надлишковою</a:t>
            </a:r>
            <a:r>
              <a:rPr lang="ru-RU" sz="1400" dirty="0"/>
              <a:t> </a:t>
            </a:r>
            <a:r>
              <a:rPr lang="ru-RU" sz="1400" dirty="0" err="1"/>
              <a:t>пропозицією</a:t>
            </a:r>
            <a:r>
              <a:rPr lang="ru-RU" sz="1400" dirty="0"/>
              <a:t> </a:t>
            </a:r>
            <a:r>
              <a:rPr lang="ru-RU" sz="1400" dirty="0" err="1"/>
              <a:t>робочої</a:t>
            </a:r>
            <a:r>
              <a:rPr lang="ru-RU" sz="1400" dirty="0"/>
              <a:t> </a:t>
            </a:r>
            <a:r>
              <a:rPr lang="ru-RU" sz="1400" dirty="0" err="1"/>
              <a:t>сили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незадоволений</a:t>
            </a:r>
            <a:r>
              <a:rPr lang="ru-RU" sz="1400" dirty="0"/>
              <a:t> попит на </a:t>
            </a:r>
            <a:r>
              <a:rPr lang="ru-RU" sz="1400" dirty="0" err="1"/>
              <a:t>вакантні</a:t>
            </a:r>
            <a:r>
              <a:rPr lang="ru-RU" sz="1400" dirty="0"/>
              <a:t> </a:t>
            </a:r>
            <a:r>
              <a:rPr lang="ru-RU" sz="1400" dirty="0" err="1"/>
              <a:t>робочі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зумовлено</a:t>
            </a:r>
            <a:r>
              <a:rPr lang="ru-RU" sz="1400" dirty="0"/>
              <a:t> </a:t>
            </a:r>
            <a:r>
              <a:rPr lang="ru-RU" sz="1400" dirty="0" err="1"/>
              <a:t>насамперед</a:t>
            </a:r>
            <a:r>
              <a:rPr lang="ru-RU" sz="1400" dirty="0"/>
              <a:t> </a:t>
            </a:r>
            <a:r>
              <a:rPr lang="ru-RU" sz="1400" dirty="0" err="1"/>
              <a:t>невідповідністю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професіями</a:t>
            </a:r>
            <a:r>
              <a:rPr lang="ru-RU" sz="1400" dirty="0"/>
              <a:t> та </a:t>
            </a:r>
            <a:r>
              <a:rPr lang="ru-RU" sz="1400" dirty="0" err="1"/>
              <a:t>рівнем</a:t>
            </a:r>
            <a:r>
              <a:rPr lang="ru-RU" sz="1400" dirty="0"/>
              <a:t> </a:t>
            </a:r>
            <a:r>
              <a:rPr lang="ru-RU" sz="1400" dirty="0" err="1"/>
              <a:t>кваліфікації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бажання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, та </a:t>
            </a:r>
            <a:r>
              <a:rPr lang="ru-RU" sz="1400" dirty="0" err="1"/>
              <a:t>вимогами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до них </a:t>
            </a:r>
            <a:r>
              <a:rPr lang="ru-RU" sz="1400" dirty="0" err="1"/>
              <a:t>пред’являються</a:t>
            </a:r>
            <a:r>
              <a:rPr lang="ru-RU" sz="1400" dirty="0"/>
              <a:t>. </a:t>
            </a:r>
            <a:r>
              <a:rPr lang="ru-RU" sz="1400" dirty="0" err="1"/>
              <a:t>Дефіцит</a:t>
            </a:r>
            <a:r>
              <a:rPr lang="ru-RU" sz="1400" dirty="0"/>
              <a:t> </a:t>
            </a:r>
            <a:r>
              <a:rPr lang="ru-RU" sz="1400" dirty="0" err="1"/>
              <a:t>кваліфікованих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 за </a:t>
            </a:r>
            <a:r>
              <a:rPr lang="ru-RU" sz="1400" dirty="0" err="1"/>
              <a:t>професіями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зниження</a:t>
            </a:r>
            <a:r>
              <a:rPr lang="ru-RU" sz="1400" dirty="0"/>
              <a:t> </a:t>
            </a:r>
            <a:r>
              <a:rPr lang="ru-RU" sz="1400" dirty="0" err="1"/>
              <a:t>продуктивності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та </a:t>
            </a:r>
            <a:r>
              <a:rPr lang="ru-RU" sz="1400" dirty="0" err="1"/>
              <a:t>конкурентоспроможності</a:t>
            </a:r>
            <a:r>
              <a:rPr lang="ru-RU" sz="1400" dirty="0"/>
              <a:t> </a:t>
            </a:r>
            <a:r>
              <a:rPr lang="ru-RU" sz="1400" dirty="0" err="1"/>
              <a:t>вітчизняних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, </a:t>
            </a:r>
            <a:r>
              <a:rPr lang="ru-RU" sz="1400" dirty="0" err="1"/>
              <a:t>неможливості</a:t>
            </a:r>
            <a:r>
              <a:rPr lang="ru-RU" sz="1400" dirty="0"/>
              <a:t>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інноваційного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економіки</a:t>
            </a:r>
            <a:r>
              <a:rPr lang="uk-UA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1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/>
              <a:t>1</a:t>
            </a:r>
            <a:r>
              <a:rPr lang="uk-UA" sz="2400" dirty="0"/>
              <a:t>.3. </a:t>
            </a:r>
            <a:r>
              <a:rPr lang="ru-RU" sz="2400" dirty="0" err="1"/>
              <a:t>Пошук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вимагає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професійних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але й </a:t>
            </a:r>
            <a:r>
              <a:rPr lang="ru-RU" sz="2400" dirty="0" err="1"/>
              <a:t>загальних</a:t>
            </a:r>
            <a:r>
              <a:rPr lang="ru-RU" sz="2400" dirty="0"/>
              <a:t> правил </a:t>
            </a:r>
            <a:r>
              <a:rPr lang="ru-RU" sz="2400" dirty="0" err="1"/>
              <a:t>поведінки</a:t>
            </a:r>
            <a:r>
              <a:rPr lang="ru-RU" sz="2400" dirty="0"/>
              <a:t>, </a:t>
            </a:r>
            <a:r>
              <a:rPr lang="ru-RU" sz="2400" dirty="0" err="1"/>
              <a:t>вміння</a:t>
            </a:r>
            <a:r>
              <a:rPr lang="ru-RU" sz="2400" dirty="0"/>
              <a:t> </a:t>
            </a:r>
            <a:r>
              <a:rPr lang="ru-RU" sz="2400" dirty="0" err="1"/>
              <a:t>ефективно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конкретні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на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етапі</a:t>
            </a:r>
            <a:r>
              <a:rPr lang="ru-RU" sz="2400" dirty="0"/>
              <a:t>.</a:t>
            </a:r>
            <a:endParaRPr lang="ru-RU" sz="1800" dirty="0"/>
          </a:p>
          <a:p>
            <a:r>
              <a:rPr lang="ru-RU" sz="2400" dirty="0" err="1"/>
              <a:t>Конкуренція</a:t>
            </a:r>
            <a:r>
              <a:rPr lang="ru-RU" sz="2400" dirty="0"/>
              <a:t> при </a:t>
            </a:r>
            <a:r>
              <a:rPr lang="ru-RU" sz="2400" dirty="0" err="1"/>
              <a:t>прийомі</a:t>
            </a:r>
            <a:r>
              <a:rPr lang="ru-RU" sz="2400" dirty="0"/>
              <a:t> на роботу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значна</a:t>
            </a:r>
            <a:r>
              <a:rPr lang="ru-RU" sz="2400" dirty="0"/>
              <a:t> й </a:t>
            </a:r>
            <a:r>
              <a:rPr lang="ru-RU" sz="2400" dirty="0" err="1"/>
              <a:t>продовжує</a:t>
            </a:r>
            <a:r>
              <a:rPr lang="ru-RU" sz="2400" dirty="0"/>
              <a:t> </a:t>
            </a:r>
            <a:r>
              <a:rPr lang="ru-RU" sz="2400" dirty="0" err="1"/>
              <a:t>зростати</a:t>
            </a:r>
            <a:r>
              <a:rPr lang="ru-RU" sz="2400" dirty="0"/>
              <a:t>, тому </a:t>
            </a:r>
            <a:r>
              <a:rPr lang="ru-RU" sz="2400" dirty="0" err="1"/>
              <a:t>знання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неписаних</a:t>
            </a:r>
            <a:r>
              <a:rPr lang="ru-RU" sz="2400" dirty="0"/>
              <a:t> правил,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склалися</a:t>
            </a:r>
            <a:r>
              <a:rPr lang="ru-RU" sz="2400" dirty="0"/>
              <a:t> на ринку </a:t>
            </a:r>
            <a:r>
              <a:rPr lang="ru-RU" sz="2400" dirty="0" err="1"/>
              <a:t>праці</a:t>
            </a:r>
            <a:r>
              <a:rPr lang="ru-RU" sz="2400" dirty="0"/>
              <a:t>, </a:t>
            </a:r>
            <a:r>
              <a:rPr lang="ru-RU" sz="2400" dirty="0" err="1"/>
              <a:t>має</a:t>
            </a:r>
            <a:r>
              <a:rPr lang="ru-RU" sz="2400" dirty="0"/>
              <a:t> стати в </a:t>
            </a:r>
            <a:r>
              <a:rPr lang="ru-RU" sz="2400" dirty="0" err="1"/>
              <a:t>пригоді</a:t>
            </a:r>
            <a:r>
              <a:rPr lang="ru-RU" sz="2400" dirty="0"/>
              <a:t> кожному, </a:t>
            </a:r>
            <a:r>
              <a:rPr lang="ru-RU" sz="2400" dirty="0" err="1"/>
              <a:t>хто</a:t>
            </a:r>
            <a:r>
              <a:rPr lang="ru-RU" sz="2400" dirty="0"/>
              <a:t> </a:t>
            </a:r>
            <a:r>
              <a:rPr lang="ru-RU" sz="2400" dirty="0" err="1"/>
              <a:t>шукає</a:t>
            </a:r>
            <a:r>
              <a:rPr lang="ru-RU" sz="2400" dirty="0"/>
              <a:t> роботу.</a:t>
            </a:r>
            <a:endParaRPr lang="ru-RU" sz="1800" dirty="0"/>
          </a:p>
          <a:p>
            <a:r>
              <a:rPr lang="ru-RU" sz="2400" dirty="0"/>
              <a:t>Першим </a:t>
            </a:r>
            <a:r>
              <a:rPr lang="ru-RU" sz="2400" dirty="0" err="1"/>
              <a:t>кроком</a:t>
            </a:r>
            <a:r>
              <a:rPr lang="ru-RU" sz="2400" dirty="0"/>
              <a:t> у </a:t>
            </a:r>
            <a:r>
              <a:rPr lang="ru-RU" sz="2400" dirty="0" err="1"/>
              <a:t>здійсненні</a:t>
            </a:r>
            <a:r>
              <a:rPr lang="ru-RU" sz="2400" dirty="0"/>
              <a:t> </a:t>
            </a:r>
            <a:r>
              <a:rPr lang="ru-RU" sz="2400" dirty="0" err="1"/>
              <a:t>успішного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є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, яка Вам </a:t>
            </a:r>
            <a:r>
              <a:rPr lang="ru-RU" sz="2400" dirty="0" err="1"/>
              <a:t>потрібна</a:t>
            </a:r>
            <a:r>
              <a:rPr lang="ru-RU" sz="2400" dirty="0"/>
              <a:t>, і </a:t>
            </a:r>
            <a:r>
              <a:rPr lang="ru-RU" sz="2400" dirty="0" err="1"/>
              <a:t>наскільки</a:t>
            </a:r>
            <a:r>
              <a:rPr lang="ru-RU" sz="2400" dirty="0"/>
              <a:t> Ваша </a:t>
            </a:r>
            <a:r>
              <a:rPr lang="ru-RU" sz="2400" dirty="0" err="1"/>
              <a:t>кваліфікація</a:t>
            </a:r>
            <a:r>
              <a:rPr lang="ru-RU" sz="2400" dirty="0"/>
              <a:t>  </a:t>
            </a:r>
            <a:r>
              <a:rPr lang="ru-RU" sz="2400" dirty="0" err="1"/>
              <a:t>відповідає</a:t>
            </a:r>
            <a:r>
              <a:rPr lang="ru-RU" sz="2400" dirty="0"/>
              <a:t> </a:t>
            </a:r>
            <a:r>
              <a:rPr lang="ru-RU" sz="2400" dirty="0" err="1"/>
              <a:t>необхідним</a:t>
            </a:r>
            <a:r>
              <a:rPr lang="ru-RU" sz="2400" dirty="0"/>
              <a:t> </a:t>
            </a:r>
            <a:r>
              <a:rPr lang="ru-RU" sz="2400" dirty="0" err="1"/>
              <a:t>вимогам</a:t>
            </a:r>
            <a:r>
              <a:rPr lang="ru-RU" sz="2400" dirty="0"/>
              <a:t>.</a:t>
            </a:r>
            <a:endParaRPr lang="ru-RU" sz="1800" dirty="0"/>
          </a:p>
          <a:p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поширених</a:t>
            </a:r>
            <a:r>
              <a:rPr lang="ru-RU" sz="2400" dirty="0"/>
              <a:t> </a:t>
            </a:r>
            <a:r>
              <a:rPr lang="ru-RU" sz="2400" dirty="0" err="1"/>
              <a:t>підходів</a:t>
            </a:r>
            <a:r>
              <a:rPr lang="ru-RU" sz="2400" dirty="0"/>
              <a:t> до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, а </a:t>
            </a:r>
            <a:r>
              <a:rPr lang="ru-RU" sz="2400" dirty="0" err="1"/>
              <a:t>саме</a:t>
            </a:r>
            <a:r>
              <a:rPr lang="ru-RU" sz="2400" dirty="0"/>
              <a:t>:</a:t>
            </a:r>
            <a:endParaRPr lang="ru-RU" sz="1800" dirty="0"/>
          </a:p>
          <a:p>
            <a:pPr lvl="1"/>
            <a:r>
              <a:rPr lang="ru-RU" dirty="0"/>
              <a:t> </a:t>
            </a:r>
            <a:endParaRPr lang="ru-RU" sz="1600" dirty="0"/>
          </a:p>
          <a:p>
            <a:pPr lvl="2"/>
            <a:r>
              <a:rPr lang="ru-RU" dirty="0" err="1"/>
              <a:t>Якщо</a:t>
            </a:r>
            <a:r>
              <a:rPr lang="ru-RU" dirty="0"/>
              <a:t> Ви </a:t>
            </a:r>
            <a:r>
              <a:rPr lang="ru-RU" dirty="0" err="1"/>
              <a:t>керуєтесь</a:t>
            </a:r>
            <a:r>
              <a:rPr lang="ru-RU" dirty="0"/>
              <a:t> </a:t>
            </a:r>
            <a:r>
              <a:rPr lang="ru-RU" dirty="0" err="1"/>
              <a:t>власними</a:t>
            </a:r>
            <a:r>
              <a:rPr lang="ru-RU" dirty="0"/>
              <a:t> </a:t>
            </a:r>
            <a:r>
              <a:rPr lang="ru-RU" dirty="0" err="1"/>
              <a:t>бажаннями</a:t>
            </a:r>
            <a:r>
              <a:rPr lang="ru-RU" dirty="0"/>
              <a:t> у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endParaRPr lang="ru-RU" sz="1400" dirty="0"/>
          </a:p>
          <a:p>
            <a:pPr lvl="2"/>
            <a:r>
              <a:rPr lang="ru-RU" dirty="0" err="1"/>
              <a:t>Врахування</a:t>
            </a:r>
            <a:r>
              <a:rPr lang="ru-RU" dirty="0"/>
              <a:t> потреб ринку </a:t>
            </a:r>
            <a:r>
              <a:rPr lang="ru-RU" dirty="0" err="1"/>
              <a:t>праці</a:t>
            </a:r>
            <a:endParaRPr lang="ru-RU" sz="1400" dirty="0"/>
          </a:p>
          <a:p>
            <a:pPr lvl="2"/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бажаної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повинен </a:t>
            </a:r>
            <a:r>
              <a:rPr lang="ru-RU" dirty="0" err="1"/>
              <a:t>спиратись</a:t>
            </a:r>
            <a:r>
              <a:rPr lang="ru-RU" dirty="0"/>
              <a:t> на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та </a:t>
            </a:r>
            <a:r>
              <a:rPr lang="ru-RU" dirty="0" err="1"/>
              <a:t>вміння</a:t>
            </a:r>
            <a:r>
              <a:rPr lang="ru-RU" dirty="0"/>
              <a:t>.</a:t>
            </a:r>
            <a:endParaRPr lang="ru-RU" sz="1400" dirty="0"/>
          </a:p>
          <a:p>
            <a:r>
              <a:rPr lang="ru-RU" sz="2400" dirty="0"/>
              <a:t>   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відповісти</a:t>
            </a:r>
            <a:r>
              <a:rPr lang="ru-RU" sz="2400" dirty="0"/>
              <a:t> на </a:t>
            </a:r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:</a:t>
            </a:r>
            <a:endParaRPr lang="ru-RU" sz="1800" dirty="0"/>
          </a:p>
          <a:p>
            <a:pPr lvl="1"/>
            <a:r>
              <a:rPr lang="ru-RU" dirty="0"/>
              <a:t> </a:t>
            </a:r>
            <a:endParaRPr lang="ru-RU" sz="1600" dirty="0"/>
          </a:p>
          <a:p>
            <a:pPr lvl="2"/>
            <a:r>
              <a:rPr lang="ru-RU" dirty="0"/>
              <a:t>Ким </a:t>
            </a:r>
            <a:r>
              <a:rPr lang="ru-RU" dirty="0" err="1"/>
              <a:t>саме</a:t>
            </a:r>
            <a:r>
              <a:rPr lang="ru-RU" dirty="0"/>
              <a:t> я хочу бути?</a:t>
            </a:r>
            <a:endParaRPr lang="ru-RU" sz="1400" dirty="0"/>
          </a:p>
          <a:p>
            <a:pPr lvl="2"/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та  </a:t>
            </a:r>
            <a:r>
              <a:rPr lang="ru-RU" dirty="0" err="1"/>
              <a:t>навички</a:t>
            </a:r>
            <a:r>
              <a:rPr lang="ru-RU" dirty="0"/>
              <a:t>?</a:t>
            </a:r>
            <a:endParaRPr lang="ru-RU" sz="1400" dirty="0"/>
          </a:p>
          <a:p>
            <a:pPr lvl="2"/>
            <a:r>
              <a:rPr lang="ru-RU" dirty="0"/>
              <a:t>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вони </a:t>
            </a:r>
            <a:r>
              <a:rPr lang="ru-RU" dirty="0" err="1"/>
              <a:t>потрібні</a:t>
            </a:r>
            <a:r>
              <a:rPr lang="ru-RU" dirty="0"/>
              <a:t>?</a:t>
            </a:r>
            <a:endParaRPr lang="ru-RU" sz="1400" dirty="0"/>
          </a:p>
          <a:p>
            <a:pPr lvl="2"/>
            <a:r>
              <a:rPr lang="ru-RU" dirty="0" err="1"/>
              <a:t>Якими</a:t>
            </a:r>
            <a:r>
              <a:rPr lang="ru-RU" dirty="0"/>
              <a:t> з них я </a:t>
            </a:r>
            <a:r>
              <a:rPr lang="ru-RU" dirty="0" err="1"/>
              <a:t>володію</a:t>
            </a:r>
            <a:r>
              <a:rPr lang="ru-RU" dirty="0"/>
              <a:t>?</a:t>
            </a:r>
            <a:endParaRPr lang="ru-RU" sz="1400" dirty="0"/>
          </a:p>
          <a:p>
            <a:pPr lvl="2"/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професія</a:t>
            </a:r>
            <a:r>
              <a:rPr lang="ru-RU" dirty="0"/>
              <a:t> попитом на ринку?</a:t>
            </a:r>
            <a:endParaRPr lang="ru-RU" sz="1400" dirty="0"/>
          </a:p>
          <a:p>
            <a:pPr lvl="2"/>
            <a:r>
              <a:rPr lang="ru-RU" dirty="0"/>
              <a:t>Як і де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 набути?</a:t>
            </a:r>
            <a:endParaRPr lang="ru-RU" sz="1400" dirty="0"/>
          </a:p>
          <a:p>
            <a:pPr lvl="2"/>
            <a:r>
              <a:rPr lang="ru-RU" dirty="0"/>
              <a:t>Де і як </a:t>
            </a:r>
            <a:r>
              <a:rPr lang="ru-RU" dirty="0" err="1"/>
              <a:t>можна</a:t>
            </a:r>
            <a:r>
              <a:rPr lang="ru-RU" dirty="0"/>
              <a:t> за нею </a:t>
            </a:r>
            <a:r>
              <a:rPr lang="ru-RU" dirty="0" err="1"/>
              <a:t>працевлаштуватись</a:t>
            </a:r>
            <a:r>
              <a:rPr lang="ru-RU" dirty="0"/>
              <a:t>?</a:t>
            </a:r>
            <a:endParaRPr lang="ru-RU" sz="1400" dirty="0"/>
          </a:p>
          <a:p>
            <a:r>
              <a:rPr lang="ru-RU" sz="2400" dirty="0"/>
              <a:t>Для </a:t>
            </a:r>
            <a:r>
              <a:rPr lang="ru-RU" sz="2400" dirty="0" err="1"/>
              <a:t>наступного</a:t>
            </a:r>
            <a:r>
              <a:rPr lang="ru-RU" sz="2400" dirty="0"/>
              <a:t> </a:t>
            </a:r>
            <a:r>
              <a:rPr lang="ru-RU" sz="2400" dirty="0" err="1"/>
              <a:t>кроку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підключити</a:t>
            </a:r>
            <a:r>
              <a:rPr lang="ru-RU" sz="2400" dirty="0"/>
              <a:t> роботу з </a:t>
            </a:r>
            <a:r>
              <a:rPr lang="ru-RU" sz="2400" dirty="0" err="1"/>
              <a:t>джерелами</a:t>
            </a:r>
            <a:r>
              <a:rPr lang="ru-RU" sz="2400" dirty="0"/>
              <a:t> </a:t>
            </a:r>
            <a:r>
              <a:rPr lang="ru-RU" sz="2400" dirty="0" err="1"/>
              <a:t>вакансій</a:t>
            </a:r>
            <a:r>
              <a:rPr lang="ru-RU" sz="2400" dirty="0"/>
              <a:t> та </a:t>
            </a:r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.</a:t>
            </a:r>
            <a:endParaRPr lang="ru-RU" sz="1800" dirty="0"/>
          </a:p>
          <a:p>
            <a:r>
              <a:rPr lang="ru-RU" sz="2400" dirty="0" err="1"/>
              <a:t>Джерелом</a:t>
            </a:r>
            <a:r>
              <a:rPr lang="ru-RU" sz="2400" dirty="0"/>
              <a:t> </a:t>
            </a:r>
            <a:r>
              <a:rPr lang="ru-RU" sz="2400" dirty="0" err="1"/>
              <a:t>вакансій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будь-яка особа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організація</a:t>
            </a:r>
            <a:r>
              <a:rPr lang="ru-RU" sz="2400" dirty="0"/>
              <a:t>, яка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запропонувати</a:t>
            </a:r>
            <a:r>
              <a:rPr lang="ru-RU" sz="2400" dirty="0"/>
              <a:t> Вам роботу.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вакансій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вакансії</a:t>
            </a:r>
            <a:r>
              <a:rPr lang="ru-RU" sz="2400" dirty="0"/>
              <a:t>, про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повідомляється</a:t>
            </a:r>
            <a:r>
              <a:rPr lang="ru-RU" sz="2400" dirty="0"/>
              <a:t>, а і </a:t>
            </a:r>
            <a:r>
              <a:rPr lang="ru-RU" sz="2400" dirty="0" err="1"/>
              <a:t>приховані</a:t>
            </a:r>
            <a:r>
              <a:rPr lang="ru-RU" sz="2400" dirty="0"/>
              <a:t> </a:t>
            </a:r>
            <a:r>
              <a:rPr lang="ru-RU" sz="2400" dirty="0" err="1"/>
              <a:t>вакансії</a:t>
            </a:r>
            <a:r>
              <a:rPr lang="ru-RU" sz="2400" dirty="0"/>
              <a:t>.</a:t>
            </a:r>
            <a:endParaRPr lang="ru-RU" sz="18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0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/>
              <a:t>До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вакансій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віднести</a:t>
            </a:r>
            <a:r>
              <a:rPr lang="ru-RU" sz="2400" dirty="0"/>
              <a:t>:</a:t>
            </a:r>
            <a:endParaRPr lang="ru-RU" sz="1800" dirty="0"/>
          </a:p>
          <a:p>
            <a:pPr lvl="0"/>
            <a:r>
              <a:rPr lang="ru-RU" sz="2400" dirty="0"/>
              <a:t> </a:t>
            </a:r>
            <a:endParaRPr lang="ru-RU" sz="1800" dirty="0"/>
          </a:p>
          <a:p>
            <a:pPr lvl="1"/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: </a:t>
            </a:r>
            <a:r>
              <a:rPr lang="ru-RU" dirty="0" err="1"/>
              <a:t>газети</a:t>
            </a:r>
            <a:r>
              <a:rPr lang="ru-RU" dirty="0"/>
              <a:t>, </a:t>
            </a:r>
            <a:r>
              <a:rPr lang="ru-RU" dirty="0" err="1"/>
              <a:t>журнали</a:t>
            </a:r>
            <a:r>
              <a:rPr lang="ru-RU" dirty="0"/>
              <a:t>; </a:t>
            </a:r>
            <a:r>
              <a:rPr lang="ru-RU" dirty="0" err="1"/>
              <a:t>передачі</a:t>
            </a:r>
            <a:r>
              <a:rPr lang="ru-RU" dirty="0"/>
              <a:t> та </a:t>
            </a:r>
            <a:r>
              <a:rPr lang="ru-RU" dirty="0" err="1"/>
              <a:t>телетексти</a:t>
            </a:r>
            <a:r>
              <a:rPr lang="ru-RU" dirty="0"/>
              <a:t> по </a:t>
            </a:r>
            <a:r>
              <a:rPr lang="ru-RU" dirty="0" err="1"/>
              <a:t>телебаченню</a:t>
            </a:r>
            <a:r>
              <a:rPr lang="ru-RU" dirty="0"/>
              <a:t> та </a:t>
            </a:r>
            <a:r>
              <a:rPr lang="ru-RU" dirty="0" err="1"/>
              <a:t>радіо</a:t>
            </a:r>
            <a:r>
              <a:rPr lang="ru-RU" dirty="0"/>
              <a:t>);</a:t>
            </a:r>
            <a:endParaRPr lang="ru-RU" sz="1600" dirty="0"/>
          </a:p>
          <a:p>
            <a:pPr lvl="1"/>
            <a:r>
              <a:rPr lang="ru-RU" dirty="0" err="1"/>
              <a:t>довідники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щорічний</a:t>
            </a:r>
            <a:r>
              <a:rPr lang="ru-RU" dirty="0"/>
              <a:t> </a:t>
            </a:r>
            <a:r>
              <a:rPr lang="ru-RU" dirty="0" err="1"/>
              <a:t>телефонний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 „</a:t>
            </a:r>
            <a:r>
              <a:rPr lang="ru-RU" dirty="0" err="1"/>
              <a:t>Золоті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”, </a:t>
            </a:r>
            <a:r>
              <a:rPr lang="ru-RU" dirty="0" err="1"/>
              <a:t>видання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висвітлюють</a:t>
            </a:r>
            <a:r>
              <a:rPr lang="ru-RU" dirty="0"/>
              <a:t> </a:t>
            </a:r>
            <a:r>
              <a:rPr lang="ru-RU" dirty="0" err="1"/>
              <a:t>благодійні</a:t>
            </a:r>
            <a:r>
              <a:rPr lang="ru-RU" dirty="0"/>
              <a:t> заходи;</a:t>
            </a:r>
            <a:endParaRPr lang="ru-RU" sz="1600" dirty="0"/>
          </a:p>
          <a:p>
            <a:pPr lvl="1"/>
            <a:r>
              <a:rPr lang="ru-RU" dirty="0" err="1"/>
              <a:t>оголошення</a:t>
            </a:r>
            <a:r>
              <a:rPr lang="ru-RU" dirty="0"/>
              <a:t> про </a:t>
            </a:r>
            <a:r>
              <a:rPr lang="ru-RU" dirty="0" err="1"/>
              <a:t>вакансії</a:t>
            </a:r>
            <a:r>
              <a:rPr lang="ru-RU" dirty="0"/>
              <a:t> на </a:t>
            </a:r>
            <a:r>
              <a:rPr lang="ru-RU" dirty="0" err="1"/>
              <a:t>дошках</a:t>
            </a:r>
            <a:r>
              <a:rPr lang="ru-RU" dirty="0"/>
              <a:t> </a:t>
            </a:r>
            <a:r>
              <a:rPr lang="ru-RU" dirty="0" err="1"/>
              <a:t>оголошень</a:t>
            </a:r>
            <a:r>
              <a:rPr lang="ru-RU" dirty="0"/>
              <a:t> (в </a:t>
            </a:r>
            <a:r>
              <a:rPr lang="ru-RU" dirty="0" err="1"/>
              <a:t>підприємствах</a:t>
            </a:r>
            <a:r>
              <a:rPr lang="ru-RU" dirty="0"/>
              <a:t>,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зупинок</a:t>
            </a:r>
            <a:r>
              <a:rPr lang="ru-RU" dirty="0"/>
              <a:t>), у </a:t>
            </a:r>
            <a:r>
              <a:rPr lang="ru-RU" dirty="0" err="1"/>
              <a:t>транспорті</a:t>
            </a:r>
            <a:r>
              <a:rPr lang="ru-RU" dirty="0"/>
              <a:t> (на </a:t>
            </a:r>
            <a:r>
              <a:rPr lang="ru-RU" dirty="0" err="1"/>
              <a:t>моніторах</a:t>
            </a:r>
            <a:r>
              <a:rPr lang="ru-RU" dirty="0"/>
              <a:t>, </a:t>
            </a:r>
            <a:r>
              <a:rPr lang="ru-RU" dirty="0" err="1"/>
              <a:t>бігуча</a:t>
            </a:r>
            <a:r>
              <a:rPr lang="ru-RU" dirty="0"/>
              <a:t> строка)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;</a:t>
            </a:r>
            <a:endParaRPr lang="ru-RU" sz="1600" dirty="0"/>
          </a:p>
          <a:p>
            <a:pPr lvl="1"/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та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агенції</a:t>
            </a:r>
            <a:r>
              <a:rPr lang="ru-RU" dirty="0"/>
              <a:t>;</a:t>
            </a:r>
            <a:endParaRPr lang="ru-RU" sz="1600" dirty="0"/>
          </a:p>
          <a:p>
            <a:pPr lvl="1"/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: </a:t>
            </a:r>
            <a:r>
              <a:rPr lang="ru-RU" dirty="0" err="1"/>
              <a:t>друзі</a:t>
            </a:r>
            <a:r>
              <a:rPr lang="ru-RU" dirty="0"/>
              <a:t>,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товариші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, </a:t>
            </a:r>
            <a:r>
              <a:rPr lang="ru-RU" dirty="0" err="1"/>
              <a:t>родичі</a:t>
            </a:r>
            <a:r>
              <a:rPr lang="ru-RU" dirty="0"/>
              <a:t>;</a:t>
            </a:r>
            <a:endParaRPr lang="ru-RU" sz="1600" dirty="0"/>
          </a:p>
          <a:p>
            <a:pPr lvl="1"/>
            <a:r>
              <a:rPr lang="ru-RU" dirty="0" err="1"/>
              <a:t>Інтернет</a:t>
            </a:r>
            <a:r>
              <a:rPr lang="ru-RU" dirty="0"/>
              <a:t>;</a:t>
            </a:r>
            <a:endParaRPr lang="ru-RU" sz="1600" dirty="0"/>
          </a:p>
          <a:p>
            <a:pPr lvl="1"/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заходи (ярмарки </a:t>
            </a:r>
            <a:r>
              <a:rPr lang="ru-RU" dirty="0" err="1"/>
              <a:t>вакансій</a:t>
            </a:r>
            <a:r>
              <a:rPr lang="ru-RU" dirty="0"/>
              <a:t>, </a:t>
            </a:r>
            <a:r>
              <a:rPr lang="ru-RU" dirty="0" err="1"/>
              <a:t>аукціони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 </a:t>
            </a:r>
            <a:r>
              <a:rPr lang="ru-RU" dirty="0" err="1"/>
              <a:t>дні</a:t>
            </a:r>
            <a:r>
              <a:rPr lang="ru-RU" dirty="0"/>
              <a:t>  </a:t>
            </a:r>
            <a:r>
              <a:rPr lang="ru-RU" dirty="0" err="1"/>
              <a:t>інформацій</a:t>
            </a:r>
            <a:r>
              <a:rPr lang="ru-RU" dirty="0"/>
              <a:t> та </a:t>
            </a:r>
            <a:r>
              <a:rPr lang="ru-RU" dirty="0" err="1"/>
              <a:t>відкритих</a:t>
            </a:r>
            <a:r>
              <a:rPr lang="ru-RU" dirty="0"/>
              <a:t> дверей </a:t>
            </a:r>
            <a:r>
              <a:rPr lang="ru-RU" dirty="0" err="1"/>
              <a:t>тощо</a:t>
            </a:r>
            <a:r>
              <a:rPr lang="ru-RU" dirty="0"/>
              <a:t>)</a:t>
            </a:r>
            <a:endParaRPr lang="ru-RU" sz="1600" dirty="0"/>
          </a:p>
          <a:p>
            <a:pPr lvl="1"/>
            <a:r>
              <a:rPr lang="ru-RU" dirty="0" err="1"/>
              <a:t>спілки</a:t>
            </a:r>
            <a:r>
              <a:rPr lang="ru-RU" dirty="0"/>
              <a:t>, </a:t>
            </a:r>
            <a:r>
              <a:rPr lang="ru-RU" dirty="0" err="1"/>
              <a:t>бібліотеки</a:t>
            </a:r>
            <a:endParaRPr lang="ru-RU" sz="1600" dirty="0"/>
          </a:p>
          <a:p>
            <a:r>
              <a:rPr lang="ru-RU" sz="2400" b="1" i="1" dirty="0"/>
              <a:t>Де </a:t>
            </a:r>
            <a:r>
              <a:rPr lang="ru-RU" sz="2400" b="1" i="1" dirty="0" err="1"/>
              <a:t>слід</a:t>
            </a:r>
            <a:r>
              <a:rPr lang="ru-RU" sz="2400" b="1" i="1" dirty="0"/>
              <a:t> </a:t>
            </a:r>
            <a:r>
              <a:rPr lang="ru-RU" sz="2400" b="1" i="1" dirty="0" err="1"/>
              <a:t>шукати</a:t>
            </a:r>
            <a:r>
              <a:rPr lang="ru-RU" sz="2400" b="1" i="1" dirty="0"/>
              <a:t> </a:t>
            </a:r>
            <a:r>
              <a:rPr lang="ru-RU" sz="2400" b="1" i="1" dirty="0" err="1"/>
              <a:t>вакансії</a:t>
            </a:r>
            <a:r>
              <a:rPr lang="ru-RU" sz="2400" b="1" i="1" dirty="0"/>
              <a:t>?</a:t>
            </a:r>
            <a:endParaRPr lang="ru-RU" sz="1800" b="1" i="1" dirty="0"/>
          </a:p>
          <a:p>
            <a:r>
              <a:rPr lang="ru-RU" sz="2400" b="1" dirty="0" err="1"/>
              <a:t>Проглядайте</a:t>
            </a:r>
            <a:r>
              <a:rPr lang="ru-RU" sz="2400" b="1" dirty="0"/>
              <a:t> </a:t>
            </a:r>
            <a:r>
              <a:rPr lang="ru-RU" sz="2400" b="1" dirty="0" err="1"/>
              <a:t>газети</a:t>
            </a:r>
            <a:r>
              <a:rPr lang="ru-RU" sz="2400" b="1" dirty="0"/>
              <a:t>, </a:t>
            </a:r>
            <a:r>
              <a:rPr lang="ru-RU" sz="2400" b="1" dirty="0" err="1"/>
              <a:t>журнали</a:t>
            </a:r>
            <a:r>
              <a:rPr lang="ru-RU" sz="2400" b="1" dirty="0"/>
              <a:t>. </a:t>
            </a:r>
            <a:r>
              <a:rPr lang="ru-RU" sz="2400" dirty="0" err="1"/>
              <a:t>Продивляйтесь</a:t>
            </a:r>
            <a:r>
              <a:rPr lang="ru-RU" sz="2400" dirty="0"/>
              <a:t> будь-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газети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нести </a:t>
            </a:r>
            <a:r>
              <a:rPr lang="ru-RU" sz="2400" dirty="0" err="1"/>
              <a:t>інформацію</a:t>
            </a:r>
            <a:r>
              <a:rPr lang="ru-RU" sz="2400" dirty="0"/>
              <a:t> про </a:t>
            </a:r>
            <a:r>
              <a:rPr lang="ru-RU" sz="2400" dirty="0" err="1"/>
              <a:t>відкриті</a:t>
            </a:r>
            <a:r>
              <a:rPr lang="ru-RU" sz="2400" dirty="0"/>
              <a:t> </a:t>
            </a:r>
            <a:r>
              <a:rPr lang="ru-RU" sz="2400" dirty="0" err="1"/>
              <a:t>вакансії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дасть</a:t>
            </a:r>
            <a:r>
              <a:rPr lang="ru-RU" sz="2400" dirty="0"/>
              <a:t> Вам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</a:t>
            </a:r>
            <a:r>
              <a:rPr lang="ru-RU" sz="2400" dirty="0" err="1"/>
              <a:t>пробні</a:t>
            </a:r>
            <a:r>
              <a:rPr lang="ru-RU" sz="2400" dirty="0"/>
              <a:t> </a:t>
            </a:r>
            <a:r>
              <a:rPr lang="ru-RU" sz="2400" dirty="0" err="1"/>
              <a:t>телефонні</a:t>
            </a:r>
            <a:r>
              <a:rPr lang="ru-RU" sz="2400" dirty="0"/>
              <a:t> </a:t>
            </a:r>
            <a:r>
              <a:rPr lang="ru-RU" sz="2400" dirty="0" err="1"/>
              <a:t>дзвінки</a:t>
            </a:r>
            <a:r>
              <a:rPr lang="ru-RU" sz="2400" dirty="0"/>
              <a:t>, </a:t>
            </a:r>
            <a:r>
              <a:rPr lang="ru-RU" sz="2400" dirty="0" err="1"/>
              <a:t>надсилати</a:t>
            </a:r>
            <a:r>
              <a:rPr lang="ru-RU" sz="2400" dirty="0"/>
              <a:t> </a:t>
            </a:r>
            <a:r>
              <a:rPr lang="ru-RU" sz="2400" dirty="0" err="1"/>
              <a:t>листи</a:t>
            </a:r>
            <a:r>
              <a:rPr lang="ru-RU" sz="2400" dirty="0"/>
              <a:t> та </a:t>
            </a:r>
            <a:r>
              <a:rPr lang="ru-RU" sz="2400" dirty="0" err="1"/>
              <a:t>інше</a:t>
            </a:r>
            <a:r>
              <a:rPr lang="ru-RU" sz="2400" dirty="0"/>
              <a:t>. </a:t>
            </a:r>
            <a:r>
              <a:rPr lang="ru-RU" sz="2400" dirty="0" err="1"/>
              <a:t>Особливу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</a:t>
            </a:r>
            <a:r>
              <a:rPr lang="ru-RU" sz="2400" dirty="0" err="1"/>
              <a:t>приділяйте</a:t>
            </a:r>
            <a:r>
              <a:rPr lang="ru-RU" sz="2400" dirty="0"/>
              <a:t> </a:t>
            </a:r>
            <a:r>
              <a:rPr lang="ru-RU" sz="2400" dirty="0" err="1"/>
              <a:t>публікаціям</a:t>
            </a:r>
            <a:r>
              <a:rPr lang="ru-RU" sz="2400" dirty="0"/>
              <a:t> про:</a:t>
            </a:r>
            <a:endParaRPr lang="ru-RU" sz="2000" dirty="0"/>
          </a:p>
          <a:p>
            <a:pPr lvl="2"/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 у </a:t>
            </a:r>
            <a:r>
              <a:rPr lang="ru-RU" dirty="0" err="1"/>
              <a:t>місцевості</a:t>
            </a:r>
            <a:r>
              <a:rPr lang="ru-RU" dirty="0"/>
              <a:t>, де Ви </a:t>
            </a:r>
            <a:r>
              <a:rPr lang="ru-RU" dirty="0" err="1"/>
              <a:t>мешкаєте</a:t>
            </a:r>
            <a:r>
              <a:rPr lang="ru-RU" dirty="0"/>
              <a:t>;</a:t>
            </a:r>
            <a:endParaRPr lang="ru-RU" sz="1400" dirty="0"/>
          </a:p>
          <a:p>
            <a:pPr lvl="2"/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нещодавно</a:t>
            </a:r>
            <a:r>
              <a:rPr lang="ru-RU" dirty="0"/>
              <a:t> </a:t>
            </a:r>
            <a:r>
              <a:rPr lang="ru-RU" dirty="0" err="1"/>
              <a:t>уклали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 і </a:t>
            </a:r>
            <a:r>
              <a:rPr lang="ru-RU" dirty="0" err="1"/>
              <a:t>мають</a:t>
            </a:r>
            <a:r>
              <a:rPr lang="ru-RU" dirty="0"/>
              <a:t> потребу в </a:t>
            </a:r>
            <a:r>
              <a:rPr lang="ru-RU" dirty="0" err="1"/>
              <a:t>додатковому</a:t>
            </a:r>
            <a:r>
              <a:rPr lang="ru-RU" dirty="0"/>
              <a:t> </a:t>
            </a:r>
            <a:r>
              <a:rPr lang="ru-RU" dirty="0" err="1"/>
              <a:t>штаті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  <a:endParaRPr lang="ru-RU" sz="1400" dirty="0"/>
          </a:p>
          <a:p>
            <a:pPr lvl="2"/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розширюватись</a:t>
            </a:r>
            <a:r>
              <a:rPr lang="ru-RU" dirty="0"/>
              <a:t> та </a:t>
            </a:r>
            <a:r>
              <a:rPr lang="ru-RU" dirty="0" err="1"/>
              <a:t>відкривати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.</a:t>
            </a:r>
            <a:endParaRPr lang="ru-RU" sz="1400" dirty="0"/>
          </a:p>
          <a:p>
            <a:r>
              <a:rPr lang="ru-RU" sz="2400" b="1" dirty="0" err="1"/>
              <a:t>Ретельно</a:t>
            </a:r>
            <a:r>
              <a:rPr lang="ru-RU" sz="2400" b="1" dirty="0"/>
              <a:t> читайте </a:t>
            </a:r>
            <a:r>
              <a:rPr lang="ru-RU" sz="2400" b="1" dirty="0" err="1"/>
              <a:t>публікації</a:t>
            </a:r>
            <a:r>
              <a:rPr lang="ru-RU" sz="2400" b="1" dirty="0"/>
              <a:t> про:</a:t>
            </a:r>
            <a:endParaRPr lang="ru-RU" sz="1800" dirty="0"/>
          </a:p>
          <a:p>
            <a:pPr lvl="2"/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;</a:t>
            </a:r>
            <a:endParaRPr lang="ru-RU" sz="1400" dirty="0"/>
          </a:p>
          <a:p>
            <a:pPr lvl="2"/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переїжджають</a:t>
            </a:r>
            <a:r>
              <a:rPr lang="ru-RU" dirty="0"/>
              <a:t> у Вашу </a:t>
            </a:r>
            <a:r>
              <a:rPr lang="ru-RU" dirty="0" err="1"/>
              <a:t>місцевість</a:t>
            </a:r>
            <a:r>
              <a:rPr lang="ru-RU" dirty="0"/>
              <a:t>;</a:t>
            </a:r>
            <a:endParaRPr lang="ru-RU" sz="1400" dirty="0"/>
          </a:p>
          <a:p>
            <a:pPr lvl="2"/>
            <a:r>
              <a:rPr lang="ru-RU" dirty="0" err="1"/>
              <a:t>підписання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штату </a:t>
            </a:r>
            <a:r>
              <a:rPr lang="ru-RU" dirty="0" err="1"/>
              <a:t>робітників</a:t>
            </a:r>
            <a:r>
              <a:rPr lang="ru-RU" dirty="0"/>
              <a:t>;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7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 fontScale="70000" lnSpcReduction="20000"/>
          </a:bodyPr>
          <a:lstStyle/>
          <a:p>
            <a:pPr lvl="2"/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філіалів</a:t>
            </a:r>
            <a:r>
              <a:rPr lang="ru-RU" dirty="0"/>
              <a:t>.</a:t>
            </a:r>
            <a:endParaRPr lang="ru-RU" sz="1400" dirty="0"/>
          </a:p>
          <a:p>
            <a:r>
              <a:rPr lang="ru-RU" sz="2400" b="1" i="1" dirty="0" err="1"/>
              <a:t>Телебачення</a:t>
            </a:r>
            <a:r>
              <a:rPr lang="ru-RU" sz="2400" b="1" i="1" dirty="0"/>
              <a:t> та </a:t>
            </a:r>
            <a:r>
              <a:rPr lang="ru-RU" sz="2400" b="1" i="1" dirty="0" err="1"/>
              <a:t>радіо</a:t>
            </a:r>
            <a:endParaRPr lang="ru-RU" sz="1800" b="1" i="1" dirty="0"/>
          </a:p>
          <a:p>
            <a:pPr lvl="0"/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про </a:t>
            </a:r>
            <a:r>
              <a:rPr lang="ru-RU" sz="2400" dirty="0" err="1"/>
              <a:t>новостворені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організації</a:t>
            </a:r>
            <a:r>
              <a:rPr lang="ru-RU" sz="2400" dirty="0"/>
              <a:t> та установи;</a:t>
            </a:r>
            <a:endParaRPr lang="ru-RU" sz="1800" dirty="0"/>
          </a:p>
          <a:p>
            <a:pPr lvl="0"/>
            <a:r>
              <a:rPr lang="ru-RU" sz="2400" dirty="0" err="1"/>
              <a:t>ювілейні</a:t>
            </a:r>
            <a:r>
              <a:rPr lang="ru-RU" sz="2400" dirty="0"/>
              <a:t> </a:t>
            </a:r>
            <a:r>
              <a:rPr lang="ru-RU" sz="2400" dirty="0" err="1"/>
              <a:t>випуски</a:t>
            </a:r>
            <a:r>
              <a:rPr lang="ru-RU" sz="2400" dirty="0"/>
              <a:t> з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, </a:t>
            </a:r>
            <a:r>
              <a:rPr lang="ru-RU" sz="2400" dirty="0" err="1"/>
              <a:t>організацій</a:t>
            </a:r>
            <a:r>
              <a:rPr lang="ru-RU" sz="2400" dirty="0"/>
              <a:t> та </a:t>
            </a:r>
            <a:r>
              <a:rPr lang="ru-RU" sz="2400" dirty="0" err="1"/>
              <a:t>установ</a:t>
            </a:r>
            <a:r>
              <a:rPr lang="ru-RU" sz="2400" dirty="0"/>
              <a:t>,</a:t>
            </a:r>
            <a:endParaRPr lang="ru-RU" sz="1800" dirty="0"/>
          </a:p>
          <a:p>
            <a:pPr lvl="0"/>
            <a:r>
              <a:rPr lang="ru-RU" sz="2400" dirty="0"/>
              <a:t>про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новітніх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на </a:t>
            </a:r>
            <a:r>
              <a:rPr lang="ru-RU" sz="2400" dirty="0" err="1"/>
              <a:t>підприємствах</a:t>
            </a:r>
            <a:r>
              <a:rPr lang="ru-RU" sz="2400" dirty="0"/>
              <a:t>, </a:t>
            </a:r>
            <a:r>
              <a:rPr lang="ru-RU" sz="2400" dirty="0" err="1"/>
              <a:t>організаціях</a:t>
            </a:r>
            <a:r>
              <a:rPr lang="ru-RU" sz="2400" dirty="0"/>
              <a:t> та </a:t>
            </a:r>
            <a:r>
              <a:rPr lang="ru-RU" sz="2400" dirty="0" err="1"/>
              <a:t>установах</a:t>
            </a:r>
            <a:r>
              <a:rPr lang="ru-RU" sz="2400" dirty="0"/>
              <a:t>.</a:t>
            </a:r>
            <a:endParaRPr lang="ru-RU" sz="1800" dirty="0"/>
          </a:p>
          <a:p>
            <a:r>
              <a:rPr lang="ru-RU" sz="2400" b="1" i="1" dirty="0" err="1"/>
              <a:t>Центри</a:t>
            </a:r>
            <a:r>
              <a:rPr lang="ru-RU" sz="2400" b="1" i="1" dirty="0"/>
              <a:t> </a:t>
            </a:r>
            <a:r>
              <a:rPr lang="ru-RU" sz="2400" b="1" i="1" dirty="0" err="1"/>
              <a:t>зайнятості</a:t>
            </a:r>
            <a:endParaRPr lang="ru-RU" sz="1800" b="1" i="1" dirty="0"/>
          </a:p>
          <a:p>
            <a:r>
              <a:rPr lang="ru-RU" sz="2400" dirty="0"/>
              <a:t>Регулярно </a:t>
            </a:r>
            <a:r>
              <a:rPr lang="ru-RU" sz="2400" dirty="0" err="1"/>
              <a:t>ознайомлюйтесь</a:t>
            </a:r>
            <a:r>
              <a:rPr lang="ru-RU" sz="2400" dirty="0"/>
              <a:t> з </a:t>
            </a:r>
            <a:r>
              <a:rPr lang="ru-RU" sz="2400" dirty="0" err="1"/>
              <a:t>інформацією</a:t>
            </a:r>
            <a:r>
              <a:rPr lang="ru-RU" sz="2400" dirty="0"/>
              <a:t> про </a:t>
            </a:r>
            <a:r>
              <a:rPr lang="ru-RU" sz="2400" dirty="0" err="1"/>
              <a:t>вакансії</a:t>
            </a:r>
            <a:r>
              <a:rPr lang="ru-RU" sz="2400" dirty="0"/>
              <a:t>, </a:t>
            </a:r>
            <a:r>
              <a:rPr lang="ru-RU" sz="2400" dirty="0" err="1"/>
              <a:t>розміщеною</a:t>
            </a:r>
            <a:r>
              <a:rPr lang="ru-RU" sz="2400" dirty="0"/>
              <a:t> на стендах у </a:t>
            </a:r>
            <a:r>
              <a:rPr lang="ru-RU" sz="2400" dirty="0" err="1"/>
              <a:t>приміщеннях</a:t>
            </a:r>
            <a:r>
              <a:rPr lang="ru-RU" sz="2400" dirty="0"/>
              <a:t> </a:t>
            </a:r>
            <a:r>
              <a:rPr lang="ru-RU" sz="2400" dirty="0" err="1"/>
              <a:t>центрів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. </a:t>
            </a:r>
            <a:r>
              <a:rPr lang="ru-RU" sz="2400" dirty="0" err="1"/>
              <a:t>Кожне</a:t>
            </a:r>
            <a:r>
              <a:rPr lang="ru-RU" sz="2400" dirty="0"/>
              <a:t> </a:t>
            </a:r>
            <a:r>
              <a:rPr lang="ru-RU" sz="2400" dirty="0" err="1"/>
              <a:t>відвідування</a:t>
            </a:r>
            <a:r>
              <a:rPr lang="ru-RU" sz="2400" dirty="0"/>
              <a:t> центру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розпочинати</a:t>
            </a:r>
            <a:r>
              <a:rPr lang="ru-RU" sz="2400" dirty="0"/>
              <a:t> з сектору </a:t>
            </a:r>
            <a:r>
              <a:rPr lang="ru-RU" sz="2400" dirty="0" err="1"/>
              <a:t>самостійного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вакансій</a:t>
            </a:r>
            <a:r>
              <a:rPr lang="ru-RU" sz="2400" dirty="0"/>
              <a:t> та </a:t>
            </a:r>
            <a:r>
              <a:rPr lang="ru-RU" sz="2400" dirty="0" err="1"/>
              <a:t>профінформаційного</a:t>
            </a:r>
            <a:r>
              <a:rPr lang="ru-RU" sz="2400" dirty="0"/>
              <a:t>. </a:t>
            </a:r>
            <a:r>
              <a:rPr lang="ru-RU" sz="2400" dirty="0" err="1"/>
              <a:t>Відвідуйте</a:t>
            </a:r>
            <a:r>
              <a:rPr lang="ru-RU" sz="2400" dirty="0"/>
              <a:t> ярмарки </a:t>
            </a:r>
            <a:r>
              <a:rPr lang="ru-RU" sz="2400" dirty="0" err="1"/>
              <a:t>вакансій</a:t>
            </a:r>
            <a:r>
              <a:rPr lang="ru-RU" sz="2400" dirty="0"/>
              <a:t> та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масові</a:t>
            </a:r>
            <a:r>
              <a:rPr lang="ru-RU" sz="2400" dirty="0"/>
              <a:t> заходи,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організовують</a:t>
            </a:r>
            <a:r>
              <a:rPr lang="ru-RU" sz="2400" dirty="0"/>
              <a:t> та </a:t>
            </a:r>
            <a:r>
              <a:rPr lang="ru-RU" sz="2400" dirty="0" err="1"/>
              <a:t>проводять</a:t>
            </a:r>
            <a:r>
              <a:rPr lang="ru-RU" sz="2400" dirty="0"/>
              <a:t> </a:t>
            </a:r>
            <a:r>
              <a:rPr lang="ru-RU" sz="2400" dirty="0" err="1"/>
              <a:t>центри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. </a:t>
            </a:r>
            <a:r>
              <a:rPr lang="ru-RU" sz="2400" dirty="0" err="1"/>
              <a:t>Центри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забезпечують</a:t>
            </a:r>
            <a:r>
              <a:rPr lang="ru-RU" sz="2400" dirty="0"/>
              <a:t> </a:t>
            </a:r>
            <a:r>
              <a:rPr lang="ru-RU" sz="2400" dirty="0" err="1"/>
              <a:t>відомостями</a:t>
            </a:r>
            <a:r>
              <a:rPr lang="ru-RU" sz="2400" dirty="0"/>
              <a:t> про </a:t>
            </a:r>
            <a:r>
              <a:rPr lang="ru-RU" sz="2400" dirty="0" err="1"/>
              <a:t>вакансії</a:t>
            </a:r>
            <a:r>
              <a:rPr lang="ru-RU" sz="2400" dirty="0"/>
              <a:t> в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регіонах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надають</a:t>
            </a:r>
            <a:r>
              <a:rPr lang="ru-RU" sz="2400" dirty="0"/>
              <a:t> </a:t>
            </a:r>
            <a:r>
              <a:rPr lang="ru-RU" sz="2400" dirty="0" err="1"/>
              <a:t>центри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 </a:t>
            </a:r>
            <a:r>
              <a:rPr lang="ru-RU" sz="2400" dirty="0" err="1"/>
              <a:t>сприяють</a:t>
            </a:r>
            <a:r>
              <a:rPr lang="ru-RU" sz="2400" dirty="0"/>
              <a:t> </a:t>
            </a:r>
            <a:r>
              <a:rPr lang="ru-RU" sz="2400" dirty="0" err="1"/>
              <a:t>Вашому</a:t>
            </a:r>
            <a:r>
              <a:rPr lang="ru-RU" sz="2400" dirty="0"/>
              <a:t> </a:t>
            </a:r>
            <a:r>
              <a:rPr lang="ru-RU" sz="2400" dirty="0" err="1"/>
              <a:t>працевлаштуванню</a:t>
            </a:r>
            <a:r>
              <a:rPr lang="ru-RU" sz="2400" dirty="0"/>
              <a:t>.</a:t>
            </a:r>
            <a:endParaRPr lang="ru-RU" sz="2000" dirty="0"/>
          </a:p>
          <a:p>
            <a:r>
              <a:rPr lang="ru-RU" sz="2400" b="1" i="1" dirty="0" err="1"/>
              <a:t>Internet</a:t>
            </a:r>
            <a:endParaRPr lang="ru-RU" sz="1800" b="1" i="1" dirty="0"/>
          </a:p>
          <a:p>
            <a:r>
              <a:rPr lang="ru-RU" sz="2400" dirty="0" err="1"/>
              <a:t>Internet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глобальна система </a:t>
            </a:r>
            <a:r>
              <a:rPr lang="ru-RU" sz="2400" dirty="0" err="1"/>
              <a:t>комп’ютерних</a:t>
            </a:r>
            <a:r>
              <a:rPr lang="ru-RU" sz="2400" dirty="0"/>
              <a:t> мереж,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об’єднують</a:t>
            </a:r>
            <a:r>
              <a:rPr lang="ru-RU" sz="2400" dirty="0"/>
              <a:t> у </a:t>
            </a:r>
            <a:r>
              <a:rPr lang="ru-RU" sz="2400" dirty="0" err="1"/>
              <a:t>всьому</a:t>
            </a:r>
            <a:r>
              <a:rPr lang="ru-RU" sz="2400" dirty="0"/>
              <a:t>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людей, </a:t>
            </a:r>
            <a:r>
              <a:rPr lang="ru-RU" sz="2400" dirty="0" err="1"/>
              <a:t>університети</a:t>
            </a:r>
            <a:r>
              <a:rPr lang="ru-RU" sz="2400" dirty="0"/>
              <a:t>, </a:t>
            </a:r>
            <a:r>
              <a:rPr lang="ru-RU" sz="2400" dirty="0" err="1"/>
              <a:t>організації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бізнесу</a:t>
            </a:r>
            <a:r>
              <a:rPr lang="ru-RU" sz="2400" dirty="0"/>
              <a:t> і т. </a:t>
            </a:r>
            <a:r>
              <a:rPr lang="ru-RU" sz="2400" dirty="0" err="1"/>
              <a:t>ін</a:t>
            </a:r>
            <a:r>
              <a:rPr lang="ru-RU" sz="2400" dirty="0"/>
              <a:t>. </a:t>
            </a:r>
            <a:r>
              <a:rPr lang="ru-RU" sz="2400" dirty="0" err="1"/>
              <a:t>Вже</a:t>
            </a:r>
            <a:r>
              <a:rPr lang="ru-RU" sz="2400" dirty="0"/>
              <a:t> той факт, </a:t>
            </a:r>
            <a:r>
              <a:rPr lang="ru-RU" sz="2400" dirty="0" err="1"/>
              <a:t>що</a:t>
            </a:r>
            <a:r>
              <a:rPr lang="ru-RU" sz="2400" dirty="0"/>
              <a:t> Ви </a:t>
            </a:r>
            <a:r>
              <a:rPr lang="ru-RU" sz="2400" dirty="0" err="1"/>
              <a:t>знаєте</a:t>
            </a:r>
            <a:r>
              <a:rPr lang="ru-RU" sz="2400" dirty="0"/>
              <a:t>, як </a:t>
            </a:r>
            <a:r>
              <a:rPr lang="ru-RU" sz="2400" dirty="0" err="1"/>
              <a:t>працювати</a:t>
            </a:r>
            <a:r>
              <a:rPr lang="ru-RU" sz="2400" dirty="0"/>
              <a:t> в </a:t>
            </a:r>
            <a:r>
              <a:rPr lang="ru-RU" sz="2400" dirty="0" err="1"/>
              <a:t>Інтернеті</a:t>
            </a:r>
            <a:r>
              <a:rPr lang="ru-RU" sz="2400" dirty="0"/>
              <a:t>, </a:t>
            </a:r>
            <a:r>
              <a:rPr lang="ru-RU" sz="2400" dirty="0" err="1"/>
              <a:t>може</a:t>
            </a:r>
            <a:r>
              <a:rPr lang="ru-RU" sz="2400" dirty="0"/>
              <a:t> сам по </a:t>
            </a:r>
            <a:r>
              <a:rPr lang="ru-RU" sz="2400" dirty="0" err="1"/>
              <a:t>собі</a:t>
            </a:r>
            <a:r>
              <a:rPr lang="ru-RU" sz="2400" dirty="0"/>
              <a:t> </a:t>
            </a:r>
            <a:r>
              <a:rPr lang="ru-RU" sz="2400" dirty="0" err="1"/>
              <a:t>істотно</a:t>
            </a:r>
            <a:r>
              <a:rPr lang="ru-RU" sz="2400" dirty="0"/>
              <a:t> </a:t>
            </a:r>
            <a:r>
              <a:rPr lang="ru-RU" sz="2400" dirty="0" err="1"/>
              <a:t>підвищити</a:t>
            </a:r>
            <a:r>
              <a:rPr lang="ru-RU" sz="2400" dirty="0"/>
              <a:t> </a:t>
            </a:r>
            <a:r>
              <a:rPr lang="ru-RU" sz="2400" dirty="0" err="1"/>
              <a:t>Ваші</a:t>
            </a:r>
            <a:r>
              <a:rPr lang="ru-RU" sz="2400" dirty="0"/>
              <a:t> </a:t>
            </a:r>
            <a:r>
              <a:rPr lang="ru-RU" sz="2400" dirty="0" err="1"/>
              <a:t>шанси</a:t>
            </a:r>
            <a:r>
              <a:rPr lang="ru-RU" sz="2400" dirty="0"/>
              <a:t> при </a:t>
            </a:r>
            <a:r>
              <a:rPr lang="ru-RU" sz="2400" dirty="0" err="1"/>
              <a:t>прийомі</a:t>
            </a:r>
            <a:r>
              <a:rPr lang="ru-RU" sz="2400" dirty="0"/>
              <a:t> на роботу. На </a:t>
            </a:r>
            <a:r>
              <a:rPr lang="ru-RU" sz="2400" dirty="0" err="1"/>
              <a:t>відповідних</a:t>
            </a:r>
            <a:r>
              <a:rPr lang="ru-RU" sz="2400" dirty="0"/>
              <a:t> сайтах </a:t>
            </a:r>
            <a:r>
              <a:rPr lang="ru-RU" sz="2400" dirty="0" err="1"/>
              <a:t>Інтернету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часто </a:t>
            </a:r>
            <a:r>
              <a:rPr lang="ru-RU" sz="2400" dirty="0" err="1"/>
              <a:t>розміщується</a:t>
            </a:r>
            <a:r>
              <a:rPr lang="ru-RU" sz="2400" dirty="0"/>
              <a:t> </a:t>
            </a:r>
            <a:r>
              <a:rPr lang="ru-RU" sz="2400" dirty="0" err="1"/>
              <a:t>інформація</a:t>
            </a:r>
            <a:r>
              <a:rPr lang="ru-RU" sz="2400" dirty="0"/>
              <a:t> про потребу в </a:t>
            </a:r>
            <a:r>
              <a:rPr lang="ru-RU" sz="2400" dirty="0" err="1"/>
              <a:t>працівниках</a:t>
            </a:r>
            <a:r>
              <a:rPr lang="ru-RU" sz="2400" dirty="0"/>
              <a:t>. </a:t>
            </a:r>
            <a:r>
              <a:rPr lang="ru-RU" sz="2400" dirty="0" err="1"/>
              <a:t>Користуйтесь</a:t>
            </a:r>
            <a:r>
              <a:rPr lang="ru-RU" sz="2400" dirty="0"/>
              <a:t> нею, </a:t>
            </a:r>
            <a:r>
              <a:rPr lang="ru-RU" sz="2400" dirty="0" err="1"/>
              <a:t>пропонуйте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, направляйте резюме (</a:t>
            </a:r>
            <a:r>
              <a:rPr lang="ru-RU" sz="2400" dirty="0" err="1"/>
              <a:t>бажано</a:t>
            </a:r>
            <a:r>
              <a:rPr lang="ru-RU" sz="2400" dirty="0"/>
              <a:t> через </a:t>
            </a:r>
            <a:r>
              <a:rPr lang="ru-RU" sz="2400" dirty="0" err="1"/>
              <a:t>Інтернет</a:t>
            </a:r>
            <a:r>
              <a:rPr lang="ru-RU" sz="2400" dirty="0"/>
              <a:t>), </a:t>
            </a:r>
            <a:r>
              <a:rPr lang="ru-RU" sz="2400" dirty="0" err="1"/>
              <a:t>телефонуйте</a:t>
            </a:r>
            <a:r>
              <a:rPr lang="ru-RU" sz="2400" dirty="0"/>
              <a:t>, </a:t>
            </a:r>
            <a:r>
              <a:rPr lang="ru-RU" sz="2400" dirty="0" err="1"/>
              <a:t>ведіть</a:t>
            </a:r>
            <a:r>
              <a:rPr lang="ru-RU" sz="2400" dirty="0"/>
              <a:t> переговори </a:t>
            </a:r>
            <a:r>
              <a:rPr lang="ru-RU" sz="2400" dirty="0" err="1"/>
              <a:t>відносно</a:t>
            </a:r>
            <a:r>
              <a:rPr lang="ru-RU" sz="2400" dirty="0"/>
              <a:t> </a:t>
            </a:r>
            <a:r>
              <a:rPr lang="ru-RU" sz="2400" dirty="0" err="1"/>
              <a:t>свого</a:t>
            </a:r>
            <a:r>
              <a:rPr lang="ru-RU" sz="2400" dirty="0"/>
              <a:t> </a:t>
            </a:r>
            <a:r>
              <a:rPr lang="ru-RU" sz="2400" dirty="0" err="1"/>
              <a:t>працевлаштування</a:t>
            </a:r>
            <a:r>
              <a:rPr lang="ru-RU" sz="2400" dirty="0"/>
              <a:t>. Тут Ви можете </a:t>
            </a:r>
            <a:r>
              <a:rPr lang="ru-RU" sz="2400" dirty="0" err="1"/>
              <a:t>розмістити</a:t>
            </a:r>
            <a:r>
              <a:rPr lang="ru-RU" sz="2400" dirty="0"/>
              <a:t> і </a:t>
            </a:r>
            <a:r>
              <a:rPr lang="ru-RU" sz="2400" dirty="0" err="1"/>
              <a:t>своє</a:t>
            </a:r>
            <a:r>
              <a:rPr lang="ru-RU" sz="2400" dirty="0"/>
              <a:t> резюме (</a:t>
            </a:r>
            <a:r>
              <a:rPr lang="ru-RU" sz="2400" dirty="0" err="1"/>
              <a:t>оголошення</a:t>
            </a:r>
            <a:r>
              <a:rPr lang="ru-RU" sz="2400" dirty="0"/>
              <a:t>) про </a:t>
            </a:r>
            <a:r>
              <a:rPr lang="ru-RU" sz="2400" dirty="0" err="1"/>
              <a:t>пошук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.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ефективний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через </a:t>
            </a:r>
            <a:r>
              <a:rPr lang="ru-RU" sz="2400" dirty="0" err="1"/>
              <a:t>Інтернет</a:t>
            </a:r>
            <a:r>
              <a:rPr lang="ru-RU" sz="2400" dirty="0"/>
              <a:t> для </a:t>
            </a:r>
            <a:r>
              <a:rPr lang="ru-RU" sz="2400" dirty="0" err="1"/>
              <a:t>програмістів</a:t>
            </a:r>
            <a:r>
              <a:rPr lang="ru-RU" sz="2400" dirty="0"/>
              <a:t>.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фахівців</a:t>
            </a:r>
            <a:r>
              <a:rPr lang="ru-RU" sz="2400" dirty="0"/>
              <a:t> для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уміння</a:t>
            </a:r>
            <a:r>
              <a:rPr lang="ru-RU" sz="2400" dirty="0"/>
              <a:t> </a:t>
            </a:r>
            <a:r>
              <a:rPr lang="ru-RU" sz="2400" dirty="0" err="1"/>
              <a:t>працювати</a:t>
            </a:r>
            <a:r>
              <a:rPr lang="ru-RU" sz="2400" dirty="0"/>
              <a:t> в </a:t>
            </a:r>
            <a:r>
              <a:rPr lang="ru-RU" sz="2400" dirty="0" err="1"/>
              <a:t>Інтернеті</a:t>
            </a:r>
            <a:r>
              <a:rPr lang="ru-RU" sz="2400" dirty="0"/>
              <a:t> </a:t>
            </a:r>
            <a:r>
              <a:rPr lang="ru-RU" sz="2400" dirty="0" err="1"/>
              <a:t>входять</a:t>
            </a:r>
            <a:r>
              <a:rPr lang="ru-RU" sz="2400" dirty="0"/>
              <a:t> у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пропонованих</a:t>
            </a:r>
            <a:r>
              <a:rPr lang="ru-RU" sz="2400" dirty="0"/>
              <a:t> </a:t>
            </a:r>
            <a:r>
              <a:rPr lang="ru-RU" sz="2400" dirty="0" err="1"/>
              <a:t>вимог</a:t>
            </a:r>
            <a:r>
              <a:rPr lang="ru-RU" sz="2400" dirty="0"/>
              <a:t>.</a:t>
            </a:r>
            <a:endParaRPr lang="ru-RU" sz="20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27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err="1"/>
              <a:t>Найпоширеніші</a:t>
            </a:r>
            <a:r>
              <a:rPr lang="ru-RU" sz="2400" dirty="0"/>
              <a:t> </a:t>
            </a:r>
            <a:r>
              <a:rPr lang="ru-RU" sz="2400" dirty="0" err="1"/>
              <a:t>українські</a:t>
            </a:r>
            <a:r>
              <a:rPr lang="ru-RU" sz="2400" dirty="0"/>
              <a:t> </a:t>
            </a:r>
            <a:r>
              <a:rPr lang="ru-RU" sz="2400" dirty="0" err="1"/>
              <a:t>сайти</a:t>
            </a:r>
            <a:r>
              <a:rPr lang="ru-RU" sz="2400" dirty="0"/>
              <a:t>, </a:t>
            </a:r>
            <a:r>
              <a:rPr lang="ru-RU" sz="2400" dirty="0" err="1"/>
              <a:t>присвячені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:</a:t>
            </a:r>
            <a:endParaRPr lang="ru-RU" sz="2000" dirty="0"/>
          </a:p>
          <a:p>
            <a:pPr lvl="1"/>
            <a:r>
              <a:rPr lang="ru-RU" u="sng" dirty="0">
                <a:hlinkClick r:id="rId2"/>
              </a:rPr>
              <a:t>www.trud.gov.ua</a:t>
            </a:r>
            <a:endParaRPr lang="ru-RU" sz="1600" dirty="0"/>
          </a:p>
          <a:p>
            <a:pPr lvl="1"/>
            <a:r>
              <a:rPr lang="ru-RU" u="sng" dirty="0">
                <a:hlinkClick r:id="rId3"/>
              </a:rPr>
              <a:t>www.ukrjob.net</a:t>
            </a:r>
            <a:endParaRPr lang="ru-RU" sz="1600" dirty="0"/>
          </a:p>
          <a:p>
            <a:pPr lvl="1"/>
            <a:r>
              <a:rPr lang="ru-RU" u="sng" dirty="0">
                <a:hlinkClick r:id="rId4"/>
              </a:rPr>
              <a:t>www.robota.com.ua</a:t>
            </a:r>
            <a:r>
              <a:rPr lang="ru-RU" dirty="0"/>
              <a:t> </a:t>
            </a:r>
            <a:endParaRPr lang="ru-RU" sz="1600" dirty="0"/>
          </a:p>
          <a:p>
            <a:pPr lvl="1"/>
            <a:r>
              <a:rPr lang="ru-RU" u="sng" dirty="0">
                <a:hlinkClick r:id="rId5"/>
              </a:rPr>
              <a:t>www.job.kiev.ua</a:t>
            </a:r>
            <a:endParaRPr lang="ru-RU" sz="1600" dirty="0"/>
          </a:p>
          <a:p>
            <a:pPr lvl="1"/>
            <a:r>
              <a:rPr lang="ru-RU" u="sng" dirty="0" err="1">
                <a:hlinkClick r:id="rId6"/>
              </a:rPr>
              <a:t>www</a:t>
            </a:r>
            <a:r>
              <a:rPr lang="ru-RU" u="sng" dirty="0">
                <a:hlinkClick r:id="rId6"/>
              </a:rPr>
              <a:t>.</a:t>
            </a:r>
            <a:r>
              <a:rPr lang="en-US" u="sng" dirty="0">
                <a:hlinkClick r:id="rId6"/>
              </a:rPr>
              <a:t>work.</a:t>
            </a:r>
            <a:r>
              <a:rPr lang="ru-RU" u="sng" dirty="0" err="1">
                <a:hlinkClick r:id="rId6"/>
              </a:rPr>
              <a:t>ua</a:t>
            </a:r>
            <a:endParaRPr lang="ru-RU" sz="1600" dirty="0"/>
          </a:p>
          <a:p>
            <a:r>
              <a:rPr lang="ru-RU" sz="2400" b="1" i="1" dirty="0" err="1"/>
              <a:t>Кадрові</a:t>
            </a:r>
            <a:r>
              <a:rPr lang="ru-RU" sz="2400" b="1" i="1" dirty="0"/>
              <a:t> агентства</a:t>
            </a:r>
            <a:endParaRPr lang="ru-RU" sz="1800" b="1" i="1" dirty="0"/>
          </a:p>
          <a:p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досягти</a:t>
            </a:r>
            <a:r>
              <a:rPr lang="ru-RU" sz="2400" dirty="0"/>
              <a:t> </a:t>
            </a:r>
            <a:r>
              <a:rPr lang="ru-RU" sz="2400" dirty="0" err="1"/>
              <a:t>найкращих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, </a:t>
            </a:r>
            <a:r>
              <a:rPr lang="ru-RU" sz="2400" dirty="0" err="1"/>
              <a:t>спробуйте</a:t>
            </a:r>
            <a:r>
              <a:rPr lang="ru-RU" sz="2400" dirty="0"/>
              <a:t> </a:t>
            </a:r>
            <a:r>
              <a:rPr lang="ru-RU" sz="2400" dirty="0" err="1"/>
              <a:t>зареєструватись</a:t>
            </a:r>
            <a:r>
              <a:rPr lang="ru-RU" sz="2400" dirty="0"/>
              <a:t> у </a:t>
            </a:r>
            <a:r>
              <a:rPr lang="ru-RU" sz="2400" dirty="0" err="1"/>
              <a:t>декількох</a:t>
            </a:r>
            <a:r>
              <a:rPr lang="ru-RU" sz="2400" dirty="0"/>
              <a:t> </a:t>
            </a:r>
            <a:r>
              <a:rPr lang="ru-RU" sz="2400" dirty="0" err="1"/>
              <a:t>агентствах.Кадрові</a:t>
            </a:r>
            <a:r>
              <a:rPr lang="ru-RU" sz="2400" dirty="0"/>
              <a:t> </a:t>
            </a:r>
            <a:r>
              <a:rPr lang="ru-RU" sz="2400" dirty="0" err="1"/>
              <a:t>агенції</a:t>
            </a:r>
            <a:r>
              <a:rPr lang="ru-RU" sz="2400" dirty="0"/>
              <a:t> </a:t>
            </a:r>
            <a:r>
              <a:rPr lang="ru-RU" sz="2400" dirty="0" err="1"/>
              <a:t>поділяються</a:t>
            </a:r>
            <a:r>
              <a:rPr lang="ru-RU" sz="2400" dirty="0"/>
              <a:t> на </a:t>
            </a:r>
            <a:r>
              <a:rPr lang="ru-RU" sz="2400" dirty="0" err="1"/>
              <a:t>групи</a:t>
            </a:r>
            <a:r>
              <a:rPr lang="ru-RU" sz="2400" dirty="0"/>
              <a:t>:</a:t>
            </a:r>
            <a:endParaRPr lang="ru-RU" sz="2000" dirty="0"/>
          </a:p>
          <a:p>
            <a:pPr lvl="3"/>
            <a:r>
              <a:rPr lang="ru-RU" dirty="0"/>
              <a:t>Агентства,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по заявках </a:t>
            </a:r>
            <a:r>
              <a:rPr lang="ru-RU" dirty="0" err="1"/>
              <a:t>фірм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, як </a:t>
            </a:r>
            <a:r>
              <a:rPr lang="ru-RU" dirty="0" err="1"/>
              <a:t>державних</a:t>
            </a:r>
            <a:r>
              <a:rPr lang="ru-RU" dirty="0"/>
              <a:t>, так і </a:t>
            </a:r>
            <a:r>
              <a:rPr lang="ru-RU" dirty="0" err="1"/>
              <a:t>приватних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агентства </a:t>
            </a:r>
            <a:r>
              <a:rPr lang="ru-RU" dirty="0" err="1"/>
              <a:t>підбирають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отримуючи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 і не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ніякої</a:t>
            </a:r>
            <a:r>
              <a:rPr lang="ru-RU" dirty="0"/>
              <a:t> плати з </a:t>
            </a:r>
            <a:r>
              <a:rPr lang="ru-RU" dirty="0" err="1"/>
              <a:t>кандидатів</a:t>
            </a:r>
            <a:r>
              <a:rPr lang="ru-RU" dirty="0"/>
              <a:t>. У таких агентствах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і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  <a:endParaRPr lang="ru-RU" sz="1200" dirty="0"/>
          </a:p>
          <a:p>
            <a:pPr lvl="3"/>
            <a:r>
              <a:rPr lang="ru-RU" dirty="0"/>
              <a:t>Агентства з </a:t>
            </a:r>
            <a:r>
              <a:rPr lang="ru-RU" dirty="0" err="1"/>
              <a:t>працевлаштування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конкретним</a:t>
            </a:r>
            <a:r>
              <a:rPr lang="ru-RU" dirty="0"/>
              <a:t> </a:t>
            </a:r>
            <a:r>
              <a:rPr lang="ru-RU" dirty="0" err="1"/>
              <a:t>шукачем</a:t>
            </a:r>
            <a:r>
              <a:rPr lang="ru-RU" dirty="0"/>
              <a:t> </a:t>
            </a:r>
            <a:r>
              <a:rPr lang="ru-RU" dirty="0" err="1"/>
              <a:t>індивідуально</a:t>
            </a:r>
            <a:r>
              <a:rPr lang="ru-RU" dirty="0"/>
              <a:t> до моменту, коли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приймуть</a:t>
            </a:r>
            <a:r>
              <a:rPr lang="ru-RU" dirty="0"/>
              <a:t> на роботу і </a:t>
            </a:r>
            <a:r>
              <a:rPr lang="ru-RU" dirty="0" err="1"/>
              <a:t>закінчиться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випробувальний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. </a:t>
            </a:r>
            <a:r>
              <a:rPr lang="ru-RU" dirty="0" err="1"/>
              <a:t>Консультанти</a:t>
            </a:r>
            <a:r>
              <a:rPr lang="ru-RU" dirty="0"/>
              <a:t> агентства </a:t>
            </a:r>
            <a:r>
              <a:rPr lang="ru-RU" dirty="0" err="1"/>
              <a:t>підшукують</a:t>
            </a:r>
            <a:r>
              <a:rPr lang="ru-RU" dirty="0"/>
              <a:t> </a:t>
            </a:r>
            <a:r>
              <a:rPr lang="ru-RU" dirty="0" err="1"/>
              <a:t>потрібну</a:t>
            </a:r>
            <a:r>
              <a:rPr lang="ru-RU" dirty="0"/>
              <a:t> роботу, </a:t>
            </a:r>
            <a:r>
              <a:rPr lang="ru-RU" dirty="0" err="1"/>
              <a:t>ведуть</a:t>
            </a:r>
            <a:r>
              <a:rPr lang="ru-RU" dirty="0"/>
              <a:t> переговори з </a:t>
            </a:r>
            <a:r>
              <a:rPr lang="ru-RU" dirty="0" err="1"/>
              <a:t>роботодавцем</a:t>
            </a:r>
            <a:r>
              <a:rPr lang="ru-RU" dirty="0"/>
              <a:t>, </a:t>
            </a:r>
            <a:r>
              <a:rPr lang="ru-RU" dirty="0" err="1"/>
              <a:t>готують</a:t>
            </a:r>
            <a:r>
              <a:rPr lang="ru-RU" dirty="0"/>
              <a:t> до </a:t>
            </a:r>
            <a:r>
              <a:rPr lang="ru-RU" dirty="0" err="1"/>
              <a:t>співбесіди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і платить </a:t>
            </a:r>
            <a:r>
              <a:rPr lang="ru-RU" dirty="0" err="1"/>
              <a:t>їм</a:t>
            </a:r>
            <a:r>
              <a:rPr lang="ru-RU" dirty="0"/>
              <a:t> за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  <a:endParaRPr lang="ru-RU" sz="1200" dirty="0"/>
          </a:p>
          <a:p>
            <a:pPr lvl="3"/>
            <a:r>
              <a:rPr lang="ru-RU" dirty="0"/>
              <a:t>Агентства,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комплекс </a:t>
            </a:r>
            <a:r>
              <a:rPr lang="ru-RU" dirty="0" err="1"/>
              <a:t>психологічних</a:t>
            </a:r>
            <a:r>
              <a:rPr lang="ru-RU" dirty="0"/>
              <a:t>, </a:t>
            </a:r>
            <a:r>
              <a:rPr lang="ru-RU" dirty="0" err="1"/>
              <a:t>аналітичних</a:t>
            </a:r>
            <a:r>
              <a:rPr lang="ru-RU" dirty="0"/>
              <a:t> і </a:t>
            </a:r>
            <a:r>
              <a:rPr lang="ru-RU" dirty="0" err="1"/>
              <a:t>консультаційних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endParaRPr lang="ru-RU" sz="1200" dirty="0"/>
          </a:p>
          <a:p>
            <a:r>
              <a:rPr lang="ru-RU" sz="2400" dirty="0" err="1"/>
              <a:t>Приватні</a:t>
            </a:r>
            <a:r>
              <a:rPr lang="ru-RU" sz="2400" dirty="0"/>
              <a:t> агентства не </a:t>
            </a:r>
            <a:r>
              <a:rPr lang="ru-RU" sz="2400" dirty="0" err="1"/>
              <a:t>дають</a:t>
            </a:r>
            <a:r>
              <a:rPr lang="ru-RU" sz="2400" dirty="0"/>
              <a:t> </a:t>
            </a:r>
            <a:r>
              <a:rPr lang="ru-RU" sz="2400" dirty="0" err="1"/>
              <a:t>гарантій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строків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та </a:t>
            </a:r>
            <a:r>
              <a:rPr lang="ru-RU" sz="2400" dirty="0" err="1"/>
              <a:t>працевлаштування</a:t>
            </a:r>
            <a:r>
              <a:rPr lang="ru-RU" sz="2400" dirty="0"/>
              <a:t> </a:t>
            </a:r>
            <a:r>
              <a:rPr lang="ru-RU" sz="2400" dirty="0" err="1"/>
              <a:t>взагалі</a:t>
            </a:r>
            <a:r>
              <a:rPr lang="ru-RU" sz="2400" dirty="0"/>
              <a:t>. </a:t>
            </a:r>
            <a:r>
              <a:rPr lang="ru-RU" sz="2400" dirty="0" err="1"/>
              <a:t>Звертайтеся</a:t>
            </a:r>
            <a:r>
              <a:rPr lang="ru-RU" sz="2400" dirty="0"/>
              <a:t> в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стягують</a:t>
            </a:r>
            <a:r>
              <a:rPr lang="ru-RU" sz="2400" dirty="0"/>
              <a:t> невеликий </a:t>
            </a:r>
            <a:r>
              <a:rPr lang="ru-RU" sz="2400" dirty="0" err="1"/>
              <a:t>початковий</a:t>
            </a:r>
            <a:r>
              <a:rPr lang="ru-RU" sz="2400" dirty="0"/>
              <a:t> </a:t>
            </a:r>
            <a:r>
              <a:rPr lang="ru-RU" sz="2400" dirty="0" err="1"/>
              <a:t>внесок</a:t>
            </a:r>
            <a:r>
              <a:rPr lang="ru-RU" sz="2400" dirty="0"/>
              <a:t>. </a:t>
            </a:r>
            <a:r>
              <a:rPr lang="ru-RU" sz="2400" dirty="0" err="1"/>
              <a:t>Переконайтеся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агентство </a:t>
            </a:r>
            <a:r>
              <a:rPr lang="ru-RU" sz="2400" dirty="0" err="1"/>
              <a:t>пропонує</a:t>
            </a:r>
            <a:r>
              <a:rPr lang="ru-RU" sz="2400" dirty="0"/>
              <a:t> </a:t>
            </a:r>
            <a:r>
              <a:rPr lang="ru-RU" sz="2400" dirty="0" err="1"/>
              <a:t>реальні</a:t>
            </a:r>
            <a:r>
              <a:rPr lang="ru-RU" sz="2400" dirty="0"/>
              <a:t> </a:t>
            </a:r>
            <a:r>
              <a:rPr lang="ru-RU" sz="2400" dirty="0" err="1"/>
              <a:t>вакансії</a:t>
            </a:r>
            <a:r>
              <a:rPr lang="ru-RU" sz="2400" dirty="0"/>
              <a:t>. </a:t>
            </a:r>
            <a:r>
              <a:rPr lang="ru-RU" sz="2400" dirty="0" err="1"/>
              <a:t>З’ясуйте</a:t>
            </a:r>
            <a:r>
              <a:rPr lang="ru-RU" sz="2400" dirty="0"/>
              <a:t>,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агентство </a:t>
            </a:r>
            <a:r>
              <a:rPr lang="ru-RU" sz="2400" dirty="0" err="1"/>
              <a:t>ліцензію</a:t>
            </a:r>
            <a:r>
              <a:rPr lang="ru-RU" sz="2400" dirty="0"/>
              <a:t> для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даного</a:t>
            </a:r>
            <a:r>
              <a:rPr lang="ru-RU" sz="2400" dirty="0"/>
              <a:t>  виду </a:t>
            </a:r>
            <a:r>
              <a:rPr lang="ru-RU" sz="2400" dirty="0" err="1"/>
              <a:t>послуг</a:t>
            </a:r>
            <a:r>
              <a:rPr lang="ru-RU" sz="2400" dirty="0"/>
              <a:t>.</a:t>
            </a:r>
            <a:endParaRPr lang="ru-RU" sz="2000" dirty="0"/>
          </a:p>
          <a:p>
            <a:r>
              <a:rPr lang="ru-RU" sz="2400" dirty="0"/>
              <a:t> </a:t>
            </a:r>
            <a:r>
              <a:rPr lang="ru-RU" sz="2400" dirty="0" err="1"/>
              <a:t>Методи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використати</a:t>
            </a:r>
            <a:r>
              <a:rPr lang="ru-RU" sz="2400" dirty="0"/>
              <a:t> у </a:t>
            </a:r>
            <a:r>
              <a:rPr lang="ru-RU" sz="2400" dirty="0" err="1"/>
              <a:t>пошуках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:</a:t>
            </a:r>
            <a:endParaRPr lang="ru-RU" sz="1800" dirty="0"/>
          </a:p>
          <a:p>
            <a:pPr lvl="3"/>
            <a:r>
              <a:rPr lang="ru-RU" i="1" dirty="0" err="1"/>
              <a:t>спілкування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(</a:t>
            </a:r>
            <a:r>
              <a:rPr lang="ru-RU" dirty="0" err="1"/>
              <a:t>друзі</a:t>
            </a:r>
            <a:r>
              <a:rPr lang="ru-RU" dirty="0"/>
              <a:t>,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товариші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, </a:t>
            </a:r>
            <a:r>
              <a:rPr lang="ru-RU" dirty="0" err="1"/>
              <a:t>родичі</a:t>
            </a:r>
            <a:r>
              <a:rPr lang="ru-RU" dirty="0"/>
              <a:t>, </a:t>
            </a:r>
            <a:r>
              <a:rPr lang="ru-RU" dirty="0" err="1"/>
              <a:t>знайомі</a:t>
            </a:r>
            <a:r>
              <a:rPr lang="ru-RU" dirty="0"/>
              <a:t>), при </a:t>
            </a:r>
            <a:r>
              <a:rPr lang="ru-RU" dirty="0" err="1"/>
              <a:t>зверненні</a:t>
            </a:r>
            <a:r>
              <a:rPr lang="ru-RU" dirty="0"/>
              <a:t> на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, установи (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 по </a:t>
            </a:r>
            <a:r>
              <a:rPr lang="ru-RU" dirty="0" err="1"/>
              <a:t>підбору</a:t>
            </a:r>
            <a:r>
              <a:rPr lang="ru-RU" dirty="0"/>
              <a:t> персоналу,   </a:t>
            </a:r>
            <a:r>
              <a:rPr lang="ru-RU" dirty="0" err="1"/>
              <a:t>роботодавцями</a:t>
            </a:r>
            <a:r>
              <a:rPr lang="ru-RU" dirty="0"/>
              <a:t>,  </a:t>
            </a:r>
            <a:r>
              <a:rPr lang="ru-RU" dirty="0" err="1"/>
              <a:t>працівниками</a:t>
            </a:r>
            <a:r>
              <a:rPr lang="ru-RU" dirty="0"/>
              <a:t>);</a:t>
            </a:r>
            <a:endParaRPr lang="ru-RU" sz="1200" dirty="0"/>
          </a:p>
          <a:p>
            <a:pPr lvl="3"/>
            <a:r>
              <a:rPr lang="ru-RU" i="1" dirty="0" err="1"/>
              <a:t>підготовка</a:t>
            </a:r>
            <a:r>
              <a:rPr lang="ru-RU" i="1" dirty="0"/>
              <a:t> та </a:t>
            </a:r>
            <a:r>
              <a:rPr lang="ru-RU" i="1" dirty="0" err="1"/>
              <a:t>розсилка</a:t>
            </a:r>
            <a:r>
              <a:rPr lang="ru-RU" i="1" dirty="0"/>
              <a:t> резюме, </a:t>
            </a:r>
            <a:r>
              <a:rPr lang="ru-RU" i="1" dirty="0" err="1"/>
              <a:t>рекомендаційних</a:t>
            </a:r>
            <a:r>
              <a:rPr lang="ru-RU" i="1" dirty="0"/>
              <a:t> </a:t>
            </a:r>
            <a:r>
              <a:rPr lang="ru-RU" i="1" dirty="0" err="1"/>
              <a:t>листів</a:t>
            </a:r>
            <a:r>
              <a:rPr lang="ru-RU" dirty="0"/>
              <a:t> з </a:t>
            </a:r>
            <a:r>
              <a:rPr lang="ru-RU" dirty="0" err="1"/>
              <a:t>пропозиціями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підприємствам</a:t>
            </a:r>
            <a:r>
              <a:rPr lang="ru-RU" dirty="0"/>
              <a:t>, </a:t>
            </a:r>
            <a:r>
              <a:rPr lang="ru-RU" dirty="0" err="1"/>
              <a:t>організаціям</a:t>
            </a:r>
            <a:r>
              <a:rPr lang="ru-RU" dirty="0"/>
              <a:t> та </a:t>
            </a:r>
            <a:r>
              <a:rPr lang="ru-RU" dirty="0" err="1"/>
              <a:t>установам</a:t>
            </a:r>
            <a:r>
              <a:rPr lang="ru-RU" dirty="0"/>
              <a:t>;  </a:t>
            </a:r>
            <a:endParaRPr lang="ru-RU" sz="1200" dirty="0"/>
          </a:p>
          <a:p>
            <a:pPr lvl="3"/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телефонних</a:t>
            </a:r>
            <a:r>
              <a:rPr lang="ru-RU" i="1" dirty="0"/>
              <a:t> </a:t>
            </a:r>
            <a:r>
              <a:rPr lang="ru-RU" i="1" dirty="0" err="1"/>
              <a:t>дзвінків</a:t>
            </a:r>
            <a:r>
              <a:rPr lang="ru-RU" i="1" dirty="0"/>
              <a:t> </a:t>
            </a:r>
            <a:r>
              <a:rPr lang="ru-RU" dirty="0"/>
              <a:t>на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та установи, 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зацікавлені</a:t>
            </a:r>
            <a:r>
              <a:rPr lang="ru-RU" dirty="0"/>
              <a:t> (</a:t>
            </a:r>
            <a:r>
              <a:rPr lang="ru-RU" dirty="0" err="1"/>
              <a:t>пошукових</a:t>
            </a:r>
            <a:r>
              <a:rPr lang="ru-RU" dirty="0"/>
              <a:t> та по </a:t>
            </a:r>
            <a:r>
              <a:rPr lang="ru-RU" dirty="0" err="1"/>
              <a:t>рекламі</a:t>
            </a:r>
            <a:r>
              <a:rPr lang="ru-RU" dirty="0"/>
              <a:t>).</a:t>
            </a:r>
            <a:endParaRPr lang="ru-RU" sz="12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70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b="1" i="1" dirty="0" err="1"/>
              <a:t>Особисті</a:t>
            </a:r>
            <a:r>
              <a:rPr lang="ru-RU" sz="1400" b="1" i="1" dirty="0"/>
              <a:t> </a:t>
            </a:r>
            <a:r>
              <a:rPr lang="ru-RU" sz="1400" b="1" i="1" dirty="0" err="1"/>
              <a:t>контакти</a:t>
            </a:r>
            <a:endParaRPr lang="ru-RU" sz="1400" b="1" i="1" dirty="0"/>
          </a:p>
          <a:p>
            <a:r>
              <a:rPr lang="ru-RU" sz="1400" dirty="0"/>
              <a:t>Вам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систематизувати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власних</a:t>
            </a:r>
            <a:r>
              <a:rPr lang="ru-RU" sz="1400" dirty="0"/>
              <a:t> </a:t>
            </a:r>
            <a:r>
              <a:rPr lang="ru-RU" sz="1400" dirty="0" err="1"/>
              <a:t>особистих</a:t>
            </a:r>
            <a:r>
              <a:rPr lang="ru-RU" sz="1400" dirty="0"/>
              <a:t> </a:t>
            </a:r>
            <a:r>
              <a:rPr lang="ru-RU" sz="1400" dirty="0" err="1"/>
              <a:t>контактів</a:t>
            </a:r>
            <a:r>
              <a:rPr lang="ru-RU" sz="1400" dirty="0"/>
              <a:t> з </a:t>
            </a:r>
            <a:r>
              <a:rPr lang="ru-RU" sz="1400" dirty="0" err="1"/>
              <a:t>друзями</a:t>
            </a:r>
            <a:r>
              <a:rPr lang="ru-RU" sz="1400" dirty="0"/>
              <a:t>, родичами, </a:t>
            </a:r>
            <a:r>
              <a:rPr lang="ru-RU" sz="1400" dirty="0" err="1"/>
              <a:t>колишніми</a:t>
            </a:r>
            <a:r>
              <a:rPr lang="ru-RU" sz="1400" dirty="0"/>
              <a:t> </a:t>
            </a:r>
            <a:r>
              <a:rPr lang="ru-RU" sz="1400" dirty="0" err="1"/>
              <a:t>співробітниками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інформувати</a:t>
            </a:r>
            <a:r>
              <a:rPr lang="ru-RU" sz="1400" dirty="0"/>
              <a:t> Вас про </a:t>
            </a:r>
            <a:r>
              <a:rPr lang="ru-RU" sz="1400" dirty="0" err="1"/>
              <a:t>наявність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. </a:t>
            </a:r>
            <a:r>
              <a:rPr lang="ru-RU" sz="1400" dirty="0" err="1"/>
              <a:t>Завчасно</a:t>
            </a:r>
            <a:r>
              <a:rPr lang="ru-RU" sz="1400" dirty="0"/>
              <a:t> </a:t>
            </a:r>
            <a:r>
              <a:rPr lang="ru-RU" sz="1400" dirty="0" err="1"/>
              <a:t>сплануйте</a:t>
            </a:r>
            <a:r>
              <a:rPr lang="ru-RU" sz="1400" dirty="0"/>
              <a:t>, про </a:t>
            </a:r>
            <a:r>
              <a:rPr lang="ru-RU" sz="1400" dirty="0" err="1"/>
              <a:t>що</a:t>
            </a:r>
            <a:r>
              <a:rPr lang="ru-RU" sz="1400" dirty="0"/>
              <a:t> і як Ви будете </a:t>
            </a:r>
            <a:r>
              <a:rPr lang="ru-RU" sz="1400" dirty="0" err="1"/>
              <a:t>просити</a:t>
            </a:r>
            <a:r>
              <a:rPr lang="ru-RU" sz="1400" dirty="0"/>
              <a:t>,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сформулюйте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прохання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співрозмовник</a:t>
            </a:r>
            <a:r>
              <a:rPr lang="ru-RU" sz="1400" dirty="0"/>
              <a:t> </a:t>
            </a:r>
            <a:r>
              <a:rPr lang="ru-RU" sz="1400" dirty="0" err="1"/>
              <a:t>зрозумів</a:t>
            </a:r>
            <a:r>
              <a:rPr lang="ru-RU" sz="1400" dirty="0"/>
              <a:t>, яку роботу Ви </a:t>
            </a:r>
            <a:r>
              <a:rPr lang="ru-RU" sz="1400" dirty="0" err="1"/>
              <a:t>шукаєте</a:t>
            </a:r>
            <a:r>
              <a:rPr lang="ru-RU" sz="1400" dirty="0"/>
              <a:t>,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навичками</a:t>
            </a:r>
            <a:r>
              <a:rPr lang="ru-RU" sz="1400" dirty="0"/>
              <a:t> та </a:t>
            </a:r>
            <a:r>
              <a:rPr lang="ru-RU" sz="1400" dirty="0" err="1"/>
              <a:t>досвідом</a:t>
            </a:r>
            <a:r>
              <a:rPr lang="ru-RU" sz="1400" dirty="0"/>
              <a:t> Ви </a:t>
            </a:r>
            <a:r>
              <a:rPr lang="ru-RU" sz="1400" dirty="0" err="1"/>
              <a:t>володієте</a:t>
            </a:r>
            <a:r>
              <a:rPr lang="ru-RU" sz="1400" dirty="0"/>
              <a:t>.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з метою </a:t>
            </a:r>
            <a:r>
              <a:rPr lang="ru-RU" sz="1400" dirty="0" err="1"/>
              <a:t>одержання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про </a:t>
            </a:r>
            <a:r>
              <a:rPr lang="ru-RU" sz="1400" dirty="0" err="1"/>
              <a:t>вакантні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,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Друзі</a:t>
            </a:r>
            <a:r>
              <a:rPr lang="ru-RU" sz="1400" b="1" dirty="0"/>
              <a:t>, </a:t>
            </a:r>
            <a:r>
              <a:rPr lang="ru-RU" sz="1400" b="1" dirty="0" err="1"/>
              <a:t>знайомі</a:t>
            </a:r>
            <a:r>
              <a:rPr lang="ru-RU" sz="1400" b="1" dirty="0"/>
              <a:t> та люди, з </a:t>
            </a:r>
            <a:r>
              <a:rPr lang="ru-RU" sz="1400" b="1" dirty="0" err="1"/>
              <a:t>якими</a:t>
            </a:r>
            <a:r>
              <a:rPr lang="ru-RU" sz="1400" b="1" dirty="0"/>
              <a:t> Ви </a:t>
            </a:r>
            <a:r>
              <a:rPr lang="ru-RU" sz="1400" b="1" dirty="0" err="1"/>
              <a:t>зустрічаєтесь</a:t>
            </a:r>
            <a:r>
              <a:rPr lang="ru-RU" sz="1400" b="1" dirty="0"/>
              <a:t>, </a:t>
            </a:r>
            <a:r>
              <a:rPr lang="ru-RU" sz="1400" b="1" dirty="0" err="1"/>
              <a:t>можуть</a:t>
            </a:r>
            <a:r>
              <a:rPr lang="ru-RU" sz="1400" b="1" dirty="0"/>
              <a:t>:</a:t>
            </a:r>
            <a:endParaRPr lang="ru-RU" sz="1400" dirty="0"/>
          </a:p>
          <a:p>
            <a:pPr lvl="0"/>
            <a:r>
              <a:rPr lang="ru-RU" sz="1400" dirty="0"/>
              <a:t>Знати про </a:t>
            </a:r>
            <a:r>
              <a:rPr lang="ru-RU" sz="1400" dirty="0" err="1"/>
              <a:t>певні</a:t>
            </a:r>
            <a:r>
              <a:rPr lang="ru-RU" sz="1400" dirty="0"/>
              <a:t> </a:t>
            </a:r>
            <a:r>
              <a:rPr lang="ru-RU" sz="1400" dirty="0" err="1"/>
              <a:t>вільні</a:t>
            </a:r>
            <a:r>
              <a:rPr lang="ru-RU" sz="1400" dirty="0"/>
              <a:t> </a:t>
            </a:r>
            <a:r>
              <a:rPr lang="ru-RU" sz="1400" dirty="0" err="1"/>
              <a:t>робочі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; </a:t>
            </a:r>
            <a:r>
              <a:rPr lang="ru-RU" sz="1400" dirty="0" err="1"/>
              <a:t>погодитись</a:t>
            </a:r>
            <a:r>
              <a:rPr lang="ru-RU" sz="1400" dirty="0"/>
              <a:t> </a:t>
            </a:r>
            <a:r>
              <a:rPr lang="ru-RU" sz="1400" dirty="0" err="1"/>
              <a:t>повідомити</a:t>
            </a:r>
            <a:r>
              <a:rPr lang="ru-RU" sz="1400" dirty="0"/>
              <a:t> Вас в тому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 них буде </a:t>
            </a:r>
            <a:r>
              <a:rPr lang="ru-RU" sz="1400" dirty="0" err="1"/>
              <a:t>інформація</a:t>
            </a:r>
            <a:r>
              <a:rPr lang="ru-RU" sz="1400" dirty="0"/>
              <a:t> про </a:t>
            </a:r>
            <a:r>
              <a:rPr lang="ru-RU" sz="1400" dirty="0" err="1"/>
              <a:t>вакансії</a:t>
            </a:r>
            <a:r>
              <a:rPr lang="ru-RU" sz="1400" dirty="0"/>
              <a:t>;</a:t>
            </a:r>
          </a:p>
          <a:p>
            <a:pPr lvl="0"/>
            <a:r>
              <a:rPr lang="ru-RU" sz="1400" dirty="0"/>
              <a:t>бути </a:t>
            </a:r>
            <a:r>
              <a:rPr lang="ru-RU" sz="1400" dirty="0" err="1"/>
              <a:t>знайомі</a:t>
            </a:r>
            <a:r>
              <a:rPr lang="ru-RU" sz="1400" dirty="0"/>
              <a:t> з </a:t>
            </a:r>
            <a:r>
              <a:rPr lang="ru-RU" sz="1400" dirty="0" err="1"/>
              <a:t>людиною</a:t>
            </a:r>
            <a:r>
              <a:rPr lang="ru-RU" sz="1400" dirty="0"/>
              <a:t>, яка </a:t>
            </a:r>
            <a:r>
              <a:rPr lang="ru-RU" sz="1400" dirty="0" err="1"/>
              <a:t>залишає</a:t>
            </a:r>
            <a:r>
              <a:rPr lang="ru-RU" sz="1400" dirty="0"/>
              <a:t> роботу;</a:t>
            </a:r>
          </a:p>
          <a:p>
            <a:pPr lvl="0"/>
            <a:r>
              <a:rPr lang="ru-RU" sz="1400" dirty="0"/>
              <a:t>знати </a:t>
            </a:r>
            <a:r>
              <a:rPr lang="ru-RU" sz="1400" dirty="0" err="1"/>
              <a:t>певні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до </a:t>
            </a:r>
            <a:r>
              <a:rPr lang="ru-RU" sz="1400" dirty="0" err="1"/>
              <a:t>яких</a:t>
            </a:r>
            <a:r>
              <a:rPr lang="ru-RU" sz="1400" dirty="0"/>
              <a:t> є </a:t>
            </a:r>
            <a:r>
              <a:rPr lang="ru-RU" sz="1400" dirty="0" err="1"/>
              <a:t>сенс</a:t>
            </a:r>
            <a:r>
              <a:rPr lang="ru-RU" sz="1400" dirty="0"/>
              <a:t> </a:t>
            </a:r>
            <a:r>
              <a:rPr lang="ru-RU" sz="1400" dirty="0" err="1"/>
              <a:t>звернутись</a:t>
            </a:r>
            <a:r>
              <a:rPr lang="ru-RU" sz="1400" dirty="0"/>
              <a:t> в </a:t>
            </a:r>
            <a:r>
              <a:rPr lang="ru-RU" sz="1400" dirty="0" err="1"/>
              <a:t>пошуках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про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переїжджають</a:t>
            </a:r>
            <a:r>
              <a:rPr lang="ru-RU" sz="1400" dirty="0"/>
              <a:t> в </a:t>
            </a:r>
            <a:r>
              <a:rPr lang="ru-RU" sz="1400" dirty="0" err="1"/>
              <a:t>місцеві</a:t>
            </a:r>
            <a:r>
              <a:rPr lang="ru-RU" sz="1400" dirty="0"/>
              <a:t> </a:t>
            </a:r>
            <a:r>
              <a:rPr lang="ru-RU" sz="1400" dirty="0" err="1"/>
              <a:t>райони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планують</a:t>
            </a:r>
            <a:r>
              <a:rPr lang="ru-RU" sz="1400" dirty="0"/>
              <a:t> </a:t>
            </a:r>
            <a:r>
              <a:rPr lang="ru-RU" sz="1400" dirty="0" err="1"/>
              <a:t>розширити</a:t>
            </a:r>
            <a:r>
              <a:rPr lang="ru-RU" sz="1400" dirty="0"/>
              <a:t> свою </a:t>
            </a:r>
            <a:r>
              <a:rPr lang="ru-RU" sz="1400" dirty="0" err="1"/>
              <a:t>діяльність</a:t>
            </a:r>
            <a:r>
              <a:rPr lang="ru-RU" sz="1400" dirty="0"/>
              <a:t>.</a:t>
            </a:r>
          </a:p>
          <a:p>
            <a:r>
              <a:rPr lang="ru-RU" sz="1400" b="1" dirty="0"/>
              <a:t>Люди, </a:t>
            </a:r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працюють</a:t>
            </a:r>
            <a:r>
              <a:rPr lang="ru-RU" sz="1400" b="1" dirty="0"/>
              <a:t> в </a:t>
            </a:r>
            <a:r>
              <a:rPr lang="ru-RU" sz="1400" b="1" dirty="0" err="1"/>
              <a:t>організаціях</a:t>
            </a:r>
            <a:r>
              <a:rPr lang="ru-RU" sz="1400" b="1" dirty="0"/>
              <a:t>, в </a:t>
            </a:r>
            <a:r>
              <a:rPr lang="ru-RU" sz="1400" b="1" dirty="0" err="1"/>
              <a:t>яких</a:t>
            </a:r>
            <a:r>
              <a:rPr lang="ru-RU" sz="1400" b="1" dirty="0"/>
              <a:t> Ви </a:t>
            </a:r>
            <a:r>
              <a:rPr lang="ru-RU" sz="1400" b="1" dirty="0" err="1"/>
              <a:t>зацікавлені</a:t>
            </a:r>
            <a:r>
              <a:rPr lang="ru-RU" sz="1400" b="1" dirty="0"/>
              <a:t>,  </a:t>
            </a:r>
            <a:r>
              <a:rPr lang="ru-RU" sz="1400" b="1" dirty="0" err="1"/>
              <a:t>можуть</a:t>
            </a:r>
            <a:r>
              <a:rPr lang="ru-RU" sz="1400" b="1" dirty="0"/>
              <a:t>:</a:t>
            </a:r>
            <a:endParaRPr lang="ru-RU" sz="1400" dirty="0"/>
          </a:p>
          <a:p>
            <a:pPr lvl="0"/>
            <a:r>
              <a:rPr lang="ru-RU" sz="1400" dirty="0"/>
              <a:t>знати про </a:t>
            </a:r>
            <a:r>
              <a:rPr lang="ru-RU" sz="1400" dirty="0" err="1"/>
              <a:t>вакансії</a:t>
            </a:r>
            <a:r>
              <a:rPr lang="ru-RU" sz="1400" dirty="0"/>
              <a:t> на </a:t>
            </a:r>
            <a:r>
              <a:rPr lang="ru-RU" sz="1400" dirty="0" err="1"/>
              <a:t>своєму</a:t>
            </a:r>
            <a:r>
              <a:rPr lang="ru-RU" sz="1400" dirty="0"/>
              <a:t> </a:t>
            </a:r>
            <a:r>
              <a:rPr lang="ru-RU" sz="1400" dirty="0" err="1"/>
              <a:t>підприємстві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про </a:t>
            </a:r>
            <a:r>
              <a:rPr lang="ru-RU" sz="1400" dirty="0" err="1"/>
              <a:t>звільнення</a:t>
            </a:r>
            <a:r>
              <a:rPr lang="ru-RU" sz="1400" dirty="0"/>
              <a:t> з </a:t>
            </a:r>
            <a:r>
              <a:rPr lang="ru-RU" sz="1400" dirty="0" err="1"/>
              <a:t>роботи</a:t>
            </a:r>
            <a:r>
              <a:rPr lang="ru-RU" sz="1400" dirty="0"/>
              <a:t> людей на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підприємстві</a:t>
            </a:r>
            <a:r>
              <a:rPr lang="ru-RU" sz="1400" dirty="0"/>
              <a:t>;</a:t>
            </a:r>
          </a:p>
          <a:p>
            <a:pPr lvl="0"/>
            <a:r>
              <a:rPr lang="ru-RU" sz="1400" dirty="0"/>
              <a:t>в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підприємство</a:t>
            </a:r>
            <a:r>
              <a:rPr lang="ru-RU" sz="1400" dirty="0"/>
              <a:t> </a:t>
            </a:r>
            <a:r>
              <a:rPr lang="ru-RU" sz="1400" dirty="0" err="1"/>
              <a:t>планує</a:t>
            </a:r>
            <a:r>
              <a:rPr lang="ru-RU" sz="1400" dirty="0"/>
              <a:t> </a:t>
            </a:r>
            <a:r>
              <a:rPr lang="ru-RU" sz="1400" dirty="0" err="1"/>
              <a:t>приймати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кадри, </a:t>
            </a:r>
            <a:r>
              <a:rPr lang="ru-RU" sz="1400" dirty="0" err="1"/>
              <a:t>повідомити</a:t>
            </a:r>
            <a:r>
              <a:rPr lang="ru-RU" sz="1400" dirty="0"/>
              <a:t> директору </a:t>
            </a:r>
            <a:r>
              <a:rPr lang="ru-RU" sz="1400" dirty="0" err="1"/>
              <a:t>чи</a:t>
            </a:r>
            <a:r>
              <a:rPr lang="ru-RU" sz="1400" dirty="0"/>
              <a:t> менеджеру про Вашу кандидатуру;</a:t>
            </a:r>
          </a:p>
          <a:p>
            <a:pPr lvl="0"/>
            <a:r>
              <a:rPr lang="ru-RU" sz="1400" dirty="0" err="1"/>
              <a:t>передати</a:t>
            </a:r>
            <a:r>
              <a:rPr lang="ru-RU" sz="1400" dirty="0"/>
              <a:t> директору </a:t>
            </a:r>
            <a:r>
              <a:rPr lang="ru-RU" sz="1400" dirty="0" err="1"/>
              <a:t>чи</a:t>
            </a:r>
            <a:r>
              <a:rPr lang="ru-RU" sz="1400" dirty="0"/>
              <a:t> менеджеру Ваше резюме.</a:t>
            </a:r>
          </a:p>
          <a:p>
            <a:r>
              <a:rPr lang="ru-RU" sz="1400" b="1" dirty="0"/>
              <a:t>Той, </a:t>
            </a:r>
            <a:r>
              <a:rPr lang="ru-RU" sz="1400" b="1" dirty="0" err="1"/>
              <a:t>хто</a:t>
            </a:r>
            <a:r>
              <a:rPr lang="ru-RU" sz="1400" b="1" dirty="0"/>
              <a:t> </a:t>
            </a:r>
            <a:r>
              <a:rPr lang="ru-RU" sz="1400" b="1" dirty="0" err="1"/>
              <a:t>тільки</a:t>
            </a:r>
            <a:r>
              <a:rPr lang="ru-RU" sz="1400" b="1" dirty="0"/>
              <a:t>-но почав </a:t>
            </a:r>
            <a:r>
              <a:rPr lang="ru-RU" sz="1400" b="1" dirty="0" err="1"/>
              <a:t>працювати</a:t>
            </a:r>
            <a:r>
              <a:rPr lang="ru-RU" sz="1400" b="1" dirty="0"/>
              <a:t> на новому </a:t>
            </a:r>
            <a:r>
              <a:rPr lang="ru-RU" sz="1400" b="1" dirty="0" err="1"/>
              <a:t>підприємстві</a:t>
            </a:r>
            <a:r>
              <a:rPr lang="ru-RU" sz="1400" b="1" dirty="0"/>
              <a:t>, </a:t>
            </a:r>
            <a:r>
              <a:rPr lang="ru-RU" sz="1400" b="1" dirty="0" err="1"/>
              <a:t>міг</a:t>
            </a:r>
            <a:r>
              <a:rPr lang="ru-RU" sz="1400" dirty="0"/>
              <a:t>:</a:t>
            </a:r>
          </a:p>
          <a:p>
            <a:pPr lvl="0"/>
            <a:r>
              <a:rPr lang="ru-RU" sz="1400" dirty="0" err="1"/>
              <a:t>нещодавно</a:t>
            </a:r>
            <a:r>
              <a:rPr lang="ru-RU" sz="1400" dirty="0"/>
              <a:t> </a:t>
            </a:r>
            <a:r>
              <a:rPr lang="ru-RU" sz="1400" dirty="0" err="1"/>
              <a:t>звертатись</a:t>
            </a:r>
            <a:r>
              <a:rPr lang="ru-RU" sz="1400" dirty="0"/>
              <a:t> у </a:t>
            </a:r>
            <a:r>
              <a:rPr lang="ru-RU" sz="1400" dirty="0" err="1"/>
              <a:t>підприємство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організацію</a:t>
            </a:r>
            <a:r>
              <a:rPr lang="ru-RU" sz="1400" dirty="0"/>
              <a:t>, яка</a:t>
            </a:r>
          </a:p>
          <a:p>
            <a:pPr lvl="0"/>
            <a:r>
              <a:rPr lang="ru-RU" sz="1400" dirty="0" err="1"/>
              <a:t>пропонувала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 для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Вашої</a:t>
            </a:r>
            <a:r>
              <a:rPr lang="ru-RU" sz="1400" dirty="0"/>
              <a:t> </a:t>
            </a:r>
            <a:r>
              <a:rPr lang="ru-RU" sz="1400" dirty="0" err="1"/>
              <a:t>кваліфікації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1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/>
              <a:t>Таким чином, </a:t>
            </a:r>
            <a:r>
              <a:rPr lang="ru-RU" sz="1400" dirty="0" err="1"/>
              <a:t>професійна</a:t>
            </a:r>
            <a:r>
              <a:rPr lang="ru-RU" sz="1400" dirty="0"/>
              <a:t> </a:t>
            </a:r>
            <a:r>
              <a:rPr lang="ru-RU" sz="1400" dirty="0" err="1"/>
              <a:t>кар’єра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особливий</a:t>
            </a:r>
            <a:r>
              <a:rPr lang="ru-RU" sz="1400" dirty="0"/>
              <a:t> вид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спрямований</a:t>
            </a:r>
            <a:r>
              <a:rPr lang="ru-RU" sz="1400" dirty="0"/>
              <a:t> на </a:t>
            </a:r>
            <a:r>
              <a:rPr lang="ru-RU" sz="1400" dirty="0" err="1"/>
              <a:t>розвиток</a:t>
            </a:r>
            <a:r>
              <a:rPr lang="ru-RU" sz="1400" dirty="0"/>
              <a:t> і </a:t>
            </a:r>
            <a:r>
              <a:rPr lang="ru-RU" sz="1400" dirty="0" err="1"/>
              <a:t>самореалізацію</a:t>
            </a:r>
            <a:r>
              <a:rPr lang="ru-RU" sz="1400" dirty="0"/>
              <a:t> особи у </a:t>
            </a:r>
            <a:r>
              <a:rPr lang="ru-RU" sz="1400" dirty="0" err="1"/>
              <a:t>трудовій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високого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професіоналізму</a:t>
            </a:r>
            <a:r>
              <a:rPr lang="ru-RU" sz="1400" dirty="0"/>
              <a:t>. За такого </a:t>
            </a:r>
            <a:r>
              <a:rPr lang="ru-RU" sz="1400" dirty="0" err="1"/>
              <a:t>підходу</a:t>
            </a:r>
            <a:r>
              <a:rPr lang="ru-RU" sz="1400" dirty="0"/>
              <a:t> </a:t>
            </a:r>
            <a:r>
              <a:rPr lang="ru-RU" sz="1400" dirty="0" err="1"/>
              <a:t>професійна</a:t>
            </a:r>
            <a:r>
              <a:rPr lang="ru-RU" sz="1400" dirty="0"/>
              <a:t> </a:t>
            </a:r>
            <a:r>
              <a:rPr lang="ru-RU" sz="1400" dirty="0" err="1"/>
              <a:t>кар’єра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самореалізації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і </a:t>
            </a:r>
            <a:r>
              <a:rPr lang="ru-RU" sz="1400" dirty="0" err="1"/>
              <a:t>розвиток</a:t>
            </a:r>
            <a:r>
              <a:rPr lang="ru-RU" sz="1400" dirty="0"/>
              <a:t> у </a:t>
            </a:r>
            <a:r>
              <a:rPr lang="ru-RU" sz="1400" dirty="0" err="1"/>
              <a:t>психологічному</a:t>
            </a:r>
            <a:r>
              <a:rPr lang="ru-RU" sz="1400" dirty="0"/>
              <a:t> </a:t>
            </a:r>
            <a:r>
              <a:rPr lang="ru-RU" sz="1400" dirty="0" err="1"/>
              <a:t>просторі</a:t>
            </a:r>
            <a:r>
              <a:rPr lang="ru-RU" sz="1400" dirty="0"/>
              <a:t> </a:t>
            </a:r>
            <a:r>
              <a:rPr lang="ru-RU" sz="1400" dirty="0" err="1"/>
              <a:t>суб’єкта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«Я-</a:t>
            </a:r>
            <a:r>
              <a:rPr lang="ru-RU" sz="1400" dirty="0" err="1"/>
              <a:t>концепції</a:t>
            </a:r>
            <a:r>
              <a:rPr lang="ru-RU" sz="1400" dirty="0"/>
              <a:t>», </a:t>
            </a:r>
            <a:r>
              <a:rPr lang="ru-RU" sz="1400" dirty="0" err="1"/>
              <a:t>вольової</a:t>
            </a:r>
            <a:r>
              <a:rPr lang="ru-RU" sz="1400" dirty="0"/>
              <a:t> </a:t>
            </a:r>
            <a:r>
              <a:rPr lang="ru-RU" sz="1400" dirty="0" err="1"/>
              <a:t>сфери</a:t>
            </a:r>
            <a:r>
              <a:rPr lang="ru-RU" sz="1400" dirty="0"/>
              <a:t>, </a:t>
            </a:r>
            <a:r>
              <a:rPr lang="ru-RU" sz="1400" dirty="0" err="1"/>
              <a:t>психологічної</a:t>
            </a:r>
            <a:r>
              <a:rPr lang="ru-RU" sz="1400" dirty="0"/>
              <a:t> </a:t>
            </a:r>
            <a:r>
              <a:rPr lang="ru-RU" sz="1400" dirty="0" err="1"/>
              <a:t>стійкості</a:t>
            </a:r>
            <a:r>
              <a:rPr lang="ru-RU" sz="1400" dirty="0"/>
              <a:t>, </a:t>
            </a:r>
            <a:r>
              <a:rPr lang="ru-RU" sz="1400" dirty="0" err="1"/>
              <a:t>рефлексивних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, </a:t>
            </a:r>
            <a:r>
              <a:rPr lang="ru-RU" sz="1400" dirty="0" err="1"/>
              <a:t>мотиваційної</a:t>
            </a:r>
            <a:r>
              <a:rPr lang="ru-RU" sz="1400" dirty="0"/>
              <a:t> </a:t>
            </a:r>
            <a:r>
              <a:rPr lang="ru-RU" sz="1400" dirty="0" err="1"/>
              <a:t>структури</a:t>
            </a:r>
            <a:r>
              <a:rPr lang="ru-RU" sz="1400" dirty="0"/>
              <a:t>, </a:t>
            </a:r>
            <a:r>
              <a:rPr lang="ru-RU" sz="1400" dirty="0" err="1"/>
              <a:t>рефлексії</a:t>
            </a:r>
            <a:r>
              <a:rPr lang="ru-RU" sz="1400" dirty="0"/>
              <a:t>, </a:t>
            </a:r>
            <a:r>
              <a:rPr lang="ru-RU" sz="1400" dirty="0" err="1"/>
              <a:t>загальних</a:t>
            </a:r>
            <a:r>
              <a:rPr lang="ru-RU" sz="1400" dirty="0"/>
              <a:t> і </a:t>
            </a:r>
            <a:r>
              <a:rPr lang="ru-RU" sz="1400" dirty="0" err="1"/>
              <a:t>професійних</a:t>
            </a:r>
            <a:r>
              <a:rPr lang="ru-RU" sz="1400" dirty="0"/>
              <a:t> компетентностей </a:t>
            </a:r>
            <a:r>
              <a:rPr lang="ru-RU" sz="1400" dirty="0" err="1"/>
              <a:t>тощо</a:t>
            </a:r>
            <a:r>
              <a:rPr lang="ru-RU" sz="1400" dirty="0"/>
              <a:t>.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співвідношення</a:t>
            </a:r>
            <a:r>
              <a:rPr lang="ru-RU" sz="1400" dirty="0"/>
              <a:t> </a:t>
            </a:r>
            <a:r>
              <a:rPr lang="ru-RU" sz="1400" dirty="0" err="1"/>
              <a:t>вибору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та </a:t>
            </a:r>
            <a:r>
              <a:rPr lang="ru-RU" sz="1400" dirty="0" err="1"/>
              <a:t>побудови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, то, на думку Д. </a:t>
            </a:r>
            <a:r>
              <a:rPr lang="ru-RU" sz="1400" dirty="0" err="1"/>
              <a:t>Сьюпера</a:t>
            </a:r>
            <a:r>
              <a:rPr lang="ru-RU" sz="1400" dirty="0"/>
              <a:t>, </a:t>
            </a:r>
            <a:r>
              <a:rPr lang="ru-RU" sz="1400" dirty="0" err="1"/>
              <a:t>вибір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як </a:t>
            </a:r>
            <a:r>
              <a:rPr lang="ru-RU" sz="1400" dirty="0" err="1"/>
              <a:t>дискретну</a:t>
            </a:r>
            <a:r>
              <a:rPr lang="ru-RU" sz="1400" dirty="0"/>
              <a:t> </a:t>
            </a:r>
            <a:r>
              <a:rPr lang="ru-RU" sz="1400" dirty="0" err="1"/>
              <a:t>подію</a:t>
            </a:r>
            <a:r>
              <a:rPr lang="ru-RU" sz="1400" dirty="0"/>
              <a:t>, а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побудови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– як </a:t>
            </a:r>
            <a:r>
              <a:rPr lang="ru-RU" sz="1400" dirty="0" err="1"/>
              <a:t>відповідний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чергується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, на думку автора, на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етапах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обирає</a:t>
            </a:r>
            <a:r>
              <a:rPr lang="ru-RU" sz="1400" dirty="0"/>
              <a:t> </a:t>
            </a:r>
            <a:r>
              <a:rPr lang="ru-RU" sz="1400" dirty="0" err="1"/>
              <a:t>професію</a:t>
            </a:r>
            <a:r>
              <a:rPr lang="ru-RU" sz="1400" dirty="0"/>
              <a:t> й </a:t>
            </a:r>
            <a:r>
              <a:rPr lang="ru-RU" sz="1400" dirty="0" err="1"/>
              <a:t>кар’єру</a:t>
            </a:r>
            <a:r>
              <a:rPr lang="ru-RU" sz="1400" dirty="0"/>
              <a:t> </a:t>
            </a:r>
            <a:r>
              <a:rPr lang="ru-RU" sz="1400" dirty="0" err="1"/>
              <a:t>різними</a:t>
            </a:r>
            <a:r>
              <a:rPr lang="ru-RU" sz="1400" dirty="0"/>
              <a:t> </a:t>
            </a:r>
            <a:r>
              <a:rPr lang="ru-RU" sz="1400" dirty="0" err="1"/>
              <a:t>спо</a:t>
            </a:r>
            <a:r>
              <a:rPr lang="ru-RU" sz="1400" dirty="0"/>
              <a:t> </a:t>
            </a:r>
            <a:r>
              <a:rPr lang="ru-RU" sz="1400" dirty="0" err="1"/>
              <a:t>собами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людина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вперше</a:t>
            </a:r>
            <a:r>
              <a:rPr lang="ru-RU" sz="1400" dirty="0"/>
              <a:t> </a:t>
            </a:r>
            <a:r>
              <a:rPr lang="ru-RU" sz="1400" dirty="0" err="1"/>
              <a:t>обирає</a:t>
            </a:r>
            <a:r>
              <a:rPr lang="ru-RU" sz="1400" dirty="0"/>
              <a:t> </a:t>
            </a:r>
            <a:r>
              <a:rPr lang="ru-RU" sz="1400" dirty="0" err="1"/>
              <a:t>професію</a:t>
            </a:r>
            <a:r>
              <a:rPr lang="ru-RU" sz="1400" dirty="0"/>
              <a:t>,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ширше</a:t>
            </a:r>
            <a:r>
              <a:rPr lang="ru-RU" sz="1400" dirty="0"/>
              <a:t> поле </a:t>
            </a:r>
            <a:r>
              <a:rPr lang="ru-RU" sz="1400" dirty="0" err="1"/>
              <a:t>вибору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одержала </a:t>
            </a:r>
            <a:r>
              <a:rPr lang="ru-RU" sz="1400" dirty="0" err="1"/>
              <a:t>професійну</a:t>
            </a:r>
            <a:r>
              <a:rPr lang="ru-RU" sz="1400" dirty="0"/>
              <a:t> </a:t>
            </a:r>
            <a:r>
              <a:rPr lang="ru-RU" sz="1400" dirty="0" err="1"/>
              <a:t>освіта</a:t>
            </a:r>
            <a:r>
              <a:rPr lang="ru-RU" sz="1400" dirty="0"/>
              <a:t>. Люди,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родину і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не </a:t>
            </a:r>
            <a:r>
              <a:rPr lang="ru-RU" sz="1400" dirty="0" err="1"/>
              <a:t>мають</a:t>
            </a:r>
            <a:r>
              <a:rPr lang="ru-RU" sz="1400" dirty="0"/>
              <a:t>,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за </a:t>
            </a:r>
            <a:r>
              <a:rPr lang="ru-RU" sz="1400" dirty="0" err="1"/>
              <a:t>обсягом</a:t>
            </a:r>
            <a:r>
              <a:rPr lang="ru-RU" sz="1400" dirty="0"/>
              <a:t> поля </a:t>
            </a:r>
            <a:r>
              <a:rPr lang="ru-RU" sz="1400" dirty="0" err="1"/>
              <a:t>вибору</a:t>
            </a:r>
            <a:r>
              <a:rPr lang="ru-RU" sz="1400" dirty="0"/>
              <a:t>. </a:t>
            </a:r>
            <a:r>
              <a:rPr lang="ru-RU" sz="1400" dirty="0" err="1"/>
              <a:t>По-різному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й у </a:t>
            </a:r>
            <a:r>
              <a:rPr lang="ru-RU" sz="1400" dirty="0" err="1"/>
              <a:t>представників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верств</a:t>
            </a:r>
            <a:r>
              <a:rPr lang="ru-RU" sz="1400" dirty="0"/>
              <a:t> [6</a:t>
            </a:r>
            <a:r>
              <a:rPr lang="ru-RU" sz="1400" dirty="0" smtClean="0"/>
              <a:t>].</a:t>
            </a:r>
          </a:p>
          <a:p>
            <a:r>
              <a:rPr lang="uk-UA" sz="1400" dirty="0"/>
              <a:t>Слід зазначити, що стосовно кар’єри довгий час панував імператив «одне життя – одна кар’єра», у рамках якого стверджувалося, що для успішного здійснення кар’єри протягом усього періоду професійної активності працівникові необхідно й достатньо розвивати одне або декілька конкретних умінь і навичок, що є професійно необхідними для певної професії. Новий погляд на специфіку посадового й професійного просування працівників (</a:t>
            </a:r>
            <a:r>
              <a:rPr lang="uk-UA" sz="1400" dirty="0" err="1"/>
              <a:t>поліваріативна</a:t>
            </a:r>
            <a:r>
              <a:rPr lang="uk-UA" sz="1400" dirty="0"/>
              <a:t> кар’єра) розглядає кар’єру як циклічне явище, при якому кожний із циклів передбачає послідовне проходження стадій професійного становлення й розвитку (вибір → прискорене навчання (перенавчання) → входження → освоєння → досягнення майстерності → відхід). </a:t>
            </a:r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розвивати</a:t>
            </a:r>
            <a:r>
              <a:rPr lang="ru-RU" sz="1400" dirty="0"/>
              <a:t> й </a:t>
            </a:r>
            <a:r>
              <a:rPr lang="ru-RU" sz="1400" dirty="0" err="1"/>
              <a:t>удосконалювати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професійні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й </a:t>
            </a:r>
            <a:r>
              <a:rPr lang="ru-RU" sz="1400" dirty="0" err="1"/>
              <a:t>навички</a:t>
            </a:r>
            <a:r>
              <a:rPr lang="ru-RU" sz="1400" dirty="0"/>
              <a:t> в </a:t>
            </a:r>
            <a:r>
              <a:rPr lang="ru-RU" sz="1400" dirty="0" err="1"/>
              <a:t>декількох</a:t>
            </a:r>
            <a:r>
              <a:rPr lang="ru-RU" sz="1400" dirty="0"/>
              <a:t> сферах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і не </a:t>
            </a:r>
            <a:r>
              <a:rPr lang="ru-RU" sz="1400" dirty="0" err="1"/>
              <a:t>перетинатися</a:t>
            </a:r>
            <a:r>
              <a:rPr lang="ru-RU" sz="1400" dirty="0"/>
              <a:t>. У </a:t>
            </a:r>
            <a:r>
              <a:rPr lang="ru-RU" sz="1400" dirty="0" err="1"/>
              <a:t>поліваріативній</a:t>
            </a:r>
            <a:r>
              <a:rPr lang="ru-RU" sz="1400" dirty="0"/>
              <a:t> </a:t>
            </a:r>
            <a:r>
              <a:rPr lang="ru-RU" sz="1400" dirty="0" err="1"/>
              <a:t>кар’єрі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претендують</a:t>
            </a:r>
            <a:r>
              <a:rPr lang="ru-RU" sz="1400" dirty="0"/>
              <a:t> на </a:t>
            </a:r>
            <a:r>
              <a:rPr lang="ru-RU" sz="1400" dirty="0" err="1"/>
              <a:t>успішне</a:t>
            </a:r>
            <a:r>
              <a:rPr lang="ru-RU" sz="1400" dirty="0"/>
              <a:t> </a:t>
            </a:r>
            <a:r>
              <a:rPr lang="ru-RU" sz="1400" dirty="0" err="1"/>
              <a:t>професійне</a:t>
            </a:r>
            <a:r>
              <a:rPr lang="ru-RU" sz="1400" dirty="0"/>
              <a:t> </a:t>
            </a:r>
            <a:r>
              <a:rPr lang="ru-RU" sz="1400" dirty="0" err="1"/>
              <a:t>просування</a:t>
            </a:r>
            <a:r>
              <a:rPr lang="ru-RU" sz="1400" dirty="0"/>
              <a:t>, </a:t>
            </a:r>
            <a:r>
              <a:rPr lang="ru-RU" sz="1400" dirty="0" err="1"/>
              <a:t>вимагається</a:t>
            </a:r>
            <a:r>
              <a:rPr lang="ru-RU" sz="1400" dirty="0"/>
              <a:t> </a:t>
            </a:r>
            <a:r>
              <a:rPr lang="ru-RU" sz="1400" dirty="0" err="1"/>
              <a:t>насамперед</a:t>
            </a:r>
            <a:r>
              <a:rPr lang="ru-RU" sz="1400" dirty="0"/>
              <a:t> </a:t>
            </a:r>
            <a:r>
              <a:rPr lang="ru-RU" sz="1400" dirty="0" err="1"/>
              <a:t>володіння</a:t>
            </a:r>
            <a:r>
              <a:rPr lang="ru-RU" sz="1400" dirty="0"/>
              <a:t> не </a:t>
            </a:r>
            <a:r>
              <a:rPr lang="ru-RU" sz="1400" dirty="0" err="1"/>
              <a:t>конкретним</a:t>
            </a:r>
            <a:r>
              <a:rPr lang="ru-RU" sz="1400" dirty="0"/>
              <a:t> та </a:t>
            </a:r>
            <a:r>
              <a:rPr lang="ru-RU" sz="1400" dirty="0" err="1"/>
              <a:t>обмеженим</a:t>
            </a:r>
            <a:r>
              <a:rPr lang="ru-RU" sz="1400" dirty="0"/>
              <a:t> набором </a:t>
            </a:r>
            <a:r>
              <a:rPr lang="ru-RU" sz="1400" dirty="0" err="1"/>
              <a:t>навичок</a:t>
            </a:r>
            <a:r>
              <a:rPr lang="ru-RU" sz="1400" dirty="0"/>
              <a:t> і </a:t>
            </a:r>
            <a:r>
              <a:rPr lang="ru-RU" sz="1400" dirty="0" err="1"/>
              <a:t>вмінь</a:t>
            </a:r>
            <a:r>
              <a:rPr lang="ru-RU" sz="1400" dirty="0"/>
              <a:t>, а </a:t>
            </a:r>
            <a:r>
              <a:rPr lang="ru-RU" sz="1400" dirty="0" err="1"/>
              <a:t>свого</a:t>
            </a:r>
            <a:r>
              <a:rPr lang="ru-RU" sz="1400" dirty="0"/>
              <a:t> роду </a:t>
            </a:r>
            <a:r>
              <a:rPr lang="ru-RU" sz="1400" dirty="0" err="1"/>
              <a:t>метауміннями</a:t>
            </a:r>
            <a:r>
              <a:rPr lang="ru-RU" sz="1400" dirty="0"/>
              <a:t>, до </a:t>
            </a:r>
            <a:r>
              <a:rPr lang="ru-RU" sz="1400" dirty="0" err="1"/>
              <a:t>найважливіших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відноситься</a:t>
            </a:r>
            <a:r>
              <a:rPr lang="ru-RU" sz="1400" dirty="0"/>
              <a:t>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адаптуватися</a:t>
            </a:r>
            <a:r>
              <a:rPr lang="ru-RU" sz="1400" dirty="0"/>
              <a:t> до </a:t>
            </a:r>
            <a:r>
              <a:rPr lang="ru-RU" sz="1400" dirty="0" err="1"/>
              <a:t>нестабільних</a:t>
            </a:r>
            <a:r>
              <a:rPr lang="ru-RU" sz="1400" dirty="0"/>
              <a:t> умов </a:t>
            </a:r>
            <a:r>
              <a:rPr lang="ru-RU" sz="1400" dirty="0" err="1"/>
              <a:t>організаційної</a:t>
            </a:r>
            <a:r>
              <a:rPr lang="ru-RU" sz="1400" dirty="0"/>
              <a:t> </a:t>
            </a:r>
            <a:r>
              <a:rPr lang="ru-RU" sz="1400" dirty="0" err="1"/>
              <a:t>сфери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здатність</a:t>
            </a:r>
            <a:r>
              <a:rPr lang="ru-RU" sz="1400" dirty="0"/>
              <a:t> до </a:t>
            </a:r>
            <a:r>
              <a:rPr lang="ru-RU" sz="1400" dirty="0" err="1"/>
              <a:t>ефективного</a:t>
            </a:r>
            <a:r>
              <a:rPr lang="ru-RU" sz="1400" dirty="0"/>
              <a:t> </a:t>
            </a:r>
            <a:r>
              <a:rPr lang="ru-RU" sz="1400" dirty="0" err="1"/>
              <a:t>самонавчання</a:t>
            </a:r>
            <a:r>
              <a:rPr lang="ru-RU" sz="1400" dirty="0"/>
              <a:t> [11].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42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Той, </a:t>
            </a:r>
            <a:r>
              <a:rPr lang="ru-RU" sz="1400" b="1" dirty="0" err="1"/>
              <a:t>хто</a:t>
            </a:r>
            <a:r>
              <a:rPr lang="ru-RU" sz="1400" b="1" dirty="0"/>
              <a:t> </a:t>
            </a:r>
            <a:r>
              <a:rPr lang="ru-RU" sz="1400" b="1" dirty="0" err="1"/>
              <a:t>працює</a:t>
            </a:r>
            <a:r>
              <a:rPr lang="ru-RU" sz="1400" b="1" dirty="0"/>
              <a:t> в </a:t>
            </a:r>
            <a:r>
              <a:rPr lang="ru-RU" sz="1400" b="1" dirty="0" err="1"/>
              <a:t>тій</a:t>
            </a:r>
            <a:r>
              <a:rPr lang="ru-RU" sz="1400" b="1" dirty="0"/>
              <a:t> </a:t>
            </a:r>
            <a:r>
              <a:rPr lang="ru-RU" sz="1400" b="1" dirty="0" err="1"/>
              <a:t>самій</a:t>
            </a:r>
            <a:r>
              <a:rPr lang="ru-RU" sz="1400" b="1" dirty="0"/>
              <a:t> </a:t>
            </a:r>
            <a:r>
              <a:rPr lang="ru-RU" sz="1400" b="1" dirty="0" err="1"/>
              <a:t>професійній</a:t>
            </a:r>
            <a:r>
              <a:rPr lang="ru-RU" sz="1400" b="1" dirty="0"/>
              <a:t> </a:t>
            </a:r>
            <a:r>
              <a:rPr lang="ru-RU" sz="1400" b="1" dirty="0" err="1"/>
              <a:t>галузі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й Ви, </a:t>
            </a:r>
            <a:r>
              <a:rPr lang="ru-RU" sz="1400" b="1" dirty="0" err="1"/>
              <a:t>може</a:t>
            </a:r>
            <a:r>
              <a:rPr lang="ru-RU" sz="1400" b="1" dirty="0"/>
              <a:t>:</a:t>
            </a:r>
            <a:endParaRPr lang="ru-RU" sz="1400" dirty="0"/>
          </a:p>
          <a:p>
            <a:pPr lvl="0"/>
            <a:r>
              <a:rPr lang="ru-RU" sz="1400" dirty="0" err="1"/>
              <a:t>взяти</a:t>
            </a:r>
            <a:r>
              <a:rPr lang="ru-RU" sz="1400" dirty="0"/>
              <a:t> </a:t>
            </a:r>
            <a:r>
              <a:rPr lang="ru-RU" sz="1400" dirty="0" err="1"/>
              <a:t>копії</a:t>
            </a:r>
            <a:r>
              <a:rPr lang="ru-RU" sz="1400" dirty="0"/>
              <a:t> </a:t>
            </a:r>
            <a:r>
              <a:rPr lang="ru-RU" sz="1400" dirty="0" err="1"/>
              <a:t>Вашого</a:t>
            </a:r>
            <a:r>
              <a:rPr lang="ru-RU" sz="1400" dirty="0"/>
              <a:t> резюме та </a:t>
            </a:r>
            <a:r>
              <a:rPr lang="ru-RU" sz="1400" dirty="0" err="1"/>
              <a:t>запропонувати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особам, </a:t>
            </a:r>
            <a:r>
              <a:rPr lang="ru-RU" sz="1400" dirty="0" err="1"/>
              <a:t>які</a:t>
            </a:r>
            <a:endParaRPr lang="ru-RU" sz="1400" dirty="0"/>
          </a:p>
          <a:p>
            <a:pPr lvl="0"/>
            <a:r>
              <a:rPr lang="ru-RU" sz="1400" dirty="0" err="1"/>
              <a:t>можуть</a:t>
            </a:r>
            <a:r>
              <a:rPr lang="ru-RU" sz="1400" dirty="0"/>
              <a:t> бути в них </a:t>
            </a:r>
            <a:r>
              <a:rPr lang="ru-RU" sz="1400" dirty="0" err="1"/>
              <a:t>зацікавлені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Інші</a:t>
            </a:r>
            <a:r>
              <a:rPr lang="ru-RU" sz="1400" b="1" dirty="0"/>
              <a:t> люди, </a:t>
            </a:r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шукають</a:t>
            </a:r>
            <a:r>
              <a:rPr lang="ru-RU" sz="1400" b="1" dirty="0"/>
              <a:t> роботу, </a:t>
            </a:r>
            <a:r>
              <a:rPr lang="ru-RU" sz="1400" b="1" dirty="0" err="1"/>
              <a:t>можуть</a:t>
            </a:r>
            <a:r>
              <a:rPr lang="ru-RU" sz="1400" b="1" dirty="0"/>
              <a:t>:</a:t>
            </a:r>
            <a:endParaRPr lang="ru-RU" sz="1400" dirty="0"/>
          </a:p>
          <a:p>
            <a:pPr lvl="0"/>
            <a:r>
              <a:rPr lang="ru-RU" sz="1400" dirty="0"/>
              <a:t>знати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чути</a:t>
            </a:r>
            <a:r>
              <a:rPr lang="ru-RU" sz="1400" dirty="0"/>
              <a:t> про</a:t>
            </a:r>
          </a:p>
          <a:p>
            <a:pPr lvl="0"/>
            <a:r>
              <a:rPr lang="ru-RU" sz="1400" dirty="0" err="1"/>
              <a:t>вакансії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зацікавили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і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корисними</a:t>
            </a:r>
            <a:r>
              <a:rPr lang="ru-RU" sz="1400" dirty="0"/>
              <a:t> для Вас</a:t>
            </a:r>
          </a:p>
          <a:p>
            <a:r>
              <a:rPr lang="ru-RU" sz="1400" b="1" i="1" dirty="0"/>
              <a:t>“</a:t>
            </a:r>
            <a:r>
              <a:rPr lang="ru-RU" sz="1400" b="1" i="1" dirty="0" err="1"/>
              <a:t>Вільний</a:t>
            </a:r>
            <a:r>
              <a:rPr lang="ru-RU" sz="1400" b="1" i="1" dirty="0"/>
              <a:t> </a:t>
            </a:r>
            <a:r>
              <a:rPr lang="ru-RU" sz="1400" b="1" i="1" dirty="0" err="1"/>
              <a:t>пошук</a:t>
            </a:r>
            <a:r>
              <a:rPr lang="ru-RU" sz="1400" b="1" i="1" dirty="0"/>
              <a:t>”</a:t>
            </a:r>
          </a:p>
          <a:p>
            <a:r>
              <a:rPr lang="ru-RU" sz="1400" dirty="0" err="1"/>
              <a:t>складається</a:t>
            </a:r>
            <a:r>
              <a:rPr lang="ru-RU" sz="1400" dirty="0"/>
              <a:t> з планового і системного </a:t>
            </a:r>
            <a:r>
              <a:rPr lang="ru-RU" sz="1400" dirty="0" err="1"/>
              <a:t>відвідування</a:t>
            </a:r>
            <a:r>
              <a:rPr lang="ru-RU" sz="1400" dirty="0"/>
              <a:t> </a:t>
            </a:r>
            <a:r>
              <a:rPr lang="ru-RU" sz="1400" dirty="0" err="1"/>
              <a:t>шукачем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підприємств</a:t>
            </a:r>
            <a:r>
              <a:rPr lang="ru-RU" sz="1400" dirty="0"/>
              <a:t> і </a:t>
            </a:r>
            <a:r>
              <a:rPr lang="ru-RU" sz="1400" dirty="0" err="1"/>
              <a:t>організацій</a:t>
            </a:r>
            <a:r>
              <a:rPr lang="ru-RU" sz="1400" dirty="0"/>
              <a:t>. На </a:t>
            </a:r>
            <a:r>
              <a:rPr lang="ru-RU" sz="1400" dirty="0" err="1"/>
              <a:t>місцях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зацікавили</a:t>
            </a:r>
            <a:r>
              <a:rPr lang="ru-RU" sz="1400" dirty="0"/>
              <a:t> вас </a:t>
            </a:r>
            <a:r>
              <a:rPr lang="ru-RU" sz="1400" dirty="0" err="1"/>
              <a:t>залишайте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анкети</a:t>
            </a:r>
            <a:r>
              <a:rPr lang="ru-RU" sz="1400" dirty="0"/>
              <a:t> і номер телефону. А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складене</a:t>
            </a:r>
            <a:r>
              <a:rPr lang="ru-RU" sz="1400" dirty="0"/>
              <a:t> резюме.</a:t>
            </a:r>
          </a:p>
          <a:p>
            <a:r>
              <a:rPr lang="ru-RU" sz="1400" b="1" dirty="0" err="1"/>
              <a:t>Телефонування</a:t>
            </a:r>
            <a:r>
              <a:rPr lang="ru-RU" sz="1400" b="1" dirty="0"/>
              <a:t> з приводу </a:t>
            </a:r>
            <a:r>
              <a:rPr lang="ru-RU" sz="1400" b="1" dirty="0" err="1"/>
              <a:t>вакансії</a:t>
            </a:r>
            <a:r>
              <a:rPr lang="ru-RU" sz="1400" dirty="0"/>
              <a:t> – один з </a:t>
            </a:r>
            <a:r>
              <a:rPr lang="ru-RU" sz="1400" dirty="0" err="1"/>
              <a:t>найефективніших</a:t>
            </a:r>
            <a:r>
              <a:rPr lang="ru-RU" sz="1400" dirty="0"/>
              <a:t> </a:t>
            </a:r>
            <a:r>
              <a:rPr lang="ru-RU" sz="1400" dirty="0" err="1"/>
              <a:t>способів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запрошення</a:t>
            </a:r>
            <a:r>
              <a:rPr lang="ru-RU" sz="1400" dirty="0"/>
              <a:t> на </a:t>
            </a:r>
            <a:r>
              <a:rPr lang="ru-RU" sz="1400" dirty="0" err="1"/>
              <a:t>співбесіду</a:t>
            </a:r>
            <a:r>
              <a:rPr lang="ru-RU" sz="1400" dirty="0"/>
              <a:t>. </a:t>
            </a:r>
            <a:r>
              <a:rPr lang="ru-RU" sz="1400" dirty="0" err="1"/>
              <a:t>Телефонування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по </a:t>
            </a:r>
            <a:r>
              <a:rPr lang="ru-RU" sz="1400" dirty="0" err="1"/>
              <a:t>рекламованій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 та у </a:t>
            </a:r>
            <a:r>
              <a:rPr lang="ru-RU" sz="1400" dirty="0" err="1"/>
              <a:t>пошуковому</a:t>
            </a:r>
            <a:r>
              <a:rPr lang="ru-RU" sz="1400" dirty="0"/>
              <a:t> </a:t>
            </a:r>
            <a:r>
              <a:rPr lang="ru-RU" sz="1400" dirty="0" err="1"/>
              <a:t>варіанті</a:t>
            </a:r>
            <a:r>
              <a:rPr lang="ru-RU" sz="1400" dirty="0"/>
              <a:t>. Для </a:t>
            </a:r>
            <a:r>
              <a:rPr lang="ru-RU" sz="1400" dirty="0" err="1"/>
              <a:t>здійснення</a:t>
            </a:r>
            <a:r>
              <a:rPr lang="ru-RU" sz="1400" dirty="0"/>
              <a:t> </a:t>
            </a:r>
            <a:r>
              <a:rPr lang="ru-RU" sz="1400" dirty="0" err="1"/>
              <a:t>телефонних</a:t>
            </a:r>
            <a:r>
              <a:rPr lang="ru-RU" sz="1400" dirty="0"/>
              <a:t> </a:t>
            </a:r>
            <a:r>
              <a:rPr lang="ru-RU" sz="1400" dirty="0" err="1"/>
              <a:t>дзвінків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підготувати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і </a:t>
            </a:r>
            <a:r>
              <a:rPr lang="ru-RU" sz="1400" dirty="0" err="1"/>
              <a:t>підготувати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на </a:t>
            </a:r>
            <a:r>
              <a:rPr lang="ru-RU" sz="1400" dirty="0" err="1"/>
              <a:t>запитання</a:t>
            </a:r>
            <a:r>
              <a:rPr lang="ru-RU" sz="1400" dirty="0"/>
              <a:t> про себе, про Ваш </a:t>
            </a:r>
            <a:r>
              <a:rPr lang="ru-RU" sz="1400" dirty="0" err="1"/>
              <a:t>досвід</a:t>
            </a:r>
            <a:r>
              <a:rPr lang="ru-RU" sz="1400" dirty="0"/>
              <a:t> і </a:t>
            </a:r>
            <a:r>
              <a:rPr lang="ru-RU" sz="1400" dirty="0" err="1"/>
              <a:t>чому</a:t>
            </a:r>
            <a:r>
              <a:rPr lang="ru-RU" sz="1400" dirty="0"/>
              <a:t> Ви </a:t>
            </a:r>
            <a:r>
              <a:rPr lang="ru-RU" sz="1400" dirty="0" err="1"/>
              <a:t>зацікавлені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в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 Продумайте все,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будете </a:t>
            </a:r>
            <a:r>
              <a:rPr lang="ru-RU" sz="1400" dirty="0" err="1"/>
              <a:t>говорити</a:t>
            </a:r>
            <a:r>
              <a:rPr lang="ru-RU" sz="1400" dirty="0"/>
              <a:t>. </a:t>
            </a:r>
            <a:r>
              <a:rPr lang="ru-RU" sz="1400" dirty="0" err="1"/>
              <a:t>Тримайте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рукою </a:t>
            </a:r>
            <a:r>
              <a:rPr lang="ru-RU" sz="1400" dirty="0" err="1"/>
              <a:t>копію</a:t>
            </a:r>
            <a:r>
              <a:rPr lang="ru-RU" sz="1400" dirty="0"/>
              <a:t> </a:t>
            </a:r>
            <a:r>
              <a:rPr lang="ru-RU" sz="1400" dirty="0" err="1"/>
              <a:t>Вашого</a:t>
            </a:r>
            <a:r>
              <a:rPr lang="ru-RU" sz="1400" dirty="0"/>
              <a:t> резюме.</a:t>
            </a:r>
          </a:p>
          <a:p>
            <a:r>
              <a:rPr lang="uk-UA" sz="1400" dirty="0"/>
              <a:t> </a:t>
            </a:r>
            <a:endParaRPr lang="ru-RU" sz="1400" dirty="0"/>
          </a:p>
          <a:p>
            <a:r>
              <a:rPr lang="uk-UA" sz="1400" dirty="0"/>
              <a:t>1.4 Діловий етикет</a:t>
            </a:r>
            <a:endParaRPr lang="ru-RU" sz="1400" dirty="0"/>
          </a:p>
          <a:p>
            <a:r>
              <a:rPr lang="uk-UA" sz="1400" dirty="0"/>
              <a:t>Якщо </a:t>
            </a:r>
            <a:r>
              <a:rPr lang="uk-UA" sz="1400" dirty="0" err="1"/>
              <a:t>сгрупувати</a:t>
            </a:r>
            <a:r>
              <a:rPr lang="uk-UA" sz="1400" dirty="0"/>
              <a:t> </a:t>
            </a:r>
            <a:r>
              <a:rPr lang="uk-UA" sz="1400" dirty="0" err="1"/>
              <a:t>означени</a:t>
            </a:r>
            <a:r>
              <a:rPr lang="uk-UA" sz="1400" dirty="0"/>
              <a:t> складові частини кар'єрного успіху видатного менеджера, то їх можливо поділити на чотири складові:</a:t>
            </a:r>
            <a:endParaRPr lang="ru-RU" sz="1400" dirty="0"/>
          </a:p>
          <a:p>
            <a:r>
              <a:rPr lang="uk-UA" sz="1400" dirty="0"/>
              <a:t> </a:t>
            </a:r>
            <a:r>
              <a:rPr lang="uk-UA" sz="1400" dirty="0" err="1"/>
              <a:t>-зовнішній</a:t>
            </a:r>
            <a:r>
              <a:rPr lang="uk-UA" sz="1400" dirty="0"/>
              <a:t> вигляд;</a:t>
            </a:r>
            <a:endParaRPr lang="ru-RU" sz="1400" dirty="0"/>
          </a:p>
          <a:p>
            <a:r>
              <a:rPr lang="uk-UA" sz="1400" dirty="0"/>
              <a:t> </a:t>
            </a:r>
            <a:r>
              <a:rPr lang="uk-UA" sz="1400" dirty="0" err="1"/>
              <a:t>-особистісно</a:t>
            </a:r>
            <a:r>
              <a:rPr lang="uk-UA" sz="1400" dirty="0"/>
              <a:t> – </a:t>
            </a:r>
            <a:r>
              <a:rPr lang="uk-UA" sz="1400" dirty="0" err="1"/>
              <a:t>ділови</a:t>
            </a:r>
            <a:r>
              <a:rPr lang="uk-UA" sz="1400" dirty="0"/>
              <a:t> риси;</a:t>
            </a:r>
            <a:endParaRPr lang="ru-RU" sz="1400" dirty="0"/>
          </a:p>
          <a:p>
            <a:r>
              <a:rPr lang="uk-UA" sz="1400" dirty="0"/>
              <a:t>- модель поведінки; </a:t>
            </a:r>
            <a:r>
              <a:rPr lang="uk-UA" sz="1400" dirty="0" err="1"/>
              <a:t>-стиль</a:t>
            </a:r>
            <a:r>
              <a:rPr lang="uk-UA" sz="1400" dirty="0"/>
              <a:t> </a:t>
            </a:r>
            <a:r>
              <a:rPr lang="uk-UA" sz="1400" dirty="0" err="1"/>
              <a:t>самопрезентації</a:t>
            </a:r>
            <a:r>
              <a:rPr lang="uk-UA" sz="1400" dirty="0"/>
              <a:t>. 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95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Та саме ці складові - є складовими іміджу ділової людини. Етимологічно поняття «імідж» сходить до французького </a:t>
            </a:r>
            <a:r>
              <a:rPr lang="ru-RU" sz="1400" dirty="0" err="1"/>
              <a:t>image</a:t>
            </a:r>
            <a:r>
              <a:rPr lang="uk-UA" sz="1400" dirty="0"/>
              <a:t>, що означає образ, зображення, уявлення. </a:t>
            </a:r>
            <a:r>
              <a:rPr lang="ru-RU" sz="1400" dirty="0"/>
              <a:t>У </a:t>
            </a:r>
            <a:r>
              <a:rPr lang="ru-RU" sz="1400" dirty="0" err="1"/>
              <a:t>сучасному</a:t>
            </a:r>
            <a:r>
              <a:rPr lang="ru-RU" sz="1400" dirty="0"/>
              <a:t> </a:t>
            </a:r>
            <a:r>
              <a:rPr lang="ru-RU" sz="1400" dirty="0" err="1"/>
              <a:t>значенні</a:t>
            </a:r>
            <a:r>
              <a:rPr lang="ru-RU" sz="1400" dirty="0"/>
              <a:t> </a:t>
            </a:r>
            <a:r>
              <a:rPr lang="ru-RU" sz="1400" dirty="0" err="1"/>
              <a:t>воно</a:t>
            </a:r>
            <a:r>
              <a:rPr lang="ru-RU" sz="1400" dirty="0"/>
              <a:t> </a:t>
            </a:r>
            <a:r>
              <a:rPr lang="ru-RU" sz="1400" dirty="0" err="1"/>
              <a:t>означає</a:t>
            </a:r>
            <a:r>
              <a:rPr lang="ru-RU" sz="1400" dirty="0"/>
              <a:t> те </a:t>
            </a:r>
            <a:r>
              <a:rPr lang="ru-RU" sz="1400" dirty="0" err="1"/>
              <a:t>враження</a:t>
            </a:r>
            <a:r>
              <a:rPr lang="ru-RU" sz="1400" dirty="0"/>
              <a:t>, яке </a:t>
            </a:r>
            <a:r>
              <a:rPr lang="ru-RU" sz="1400" dirty="0" err="1"/>
              <a:t>справляє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на </a:t>
            </a:r>
            <a:r>
              <a:rPr lang="ru-RU" sz="1400" dirty="0" err="1"/>
              <a:t>оточуючих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і як </a:t>
            </a:r>
            <a:r>
              <a:rPr lang="ru-RU" sz="1400" dirty="0" err="1"/>
              <a:t>він</a:t>
            </a:r>
            <a:r>
              <a:rPr lang="ru-RU" sz="1400" dirty="0"/>
              <a:t> говорить і </a:t>
            </a:r>
            <a:r>
              <a:rPr lang="ru-RU" sz="1400" dirty="0" err="1"/>
              <a:t>робить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стиль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мислення</a:t>
            </a:r>
            <a:r>
              <a:rPr lang="ru-RU" sz="1400" dirty="0"/>
              <a:t>, </a:t>
            </a:r>
            <a:r>
              <a:rPr lang="ru-RU" sz="1400" dirty="0" err="1"/>
              <a:t>поведінки</a:t>
            </a:r>
            <a:r>
              <a:rPr lang="ru-RU" sz="1400" dirty="0"/>
              <a:t>, </a:t>
            </a:r>
            <a:r>
              <a:rPr lang="ru-RU" sz="1400" dirty="0" err="1"/>
              <a:t>поводження</a:t>
            </a:r>
            <a:r>
              <a:rPr lang="ru-RU" sz="1400" dirty="0"/>
              <a:t> з людьми,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зовнішність</a:t>
            </a:r>
            <a:r>
              <a:rPr lang="ru-RU" sz="1400" dirty="0"/>
              <a:t>, </a:t>
            </a:r>
            <a:r>
              <a:rPr lang="ru-RU" sz="1400" dirty="0" err="1"/>
              <a:t>одяг</a:t>
            </a:r>
            <a:r>
              <a:rPr lang="ru-RU" sz="1400" dirty="0"/>
              <a:t>, </a:t>
            </a:r>
            <a:r>
              <a:rPr lang="ru-RU" sz="1400" dirty="0" err="1"/>
              <a:t>манери</a:t>
            </a:r>
            <a:r>
              <a:rPr lang="ru-RU" sz="1400" dirty="0"/>
              <a:t>. </a:t>
            </a:r>
            <a:r>
              <a:rPr lang="ru-RU" sz="1400" dirty="0" err="1"/>
              <a:t>Прийнято</a:t>
            </a:r>
            <a:r>
              <a:rPr lang="ru-RU" sz="1400" dirty="0"/>
              <a:t> </a:t>
            </a:r>
            <a:r>
              <a:rPr lang="ru-RU" sz="1400" dirty="0" err="1"/>
              <a:t>вважати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імідж</a:t>
            </a:r>
            <a:r>
              <a:rPr lang="ru-RU" sz="1400" dirty="0"/>
              <a:t> -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мистецтво</a:t>
            </a:r>
            <a:r>
              <a:rPr lang="ru-RU" sz="1400" dirty="0"/>
              <a:t> </a:t>
            </a:r>
            <a:r>
              <a:rPr lang="ru-RU" sz="1400" dirty="0" err="1"/>
              <a:t>управляти</a:t>
            </a:r>
            <a:r>
              <a:rPr lang="ru-RU" sz="1400" dirty="0"/>
              <a:t> </a:t>
            </a:r>
            <a:r>
              <a:rPr lang="ru-RU" sz="1400" dirty="0" err="1"/>
              <a:t>враженням</a:t>
            </a:r>
            <a:r>
              <a:rPr lang="ru-RU" sz="1400" dirty="0"/>
              <a:t>. У </a:t>
            </a:r>
            <a:r>
              <a:rPr lang="ru-RU" sz="1400" dirty="0" err="1"/>
              <a:t>бізнесі</a:t>
            </a:r>
            <a:r>
              <a:rPr lang="ru-RU" sz="1400" dirty="0"/>
              <a:t> </a:t>
            </a:r>
            <a:r>
              <a:rPr lang="ru-RU" sz="1400" dirty="0" err="1"/>
              <a:t>здібності</a:t>
            </a:r>
            <a:r>
              <a:rPr lang="ru-RU" sz="1400" dirty="0"/>
              <a:t> та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робити</a:t>
            </a:r>
            <a:r>
              <a:rPr lang="ru-RU" sz="1400" dirty="0"/>
              <a:t> </a:t>
            </a:r>
            <a:r>
              <a:rPr lang="ru-RU" sz="1400" dirty="0" err="1"/>
              <a:t>гарне</a:t>
            </a:r>
            <a:r>
              <a:rPr lang="ru-RU" sz="1400" dirty="0"/>
              <a:t> </a:t>
            </a:r>
            <a:r>
              <a:rPr lang="ru-RU" sz="1400" dirty="0" err="1"/>
              <a:t>враження</a:t>
            </a:r>
            <a:r>
              <a:rPr lang="ru-RU" sz="1400" dirty="0"/>
              <a:t> </a:t>
            </a:r>
            <a:r>
              <a:rPr lang="ru-RU" sz="1400" dirty="0" err="1"/>
              <a:t>надають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великого </a:t>
            </a:r>
            <a:r>
              <a:rPr lang="ru-RU" sz="1400" dirty="0" err="1"/>
              <a:t>значення</a:t>
            </a:r>
            <a:r>
              <a:rPr lang="ru-RU" sz="1400" dirty="0"/>
              <a:t>. </a:t>
            </a:r>
            <a:r>
              <a:rPr lang="ru-RU" sz="1400" dirty="0" err="1"/>
              <a:t>Недарма</a:t>
            </a:r>
            <a:r>
              <a:rPr lang="ru-RU" sz="1400" dirty="0"/>
              <a:t> </a:t>
            </a:r>
            <a:r>
              <a:rPr lang="ru-RU" sz="1400" dirty="0" err="1"/>
              <a:t>з'явилася</a:t>
            </a:r>
            <a:r>
              <a:rPr lang="ru-RU" sz="1400" dirty="0"/>
              <a:t> нова </a:t>
            </a:r>
            <a:r>
              <a:rPr lang="ru-RU" sz="1400" dirty="0" err="1"/>
              <a:t>категорія</a:t>
            </a:r>
            <a:r>
              <a:rPr lang="ru-RU" sz="1400" dirty="0"/>
              <a:t> людей, так </a:t>
            </a:r>
            <a:r>
              <a:rPr lang="ru-RU" sz="1400" dirty="0" err="1"/>
              <a:t>званих</a:t>
            </a:r>
            <a:r>
              <a:rPr lang="ru-RU" sz="1400" dirty="0"/>
              <a:t> </a:t>
            </a:r>
            <a:r>
              <a:rPr lang="ru-RU" sz="1400" dirty="0" err="1"/>
              <a:t>іміджмейкерів</a:t>
            </a:r>
            <a:r>
              <a:rPr lang="ru-RU" sz="1400" dirty="0"/>
              <a:t> - </a:t>
            </a:r>
            <a:r>
              <a:rPr lang="ru-RU" sz="1400" dirty="0" err="1"/>
              <a:t>фахівців</a:t>
            </a:r>
            <a:r>
              <a:rPr lang="ru-RU" sz="1400" dirty="0"/>
              <a:t> по </a:t>
            </a:r>
            <a:r>
              <a:rPr lang="ru-RU" sz="1400" dirty="0" err="1"/>
              <a:t>іміджу</a:t>
            </a:r>
            <a:r>
              <a:rPr lang="ru-RU" sz="1400" dirty="0"/>
              <a:t>. </a:t>
            </a:r>
          </a:p>
          <a:p>
            <a:r>
              <a:rPr lang="ru-RU" sz="1400" dirty="0"/>
              <a:t>З </a:t>
            </a:r>
            <a:r>
              <a:rPr lang="ru-RU" sz="1400" dirty="0" err="1"/>
              <a:t>людиною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уміє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висловлювати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думки, </a:t>
            </a:r>
            <a:r>
              <a:rPr lang="ru-RU" sz="1400" dirty="0" err="1"/>
              <a:t>неохайно</a:t>
            </a:r>
            <a:r>
              <a:rPr lang="ru-RU" sz="1400" dirty="0"/>
              <a:t> </a:t>
            </a:r>
            <a:r>
              <a:rPr lang="ru-RU" sz="1400" dirty="0" err="1"/>
              <a:t>одягненим</a:t>
            </a:r>
            <a:r>
              <a:rPr lang="ru-RU" sz="1400" dirty="0"/>
              <a:t>, </a:t>
            </a:r>
            <a:r>
              <a:rPr lang="ru-RU" sz="1400" dirty="0" err="1"/>
              <a:t>ніхто</a:t>
            </a:r>
            <a:r>
              <a:rPr lang="ru-RU" sz="1400" dirty="0"/>
              <a:t> не стане вести </a:t>
            </a:r>
            <a:r>
              <a:rPr lang="ru-RU" sz="1400" dirty="0" err="1"/>
              <a:t>справи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Зовнішній</a:t>
            </a:r>
            <a:r>
              <a:rPr lang="ru-RU" sz="1400" dirty="0"/>
              <a:t> </a:t>
            </a:r>
            <a:r>
              <a:rPr lang="ru-RU" sz="1400" dirty="0" err="1"/>
              <a:t>вигляд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(до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відносяться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одежа, а й </a:t>
            </a:r>
            <a:r>
              <a:rPr lang="ru-RU" sz="1400" dirty="0" err="1"/>
              <a:t>вигляд</a:t>
            </a:r>
            <a:r>
              <a:rPr lang="ru-RU" sz="1400" dirty="0"/>
              <a:t> </a:t>
            </a:r>
            <a:r>
              <a:rPr lang="ru-RU" sz="1400" dirty="0" err="1"/>
              <a:t>обличчя</a:t>
            </a:r>
            <a:r>
              <a:rPr lang="ru-RU" sz="1400" dirty="0"/>
              <a:t>, </a:t>
            </a:r>
            <a:r>
              <a:rPr lang="ru-RU" sz="1400" dirty="0" err="1"/>
              <a:t>зору</a:t>
            </a:r>
            <a:r>
              <a:rPr lang="ru-RU" sz="1400" dirty="0"/>
              <a:t>, осанка, </a:t>
            </a:r>
            <a:r>
              <a:rPr lang="ru-RU" sz="1400" dirty="0" err="1"/>
              <a:t>манери</a:t>
            </a:r>
            <a:r>
              <a:rPr lang="ru-RU" sz="1400" dirty="0"/>
              <a:t>, голос </a:t>
            </a:r>
            <a:r>
              <a:rPr lang="ru-RU" sz="1400" dirty="0" err="1"/>
              <a:t>людини</a:t>
            </a:r>
            <a:r>
              <a:rPr lang="ru-RU" sz="1400" dirty="0"/>
              <a:t> , та </a:t>
            </a:r>
            <a:r>
              <a:rPr lang="ru-RU" sz="1400" dirty="0" err="1"/>
              <a:t>інше</a:t>
            </a:r>
            <a:r>
              <a:rPr lang="ru-RU" sz="1400" dirty="0"/>
              <a:t>), </a:t>
            </a:r>
            <a:r>
              <a:rPr lang="ru-RU" sz="1400" dirty="0" err="1"/>
              <a:t>відіграють</a:t>
            </a:r>
            <a:r>
              <a:rPr lang="ru-RU" sz="1400" dirty="0"/>
              <a:t> </a:t>
            </a:r>
            <a:r>
              <a:rPr lang="ru-RU" sz="1400" dirty="0" err="1"/>
              <a:t>неабияку</a:t>
            </a:r>
            <a:r>
              <a:rPr lang="ru-RU" sz="1400" dirty="0"/>
              <a:t> роль у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кар’єрі</a:t>
            </a:r>
            <a:r>
              <a:rPr lang="ru-RU" sz="1400" dirty="0"/>
              <a:t>. </a:t>
            </a:r>
            <a:r>
              <a:rPr lang="ru-RU" sz="1400" dirty="0" err="1"/>
              <a:t>Американці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стверджують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характер </a:t>
            </a:r>
            <a:r>
              <a:rPr lang="ru-RU" sz="1400" dirty="0" err="1"/>
              <a:t>зовнішнього</a:t>
            </a:r>
            <a:r>
              <a:rPr lang="ru-RU" sz="1400" dirty="0"/>
              <a:t> </a:t>
            </a:r>
            <a:r>
              <a:rPr lang="ru-RU" sz="1400" dirty="0" err="1"/>
              <a:t>вигляду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забезпечити</a:t>
            </a:r>
            <a:r>
              <a:rPr lang="ru-RU" sz="1400" dirty="0"/>
              <a:t> до 20 % </a:t>
            </a:r>
            <a:r>
              <a:rPr lang="ru-RU" sz="1400" dirty="0" err="1"/>
              <a:t>розміру</a:t>
            </a:r>
            <a:r>
              <a:rPr lang="ru-RU" sz="1400" dirty="0"/>
              <a:t> </a:t>
            </a:r>
            <a:r>
              <a:rPr lang="ru-RU" sz="1400" dirty="0" err="1"/>
              <a:t>заробітної</a:t>
            </a:r>
            <a:r>
              <a:rPr lang="ru-RU" sz="1400" dirty="0"/>
              <a:t> </a:t>
            </a:r>
            <a:r>
              <a:rPr lang="ru-RU" sz="1400" dirty="0" err="1"/>
              <a:t>платні</a:t>
            </a:r>
            <a:r>
              <a:rPr lang="ru-RU" sz="1400" dirty="0"/>
              <a:t>. Чим </a:t>
            </a:r>
            <a:r>
              <a:rPr lang="ru-RU" sz="1400" dirty="0" err="1"/>
              <a:t>пристойніший</a:t>
            </a:r>
            <a:r>
              <a:rPr lang="ru-RU" sz="1400" dirty="0"/>
              <a:t> </a:t>
            </a:r>
            <a:r>
              <a:rPr lang="ru-RU" sz="1400" dirty="0" err="1"/>
              <a:t>вигляд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ділова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шансів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господаря </a:t>
            </a:r>
            <a:r>
              <a:rPr lang="ru-RU" sz="1400" dirty="0" err="1"/>
              <a:t>вищу</a:t>
            </a:r>
            <a:r>
              <a:rPr lang="ru-RU" sz="1400" dirty="0"/>
              <a:t> </a:t>
            </a:r>
            <a:r>
              <a:rPr lang="ru-RU" sz="1400" dirty="0" err="1"/>
              <a:t>зарплатню</a:t>
            </a:r>
            <a:r>
              <a:rPr lang="ru-RU" sz="1400" dirty="0"/>
              <a:t>. </a:t>
            </a:r>
          </a:p>
          <a:p>
            <a:r>
              <a:rPr lang="ru-RU" sz="1400" dirty="0"/>
              <a:t>За </a:t>
            </a:r>
            <a:r>
              <a:rPr lang="ru-RU" sz="1400" dirty="0" err="1"/>
              <a:t>зовнішнім</a:t>
            </a:r>
            <a:r>
              <a:rPr lang="ru-RU" sz="1400" dirty="0"/>
              <a:t> </a:t>
            </a:r>
            <a:r>
              <a:rPr lang="ru-RU" sz="1400" dirty="0" err="1"/>
              <a:t>виглядом</a:t>
            </a:r>
            <a:r>
              <a:rPr lang="ru-RU" sz="1400" dirty="0"/>
              <a:t> у партнера </a:t>
            </a:r>
            <a:r>
              <a:rPr lang="ru-RU" sz="1400" dirty="0" err="1"/>
              <a:t>формується</a:t>
            </a:r>
            <a:r>
              <a:rPr lang="ru-RU" sz="1400" dirty="0"/>
              <a:t> перше </a:t>
            </a:r>
            <a:r>
              <a:rPr lang="ru-RU" sz="1400" dirty="0" err="1"/>
              <a:t>враження</a:t>
            </a:r>
            <a:r>
              <a:rPr lang="ru-RU" sz="1400" dirty="0"/>
              <a:t> про </a:t>
            </a:r>
            <a:r>
              <a:rPr lang="ru-RU" sz="1400" dirty="0" err="1"/>
              <a:t>репутацію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, яку </a:t>
            </a:r>
            <a:r>
              <a:rPr lang="ru-RU" sz="1400" dirty="0" err="1"/>
              <a:t>представляє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працівник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Визначимо</a:t>
            </a:r>
            <a:r>
              <a:rPr lang="ru-RU" sz="1400" dirty="0"/>
              <a:t>, </a:t>
            </a:r>
            <a:r>
              <a:rPr lang="ru-RU" sz="1400" dirty="0" err="1"/>
              <a:t>якою</a:t>
            </a:r>
            <a:r>
              <a:rPr lang="ru-RU" sz="1400" dirty="0"/>
              <a:t> повинна бути одежа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чоловіка</a:t>
            </a:r>
            <a:r>
              <a:rPr lang="ru-RU" sz="1400" dirty="0"/>
              <a:t>. На роботу не </a:t>
            </a:r>
            <a:r>
              <a:rPr lang="ru-RU" sz="1400" dirty="0" err="1"/>
              <a:t>радять</a:t>
            </a:r>
            <a:r>
              <a:rPr lang="ru-RU" sz="1400" dirty="0"/>
              <a:t> </a:t>
            </a:r>
            <a:r>
              <a:rPr lang="ru-RU" sz="1400" dirty="0" err="1"/>
              <a:t>одягати</a:t>
            </a:r>
            <a:r>
              <a:rPr lang="ru-RU" sz="1400" dirty="0"/>
              <a:t> </a:t>
            </a:r>
            <a:r>
              <a:rPr lang="ru-RU" sz="1400" dirty="0" err="1"/>
              <a:t>світлі</a:t>
            </a:r>
            <a:r>
              <a:rPr lang="ru-RU" sz="1400" dirty="0"/>
              <a:t> </a:t>
            </a:r>
            <a:r>
              <a:rPr lang="ru-RU" sz="1400" dirty="0" err="1"/>
              <a:t>костюми</a:t>
            </a:r>
            <a:r>
              <a:rPr lang="ru-RU" sz="1400" dirty="0"/>
              <a:t>, </a:t>
            </a:r>
            <a:r>
              <a:rPr lang="ru-RU" sz="1400" dirty="0" err="1"/>
              <a:t>яскраві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темні</a:t>
            </a:r>
            <a:r>
              <a:rPr lang="ru-RU" sz="1400" dirty="0"/>
              <a:t> сорочки. Сорочка </a:t>
            </a:r>
            <a:r>
              <a:rPr lang="ru-RU" sz="1400" dirty="0" err="1"/>
              <a:t>звичайно</a:t>
            </a:r>
            <a:r>
              <a:rPr lang="ru-RU" sz="1400" dirty="0"/>
              <a:t> повинна бути </a:t>
            </a:r>
            <a:r>
              <a:rPr lang="ru-RU" sz="1400" dirty="0" err="1"/>
              <a:t>світла</a:t>
            </a:r>
            <a:r>
              <a:rPr lang="ru-RU" sz="1400" dirty="0"/>
              <a:t>: </a:t>
            </a:r>
            <a:r>
              <a:rPr lang="ru-RU" sz="1400" dirty="0" err="1"/>
              <a:t>блакитна</a:t>
            </a:r>
            <a:r>
              <a:rPr lang="ru-RU" sz="1400" dirty="0"/>
              <a:t>, </a:t>
            </a:r>
            <a:r>
              <a:rPr lang="ru-RU" sz="1400" dirty="0" err="1"/>
              <a:t>світло</a:t>
            </a:r>
            <a:r>
              <a:rPr lang="ru-RU" sz="1400" dirty="0"/>
              <a:t>-бежева, в </a:t>
            </a:r>
            <a:r>
              <a:rPr lang="ru-RU" sz="1400" dirty="0" err="1"/>
              <a:t>ледь</a:t>
            </a:r>
            <a:r>
              <a:rPr lang="ru-RU" sz="1400" dirty="0"/>
              <a:t> </a:t>
            </a:r>
            <a:r>
              <a:rPr lang="ru-RU" sz="1400" dirty="0" err="1"/>
              <a:t>помітну</a:t>
            </a:r>
            <a:r>
              <a:rPr lang="ru-RU" sz="1400" dirty="0"/>
              <a:t> </a:t>
            </a:r>
            <a:r>
              <a:rPr lang="ru-RU" sz="1400" dirty="0" err="1"/>
              <a:t>смужку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клітинку</a:t>
            </a:r>
            <a:r>
              <a:rPr lang="ru-RU" sz="1400" dirty="0"/>
              <a:t>.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прийнятні</a:t>
            </a:r>
            <a:r>
              <a:rPr lang="ru-RU" sz="1400" dirty="0"/>
              <a:t> </a:t>
            </a:r>
            <a:r>
              <a:rPr lang="ru-RU" sz="1400" dirty="0" err="1"/>
              <a:t>кольори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костюма – темно-</a:t>
            </a:r>
            <a:r>
              <a:rPr lang="ru-RU" sz="1400" dirty="0" err="1"/>
              <a:t>сірий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з легкою </a:t>
            </a:r>
            <a:r>
              <a:rPr lang="ru-RU" sz="1400" dirty="0" err="1"/>
              <a:t>смужкою</a:t>
            </a:r>
            <a:r>
              <a:rPr lang="ru-RU" sz="1400" dirty="0"/>
              <a:t>.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кольори</a:t>
            </a:r>
            <a:r>
              <a:rPr lang="ru-RU" sz="1400" dirty="0"/>
              <a:t> </a:t>
            </a:r>
            <a:r>
              <a:rPr lang="ru-RU" sz="1400" dirty="0" err="1"/>
              <a:t>зручні</a:t>
            </a:r>
            <a:r>
              <a:rPr lang="ru-RU" sz="1400" dirty="0"/>
              <a:t> </a:t>
            </a:r>
            <a:r>
              <a:rPr lang="ru-RU" sz="1400" dirty="0" err="1"/>
              <a:t>універсальністю</a:t>
            </a:r>
            <a:r>
              <a:rPr lang="ru-RU" sz="1400" dirty="0"/>
              <a:t> –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ділова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часто </a:t>
            </a:r>
            <a:r>
              <a:rPr lang="ru-RU" sz="1400" dirty="0" err="1"/>
              <a:t>вранці</a:t>
            </a:r>
            <a:r>
              <a:rPr lang="ru-RU" sz="1400" dirty="0"/>
              <a:t> не </a:t>
            </a:r>
            <a:r>
              <a:rPr lang="ru-RU" sz="1400" dirty="0" err="1"/>
              <a:t>знає</a:t>
            </a:r>
            <a:r>
              <a:rPr lang="ru-RU" sz="1400" dirty="0"/>
              <a:t>, </a:t>
            </a:r>
            <a:r>
              <a:rPr lang="ru-RU" sz="1400" dirty="0" err="1"/>
              <a:t>куди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запросять</a:t>
            </a:r>
            <a:r>
              <a:rPr lang="ru-RU" sz="1400" dirty="0"/>
              <a:t> </a:t>
            </a:r>
            <a:r>
              <a:rPr lang="ru-RU" sz="1400" dirty="0" err="1"/>
              <a:t>увечері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повернутися</a:t>
            </a:r>
            <a:r>
              <a:rPr lang="ru-RU" sz="1400" dirty="0"/>
              <a:t> </a:t>
            </a:r>
            <a:r>
              <a:rPr lang="ru-RU" sz="1400" dirty="0" err="1"/>
              <a:t>додому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готелю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поміняти</a:t>
            </a:r>
            <a:r>
              <a:rPr lang="ru-RU" sz="1400" dirty="0"/>
              <a:t> </a:t>
            </a:r>
            <a:r>
              <a:rPr lang="ru-RU" sz="1400" dirty="0" err="1"/>
              <a:t>одяг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Ознака</a:t>
            </a:r>
            <a:r>
              <a:rPr lang="ru-RU" sz="1400" dirty="0"/>
              <a:t> </a:t>
            </a:r>
            <a:r>
              <a:rPr lang="ru-RU" sz="1400" dirty="0" err="1"/>
              <a:t>елегантності</a:t>
            </a:r>
            <a:r>
              <a:rPr lang="ru-RU" sz="1400" dirty="0"/>
              <a:t> </a:t>
            </a:r>
            <a:r>
              <a:rPr lang="ru-RU" sz="1400" dirty="0" err="1"/>
              <a:t>вимагає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з-</a:t>
            </a:r>
            <a:r>
              <a:rPr lang="ru-RU" sz="1400" dirty="0" err="1"/>
              <a:t>під</a:t>
            </a:r>
            <a:r>
              <a:rPr lang="ru-RU" sz="1400" dirty="0"/>
              <a:t> рукава костюма </a:t>
            </a:r>
            <a:r>
              <a:rPr lang="ru-RU" sz="1400" dirty="0" err="1"/>
              <a:t>виглядали</a:t>
            </a:r>
            <a:r>
              <a:rPr lang="ru-RU" sz="1400" dirty="0"/>
              <a:t> рукава сорочки </a:t>
            </a:r>
            <a:r>
              <a:rPr lang="ru-RU" sz="1400" dirty="0" err="1"/>
              <a:t>приблизно</a:t>
            </a:r>
            <a:r>
              <a:rPr lang="ru-RU" sz="1400" dirty="0"/>
              <a:t> на два </a:t>
            </a:r>
            <a:r>
              <a:rPr lang="ru-RU" sz="1400" dirty="0" err="1"/>
              <a:t>сантиметри</a:t>
            </a:r>
            <a:r>
              <a:rPr lang="ru-RU" sz="1400" dirty="0"/>
              <a:t>. </a:t>
            </a:r>
            <a:r>
              <a:rPr lang="ru-RU" sz="1400" dirty="0" err="1"/>
              <a:t>Краватки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 </a:t>
            </a:r>
            <a:r>
              <a:rPr lang="ru-RU" sz="1400" dirty="0" err="1"/>
              <a:t>добирати</a:t>
            </a:r>
            <a:r>
              <a:rPr lang="ru-RU" sz="1400" dirty="0"/>
              <a:t> не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яскраві</a:t>
            </a:r>
            <a:r>
              <a:rPr lang="ru-RU" sz="1400" dirty="0"/>
              <a:t>, за </a:t>
            </a:r>
            <a:r>
              <a:rPr lang="ru-RU" sz="1400" dirty="0" err="1"/>
              <a:t>кольоровою</a:t>
            </a:r>
            <a:r>
              <a:rPr lang="ru-RU" sz="1400" dirty="0"/>
              <a:t> </a:t>
            </a:r>
            <a:r>
              <a:rPr lang="ru-RU" sz="1400" dirty="0" err="1"/>
              <a:t>гамою</a:t>
            </a:r>
            <a:r>
              <a:rPr lang="ru-RU" sz="1400" dirty="0"/>
              <a:t> вони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відповідати</a:t>
            </a:r>
            <a:r>
              <a:rPr lang="ru-RU" sz="1400" dirty="0"/>
              <a:t> </a:t>
            </a:r>
            <a:r>
              <a:rPr lang="ru-RU" sz="1400" dirty="0" err="1"/>
              <a:t>костюмові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сорочці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3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взуття</a:t>
            </a:r>
            <a:r>
              <a:rPr lang="ru-RU" sz="1400" dirty="0"/>
              <a:t>, то </a:t>
            </a:r>
            <a:r>
              <a:rPr lang="ru-RU" sz="1400" dirty="0" err="1"/>
              <a:t>рекомендують</a:t>
            </a:r>
            <a:r>
              <a:rPr lang="ru-RU" sz="1400" dirty="0"/>
              <a:t> </a:t>
            </a:r>
            <a:r>
              <a:rPr lang="ru-RU" sz="1400" dirty="0" err="1"/>
              <a:t>носити</a:t>
            </a:r>
            <a:r>
              <a:rPr lang="ru-RU" sz="1400" dirty="0"/>
              <a:t> </a:t>
            </a:r>
            <a:r>
              <a:rPr lang="ru-RU" sz="1400" dirty="0" err="1"/>
              <a:t>чорні</a:t>
            </a:r>
            <a:r>
              <a:rPr lang="ru-RU" sz="1400" dirty="0"/>
              <a:t> черевики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напівчеревики</a:t>
            </a:r>
            <a:r>
              <a:rPr lang="ru-RU" sz="1400" dirty="0"/>
              <a:t> з </a:t>
            </a:r>
            <a:r>
              <a:rPr lang="ru-RU" sz="1400" dirty="0" err="1"/>
              <a:t>тонкої</a:t>
            </a:r>
            <a:r>
              <a:rPr lang="ru-RU" sz="1400" dirty="0"/>
              <a:t> </a:t>
            </a:r>
            <a:r>
              <a:rPr lang="ru-RU" sz="1400" dirty="0" err="1"/>
              <a:t>шкіри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пасують</a:t>
            </a:r>
            <a:r>
              <a:rPr lang="ru-RU" sz="1400" dirty="0"/>
              <a:t> до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та </a:t>
            </a:r>
            <a:r>
              <a:rPr lang="ru-RU" sz="1400" dirty="0" err="1"/>
              <a:t>кольорів</a:t>
            </a:r>
            <a:r>
              <a:rPr lang="ru-RU" sz="1400" dirty="0"/>
              <a:t> </a:t>
            </a:r>
            <a:r>
              <a:rPr lang="ru-RU" sz="1400" dirty="0" err="1"/>
              <a:t>костюмів</a:t>
            </a:r>
            <a:r>
              <a:rPr lang="ru-RU" sz="1400" dirty="0"/>
              <a:t>. </a:t>
            </a:r>
            <a:r>
              <a:rPr lang="ru-RU" sz="1400" dirty="0" err="1"/>
              <a:t>Літнього</a:t>
            </a:r>
            <a:r>
              <a:rPr lang="ru-RU" sz="1400" dirty="0"/>
              <a:t> часу до нетемного костюма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взути</a:t>
            </a:r>
            <a:r>
              <a:rPr lang="ru-RU" sz="1400" dirty="0"/>
              <a:t> </a:t>
            </a:r>
            <a:r>
              <a:rPr lang="ru-RU" sz="1400" dirty="0" err="1"/>
              <a:t>кольорові</a:t>
            </a:r>
            <a:r>
              <a:rPr lang="ru-RU" sz="1400" dirty="0"/>
              <a:t> черевики, але </a:t>
            </a:r>
            <a:r>
              <a:rPr lang="ru-RU" sz="1400" dirty="0" err="1"/>
              <a:t>тільки</a:t>
            </a:r>
            <a:r>
              <a:rPr lang="ru-RU" sz="1400" dirty="0"/>
              <a:t> не </a:t>
            </a:r>
            <a:r>
              <a:rPr lang="ru-RU" sz="1400" dirty="0" err="1"/>
              <a:t>сандалі</a:t>
            </a:r>
            <a:r>
              <a:rPr lang="ru-RU" sz="1400" dirty="0"/>
              <a:t>. </a:t>
            </a:r>
            <a:r>
              <a:rPr lang="ru-RU" sz="1400" dirty="0" err="1"/>
              <a:t>Шкарпетки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сірі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чорні</a:t>
            </a:r>
            <a:r>
              <a:rPr lang="ru-RU" sz="1400" dirty="0"/>
              <a:t>, а до </a:t>
            </a:r>
            <a:r>
              <a:rPr lang="ru-RU" sz="1400" dirty="0" err="1"/>
              <a:t>костюмів</a:t>
            </a:r>
            <a:r>
              <a:rPr lang="ru-RU" sz="1400" dirty="0"/>
              <a:t> коричневого </a:t>
            </a:r>
            <a:r>
              <a:rPr lang="ru-RU" sz="1400" dirty="0" err="1"/>
              <a:t>кольору</a:t>
            </a:r>
            <a:r>
              <a:rPr lang="ru-RU" sz="1400" dirty="0"/>
              <a:t> – </a:t>
            </a:r>
            <a:r>
              <a:rPr lang="ru-RU" sz="1400" dirty="0" err="1"/>
              <a:t>коричневі</a:t>
            </a:r>
            <a:r>
              <a:rPr lang="ru-RU" sz="1400" dirty="0"/>
              <a:t>, але </a:t>
            </a:r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не </a:t>
            </a:r>
            <a:r>
              <a:rPr lang="ru-RU" sz="1400" dirty="0" err="1"/>
              <a:t>білі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червоні</a:t>
            </a:r>
            <a:r>
              <a:rPr lang="ru-RU" sz="1400" dirty="0"/>
              <a:t>. </a:t>
            </a:r>
            <a:r>
              <a:rPr lang="ru-RU" sz="1400" dirty="0" err="1"/>
              <a:t>Довжина</a:t>
            </a:r>
            <a:r>
              <a:rPr lang="ru-RU" sz="1400" dirty="0"/>
              <a:t> </a:t>
            </a:r>
            <a:r>
              <a:rPr lang="ru-RU" sz="1400" dirty="0" err="1"/>
              <a:t>шкарпеток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достатньою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з-</a:t>
            </a:r>
            <a:r>
              <a:rPr lang="ru-RU" sz="1400" dirty="0" err="1"/>
              <a:t>під</a:t>
            </a:r>
            <a:r>
              <a:rPr lang="ru-RU" sz="1400" dirty="0"/>
              <a:t> брюк не </a:t>
            </a:r>
            <a:r>
              <a:rPr lang="ru-RU" sz="1400" dirty="0" err="1"/>
              <a:t>виглядала</a:t>
            </a:r>
            <a:r>
              <a:rPr lang="ru-RU" sz="1400" dirty="0"/>
              <a:t> гола нога. </a:t>
            </a:r>
          </a:p>
          <a:p>
            <a:r>
              <a:rPr lang="ru-RU" sz="1400" dirty="0" err="1"/>
              <a:t>Ділова</a:t>
            </a:r>
            <a:r>
              <a:rPr lang="ru-RU" sz="1400" dirty="0"/>
              <a:t> </a:t>
            </a:r>
            <a:r>
              <a:rPr lang="ru-RU" sz="1400" dirty="0" err="1"/>
              <a:t>жінка</a:t>
            </a:r>
            <a:r>
              <a:rPr lang="ru-RU" sz="1400" dirty="0"/>
              <a:t> </a:t>
            </a:r>
            <a:r>
              <a:rPr lang="ru-RU" sz="1400" dirty="0" err="1"/>
              <a:t>набагато</a:t>
            </a:r>
            <a:r>
              <a:rPr lang="ru-RU" sz="1400" dirty="0"/>
              <a:t> </a:t>
            </a:r>
            <a:r>
              <a:rPr lang="ru-RU" sz="1400" dirty="0" err="1"/>
              <a:t>вільніша</a:t>
            </a:r>
            <a:r>
              <a:rPr lang="ru-RU" sz="1400" dirty="0"/>
              <a:t> у </a:t>
            </a:r>
            <a:r>
              <a:rPr lang="ru-RU" sz="1400" dirty="0" err="1"/>
              <a:t>виборі</a:t>
            </a:r>
            <a:r>
              <a:rPr lang="ru-RU" sz="1400" dirty="0"/>
              <a:t> </a:t>
            </a:r>
            <a:r>
              <a:rPr lang="ru-RU" sz="1400" dirty="0" err="1"/>
              <a:t>одягу</a:t>
            </a:r>
            <a:r>
              <a:rPr lang="ru-RU" sz="1400" dirty="0"/>
              <a:t>: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сукня</a:t>
            </a:r>
            <a:r>
              <a:rPr lang="ru-RU" sz="1400" dirty="0"/>
              <a:t>, костюм, </a:t>
            </a:r>
            <a:r>
              <a:rPr lang="ru-RU" sz="1400" dirty="0" err="1"/>
              <a:t>спідниця</a:t>
            </a:r>
            <a:r>
              <a:rPr lang="ru-RU" sz="1400" dirty="0"/>
              <a:t> з блузою. Але все-таки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костюмів</a:t>
            </a:r>
            <a:r>
              <a:rPr lang="ru-RU" sz="1400" dirty="0"/>
              <a:t> </a:t>
            </a:r>
            <a:r>
              <a:rPr lang="ru-RU" sz="1400" dirty="0" err="1"/>
              <a:t>класичного</a:t>
            </a:r>
            <a:r>
              <a:rPr lang="ru-RU" sz="1400" dirty="0"/>
              <a:t> стилю з набором блуз. У будь-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одежа повинна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фасон,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личить</a:t>
            </a:r>
            <a:r>
              <a:rPr lang="ru-RU" sz="1400" dirty="0"/>
              <a:t> </a:t>
            </a:r>
            <a:r>
              <a:rPr lang="ru-RU" sz="1400" dirty="0" err="1"/>
              <a:t>жінці</a:t>
            </a:r>
            <a:r>
              <a:rPr lang="ru-RU" sz="1400" dirty="0"/>
              <a:t>, </a:t>
            </a:r>
            <a:r>
              <a:rPr lang="ru-RU" sz="1400" dirty="0" err="1"/>
              <a:t>відповідає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стилю, </a:t>
            </a:r>
            <a:r>
              <a:rPr lang="ru-RU" sz="1400" dirty="0" err="1"/>
              <a:t>підкреслює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індивідуальність</a:t>
            </a:r>
            <a:r>
              <a:rPr lang="ru-RU" sz="1400" dirty="0"/>
              <a:t>. </a:t>
            </a:r>
            <a:r>
              <a:rPr lang="ru-RU" sz="1400" dirty="0" err="1"/>
              <a:t>Кажуть</a:t>
            </a:r>
            <a:r>
              <a:rPr lang="ru-RU" sz="1400" dirty="0"/>
              <a:t>, </a:t>
            </a:r>
            <a:r>
              <a:rPr lang="ru-RU" sz="1400" dirty="0" err="1"/>
              <a:t>жінка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високий</a:t>
            </a:r>
            <a:r>
              <a:rPr lang="ru-RU" sz="1400" dirty="0"/>
              <a:t> смак,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чоловіки</a:t>
            </a:r>
            <a:r>
              <a:rPr lang="ru-RU" sz="1400" dirty="0"/>
              <a:t> </a:t>
            </a:r>
            <a:r>
              <a:rPr lang="ru-RU" sz="1400" dirty="0" err="1"/>
              <a:t>пам’ятають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вона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одягнена</a:t>
            </a:r>
            <a:r>
              <a:rPr lang="ru-RU" sz="1400" dirty="0"/>
              <a:t> </a:t>
            </a:r>
            <a:r>
              <a:rPr lang="ru-RU" sz="1400" dirty="0" err="1"/>
              <a:t>вишукано</a:t>
            </a:r>
            <a:r>
              <a:rPr lang="ru-RU" sz="1400" dirty="0"/>
              <a:t>, але не </a:t>
            </a:r>
            <a:r>
              <a:rPr lang="ru-RU" sz="1400" dirty="0" err="1"/>
              <a:t>пам’ятають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на </a:t>
            </a:r>
            <a:r>
              <a:rPr lang="ru-RU" sz="1400" dirty="0" err="1"/>
              <a:t>ній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Взуття</a:t>
            </a:r>
            <a:r>
              <a:rPr lang="ru-RU" sz="1400" dirty="0"/>
              <a:t>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жінки</a:t>
            </a:r>
            <a:r>
              <a:rPr lang="ru-RU" sz="1400" dirty="0"/>
              <a:t> не </a:t>
            </a:r>
            <a:r>
              <a:rPr lang="ru-RU" sz="1400" dirty="0" err="1"/>
              <a:t>підлягає</a:t>
            </a:r>
            <a:r>
              <a:rPr lang="ru-RU" sz="1400" dirty="0"/>
              <a:t> строгим правилам: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і </a:t>
            </a:r>
            <a:r>
              <a:rPr lang="ru-RU" sz="1400" dirty="0" err="1"/>
              <a:t>туфлі</a:t>
            </a:r>
            <a:r>
              <a:rPr lang="ru-RU" sz="1400" dirty="0"/>
              <a:t>, й </a:t>
            </a:r>
            <a:r>
              <a:rPr lang="ru-RU" sz="1400" dirty="0" err="1"/>
              <a:t>босоніжки</a:t>
            </a:r>
            <a:r>
              <a:rPr lang="ru-RU" sz="1400" dirty="0"/>
              <a:t> з будь-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підбором</a:t>
            </a:r>
            <a:r>
              <a:rPr lang="ru-RU" sz="1400" dirty="0"/>
              <a:t>, але в </a:t>
            </a:r>
            <a:r>
              <a:rPr lang="ru-RU" sz="1400" dirty="0" err="1"/>
              <a:t>жодному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не </a:t>
            </a:r>
            <a:r>
              <a:rPr lang="ru-RU" sz="1400" dirty="0" err="1"/>
              <a:t>спортивне</a:t>
            </a:r>
            <a:r>
              <a:rPr lang="ru-RU" sz="1400" dirty="0"/>
              <a:t> </a:t>
            </a:r>
            <a:r>
              <a:rPr lang="ru-RU" sz="1400" dirty="0" err="1"/>
              <a:t>взуття</a:t>
            </a:r>
            <a:r>
              <a:rPr lang="ru-RU" sz="1400" dirty="0"/>
              <a:t>.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носити</a:t>
            </a:r>
            <a:r>
              <a:rPr lang="ru-RU" sz="1400" dirty="0"/>
              <a:t> </a:t>
            </a:r>
            <a:r>
              <a:rPr lang="ru-RU" sz="1400" dirty="0" err="1"/>
              <a:t>шкіряні</a:t>
            </a:r>
            <a:r>
              <a:rPr lang="ru-RU" sz="1400" dirty="0"/>
              <a:t> </a:t>
            </a:r>
            <a:r>
              <a:rPr lang="ru-RU" sz="1400" dirty="0" err="1"/>
              <a:t>речі</a:t>
            </a:r>
            <a:r>
              <a:rPr lang="ru-RU" sz="1400" dirty="0"/>
              <a:t>, але не </a:t>
            </a:r>
            <a:r>
              <a:rPr lang="ru-RU" sz="1400" dirty="0" err="1"/>
              <a:t>синтетичні</a:t>
            </a:r>
            <a:r>
              <a:rPr lang="ru-RU" sz="1400" dirty="0"/>
              <a:t>, </a:t>
            </a:r>
            <a:r>
              <a:rPr lang="ru-RU" sz="1400" dirty="0" err="1"/>
              <a:t>увечері</a:t>
            </a:r>
            <a:r>
              <a:rPr lang="ru-RU" sz="1400" dirty="0"/>
              <a:t> треба </a:t>
            </a:r>
            <a:r>
              <a:rPr lang="ru-RU" sz="1400" dirty="0" err="1"/>
              <a:t>вдягати</a:t>
            </a:r>
            <a:r>
              <a:rPr lang="ru-RU" sz="1400" dirty="0"/>
              <a:t> </a:t>
            </a:r>
            <a:r>
              <a:rPr lang="ru-RU" sz="1400" dirty="0" err="1"/>
              <a:t>тонкі</a:t>
            </a:r>
            <a:r>
              <a:rPr lang="ru-RU" sz="1400" dirty="0"/>
              <a:t> </a:t>
            </a:r>
            <a:r>
              <a:rPr lang="ru-RU" sz="1400" dirty="0" err="1"/>
              <a:t>панчохи</a:t>
            </a:r>
            <a:r>
              <a:rPr lang="ru-RU" sz="1400" dirty="0"/>
              <a:t>. </a:t>
            </a:r>
          </a:p>
          <a:p>
            <a:r>
              <a:rPr lang="ru-RU" sz="1400" dirty="0"/>
              <a:t>Сумки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жінки</a:t>
            </a:r>
            <a:r>
              <a:rPr lang="ru-RU" sz="1400" dirty="0"/>
              <a:t> не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нагадувати</a:t>
            </a:r>
            <a:r>
              <a:rPr lang="ru-RU" sz="1400" dirty="0"/>
              <a:t> </a:t>
            </a:r>
            <a:r>
              <a:rPr lang="ru-RU" sz="1400" dirty="0" err="1"/>
              <a:t>господарські</a:t>
            </a:r>
            <a:r>
              <a:rPr lang="ru-RU" sz="1400" dirty="0"/>
              <a:t>, але й </a:t>
            </a:r>
            <a:r>
              <a:rPr lang="ru-RU" sz="1400" dirty="0" err="1"/>
              <a:t>портфелі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не </a:t>
            </a:r>
            <a:r>
              <a:rPr lang="ru-RU" sz="1400" dirty="0" err="1"/>
              <a:t>рекомендуються</a:t>
            </a:r>
            <a:r>
              <a:rPr lang="ru-RU" sz="1400" dirty="0"/>
              <a:t>. </a:t>
            </a:r>
            <a:r>
              <a:rPr lang="ru-RU" sz="1400" dirty="0" err="1"/>
              <a:t>Тепер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прикрас. </a:t>
            </a:r>
            <a:r>
              <a:rPr lang="ru-RU" sz="1400" dirty="0" err="1"/>
              <a:t>Вважається</a:t>
            </a:r>
            <a:r>
              <a:rPr lang="ru-RU" sz="1400" dirty="0"/>
              <a:t> за </a:t>
            </a:r>
            <a:r>
              <a:rPr lang="ru-RU" sz="1400" dirty="0" err="1"/>
              <a:t>непристойне</a:t>
            </a:r>
            <a:r>
              <a:rPr lang="ru-RU" sz="1400" dirty="0"/>
              <a:t> </a:t>
            </a:r>
            <a:r>
              <a:rPr lang="ru-RU" sz="1400" dirty="0" err="1"/>
              <a:t>носити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коштовностей</a:t>
            </a:r>
            <a:r>
              <a:rPr lang="ru-RU" sz="1400" dirty="0"/>
              <a:t>.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взагалі</a:t>
            </a:r>
            <a:r>
              <a:rPr lang="ru-RU" sz="1400" dirty="0"/>
              <a:t> </a:t>
            </a:r>
            <a:r>
              <a:rPr lang="ru-RU" sz="1400" dirty="0" err="1"/>
              <a:t>ділова</a:t>
            </a:r>
            <a:r>
              <a:rPr lang="ru-RU" sz="1400" dirty="0"/>
              <a:t> </a:t>
            </a:r>
            <a:r>
              <a:rPr lang="ru-RU" sz="1400" dirty="0" err="1"/>
              <a:t>жінка</a:t>
            </a:r>
            <a:r>
              <a:rPr lang="ru-RU" sz="1400" dirty="0"/>
              <a:t> </a:t>
            </a:r>
            <a:r>
              <a:rPr lang="ru-RU" sz="1400" dirty="0" err="1"/>
              <a:t>одягає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18 годин. Вдень – </a:t>
            </a:r>
            <a:r>
              <a:rPr lang="ru-RU" sz="1400" dirty="0" err="1"/>
              <a:t>вдало</a:t>
            </a:r>
            <a:r>
              <a:rPr lang="ru-RU" sz="1400" dirty="0"/>
              <a:t> </a:t>
            </a:r>
            <a:r>
              <a:rPr lang="ru-RU" sz="1400" dirty="0" err="1"/>
              <a:t>дібрана</a:t>
            </a:r>
            <a:r>
              <a:rPr lang="ru-RU" sz="1400" dirty="0"/>
              <a:t> до </a:t>
            </a:r>
            <a:r>
              <a:rPr lang="ru-RU" sz="1400" dirty="0" err="1"/>
              <a:t>вбрання</a:t>
            </a:r>
            <a:r>
              <a:rPr lang="ru-RU" sz="1400" dirty="0"/>
              <a:t> </a:t>
            </a:r>
            <a:r>
              <a:rPr lang="ru-RU" sz="1400" dirty="0" err="1"/>
              <a:t>біжутерія</a:t>
            </a:r>
            <a:r>
              <a:rPr lang="ru-RU" sz="1400" dirty="0"/>
              <a:t>, </a:t>
            </a:r>
            <a:r>
              <a:rPr lang="ru-RU" sz="1400" dirty="0" err="1"/>
              <a:t>скромні</a:t>
            </a:r>
            <a:r>
              <a:rPr lang="ru-RU" sz="1400" dirty="0"/>
              <a:t> </a:t>
            </a:r>
            <a:r>
              <a:rPr lang="ru-RU" sz="1400" dirty="0" err="1"/>
              <a:t>вироби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срібла</a:t>
            </a:r>
            <a:r>
              <a:rPr lang="ru-RU" sz="1400" dirty="0"/>
              <a:t>, дерева та </a:t>
            </a:r>
            <a:r>
              <a:rPr lang="ru-RU" sz="1400" dirty="0" err="1"/>
              <a:t>напівкоштовних</a:t>
            </a:r>
            <a:r>
              <a:rPr lang="ru-RU" sz="1400" dirty="0"/>
              <a:t> </a:t>
            </a:r>
            <a:r>
              <a:rPr lang="ru-RU" sz="1400" dirty="0" err="1"/>
              <a:t>каменів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Необхідні</a:t>
            </a:r>
            <a:r>
              <a:rPr lang="ru-RU" sz="1400" dirty="0"/>
              <a:t> для позитивного </a:t>
            </a:r>
            <a:r>
              <a:rPr lang="ru-RU" sz="1400" dirty="0" err="1"/>
              <a:t>іміджу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: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76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/>
              <a:t> • </a:t>
            </a:r>
            <a:r>
              <a:rPr lang="ru-RU" sz="1400" dirty="0" err="1"/>
              <a:t>Уміння</a:t>
            </a:r>
            <a:r>
              <a:rPr lang="ru-RU" sz="1400" dirty="0"/>
              <a:t> і </a:t>
            </a:r>
            <a:r>
              <a:rPr lang="ru-RU" sz="1400" dirty="0" err="1"/>
              <a:t>бажання</a:t>
            </a:r>
            <a:r>
              <a:rPr lang="ru-RU" sz="1400" dirty="0"/>
              <a:t> </a:t>
            </a:r>
            <a:r>
              <a:rPr lang="ru-RU" sz="1400" dirty="0" err="1"/>
              <a:t>створювати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.</a:t>
            </a:r>
          </a:p>
          <a:p>
            <a:r>
              <a:rPr lang="uk-UA" sz="1400" dirty="0"/>
              <a:t> • Бажання і здатність нести відповідальність і приймати ризиковані рішення. </a:t>
            </a:r>
            <a:endParaRPr lang="ru-RU" sz="1400" dirty="0"/>
          </a:p>
          <a:p>
            <a:r>
              <a:rPr lang="ru-RU" sz="1400" dirty="0"/>
              <a:t>• </a:t>
            </a:r>
            <a:r>
              <a:rPr lang="ru-RU" sz="1400" dirty="0" err="1"/>
              <a:t>Готовність</a:t>
            </a:r>
            <a:r>
              <a:rPr lang="ru-RU" sz="1400" dirty="0"/>
              <a:t> </a:t>
            </a:r>
            <a:r>
              <a:rPr lang="ru-RU" sz="1400" dirty="0" err="1"/>
              <a:t>почати</a:t>
            </a:r>
            <a:r>
              <a:rPr lang="ru-RU" sz="1400" dirty="0"/>
              <a:t> </a:t>
            </a:r>
            <a:r>
              <a:rPr lang="ru-RU" sz="1400" dirty="0" err="1"/>
              <a:t>процесії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, </a:t>
            </a:r>
            <a:r>
              <a:rPr lang="ru-RU" sz="1400" dirty="0" err="1"/>
              <a:t>керувати</a:t>
            </a:r>
            <a:r>
              <a:rPr lang="ru-RU" sz="1400" dirty="0"/>
              <a:t> ними і </a:t>
            </a:r>
            <a:r>
              <a:rPr lang="ru-RU" sz="1400" dirty="0" err="1"/>
              <a:t>використовувати</a:t>
            </a:r>
            <a:r>
              <a:rPr lang="ru-RU" sz="1400" dirty="0"/>
              <a:t> в </a:t>
            </a:r>
            <a:r>
              <a:rPr lang="ru-RU" sz="1400" dirty="0" err="1"/>
              <a:t>інтересах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.</a:t>
            </a:r>
          </a:p>
          <a:p>
            <a:r>
              <a:rPr lang="ru-RU" sz="1400" dirty="0"/>
              <a:t> • </a:t>
            </a:r>
            <a:r>
              <a:rPr lang="ru-RU" sz="1400" dirty="0" err="1"/>
              <a:t>Готовність</a:t>
            </a:r>
            <a:r>
              <a:rPr lang="ru-RU" sz="1400" dirty="0"/>
              <a:t> до </a:t>
            </a:r>
            <a:r>
              <a:rPr lang="ru-RU" sz="1400" dirty="0" err="1"/>
              <a:t>співробітництва</a:t>
            </a:r>
            <a:r>
              <a:rPr lang="ru-RU" sz="1400" dirty="0"/>
              <a:t>.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Мистецтво</a:t>
            </a:r>
            <a:r>
              <a:rPr lang="ru-RU" sz="1400" dirty="0"/>
              <a:t> </a:t>
            </a:r>
            <a:r>
              <a:rPr lang="ru-RU" sz="1400" dirty="0" err="1"/>
              <a:t>приймати</a:t>
            </a:r>
            <a:r>
              <a:rPr lang="ru-RU" sz="1400" dirty="0"/>
              <a:t> </a:t>
            </a:r>
            <a:r>
              <a:rPr lang="ru-RU" sz="1400" dirty="0" err="1"/>
              <a:t>швидкі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передбачати</a:t>
            </a:r>
            <a:r>
              <a:rPr lang="ru-RU" sz="1400" dirty="0"/>
              <a:t> </a:t>
            </a:r>
            <a:r>
              <a:rPr lang="ru-RU" sz="1400" dirty="0" err="1"/>
              <a:t>майбутнє</a:t>
            </a:r>
            <a:r>
              <a:rPr lang="ru-RU" sz="1400" dirty="0"/>
              <a:t>. </a:t>
            </a:r>
          </a:p>
          <a:p>
            <a:r>
              <a:rPr lang="ru-RU" sz="1400" dirty="0"/>
              <a:t>• Широкий </a:t>
            </a:r>
            <a:r>
              <a:rPr lang="ru-RU" sz="1400" dirty="0" err="1"/>
              <a:t>світогляд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Почуття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побачити</a:t>
            </a:r>
            <a:r>
              <a:rPr lang="ru-RU" sz="1400" dirty="0"/>
              <a:t> і </a:t>
            </a:r>
            <a:r>
              <a:rPr lang="ru-RU" sz="1400" dirty="0" err="1"/>
              <a:t>виділити</a:t>
            </a:r>
            <a:r>
              <a:rPr lang="ru-RU" sz="1400" dirty="0"/>
              <a:t> головне.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Наполегливість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/>
              <a:t>думкою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Повага</a:t>
            </a:r>
            <a:r>
              <a:rPr lang="ru-RU" sz="1400" dirty="0"/>
              <a:t> до </a:t>
            </a:r>
            <a:r>
              <a:rPr lang="ru-RU" sz="1400" dirty="0" err="1"/>
              <a:t>інших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Цілеспрямованість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Рішучість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Евристичність</a:t>
            </a:r>
            <a:r>
              <a:rPr lang="ru-RU" sz="1400" dirty="0"/>
              <a:t> </a:t>
            </a:r>
            <a:r>
              <a:rPr lang="ru-RU" sz="1400" dirty="0" err="1"/>
              <a:t>мислення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Гнучкість</a:t>
            </a:r>
            <a:r>
              <a:rPr lang="ru-RU" sz="1400" dirty="0"/>
              <a:t> </a:t>
            </a:r>
            <a:r>
              <a:rPr lang="ru-RU" sz="1400" dirty="0" err="1"/>
              <a:t>поведінки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Готовність</a:t>
            </a:r>
            <a:r>
              <a:rPr lang="ru-RU" sz="1400" dirty="0"/>
              <a:t> </a:t>
            </a:r>
            <a:r>
              <a:rPr lang="ru-RU" sz="1400" dirty="0" err="1"/>
              <a:t>ризикувати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Впевненість</a:t>
            </a:r>
            <a:r>
              <a:rPr lang="ru-RU" sz="1400" dirty="0"/>
              <a:t> у </a:t>
            </a:r>
            <a:r>
              <a:rPr lang="ru-RU" sz="1400" dirty="0" err="1"/>
              <a:t>собі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Конкурентноздатність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Енергійність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Прагнення</a:t>
            </a:r>
            <a:r>
              <a:rPr lang="ru-RU" sz="1400" dirty="0"/>
              <a:t> до </a:t>
            </a:r>
            <a:r>
              <a:rPr lang="ru-RU" sz="1400" dirty="0" err="1"/>
              <a:t>успіху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спілкуватися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Ініціативність</a:t>
            </a:r>
            <a:r>
              <a:rPr lang="ru-RU" sz="1400" dirty="0"/>
              <a:t>. </a:t>
            </a:r>
          </a:p>
          <a:p>
            <a:r>
              <a:rPr lang="ru-RU" sz="1400" dirty="0"/>
              <a:t>•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подобатися</a:t>
            </a:r>
            <a:r>
              <a:rPr lang="ru-RU" sz="1400" dirty="0"/>
              <a:t> людям</a:t>
            </a:r>
            <a:r>
              <a:rPr lang="uk-UA" sz="1400" dirty="0"/>
              <a:t>.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3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/>
              <a:t> Чим </a:t>
            </a:r>
            <a:r>
              <a:rPr lang="ru-RU" sz="1400" dirty="0" err="1"/>
              <a:t>вища</a:t>
            </a:r>
            <a:r>
              <a:rPr lang="ru-RU" sz="1400" dirty="0"/>
              <a:t> у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загальна</a:t>
            </a:r>
            <a:r>
              <a:rPr lang="ru-RU" sz="1400" dirty="0"/>
              <a:t> культура,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вища</a:t>
            </a:r>
            <a:r>
              <a:rPr lang="ru-RU" sz="1400" dirty="0"/>
              <a:t> моральна та </a:t>
            </a:r>
            <a:r>
              <a:rPr lang="ru-RU" sz="1400" dirty="0" err="1"/>
              <a:t>психологічна</a:t>
            </a:r>
            <a:r>
              <a:rPr lang="ru-RU" sz="1400" dirty="0"/>
              <a:t> культура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шансів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на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. Чим </a:t>
            </a:r>
            <a:r>
              <a:rPr lang="ru-RU" sz="1400" dirty="0" err="1"/>
              <a:t>менше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взяла для себе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загальнолюдської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,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менше</a:t>
            </a:r>
            <a:r>
              <a:rPr lang="ru-RU" sz="1400" dirty="0"/>
              <a:t> в </a:t>
            </a:r>
            <a:r>
              <a:rPr lang="ru-RU" sz="1400" dirty="0" err="1"/>
              <a:t>неї</a:t>
            </a:r>
            <a:r>
              <a:rPr lang="ru-RU" sz="1400" dirty="0"/>
              <a:t> </a:t>
            </a:r>
            <a:r>
              <a:rPr lang="ru-RU" sz="1400" dirty="0" err="1"/>
              <a:t>розвинута</a:t>
            </a:r>
            <a:r>
              <a:rPr lang="ru-RU" sz="1400" dirty="0"/>
              <a:t> </a:t>
            </a:r>
            <a:r>
              <a:rPr lang="ru-RU" sz="1400" dirty="0" err="1"/>
              <a:t>мотивація</a:t>
            </a:r>
            <a:r>
              <a:rPr lang="ru-RU" sz="1400" dirty="0"/>
              <a:t> до </a:t>
            </a:r>
            <a:r>
              <a:rPr lang="ru-RU" sz="1400" dirty="0" err="1"/>
              <a:t>гуманних</a:t>
            </a:r>
            <a:r>
              <a:rPr lang="ru-RU" sz="1400" dirty="0"/>
              <a:t>, </a:t>
            </a:r>
            <a:r>
              <a:rPr lang="ru-RU" sz="1400" dirty="0" err="1"/>
              <a:t>доброзичливих</a:t>
            </a:r>
            <a:r>
              <a:rPr lang="ru-RU" sz="1400" dirty="0"/>
              <a:t> </a:t>
            </a:r>
            <a:r>
              <a:rPr lang="ru-RU" sz="1400" dirty="0" err="1"/>
              <a:t>взаємин</a:t>
            </a:r>
            <a:r>
              <a:rPr lang="ru-RU" sz="1400" dirty="0"/>
              <a:t> з </a:t>
            </a:r>
            <a:r>
              <a:rPr lang="ru-RU" sz="1400" dirty="0" err="1"/>
              <a:t>іншими</a:t>
            </a:r>
            <a:r>
              <a:rPr lang="ru-RU" sz="1400" dirty="0"/>
              <a:t>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менше</a:t>
            </a:r>
            <a:r>
              <a:rPr lang="ru-RU" sz="1400" dirty="0"/>
              <a:t> вона </a:t>
            </a:r>
            <a:r>
              <a:rPr lang="ru-RU" sz="1400" dirty="0" err="1"/>
              <a:t>користується</a:t>
            </a:r>
            <a:r>
              <a:rPr lang="ru-RU" sz="1400" dirty="0"/>
              <a:t> </a:t>
            </a:r>
            <a:r>
              <a:rPr lang="ru-RU" sz="1400" dirty="0" err="1"/>
              <a:t>загальноприйнятими</a:t>
            </a:r>
            <a:r>
              <a:rPr lang="ru-RU" sz="1400" dirty="0"/>
              <a:t> нормами </a:t>
            </a:r>
            <a:r>
              <a:rPr lang="ru-RU" sz="1400" dirty="0" err="1"/>
              <a:t>поведінки</a:t>
            </a:r>
            <a:r>
              <a:rPr lang="ru-RU" sz="1400" dirty="0"/>
              <a:t> і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менше</a:t>
            </a:r>
            <a:r>
              <a:rPr lang="ru-RU" sz="1400" dirty="0"/>
              <a:t> готова до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</a:t>
            </a:r>
            <a:r>
              <a:rPr lang="ru-RU" sz="1400" dirty="0" err="1"/>
              <a:t>загалом</a:t>
            </a:r>
            <a:r>
              <a:rPr lang="ru-RU" sz="1400" dirty="0"/>
              <a:t>.</a:t>
            </a:r>
          </a:p>
          <a:p>
            <a:r>
              <a:rPr lang="ru-RU" sz="1400" dirty="0"/>
              <a:t>Кодекс (</a:t>
            </a:r>
            <a:r>
              <a:rPr lang="ru-RU" sz="1400" dirty="0" err="1"/>
              <a:t>заповеді</a:t>
            </a:r>
            <a:r>
              <a:rPr lang="ru-RU" sz="1400" dirty="0"/>
              <a:t>)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етикету</a:t>
            </a:r>
            <a:r>
              <a:rPr lang="ru-RU" sz="1400" dirty="0"/>
              <a:t> </a:t>
            </a:r>
            <a:r>
              <a:rPr lang="ru-RU" sz="1400" dirty="0" err="1"/>
              <a:t>потребує</a:t>
            </a:r>
            <a:r>
              <a:rPr lang="ru-RU" sz="1400" dirty="0"/>
              <a:t>:</a:t>
            </a:r>
          </a:p>
          <a:p>
            <a:r>
              <a:rPr lang="ru-RU" sz="1400" dirty="0"/>
              <a:t> -</a:t>
            </a:r>
            <a:r>
              <a:rPr lang="ru-RU" sz="1400" dirty="0" err="1"/>
              <a:t>робити</a:t>
            </a:r>
            <a:r>
              <a:rPr lang="ru-RU" sz="1400" dirty="0"/>
              <a:t> все </a:t>
            </a:r>
            <a:r>
              <a:rPr lang="ru-RU" sz="1400" dirty="0" err="1"/>
              <a:t>вчасно</a:t>
            </a:r>
            <a:endParaRPr lang="ru-RU" sz="1400" dirty="0"/>
          </a:p>
          <a:p>
            <a:r>
              <a:rPr lang="ru-RU" sz="1400" dirty="0"/>
              <a:t> -не </a:t>
            </a:r>
            <a:r>
              <a:rPr lang="ru-RU" sz="1400" dirty="0" err="1"/>
              <a:t>базікати</a:t>
            </a:r>
            <a:r>
              <a:rPr lang="ru-RU" sz="1400" dirty="0"/>
              <a:t> </a:t>
            </a:r>
            <a:r>
              <a:rPr lang="ru-RU" sz="1400" dirty="0" err="1"/>
              <a:t>зайвого</a:t>
            </a:r>
            <a:endParaRPr lang="ru-RU" sz="1400" dirty="0"/>
          </a:p>
          <a:p>
            <a:r>
              <a:rPr lang="ru-RU" sz="1400" dirty="0"/>
              <a:t> -бути </a:t>
            </a:r>
            <a:r>
              <a:rPr lang="ru-RU" sz="1400" dirty="0" err="1"/>
              <a:t>поважним</a:t>
            </a:r>
            <a:r>
              <a:rPr lang="ru-RU" sz="1400" dirty="0"/>
              <a:t> з </a:t>
            </a:r>
            <a:r>
              <a:rPr lang="ru-RU" sz="1400" dirty="0" err="1"/>
              <a:t>усіма</a:t>
            </a:r>
            <a:endParaRPr lang="ru-RU" sz="1400" dirty="0"/>
          </a:p>
          <a:p>
            <a:r>
              <a:rPr lang="ru-RU" sz="1400" dirty="0"/>
              <a:t> -</a:t>
            </a:r>
            <a:r>
              <a:rPr lang="ru-RU" sz="1400" dirty="0" err="1"/>
              <a:t>думати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про себе</a:t>
            </a:r>
          </a:p>
          <a:p>
            <a:r>
              <a:rPr lang="ru-RU" sz="1400" dirty="0"/>
              <a:t> -</a:t>
            </a:r>
            <a:r>
              <a:rPr lang="ru-RU" sz="1400" dirty="0" err="1"/>
              <a:t>одягатися</a:t>
            </a:r>
            <a:r>
              <a:rPr lang="ru-RU" sz="1400" dirty="0"/>
              <a:t> як </a:t>
            </a:r>
            <a:r>
              <a:rPr lang="ru-RU" sz="1400" dirty="0" err="1"/>
              <a:t>прийнято</a:t>
            </a:r>
            <a:r>
              <a:rPr lang="ru-RU" sz="1400" dirty="0"/>
              <a:t> -</a:t>
            </a:r>
            <a:r>
              <a:rPr lang="ru-RU" sz="1400" dirty="0" err="1"/>
              <a:t>говорити</a:t>
            </a:r>
            <a:r>
              <a:rPr lang="ru-RU" sz="1400" dirty="0"/>
              <a:t> і </a:t>
            </a:r>
            <a:r>
              <a:rPr lang="ru-RU" sz="1400" dirty="0" err="1"/>
              <a:t>писати</a:t>
            </a:r>
            <a:r>
              <a:rPr lang="ru-RU" sz="1400" dirty="0"/>
              <a:t> доброю </a:t>
            </a:r>
            <a:r>
              <a:rPr lang="ru-RU" sz="1400" dirty="0" err="1"/>
              <a:t>мовою</a:t>
            </a:r>
            <a:r>
              <a:rPr lang="ru-RU" sz="140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5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/>
              <a:t>Таким чином, у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професійна</a:t>
            </a:r>
            <a:r>
              <a:rPr lang="ru-RU" sz="1400" dirty="0"/>
              <a:t> </a:t>
            </a:r>
            <a:r>
              <a:rPr lang="ru-RU" sz="1400" dirty="0" err="1"/>
              <a:t>кар’єра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розвиватися</a:t>
            </a:r>
            <a:r>
              <a:rPr lang="ru-RU" sz="1400" dirty="0"/>
              <a:t> як за </a:t>
            </a:r>
            <a:r>
              <a:rPr lang="ru-RU" sz="1400" dirty="0" err="1"/>
              <a:t>лінією</a:t>
            </a:r>
            <a:r>
              <a:rPr lang="ru-RU" sz="1400" dirty="0"/>
              <a:t> </a:t>
            </a:r>
            <a:r>
              <a:rPr lang="ru-RU" sz="1400" dirty="0" err="1"/>
              <a:t>спеціалізації</a:t>
            </a:r>
            <a:r>
              <a:rPr lang="ru-RU" sz="1400" dirty="0"/>
              <a:t> (</a:t>
            </a:r>
            <a:r>
              <a:rPr lang="ru-RU" sz="1400" dirty="0" err="1"/>
              <a:t>вдосконалення</a:t>
            </a:r>
            <a:r>
              <a:rPr lang="ru-RU" sz="1400" dirty="0"/>
              <a:t> за одним, </a:t>
            </a:r>
            <a:r>
              <a:rPr lang="ru-RU" sz="1400" dirty="0" err="1"/>
              <a:t>обраним</a:t>
            </a:r>
            <a:r>
              <a:rPr lang="ru-RU" sz="1400" dirty="0"/>
              <a:t> на початку </a:t>
            </a:r>
            <a:r>
              <a:rPr lang="ru-RU" sz="1400" dirty="0" err="1"/>
              <a:t>професійного</a:t>
            </a:r>
            <a:r>
              <a:rPr lang="ru-RU" sz="1400" dirty="0"/>
              <a:t> шляху, </a:t>
            </a:r>
            <a:r>
              <a:rPr lang="ru-RU" sz="1400" dirty="0" err="1"/>
              <a:t>напрямом</a:t>
            </a:r>
            <a:r>
              <a:rPr lang="ru-RU" sz="1400" dirty="0"/>
              <a:t>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), так і в </a:t>
            </a:r>
            <a:r>
              <a:rPr lang="ru-RU" sz="1400" dirty="0" err="1"/>
              <a:t>напрямі</a:t>
            </a:r>
            <a:r>
              <a:rPr lang="ru-RU" sz="1400" dirty="0"/>
              <a:t> </a:t>
            </a:r>
            <a:r>
              <a:rPr lang="ru-RU" sz="1400" dirty="0" err="1"/>
              <a:t>транспрофесіоналізації</a:t>
            </a:r>
            <a:r>
              <a:rPr lang="ru-RU" sz="1400" dirty="0"/>
              <a:t> (</a:t>
            </a:r>
            <a:r>
              <a:rPr lang="ru-RU" sz="1400" dirty="0" err="1"/>
              <a:t>оволодіння</a:t>
            </a:r>
            <a:r>
              <a:rPr lang="ru-RU" sz="1400" dirty="0"/>
              <a:t> </a:t>
            </a:r>
            <a:r>
              <a:rPr lang="ru-RU" sz="1400" dirty="0" err="1"/>
              <a:t>професіями</a:t>
            </a:r>
            <a:r>
              <a:rPr lang="ru-RU" sz="1400" dirty="0"/>
              <a:t> з </a:t>
            </a:r>
            <a:r>
              <a:rPr lang="ru-RU" sz="1400" dirty="0" err="1"/>
              <a:t>інших</a:t>
            </a:r>
            <a:r>
              <a:rPr lang="ru-RU" sz="1400" dirty="0"/>
              <a:t>,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неспоріднених</a:t>
            </a:r>
            <a:r>
              <a:rPr lang="ru-RU" sz="1400" dirty="0"/>
              <a:t>, </a:t>
            </a:r>
            <a:r>
              <a:rPr lang="ru-RU" sz="1400" dirty="0" err="1"/>
              <a:t>галузей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).</a:t>
            </a:r>
          </a:p>
          <a:p>
            <a:r>
              <a:rPr lang="uk-UA" sz="1400" dirty="0"/>
              <a:t>Професійна кар’єра є динамічним процесом, що передбачає як особистісний, так і професійний розвиток людини. В організаційному аспекті кар’єра – це цілеспрямоване професійне зростання, розширення професійної компетентності, кваліфікаційних можливостей і розмірів винагороди, пов’язаних із якістю діяльності працівника; в особистісному аспекті її можна розглядати як суб’єктивно усвідомлені власні судження людини щодо професійного майбутнього та ставлення до нього, очікувані шляхи самовираження у праці і задоволення нею, індивідуально усвідомлені позиція й поведінка, пов’язані з професійним 12 досвідом людини; в соціальному аспекті – як уявлення щодо кар’єрних маршрутів і шляхів досягнення успіхів, прийнятних з точки зору суспільних цінностей і таких, що відповідають потребам економіки. </a:t>
            </a:r>
            <a:endParaRPr lang="ru-RU" sz="1400" dirty="0"/>
          </a:p>
          <a:p>
            <a:r>
              <a:rPr lang="ru-RU" sz="1400" dirty="0" err="1"/>
              <a:t>Планування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визначити</a:t>
            </a:r>
            <a:r>
              <a:rPr lang="ru-RU" sz="1400" dirty="0"/>
              <a:t> як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виявлення</a:t>
            </a:r>
            <a:r>
              <a:rPr lang="ru-RU" sz="1400" dirty="0"/>
              <a:t> та постановки мети в </a:t>
            </a:r>
            <a:r>
              <a:rPr lang="ru-RU" sz="1400" dirty="0" err="1"/>
              <a:t>роботі</a:t>
            </a:r>
            <a:r>
              <a:rPr lang="ru-RU" sz="1400" dirty="0"/>
              <a:t> (</a:t>
            </a:r>
            <a:r>
              <a:rPr lang="ru-RU" sz="1400" dirty="0" err="1"/>
              <a:t>бізнесі</a:t>
            </a:r>
            <a:r>
              <a:rPr lang="ru-RU" sz="1400" dirty="0"/>
              <a:t>), </a:t>
            </a:r>
            <a:r>
              <a:rPr lang="ru-RU" sz="1400" dirty="0" err="1"/>
              <a:t>аналіз</a:t>
            </a:r>
            <a:r>
              <a:rPr lang="ru-RU" sz="1400" dirty="0"/>
              <a:t> </a:t>
            </a:r>
            <a:r>
              <a:rPr lang="ru-RU" sz="1400" dirty="0" err="1"/>
              <a:t>поточної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і </a:t>
            </a:r>
            <a:r>
              <a:rPr lang="ru-RU" sz="1400" dirty="0" err="1"/>
              <a:t>прогнозування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досягнення</a:t>
            </a:r>
            <a:r>
              <a:rPr lang="ru-RU" sz="1400" dirty="0"/>
              <a:t>.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послідовний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роду занять і </a:t>
            </a:r>
            <a:r>
              <a:rPr lang="ru-RU" sz="1400" dirty="0" err="1"/>
              <a:t>професії</a:t>
            </a:r>
            <a:r>
              <a:rPr lang="ru-RU" sz="1400" dirty="0"/>
              <a:t>, </a:t>
            </a:r>
            <a:r>
              <a:rPr lang="ru-RU" sz="1400" dirty="0" err="1"/>
              <a:t>підготовку</a:t>
            </a:r>
            <a:r>
              <a:rPr lang="ru-RU" sz="1400" dirty="0"/>
              <a:t> до </a:t>
            </a:r>
            <a:r>
              <a:rPr lang="ru-RU" sz="1400" dirty="0" err="1"/>
              <a:t>неї</a:t>
            </a:r>
            <a:r>
              <a:rPr lang="ru-RU" sz="1400" dirty="0"/>
              <a:t>,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(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справи</a:t>
            </a:r>
            <a:r>
              <a:rPr lang="ru-RU" sz="1400" dirty="0"/>
              <a:t>), </a:t>
            </a:r>
            <a:r>
              <a:rPr lang="ru-RU" sz="1400" dirty="0" err="1"/>
              <a:t>професійне</a:t>
            </a:r>
            <a:r>
              <a:rPr lang="ru-RU" sz="1400" dirty="0"/>
              <a:t> </a:t>
            </a:r>
            <a:r>
              <a:rPr lang="ru-RU" sz="1400" dirty="0" err="1"/>
              <a:t>зростання</a:t>
            </a:r>
            <a:r>
              <a:rPr lang="ru-RU" sz="1400" dirty="0"/>
              <a:t>, </a:t>
            </a:r>
            <a:r>
              <a:rPr lang="ru-RU" sz="1400" dirty="0" err="1"/>
              <a:t>варіанти</a:t>
            </a:r>
            <a:r>
              <a:rPr lang="ru-RU" sz="1400" dirty="0"/>
              <a:t> </a:t>
            </a:r>
            <a:r>
              <a:rPr lang="ru-RU" sz="1400" dirty="0" err="1"/>
              <a:t>корекції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аж до моменту </a:t>
            </a:r>
            <a:r>
              <a:rPr lang="ru-RU" sz="1400" dirty="0" err="1"/>
              <a:t>припинення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. Як і будь-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 план, план </a:t>
            </a:r>
            <a:r>
              <a:rPr lang="ru-RU" sz="1400" dirty="0" err="1"/>
              <a:t>кар’єрного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моніторинг</a:t>
            </a:r>
            <a:r>
              <a:rPr lang="ru-RU" sz="1400" dirty="0"/>
              <a:t> </a:t>
            </a:r>
            <a:r>
              <a:rPr lang="ru-RU" sz="1400" dirty="0" err="1"/>
              <a:t>проміжних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і </a:t>
            </a:r>
            <a:r>
              <a:rPr lang="ru-RU" sz="1400" dirty="0" err="1"/>
              <a:t>оцінювання</a:t>
            </a:r>
            <a:r>
              <a:rPr lang="ru-RU" sz="1400" dirty="0"/>
              <a:t> </a:t>
            </a:r>
            <a:r>
              <a:rPr lang="ru-RU" sz="1400" dirty="0" err="1"/>
              <a:t>поточної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, </a:t>
            </a:r>
            <a:r>
              <a:rPr lang="ru-RU" sz="1400" dirty="0" err="1"/>
              <a:t>порівняння</a:t>
            </a:r>
            <a:r>
              <a:rPr lang="ru-RU" sz="1400" dirty="0"/>
              <a:t> </a:t>
            </a:r>
            <a:r>
              <a:rPr lang="ru-RU" sz="1400" dirty="0" err="1"/>
              <a:t>планованих</a:t>
            </a:r>
            <a:r>
              <a:rPr lang="ru-RU" sz="1400" dirty="0"/>
              <a:t> і </a:t>
            </a:r>
            <a:r>
              <a:rPr lang="ru-RU" sz="1400" dirty="0" err="1"/>
              <a:t>фактичних</a:t>
            </a:r>
            <a:r>
              <a:rPr lang="ru-RU" sz="1400" dirty="0"/>
              <a:t> </a:t>
            </a:r>
            <a:r>
              <a:rPr lang="ru-RU" sz="1400" dirty="0" err="1"/>
              <a:t>підсумків</a:t>
            </a:r>
            <a:r>
              <a:rPr lang="ru-RU" sz="1400" dirty="0"/>
              <a:t>, </a:t>
            </a:r>
            <a:r>
              <a:rPr lang="ru-RU" sz="1400" dirty="0" err="1"/>
              <a:t>внесення</a:t>
            </a:r>
            <a:r>
              <a:rPr lang="ru-RU" sz="1400" dirty="0"/>
              <a:t> </a:t>
            </a:r>
            <a:r>
              <a:rPr lang="ru-RU" sz="1400" dirty="0" err="1"/>
              <a:t>коригувань</a:t>
            </a:r>
            <a:r>
              <a:rPr lang="ru-RU" sz="1400" dirty="0"/>
              <a:t>, </a:t>
            </a:r>
            <a:r>
              <a:rPr lang="ru-RU" sz="1400" dirty="0" err="1"/>
              <a:t>доробок</a:t>
            </a:r>
            <a:r>
              <a:rPr lang="ru-RU" sz="1400" dirty="0"/>
              <a:t> і </a:t>
            </a:r>
            <a:r>
              <a:rPr lang="ru-RU" sz="1400" dirty="0" err="1"/>
              <a:t>деталізації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отриманих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 [12, с. 12].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6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Планування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є </a:t>
            </a:r>
            <a:r>
              <a:rPr lang="ru-RU" sz="1400" dirty="0" err="1"/>
              <a:t>динамічним</a:t>
            </a:r>
            <a:r>
              <a:rPr lang="ru-RU" sz="1400" dirty="0"/>
              <a:t> </a:t>
            </a:r>
            <a:r>
              <a:rPr lang="ru-RU" sz="1400" dirty="0" err="1"/>
              <a:t>процесом</a:t>
            </a:r>
            <a:r>
              <a:rPr lang="ru-RU" sz="1400" dirty="0"/>
              <a:t>. </a:t>
            </a:r>
            <a:r>
              <a:rPr lang="ru-RU" sz="1400" dirty="0" err="1"/>
              <a:t>Власне</a:t>
            </a:r>
            <a:r>
              <a:rPr lang="ru-RU" sz="1400" dirty="0"/>
              <a:t> план </a:t>
            </a:r>
            <a:r>
              <a:rPr lang="ru-RU" sz="1400" dirty="0" err="1"/>
              <a:t>кар’єри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змінюватися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упливом</a:t>
            </a:r>
            <a:r>
              <a:rPr lang="ru-RU" sz="1400" dirty="0"/>
              <a:t> як </a:t>
            </a:r>
            <a:r>
              <a:rPr lang="ru-RU" sz="1400" dirty="0" err="1"/>
              <a:t>внутрішніх</a:t>
            </a:r>
            <a:r>
              <a:rPr lang="ru-RU" sz="1400" dirty="0"/>
              <a:t>, так і </a:t>
            </a:r>
            <a:r>
              <a:rPr lang="ru-RU" sz="1400" dirty="0" err="1"/>
              <a:t>зовнішніх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. </a:t>
            </a:r>
            <a:r>
              <a:rPr lang="ru-RU" sz="1400" dirty="0" err="1"/>
              <a:t>Відповідно</a:t>
            </a:r>
            <a:r>
              <a:rPr lang="ru-RU" sz="1400" dirty="0"/>
              <a:t> </a:t>
            </a:r>
            <a:r>
              <a:rPr lang="ru-RU" sz="1400" dirty="0" err="1"/>
              <a:t>змінюється</a:t>
            </a:r>
            <a:r>
              <a:rPr lang="ru-RU" sz="1400" dirty="0"/>
              <a:t> </a:t>
            </a:r>
            <a:r>
              <a:rPr lang="ru-RU" sz="1400" dirty="0" err="1"/>
              <a:t>стратегія</a:t>
            </a:r>
            <a:r>
              <a:rPr lang="ru-RU" sz="1400" dirty="0"/>
              <a:t> й тактика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реалізації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кар’єрний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. З точки </a:t>
            </a:r>
            <a:r>
              <a:rPr lang="ru-RU" sz="1400" dirty="0" err="1"/>
              <a:t>зору</a:t>
            </a:r>
            <a:r>
              <a:rPr lang="ru-RU" sz="1400" dirty="0"/>
              <a:t> </a:t>
            </a:r>
            <a:r>
              <a:rPr lang="ru-RU" sz="1400" dirty="0" err="1"/>
              <a:t>психології</a:t>
            </a:r>
            <a:r>
              <a:rPr lang="ru-RU" sz="1400" dirty="0"/>
              <a:t>, </a:t>
            </a:r>
            <a:r>
              <a:rPr lang="ru-RU" sz="1400" dirty="0" err="1"/>
              <a:t>кар’єрний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є </a:t>
            </a:r>
            <a:r>
              <a:rPr lang="ru-RU" sz="1400" dirty="0" err="1"/>
              <a:t>складовою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індивідуально-професійного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базується</a:t>
            </a:r>
            <a:r>
              <a:rPr lang="ru-RU" sz="1400" dirty="0"/>
              <a:t> на </a:t>
            </a:r>
            <a:r>
              <a:rPr lang="ru-RU" sz="1400" dirty="0" err="1"/>
              <a:t>самореалізації</a:t>
            </a:r>
            <a:r>
              <a:rPr lang="ru-RU" sz="1400" dirty="0"/>
              <a:t> й </a:t>
            </a:r>
            <a:r>
              <a:rPr lang="ru-RU" sz="1400" dirty="0" err="1"/>
              <a:t>професійному</a:t>
            </a:r>
            <a:r>
              <a:rPr lang="ru-RU" sz="1400" dirty="0"/>
              <a:t> </a:t>
            </a:r>
            <a:r>
              <a:rPr lang="ru-RU" sz="1400" dirty="0" err="1"/>
              <a:t>зростанні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є </a:t>
            </a:r>
            <a:r>
              <a:rPr lang="ru-RU" sz="1400" dirty="0" err="1"/>
              <a:t>однією</a:t>
            </a:r>
            <a:r>
              <a:rPr lang="ru-RU" sz="1400" dirty="0"/>
              <a:t> з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значущих</a:t>
            </a:r>
            <a:r>
              <a:rPr lang="ru-RU" sz="1400" dirty="0"/>
              <a:t> </a:t>
            </a:r>
            <a:r>
              <a:rPr lang="ru-RU" sz="1400" dirty="0" err="1"/>
              <a:t>складових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нематеріальної</a:t>
            </a:r>
            <a:r>
              <a:rPr lang="ru-RU" sz="1400" dirty="0"/>
              <a:t> </a:t>
            </a:r>
            <a:r>
              <a:rPr lang="ru-RU" sz="1400" dirty="0" err="1"/>
              <a:t>мотивації</a:t>
            </a:r>
            <a:r>
              <a:rPr lang="ru-RU" sz="1400" dirty="0"/>
              <a:t>.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контексті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/>
              <a:t>кар’єри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як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незворотних</a:t>
            </a:r>
            <a:r>
              <a:rPr lang="ru-RU" sz="1400" dirty="0"/>
              <a:t>, </a:t>
            </a:r>
            <a:r>
              <a:rPr lang="ru-RU" sz="1400" dirty="0" err="1"/>
              <a:t>спрямованих</a:t>
            </a:r>
            <a:r>
              <a:rPr lang="ru-RU" sz="1400" dirty="0"/>
              <a:t> і </a:t>
            </a:r>
            <a:r>
              <a:rPr lang="ru-RU" sz="1400" dirty="0" err="1"/>
              <a:t>закономірних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як у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проектуванні</a:t>
            </a:r>
            <a:r>
              <a:rPr lang="ru-RU" sz="1400" dirty="0"/>
              <a:t>, так і у </a:t>
            </a:r>
            <a:r>
              <a:rPr lang="ru-RU" sz="1400" dirty="0" err="1"/>
              <a:t>реалізації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приводять</a:t>
            </a:r>
            <a:r>
              <a:rPr lang="ru-RU" sz="1400" dirty="0"/>
              <a:t> до </a:t>
            </a:r>
            <a:r>
              <a:rPr lang="ru-RU" sz="1400" dirty="0" err="1"/>
              <a:t>виникнення</a:t>
            </a:r>
            <a:r>
              <a:rPr lang="ru-RU" sz="1400" dirty="0"/>
              <a:t> </a:t>
            </a:r>
            <a:r>
              <a:rPr lang="ru-RU" sz="1400" dirty="0" err="1"/>
              <a:t>кількісних</a:t>
            </a:r>
            <a:r>
              <a:rPr lang="ru-RU" sz="1400" dirty="0"/>
              <a:t>, </a:t>
            </a:r>
            <a:r>
              <a:rPr lang="ru-RU" sz="1400" dirty="0" err="1"/>
              <a:t>якісних</a:t>
            </a:r>
            <a:r>
              <a:rPr lang="ru-RU" sz="1400" dirty="0"/>
              <a:t>, </a:t>
            </a:r>
            <a:r>
              <a:rPr lang="ru-RU" sz="1400" dirty="0" err="1"/>
              <a:t>структурних</a:t>
            </a:r>
            <a:r>
              <a:rPr lang="ru-RU" sz="1400" dirty="0"/>
              <a:t> </a:t>
            </a:r>
            <a:r>
              <a:rPr lang="ru-RU" sz="1400" dirty="0" err="1"/>
              <a:t>перетворень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за </a:t>
            </a:r>
            <a:r>
              <a:rPr lang="ru-RU" sz="1400" dirty="0" err="1"/>
              <a:t>відповідним</a:t>
            </a:r>
            <a:r>
              <a:rPr lang="ru-RU" sz="1400" dirty="0"/>
              <a:t> </a:t>
            </a:r>
            <a:r>
              <a:rPr lang="ru-RU" sz="1400" dirty="0" err="1"/>
              <a:t>напрямом</a:t>
            </a:r>
            <a:r>
              <a:rPr lang="ru-RU" sz="1400" dirty="0"/>
              <a:t> [13].</a:t>
            </a:r>
          </a:p>
          <a:p>
            <a:r>
              <a:rPr lang="uk-UA" sz="1400" dirty="0"/>
              <a:t>Міфи щодо працевлаштування</a:t>
            </a:r>
            <a:endParaRPr lang="ru-RU" sz="1400" dirty="0"/>
          </a:p>
          <a:p>
            <a:r>
              <a:rPr lang="uk-UA" sz="1400" dirty="0"/>
              <a:t>Перш ніж розпочинати розмову про пошук роботи та початок ділової кар'єри, потрібно звернути увагу на сучасні міфи щодо працевлаштування. </a:t>
            </a:r>
            <a:endParaRPr lang="ru-RU" sz="1400" dirty="0"/>
          </a:p>
          <a:p>
            <a:r>
              <a:rPr lang="ru-RU" sz="1400" dirty="0" err="1"/>
              <a:t>Міф</a:t>
            </a:r>
            <a:r>
              <a:rPr lang="ru-RU" sz="1400" dirty="0"/>
              <a:t> № 1. </a:t>
            </a:r>
            <a:r>
              <a:rPr lang="ru-RU" sz="1400" dirty="0" err="1"/>
              <a:t>Знайти</a:t>
            </a:r>
            <a:r>
              <a:rPr lang="ru-RU" sz="1400" dirty="0"/>
              <a:t> зараз роботу нереально.</a:t>
            </a:r>
          </a:p>
          <a:p>
            <a:r>
              <a:rPr lang="ru-RU" sz="1400" dirty="0" err="1"/>
              <a:t>Звичайно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сидіти</a:t>
            </a:r>
            <a:r>
              <a:rPr lang="ru-RU" sz="1400" dirty="0"/>
              <a:t>, </a:t>
            </a:r>
            <a:r>
              <a:rPr lang="ru-RU" sz="1400" dirty="0" err="1"/>
              <a:t>склавши</a:t>
            </a:r>
            <a:r>
              <a:rPr lang="ru-RU" sz="1400" dirty="0"/>
              <a:t> руки, </a:t>
            </a:r>
            <a:r>
              <a:rPr lang="ru-RU" sz="1400" dirty="0" err="1"/>
              <a:t>працевлаштуватися</a:t>
            </a:r>
            <a:r>
              <a:rPr lang="ru-RU" sz="1400" dirty="0"/>
              <a:t> навряд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вдасться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підходяще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, треба активно </a:t>
            </a:r>
            <a:r>
              <a:rPr lang="ru-RU" sz="1400" dirty="0" err="1"/>
              <a:t>діяти</a:t>
            </a:r>
            <a:r>
              <a:rPr lang="ru-RU" sz="1400" dirty="0"/>
              <a:t>: </a:t>
            </a:r>
            <a:r>
              <a:rPr lang="ru-RU" sz="1400" dirty="0" err="1"/>
              <a:t>дзвонити</a:t>
            </a:r>
            <a:r>
              <a:rPr lang="ru-RU" sz="1400" dirty="0"/>
              <a:t> по </a:t>
            </a:r>
            <a:r>
              <a:rPr lang="ru-RU" sz="1400" dirty="0" err="1"/>
              <a:t>опублікованим</a:t>
            </a:r>
            <a:r>
              <a:rPr lang="ru-RU" sz="1400" dirty="0"/>
              <a:t> </a:t>
            </a:r>
            <a:r>
              <a:rPr lang="ru-RU" sz="1400" dirty="0" err="1"/>
              <a:t>оголошенням</a:t>
            </a:r>
            <a:r>
              <a:rPr lang="ru-RU" sz="1400" dirty="0"/>
              <a:t>, </a:t>
            </a:r>
            <a:r>
              <a:rPr lang="ru-RU" sz="1400" dirty="0" err="1"/>
              <a:t>розсилати</a:t>
            </a:r>
            <a:r>
              <a:rPr lang="ru-RU" sz="1400" dirty="0"/>
              <a:t> резюме, </a:t>
            </a:r>
            <a:r>
              <a:rPr lang="ru-RU" sz="1400" dirty="0" err="1"/>
              <a:t>брати</a:t>
            </a:r>
            <a:r>
              <a:rPr lang="ru-RU" sz="1400" dirty="0"/>
              <a:t> участь у </a:t>
            </a:r>
            <a:r>
              <a:rPr lang="ru-RU" sz="1400" dirty="0" err="1"/>
              <a:t>різних</a:t>
            </a:r>
            <a:r>
              <a:rPr lang="ru-RU" sz="1400" dirty="0"/>
              <a:t> ярмарках </a:t>
            </a:r>
            <a:r>
              <a:rPr lang="ru-RU" sz="1400" dirty="0" err="1"/>
              <a:t>вакансій</a:t>
            </a:r>
            <a:r>
              <a:rPr lang="ru-RU" sz="1400" dirty="0"/>
              <a:t>, </a:t>
            </a:r>
            <a:r>
              <a:rPr lang="ru-RU" sz="1400" dirty="0" err="1"/>
              <a:t>переглядати</a:t>
            </a:r>
            <a:r>
              <a:rPr lang="ru-RU" sz="1400" dirty="0"/>
              <a:t> </a:t>
            </a:r>
            <a:r>
              <a:rPr lang="ru-RU" sz="1400" dirty="0" err="1"/>
              <a:t>сайти</a:t>
            </a:r>
            <a:r>
              <a:rPr lang="ru-RU" sz="1400" dirty="0"/>
              <a:t> з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Міф</a:t>
            </a:r>
            <a:r>
              <a:rPr lang="ru-RU" sz="1400" dirty="0"/>
              <a:t> № 2. Диплом престижного вузу - </a:t>
            </a:r>
            <a:r>
              <a:rPr lang="ru-RU" sz="1400" dirty="0" err="1"/>
              <a:t>гарантія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 Диплом </a:t>
            </a:r>
            <a:r>
              <a:rPr lang="ru-RU" sz="1400" dirty="0" err="1"/>
              <a:t>відомого</a:t>
            </a:r>
            <a:r>
              <a:rPr lang="ru-RU" sz="1400" dirty="0"/>
              <a:t> </a:t>
            </a:r>
            <a:r>
              <a:rPr lang="ru-RU" sz="1400" dirty="0" err="1"/>
              <a:t>інституту</a:t>
            </a:r>
            <a:r>
              <a:rPr lang="ru-RU" sz="1400" dirty="0"/>
              <a:t> - </a:t>
            </a:r>
            <a:r>
              <a:rPr lang="ru-RU" sz="1400" dirty="0" err="1"/>
              <a:t>ще</a:t>
            </a:r>
            <a:r>
              <a:rPr lang="ru-RU" sz="1400" dirty="0"/>
              <a:t> не панацея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кадрових</a:t>
            </a:r>
            <a:r>
              <a:rPr lang="ru-RU" sz="1400" dirty="0"/>
              <a:t> </a:t>
            </a:r>
            <a:r>
              <a:rPr lang="ru-RU" sz="1400" dirty="0" err="1"/>
              <a:t>труднощів</a:t>
            </a:r>
            <a:r>
              <a:rPr lang="ru-RU" sz="1400" dirty="0"/>
              <a:t>. На </a:t>
            </a:r>
            <a:r>
              <a:rPr lang="ru-RU" sz="1400" dirty="0" err="1"/>
              <a:t>співбесіді</a:t>
            </a:r>
            <a:r>
              <a:rPr lang="ru-RU" sz="1400" dirty="0"/>
              <a:t> кожному </a:t>
            </a:r>
            <a:r>
              <a:rPr lang="ru-RU" sz="1400" dirty="0" err="1"/>
              <a:t>доведеться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справу з </a:t>
            </a:r>
            <a:r>
              <a:rPr lang="ru-RU" sz="1400" dirty="0" err="1"/>
              <a:t>професійними</a:t>
            </a:r>
            <a:r>
              <a:rPr lang="ru-RU" sz="1400" dirty="0"/>
              <a:t> </a:t>
            </a:r>
            <a:r>
              <a:rPr lang="ru-RU" sz="1400" dirty="0" err="1"/>
              <a:t>питаннями</a:t>
            </a:r>
            <a:r>
              <a:rPr lang="ru-RU" sz="1400" dirty="0"/>
              <a:t> і </a:t>
            </a:r>
            <a:r>
              <a:rPr lang="ru-RU" sz="1400" dirty="0" err="1"/>
              <a:t>серйозними</a:t>
            </a:r>
            <a:r>
              <a:rPr lang="ru-RU" sz="1400" dirty="0"/>
              <a:t> </a:t>
            </a:r>
            <a:r>
              <a:rPr lang="ru-RU" sz="1400" dirty="0" err="1"/>
              <a:t>тестовими</a:t>
            </a:r>
            <a:r>
              <a:rPr lang="ru-RU" sz="1400" dirty="0"/>
              <a:t> </a:t>
            </a:r>
            <a:r>
              <a:rPr lang="ru-RU" sz="1400" dirty="0" err="1"/>
              <a:t>завданнями</a:t>
            </a:r>
            <a:r>
              <a:rPr lang="ru-RU" sz="1400" dirty="0"/>
              <a:t>, </a:t>
            </a:r>
            <a:r>
              <a:rPr lang="ru-RU" sz="1400" dirty="0" err="1"/>
              <a:t>спрямованими</a:t>
            </a:r>
            <a:r>
              <a:rPr lang="ru-RU" sz="1400" dirty="0"/>
              <a:t> на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реальних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/>
              <a:t>.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3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Міф</a:t>
            </a:r>
            <a:r>
              <a:rPr lang="ru-RU" sz="1400" dirty="0"/>
              <a:t> № 3. Головне при </a:t>
            </a:r>
            <a:r>
              <a:rPr lang="ru-RU" sz="1400" dirty="0" err="1"/>
              <a:t>працевлаштуванні</a:t>
            </a:r>
            <a:r>
              <a:rPr lang="ru-RU" sz="1400" dirty="0"/>
              <a:t> - </a:t>
            </a:r>
            <a:r>
              <a:rPr lang="ru-RU" sz="1400" dirty="0" err="1"/>
              <a:t>зв'язки</a:t>
            </a:r>
            <a:r>
              <a:rPr lang="ru-RU" sz="1400" dirty="0"/>
              <a:t>. </a:t>
            </a:r>
            <a:r>
              <a:rPr lang="ru-RU" sz="1400" dirty="0" err="1"/>
              <a:t>Корисні</a:t>
            </a:r>
            <a:r>
              <a:rPr lang="ru-RU" sz="1400" dirty="0"/>
              <a:t> </a:t>
            </a:r>
            <a:r>
              <a:rPr lang="ru-RU" sz="1400" dirty="0" err="1"/>
              <a:t>знайомства</a:t>
            </a:r>
            <a:r>
              <a:rPr lang="ru-RU" sz="1400" dirty="0"/>
              <a:t> - </a:t>
            </a:r>
            <a:r>
              <a:rPr lang="ru-RU" sz="1400" dirty="0" err="1"/>
              <a:t>лише</a:t>
            </a:r>
            <a:r>
              <a:rPr lang="ru-RU" sz="1400" dirty="0"/>
              <a:t> один з </a:t>
            </a:r>
            <a:r>
              <a:rPr lang="ru-RU" sz="1400" dirty="0" err="1"/>
              <a:t>інструментів</a:t>
            </a:r>
            <a:r>
              <a:rPr lang="ru-RU" sz="1400" dirty="0"/>
              <a:t>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і пренебрегать ними, </a:t>
            </a:r>
            <a:r>
              <a:rPr lang="ru-RU" sz="1400" dirty="0" err="1"/>
              <a:t>звичайно</a:t>
            </a:r>
            <a:r>
              <a:rPr lang="ru-RU" sz="1400" dirty="0"/>
              <a:t>, не </a:t>
            </a:r>
            <a:r>
              <a:rPr lang="ru-RU" sz="1400" dirty="0" err="1"/>
              <a:t>варто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хороших </a:t>
            </a:r>
            <a:r>
              <a:rPr lang="ru-RU" sz="1400" dirty="0" err="1"/>
              <a:t>зв'язків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допомогти</a:t>
            </a:r>
            <a:r>
              <a:rPr lang="ru-RU" sz="1400" dirty="0"/>
              <a:t> далеко не </a:t>
            </a:r>
            <a:r>
              <a:rPr lang="ru-RU" sz="1400" dirty="0" err="1"/>
              <a:t>завжди</a:t>
            </a:r>
            <a:r>
              <a:rPr lang="ru-RU" sz="1400" dirty="0"/>
              <a:t>. У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фірмах</a:t>
            </a:r>
            <a:r>
              <a:rPr lang="ru-RU" sz="1400" dirty="0"/>
              <a:t> </a:t>
            </a:r>
            <a:r>
              <a:rPr lang="ru-RU" sz="1400" dirty="0" err="1"/>
              <a:t>сімейні</a:t>
            </a:r>
            <a:r>
              <a:rPr lang="ru-RU" sz="1400" dirty="0"/>
              <a:t> </a:t>
            </a:r>
            <a:r>
              <a:rPr lang="ru-RU" sz="1400" dirty="0" err="1"/>
              <a:t>зв'язки</a:t>
            </a:r>
            <a:r>
              <a:rPr lang="ru-RU" sz="1400" dirty="0"/>
              <a:t> не </a:t>
            </a:r>
            <a:r>
              <a:rPr lang="ru-RU" sz="1400" dirty="0" err="1"/>
              <a:t>вітаються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Міф</a:t>
            </a:r>
            <a:r>
              <a:rPr lang="ru-RU" sz="1400" dirty="0"/>
              <a:t> № 4. </a:t>
            </a:r>
            <a:r>
              <a:rPr lang="ru-RU" sz="1400" dirty="0" err="1"/>
              <a:t>Скрізь</a:t>
            </a:r>
            <a:r>
              <a:rPr lang="ru-RU" sz="1400" dirty="0"/>
              <a:t> </a:t>
            </a:r>
            <a:r>
              <a:rPr lang="ru-RU" sz="1400" dirty="0" err="1"/>
              <a:t>потрібний</a:t>
            </a:r>
            <a:r>
              <a:rPr lang="ru-RU" sz="1400" dirty="0"/>
              <a:t>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 Є </a:t>
            </a:r>
            <a:r>
              <a:rPr lang="ru-RU" sz="1400" dirty="0" err="1"/>
              <a:t>вакансії</a:t>
            </a:r>
            <a:r>
              <a:rPr lang="ru-RU" sz="1400" dirty="0"/>
              <a:t>, де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не так </a:t>
            </a:r>
            <a:r>
              <a:rPr lang="ru-RU" sz="1400" dirty="0" err="1"/>
              <a:t>принциповий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у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немає</a:t>
            </a:r>
            <a:r>
              <a:rPr lang="ru-RU" sz="1400" dirty="0"/>
              <a:t> </a:t>
            </a:r>
            <a:r>
              <a:rPr lang="ru-RU" sz="1400" dirty="0" err="1"/>
              <a:t>досвіду</a:t>
            </a:r>
            <a:r>
              <a:rPr lang="ru-RU" sz="1400" dirty="0"/>
              <a:t>, але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готовий</a:t>
            </a:r>
            <a:r>
              <a:rPr lang="ru-RU" sz="1400" dirty="0"/>
              <a:t> </a:t>
            </a:r>
            <a:r>
              <a:rPr lang="ru-RU" sz="1400" dirty="0" err="1"/>
              <a:t>вчитися</a:t>
            </a:r>
            <a:r>
              <a:rPr lang="ru-RU" sz="1400" dirty="0"/>
              <a:t>, для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підходящим</a:t>
            </a:r>
            <a:r>
              <a:rPr lang="ru-RU" sz="1400" dirty="0"/>
              <a:t> кандидатом. </a:t>
            </a:r>
          </a:p>
          <a:p>
            <a:r>
              <a:rPr lang="ru-RU" sz="1400" dirty="0" err="1"/>
              <a:t>Міф</a:t>
            </a:r>
            <a:r>
              <a:rPr lang="ru-RU" sz="1400" dirty="0"/>
              <a:t> № 5. Чим </a:t>
            </a:r>
            <a:r>
              <a:rPr lang="ru-RU" sz="1400" dirty="0" err="1"/>
              <a:t>більше</a:t>
            </a:r>
            <a:r>
              <a:rPr lang="ru-RU" sz="1400" dirty="0"/>
              <a:t> грошей </a:t>
            </a:r>
            <a:r>
              <a:rPr lang="ru-RU" sz="1400" dirty="0" err="1"/>
              <a:t>ви</a:t>
            </a:r>
            <a:r>
              <a:rPr lang="ru-RU" sz="1400" dirty="0"/>
              <a:t> попросите,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вище</a:t>
            </a:r>
            <a:r>
              <a:rPr lang="ru-RU" sz="1400" dirty="0"/>
              <a:t> вас </a:t>
            </a:r>
            <a:r>
              <a:rPr lang="ru-RU" sz="1400" dirty="0" err="1"/>
              <a:t>оцінять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стали вельми скептично ставиться до </a:t>
            </a:r>
            <a:r>
              <a:rPr lang="ru-RU" sz="1400" dirty="0" err="1"/>
              <a:t>здобувачів</a:t>
            </a:r>
            <a:r>
              <a:rPr lang="ru-RU" sz="1400" dirty="0"/>
              <a:t> з </a:t>
            </a:r>
            <a:r>
              <a:rPr lang="ru-RU" sz="1400" dirty="0" err="1"/>
              <a:t>нереальними</a:t>
            </a:r>
            <a:r>
              <a:rPr lang="ru-RU" sz="1400" dirty="0"/>
              <a:t> </a:t>
            </a:r>
            <a:r>
              <a:rPr lang="ru-RU" sz="1400" dirty="0" err="1"/>
              <a:t>зарплатними</a:t>
            </a:r>
            <a:r>
              <a:rPr lang="ru-RU" sz="1400" dirty="0"/>
              <a:t> </a:t>
            </a:r>
            <a:r>
              <a:rPr lang="ru-RU" sz="1400" dirty="0" err="1"/>
              <a:t>очікуваннями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не </a:t>
            </a:r>
            <a:r>
              <a:rPr lang="ru-RU" sz="1400" dirty="0" err="1"/>
              <a:t>потрапити</a:t>
            </a:r>
            <a:r>
              <a:rPr lang="ru-RU" sz="1400" dirty="0"/>
              <a:t> в </a:t>
            </a:r>
            <a:r>
              <a:rPr lang="ru-RU" sz="1400" dirty="0" err="1"/>
              <a:t>халепу</a:t>
            </a:r>
            <a:r>
              <a:rPr lang="ru-RU" sz="1400" dirty="0"/>
              <a:t>,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заздалегідь</a:t>
            </a:r>
            <a:r>
              <a:rPr lang="ru-RU" sz="1400" dirty="0"/>
              <a:t> </a:t>
            </a:r>
            <a:r>
              <a:rPr lang="ru-RU" sz="1400" dirty="0" err="1"/>
              <a:t>вивчити</a:t>
            </a:r>
            <a:r>
              <a:rPr lang="ru-RU" sz="1400" dirty="0"/>
              <a:t> </a:t>
            </a:r>
            <a:r>
              <a:rPr lang="ru-RU" sz="1400" dirty="0" err="1"/>
              <a:t>тенденції</a:t>
            </a:r>
            <a:r>
              <a:rPr lang="ru-RU" sz="1400" dirty="0"/>
              <a:t> кадрового ринку і </a:t>
            </a:r>
            <a:r>
              <a:rPr lang="ru-RU" sz="1400" dirty="0" err="1"/>
              <a:t>розрахувати</a:t>
            </a:r>
            <a:r>
              <a:rPr lang="ru-RU" sz="1400" dirty="0"/>
              <a:t> </a:t>
            </a:r>
            <a:r>
              <a:rPr lang="ru-RU" sz="1400" dirty="0" err="1"/>
              <a:t>діапазон</a:t>
            </a:r>
            <a:r>
              <a:rPr lang="ru-RU" sz="1400" dirty="0"/>
              <a:t> зарплат для </a:t>
            </a:r>
            <a:r>
              <a:rPr lang="ru-RU" sz="1400" dirty="0" err="1"/>
              <a:t>фахівців</a:t>
            </a:r>
            <a:r>
              <a:rPr lang="ru-RU" sz="1400" dirty="0"/>
              <a:t> </a:t>
            </a:r>
            <a:r>
              <a:rPr lang="ru-RU" sz="1400" dirty="0" err="1"/>
              <a:t>вашої</a:t>
            </a:r>
            <a:r>
              <a:rPr lang="ru-RU" sz="1400" dirty="0"/>
              <a:t> </a:t>
            </a:r>
            <a:r>
              <a:rPr lang="ru-RU" sz="1400" dirty="0" err="1"/>
              <a:t>кваліфікації</a:t>
            </a:r>
            <a:r>
              <a:rPr lang="ru-RU" sz="1400" dirty="0"/>
              <a:t>. </a:t>
            </a:r>
          </a:p>
          <a:p>
            <a:r>
              <a:rPr lang="uk-UA" sz="1400" dirty="0"/>
              <a:t>Міф 6. Розмістивши своє резюме на кількох інтернет-сайтах, ви неодмінно отримаєте достатню кількість вигідних пропозицій. </a:t>
            </a:r>
            <a:r>
              <a:rPr lang="ru-RU" sz="1400" dirty="0"/>
              <a:t>Лише </a:t>
            </a:r>
            <a:r>
              <a:rPr lang="ru-RU" sz="1400" dirty="0" err="1"/>
              <a:t>близько</a:t>
            </a:r>
            <a:r>
              <a:rPr lang="ru-RU" sz="1400" dirty="0"/>
              <a:t> </a:t>
            </a:r>
            <a:r>
              <a:rPr lang="ru-RU" sz="1400" dirty="0" err="1"/>
              <a:t>п'яти</a:t>
            </a:r>
            <a:r>
              <a:rPr lang="ru-RU" sz="1400" dirty="0"/>
              <a:t> </a:t>
            </a:r>
            <a:r>
              <a:rPr lang="ru-RU" sz="1400" dirty="0" err="1"/>
              <a:t>відсотків</a:t>
            </a:r>
            <a:r>
              <a:rPr lang="ru-RU" sz="1400" dirty="0"/>
              <a:t> </a:t>
            </a:r>
            <a:r>
              <a:rPr lang="ru-RU" sz="1400" dirty="0" err="1"/>
              <a:t>претендентів</a:t>
            </a:r>
            <a:r>
              <a:rPr lang="ru-RU" sz="1400" dirty="0"/>
              <a:t> </a:t>
            </a:r>
            <a:r>
              <a:rPr lang="ru-RU" sz="1400" dirty="0" err="1"/>
              <a:t>знаходять</a:t>
            </a:r>
            <a:r>
              <a:rPr lang="ru-RU" sz="1400" dirty="0"/>
              <a:t> роботу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інтернету</a:t>
            </a:r>
            <a:r>
              <a:rPr lang="ru-RU" sz="1400" dirty="0"/>
              <a:t>. </a:t>
            </a:r>
          </a:p>
          <a:p>
            <a:r>
              <a:rPr lang="uk-UA" sz="1400" dirty="0"/>
              <a:t>Міф 7. Оголошення про вакансії в повній мірі відображають обсяг і різноманітність ринку праці. </a:t>
            </a:r>
            <a:r>
              <a:rPr lang="ru-RU" sz="1400" dirty="0"/>
              <a:t>За </a:t>
            </a:r>
            <a:r>
              <a:rPr lang="ru-RU" sz="1400" dirty="0" err="1"/>
              <a:t>різними</a:t>
            </a:r>
            <a:r>
              <a:rPr lang="ru-RU" sz="1400" dirty="0"/>
              <a:t> </a:t>
            </a:r>
            <a:r>
              <a:rPr lang="ru-RU" sz="1400" dirty="0" err="1"/>
              <a:t>даними</a:t>
            </a:r>
            <a:r>
              <a:rPr lang="ru-RU" sz="1400" dirty="0"/>
              <a:t>, </a:t>
            </a:r>
            <a:r>
              <a:rPr lang="ru-RU" sz="1400" dirty="0" err="1"/>
              <a:t>тільки</a:t>
            </a:r>
            <a:r>
              <a:rPr lang="ru-RU" sz="1400" dirty="0"/>
              <a:t> 15-20 </a:t>
            </a:r>
            <a:r>
              <a:rPr lang="ru-RU" sz="1400" dirty="0" err="1"/>
              <a:t>відсотків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 </a:t>
            </a:r>
            <a:r>
              <a:rPr lang="ru-RU" sz="1400" dirty="0" err="1"/>
              <a:t>публікуються</a:t>
            </a:r>
            <a:r>
              <a:rPr lang="ru-RU" sz="1400" dirty="0"/>
              <a:t> в </a:t>
            </a:r>
            <a:r>
              <a:rPr lang="ru-RU" sz="1400" dirty="0" err="1"/>
              <a:t>засобах</a:t>
            </a:r>
            <a:r>
              <a:rPr lang="ru-RU" sz="1400" dirty="0"/>
              <a:t> </a:t>
            </a:r>
            <a:r>
              <a:rPr lang="ru-RU" sz="1400" dirty="0" err="1"/>
              <a:t>масової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</a:t>
            </a:r>
            <a:r>
              <a:rPr lang="ru-RU" sz="1400" dirty="0" err="1"/>
              <a:t>Величезна</a:t>
            </a:r>
            <a:r>
              <a:rPr lang="ru-RU" sz="1400" dirty="0"/>
              <a:t> 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вакантних</a:t>
            </a:r>
            <a:r>
              <a:rPr lang="ru-RU" sz="1400" dirty="0"/>
              <a:t> посад -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прихований</a:t>
            </a:r>
            <a:r>
              <a:rPr lang="ru-RU" sz="1400" dirty="0"/>
              <a:t> </a:t>
            </a:r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. І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вище</a:t>
            </a:r>
            <a:r>
              <a:rPr lang="ru-RU" sz="1400" dirty="0"/>
              <a:t> </a:t>
            </a:r>
            <a:r>
              <a:rPr lang="ru-RU" sz="1400" dirty="0" err="1"/>
              <a:t>позиція</a:t>
            </a:r>
            <a:r>
              <a:rPr lang="ru-RU" sz="1400" dirty="0"/>
              <a:t> і зарплата,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менше</a:t>
            </a:r>
            <a:r>
              <a:rPr lang="ru-RU" sz="1400" dirty="0"/>
              <a:t> </a:t>
            </a:r>
            <a:r>
              <a:rPr lang="ru-RU" sz="1400" dirty="0" err="1"/>
              <a:t>вірогідності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оголошення</a:t>
            </a:r>
            <a:r>
              <a:rPr lang="ru-RU" sz="1400" dirty="0"/>
              <a:t> про </a:t>
            </a:r>
            <a:r>
              <a:rPr lang="ru-RU" sz="1400" dirty="0" err="1"/>
              <a:t>цю</a:t>
            </a:r>
            <a:r>
              <a:rPr lang="ru-RU" sz="1400" dirty="0"/>
              <a:t> посаду буде </a:t>
            </a:r>
            <a:r>
              <a:rPr lang="ru-RU" sz="1400" dirty="0" err="1"/>
              <a:t>опубліковано</a:t>
            </a:r>
            <a:r>
              <a:rPr lang="ru-RU" sz="1400" dirty="0"/>
              <a:t> в ЗМІ. </a:t>
            </a:r>
          </a:p>
          <a:p>
            <a:r>
              <a:rPr lang="ru-RU" sz="1400" dirty="0" err="1"/>
              <a:t>Міф</a:t>
            </a:r>
            <a:r>
              <a:rPr lang="ru-RU" sz="1400" dirty="0"/>
              <a:t> 8. Резюме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показувати</a:t>
            </a:r>
            <a:r>
              <a:rPr lang="ru-RU" sz="1400" dirty="0"/>
              <a:t> </a:t>
            </a:r>
            <a:r>
              <a:rPr lang="ru-RU" sz="1400" dirty="0" err="1"/>
              <a:t>логіку</a:t>
            </a:r>
            <a:r>
              <a:rPr lang="ru-RU" sz="1400" dirty="0"/>
              <a:t> </a:t>
            </a:r>
            <a:r>
              <a:rPr lang="ru-RU" sz="1400" dirty="0" err="1"/>
              <a:t>вашого</a:t>
            </a:r>
            <a:r>
              <a:rPr lang="ru-RU" sz="1400" dirty="0"/>
              <a:t> </a:t>
            </a:r>
            <a:r>
              <a:rPr lang="ru-RU" sz="1400" dirty="0" err="1"/>
              <a:t>кар'єрного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та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відповідальності</a:t>
            </a:r>
            <a:r>
              <a:rPr lang="ru-RU" sz="1400" dirty="0"/>
              <a:t>. Так, </a:t>
            </a:r>
            <a:r>
              <a:rPr lang="ru-RU" sz="1400" dirty="0" err="1"/>
              <a:t>ідеальне</a:t>
            </a:r>
            <a:r>
              <a:rPr lang="ru-RU" sz="1400" dirty="0"/>
              <a:t> резюме </a:t>
            </a:r>
            <a:r>
              <a:rPr lang="ru-RU" sz="1400" dirty="0" err="1"/>
              <a:t>виконує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функцію</a:t>
            </a:r>
            <a:r>
              <a:rPr lang="ru-RU" sz="1400" dirty="0"/>
              <a:t>. Але </a:t>
            </a:r>
            <a:r>
              <a:rPr lang="ru-RU" sz="1400" dirty="0" err="1"/>
              <a:t>це</a:t>
            </a:r>
            <a:r>
              <a:rPr lang="ru-RU" sz="1400" dirty="0"/>
              <a:t> не </a:t>
            </a:r>
            <a:r>
              <a:rPr lang="ru-RU" sz="1400" dirty="0" err="1"/>
              <a:t>самоціль</a:t>
            </a:r>
            <a:r>
              <a:rPr lang="ru-RU" sz="1400" dirty="0"/>
              <a:t>. </a:t>
            </a:r>
            <a:r>
              <a:rPr lang="ru-RU" sz="1400" dirty="0" err="1"/>
              <a:t>Найважливішою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самопрезентації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і </a:t>
            </a:r>
            <a:r>
              <a:rPr lang="ru-RU" sz="1400" dirty="0" err="1"/>
              <a:t>залишається</a:t>
            </a:r>
            <a:r>
              <a:rPr lang="ru-RU" sz="1400" dirty="0"/>
              <a:t> </a:t>
            </a:r>
            <a:r>
              <a:rPr lang="ru-RU" sz="1400" dirty="0" err="1"/>
              <a:t>лаконічна</a:t>
            </a:r>
            <a:r>
              <a:rPr lang="ru-RU" sz="1400" dirty="0"/>
              <a:t> </a:t>
            </a:r>
            <a:r>
              <a:rPr lang="ru-RU" sz="1400" dirty="0" err="1"/>
              <a:t>розповідь</a:t>
            </a:r>
            <a:r>
              <a:rPr lang="ru-RU" sz="1400" dirty="0"/>
              <a:t> про </a:t>
            </a:r>
            <a:r>
              <a:rPr lang="ru-RU" sz="1400" dirty="0" err="1"/>
              <a:t>ваші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, </a:t>
            </a:r>
            <a:r>
              <a:rPr lang="ru-RU" sz="1400" dirty="0" err="1"/>
              <a:t>освіту</a:t>
            </a:r>
            <a:r>
              <a:rPr lang="ru-RU" sz="1400" dirty="0"/>
              <a:t> та </a:t>
            </a:r>
            <a:r>
              <a:rPr lang="ru-RU" sz="1400" dirty="0" err="1"/>
              <a:t>конкретні</a:t>
            </a:r>
            <a:r>
              <a:rPr lang="ru-RU" sz="1400" dirty="0"/>
              <a:t> </a:t>
            </a:r>
            <a:r>
              <a:rPr lang="ru-RU" sz="1400" dirty="0" err="1"/>
              <a:t>посадови</a:t>
            </a:r>
            <a:r>
              <a:rPr lang="ru-RU" sz="1400" dirty="0"/>
              <a:t> </a:t>
            </a:r>
            <a:r>
              <a:rPr lang="ru-RU" sz="1400" dirty="0" err="1"/>
              <a:t>обов'язки</a:t>
            </a:r>
            <a:r>
              <a:rPr lang="ru-RU" sz="1400" dirty="0"/>
              <a:t>.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роботодавців</a:t>
            </a:r>
            <a:r>
              <a:rPr lang="ru-RU" sz="1400" dirty="0"/>
              <a:t> </a:t>
            </a:r>
            <a:r>
              <a:rPr lang="ru-RU" sz="1400" dirty="0" err="1"/>
              <a:t>витрачають</a:t>
            </a:r>
            <a:r>
              <a:rPr lang="ru-RU" sz="1400" dirty="0"/>
              <a:t> на перегляд резюме не </a:t>
            </a:r>
            <a:r>
              <a:rPr lang="ru-RU" sz="1400" dirty="0" err="1"/>
              <a:t>більше</a:t>
            </a:r>
            <a:r>
              <a:rPr lang="ru-RU" sz="1400" dirty="0"/>
              <a:t> 20 секунд. </a:t>
            </a:r>
            <a:r>
              <a:rPr lang="ru-RU" sz="1400" dirty="0" err="1"/>
              <a:t>Тобто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запрошення</a:t>
            </a:r>
            <a:r>
              <a:rPr lang="ru-RU" sz="1400" dirty="0"/>
              <a:t> на </a:t>
            </a:r>
            <a:r>
              <a:rPr lang="ru-RU" sz="1400" dirty="0" err="1"/>
              <a:t>інтерв'ю</a:t>
            </a:r>
            <a:r>
              <a:rPr lang="ru-RU" sz="1400" dirty="0"/>
              <a:t>,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робити</a:t>
            </a:r>
            <a:r>
              <a:rPr lang="ru-RU" sz="1400" dirty="0"/>
              <a:t> акцент на головне.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8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Міф</a:t>
            </a:r>
            <a:r>
              <a:rPr lang="ru-RU" sz="1400" dirty="0"/>
              <a:t>. 9. </a:t>
            </a:r>
            <a:r>
              <a:rPr lang="ru-RU" sz="1400" dirty="0" err="1"/>
              <a:t>Ніколи</a:t>
            </a:r>
            <a:r>
              <a:rPr lang="ru-RU" sz="1400" dirty="0"/>
              <a:t> не буде </a:t>
            </a:r>
            <a:r>
              <a:rPr lang="ru-RU" sz="1400" dirty="0" err="1"/>
              <a:t>зайвим</a:t>
            </a:r>
            <a:r>
              <a:rPr lang="ru-RU" sz="1400" dirty="0"/>
              <a:t> </a:t>
            </a:r>
            <a:r>
              <a:rPr lang="ru-RU" sz="1400" dirty="0" err="1"/>
              <a:t>прикрасити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резюме. </a:t>
            </a:r>
            <a:r>
              <a:rPr lang="ru-RU" sz="1400" dirty="0" err="1"/>
              <a:t>Навіть</a:t>
            </a:r>
            <a:r>
              <a:rPr lang="ru-RU" sz="1400" dirty="0"/>
              <a:t> не </a:t>
            </a:r>
            <a:r>
              <a:rPr lang="ru-RU" sz="1400" dirty="0" err="1"/>
              <a:t>сподівайтеся</a:t>
            </a:r>
            <a:r>
              <a:rPr lang="ru-RU" sz="1400" dirty="0"/>
              <a:t>, вам не </a:t>
            </a:r>
            <a:r>
              <a:rPr lang="ru-RU" sz="1400" dirty="0" err="1"/>
              <a:t>вдасться</a:t>
            </a:r>
            <a:r>
              <a:rPr lang="ru-RU" sz="1400" dirty="0"/>
              <a:t> </a:t>
            </a:r>
            <a:r>
              <a:rPr lang="ru-RU" sz="1400" dirty="0" err="1"/>
              <a:t>пустити</a:t>
            </a:r>
            <a:r>
              <a:rPr lang="ru-RU" sz="1400" dirty="0"/>
              <a:t> пил в </a:t>
            </a:r>
            <a:r>
              <a:rPr lang="ru-RU" sz="1400" dirty="0" err="1"/>
              <a:t>очі</a:t>
            </a:r>
            <a:r>
              <a:rPr lang="ru-RU" sz="1400" dirty="0"/>
              <a:t> </a:t>
            </a:r>
            <a:r>
              <a:rPr lang="ru-RU" sz="1400" dirty="0" err="1"/>
              <a:t>досвідченому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. </a:t>
            </a:r>
            <a:r>
              <a:rPr lang="ru-RU" sz="1400" dirty="0" err="1"/>
              <a:t>Спеціаліст</a:t>
            </a:r>
            <a:r>
              <a:rPr lang="ru-RU" sz="1400" dirty="0"/>
              <a:t>, в </a:t>
            </a:r>
            <a:r>
              <a:rPr lang="ru-RU" sz="1400" dirty="0" err="1"/>
              <a:t>чиї</a:t>
            </a:r>
            <a:r>
              <a:rPr lang="ru-RU" sz="1400" dirty="0"/>
              <a:t> </a:t>
            </a:r>
            <a:r>
              <a:rPr lang="ru-RU" sz="1400" dirty="0" err="1"/>
              <a:t>обов'язки</a:t>
            </a:r>
            <a:r>
              <a:rPr lang="ru-RU" sz="1400" dirty="0"/>
              <a:t> входить </a:t>
            </a:r>
            <a:r>
              <a:rPr lang="ru-RU" sz="1400" dirty="0" err="1"/>
              <a:t>вивчення</a:t>
            </a:r>
            <a:r>
              <a:rPr lang="ru-RU" sz="1400" dirty="0"/>
              <a:t> резюме </a:t>
            </a:r>
            <a:r>
              <a:rPr lang="ru-RU" sz="1400" dirty="0" err="1"/>
              <a:t>претендентів</a:t>
            </a:r>
            <a:r>
              <a:rPr lang="ru-RU" sz="1400" dirty="0"/>
              <a:t>, з часом </a:t>
            </a:r>
            <a:r>
              <a:rPr lang="ru-RU" sz="1400" dirty="0" err="1"/>
              <a:t>вчиться</a:t>
            </a:r>
            <a:r>
              <a:rPr lang="ru-RU" sz="1400" dirty="0"/>
              <a:t> </a:t>
            </a:r>
            <a:r>
              <a:rPr lang="ru-RU" sz="1400" dirty="0" err="1"/>
              <a:t>бачити</a:t>
            </a:r>
            <a:r>
              <a:rPr lang="ru-RU" sz="1400" dirty="0"/>
              <a:t> за листком </a:t>
            </a:r>
            <a:r>
              <a:rPr lang="ru-RU" sz="1400" dirty="0" err="1"/>
              <a:t>паперу</a:t>
            </a:r>
            <a:r>
              <a:rPr lang="ru-RU" sz="1400" dirty="0"/>
              <a:t> реального </a:t>
            </a:r>
            <a:r>
              <a:rPr lang="ru-RU" sz="1400" dirty="0" err="1"/>
              <a:t>чоловіка</a:t>
            </a:r>
            <a:r>
              <a:rPr lang="ru-RU" sz="1400" dirty="0"/>
              <a:t>. При такому пильному </a:t>
            </a:r>
            <a:r>
              <a:rPr lang="ru-RU" sz="1400" dirty="0" err="1"/>
              <a:t>погляді</a:t>
            </a:r>
            <a:r>
              <a:rPr lang="ru-RU" sz="1400" dirty="0"/>
              <a:t> нескладно </a:t>
            </a:r>
            <a:r>
              <a:rPr lang="ru-RU" sz="1400" dirty="0" err="1"/>
              <a:t>помітити</a:t>
            </a:r>
            <a:r>
              <a:rPr lang="ru-RU" sz="1400" dirty="0"/>
              <a:t> </a:t>
            </a:r>
            <a:r>
              <a:rPr lang="ru-RU" sz="1400" dirty="0" err="1"/>
              <a:t>фактичні</a:t>
            </a:r>
            <a:r>
              <a:rPr lang="ru-RU" sz="1400" dirty="0"/>
              <a:t> </a:t>
            </a:r>
            <a:r>
              <a:rPr lang="ru-RU" sz="1400" dirty="0" err="1"/>
              <a:t>неточності</a:t>
            </a:r>
            <a:r>
              <a:rPr lang="ru-RU" sz="1400" dirty="0"/>
              <a:t> і "</a:t>
            </a:r>
            <a:r>
              <a:rPr lang="ru-RU" sz="1400" dirty="0" err="1"/>
              <a:t>легкі</a:t>
            </a:r>
            <a:r>
              <a:rPr lang="ru-RU" sz="1400" dirty="0"/>
              <a:t>" </a:t>
            </a:r>
            <a:r>
              <a:rPr lang="ru-RU" sz="1400" dirty="0" err="1"/>
              <a:t>перебільшення</a:t>
            </a:r>
            <a:r>
              <a:rPr lang="ru-RU" sz="1400" dirty="0"/>
              <a:t>. А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буде,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каверзні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очікують</a:t>
            </a:r>
            <a:r>
              <a:rPr lang="ru-RU" sz="1400" dirty="0"/>
              <a:t> вас на </a:t>
            </a:r>
            <a:r>
              <a:rPr lang="ru-RU" sz="1400" dirty="0" err="1"/>
              <a:t>співбесіді</a:t>
            </a:r>
            <a:r>
              <a:rPr lang="ru-RU" sz="1400" dirty="0"/>
              <a:t>. </a:t>
            </a:r>
          </a:p>
          <a:p>
            <a:r>
              <a:rPr lang="uk-UA" sz="1400" dirty="0"/>
              <a:t>Міф 10. Найбільш кваліфіковані фахівці отримують кращу роботу.</a:t>
            </a:r>
            <a:endParaRPr lang="ru-RU" sz="1400" dirty="0"/>
          </a:p>
          <a:p>
            <a:r>
              <a:rPr lang="uk-UA" sz="1400" dirty="0"/>
              <a:t>Роботодавець, як правило, вибирає того, в кому бачить з'єднання професійних якостей, навичок презентації та вміння знайти контакт з інтерв'юером Якщо ви отримали запрошення на інтерв'ю, значить роботодавець вважає, що ваших умінь, знань і досвіду достатньо для цієї позиції. При особистій зустрічі потрібно лише підтвердити, що ви гідні цієї роботи. </a:t>
            </a:r>
            <a:endParaRPr lang="ru-RU" sz="1400" dirty="0"/>
          </a:p>
          <a:p>
            <a:r>
              <a:rPr lang="ru-RU" sz="1400" dirty="0" err="1"/>
              <a:t>Міф</a:t>
            </a:r>
            <a:r>
              <a:rPr lang="ru-RU" sz="1400" dirty="0"/>
              <a:t> 11. </a:t>
            </a:r>
            <a:r>
              <a:rPr lang="ru-RU" sz="1400" dirty="0" err="1"/>
              <a:t>Здобувач</a:t>
            </a:r>
            <a:r>
              <a:rPr lang="ru-RU" sz="1400" dirty="0"/>
              <a:t> не повинен </a:t>
            </a:r>
            <a:r>
              <a:rPr lang="ru-RU" sz="1400" dirty="0" err="1"/>
              <a:t>продавати</a:t>
            </a:r>
            <a:r>
              <a:rPr lang="ru-RU" sz="1400" dirty="0"/>
              <a:t> себе </a:t>
            </a:r>
            <a:r>
              <a:rPr lang="ru-RU" sz="1400" dirty="0" err="1"/>
              <a:t>роботодавцю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вам не </a:t>
            </a:r>
            <a:r>
              <a:rPr lang="ru-RU" sz="1400" dirty="0" err="1"/>
              <a:t>подобається</a:t>
            </a:r>
            <a:r>
              <a:rPr lang="ru-RU" sz="1400" dirty="0"/>
              <a:t> думка про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продаєте</a:t>
            </a:r>
            <a:r>
              <a:rPr lang="ru-RU" sz="1400" dirty="0"/>
              <a:t> себе, думайте,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продаєте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професійні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. У наш час </a:t>
            </a:r>
            <a:r>
              <a:rPr lang="ru-RU" sz="1400" dirty="0" err="1"/>
              <a:t>процвітають</a:t>
            </a:r>
            <a:r>
              <a:rPr lang="ru-RU" sz="1400" dirty="0"/>
              <a:t> </a:t>
            </a:r>
            <a:r>
              <a:rPr lang="ru-RU" sz="1400" dirty="0" err="1"/>
              <a:t>здобувачі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 ж </a:t>
            </a:r>
            <a:r>
              <a:rPr lang="ru-RU" sz="1400" dirty="0" err="1"/>
              <a:t>методи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і </a:t>
            </a:r>
            <a:r>
              <a:rPr lang="ru-RU" sz="1400" dirty="0" err="1"/>
              <a:t>компанії</a:t>
            </a:r>
            <a:r>
              <a:rPr lang="ru-RU" sz="1400" dirty="0"/>
              <a:t> для </a:t>
            </a:r>
            <a:r>
              <a:rPr lang="ru-RU" sz="1400" dirty="0" err="1"/>
              <a:t>просування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Міф</a:t>
            </a:r>
            <a:r>
              <a:rPr lang="ru-RU" sz="1400" dirty="0"/>
              <a:t> 12. </a:t>
            </a:r>
            <a:r>
              <a:rPr lang="ru-RU" sz="1400" dirty="0" err="1"/>
              <a:t>Якщо</a:t>
            </a:r>
            <a:r>
              <a:rPr lang="ru-RU" sz="1400" dirty="0"/>
              <a:t> Ви - </a:t>
            </a:r>
            <a:r>
              <a:rPr lang="ru-RU" sz="1400" dirty="0" err="1"/>
              <a:t>випускник</a:t>
            </a:r>
            <a:r>
              <a:rPr lang="ru-RU" sz="1400" dirty="0"/>
              <a:t> вузу, - за вас повинен </a:t>
            </a:r>
            <a:r>
              <a:rPr lang="ru-RU" sz="1400" dirty="0" err="1"/>
              <a:t>турбуватися</a:t>
            </a:r>
            <a:r>
              <a:rPr lang="ru-RU" sz="1400" dirty="0"/>
              <a:t> вуз.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твердження</a:t>
            </a:r>
            <a:r>
              <a:rPr lang="ru-RU" sz="1400" dirty="0"/>
              <a:t> </a:t>
            </a:r>
            <a:r>
              <a:rPr lang="ru-RU" sz="1400" dirty="0" err="1"/>
              <a:t>невірне</a:t>
            </a:r>
            <a:r>
              <a:rPr lang="ru-RU" sz="1400" dirty="0"/>
              <a:t> в тому </a:t>
            </a:r>
            <a:r>
              <a:rPr lang="ru-RU" sz="1400" dirty="0" err="1"/>
              <a:t>випадку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володієте</a:t>
            </a:r>
            <a:r>
              <a:rPr lang="ru-RU" sz="1400" dirty="0"/>
              <a:t> </a:t>
            </a:r>
            <a:r>
              <a:rPr lang="ru-RU" sz="1400" dirty="0" err="1"/>
              <a:t>унікальними</a:t>
            </a:r>
            <a:r>
              <a:rPr lang="ru-RU" sz="1400" dirty="0"/>
              <a:t> </a:t>
            </a:r>
            <a:r>
              <a:rPr lang="ru-RU" sz="1400" dirty="0" err="1"/>
              <a:t>навичками</a:t>
            </a:r>
            <a:r>
              <a:rPr lang="ru-RU" sz="1400" dirty="0"/>
              <a:t> і </a:t>
            </a:r>
            <a:r>
              <a:rPr lang="ru-RU" sz="1400" dirty="0" err="1"/>
              <a:t>знаннями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Грамотний</a:t>
            </a:r>
            <a:r>
              <a:rPr lang="ru-RU" sz="1400" dirty="0"/>
              <a:t> </a:t>
            </a:r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- перший </a:t>
            </a:r>
            <a:r>
              <a:rPr lang="ru-RU" sz="1400" dirty="0" err="1"/>
              <a:t>крок</a:t>
            </a:r>
            <a:r>
              <a:rPr lang="ru-RU" sz="1400" dirty="0"/>
              <a:t> на шляху </a:t>
            </a:r>
            <a:r>
              <a:rPr lang="ru-RU" sz="1400" dirty="0" err="1"/>
              <a:t>створення</a:t>
            </a:r>
            <a:r>
              <a:rPr lang="ru-RU" sz="1400" dirty="0"/>
              <a:t> і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.</a:t>
            </a:r>
          </a:p>
          <a:p>
            <a:r>
              <a:rPr lang="uk-UA" sz="1400" dirty="0"/>
              <a:t>Термін </a:t>
            </a:r>
            <a:r>
              <a:rPr lang="uk-UA" sz="1400" b="1" dirty="0"/>
              <a:t>кар'єра</a:t>
            </a:r>
            <a:r>
              <a:rPr lang="uk-UA" sz="1400" dirty="0"/>
              <a:t> (від французького </a:t>
            </a:r>
            <a:r>
              <a:rPr lang="ru-RU" sz="1400" dirty="0" err="1"/>
              <a:t>carrier</a:t>
            </a:r>
            <a:r>
              <a:rPr lang="uk-UA" sz="1400" dirty="0"/>
              <a:t> й італійського </a:t>
            </a:r>
            <a:r>
              <a:rPr lang="ru-RU" sz="1400" dirty="0" err="1"/>
              <a:t>carrier</a:t>
            </a:r>
            <a:r>
              <a:rPr lang="uk-UA" sz="1400" dirty="0"/>
              <a:t> – біг) потрапив у науковий побут з повсякденної мови. У самому загальному розумінні він означає успішне просування в області суспільної, службової, наукової й іншої діяльності. </a:t>
            </a:r>
            <a:r>
              <a:rPr lang="ru-RU" sz="1400" dirty="0"/>
              <a:t>У </a:t>
            </a:r>
            <a:r>
              <a:rPr lang="ru-RU" sz="1400" dirty="0" err="1"/>
              <a:t>вітчизняній</a:t>
            </a:r>
            <a:r>
              <a:rPr lang="ru-RU" sz="1400" dirty="0"/>
              <a:t> </a:t>
            </a:r>
            <a:r>
              <a:rPr lang="ru-RU" sz="1400" dirty="0" err="1"/>
              <a:t>практиці</a:t>
            </a:r>
            <a:r>
              <a:rPr lang="ru-RU" sz="1400" dirty="0"/>
              <a:t> </a:t>
            </a:r>
            <a:r>
              <a:rPr lang="ru-RU" sz="1400" dirty="0" err="1"/>
              <a:t>найбільше</a:t>
            </a:r>
            <a:r>
              <a:rPr lang="ru-RU" sz="1400" dirty="0"/>
              <a:t> </a:t>
            </a:r>
            <a:r>
              <a:rPr lang="ru-RU" sz="1400" dirty="0" err="1"/>
              <a:t>поширення</a:t>
            </a:r>
            <a:r>
              <a:rPr lang="ru-RU" sz="1400" dirty="0"/>
              <a:t> одержало </a:t>
            </a:r>
            <a:r>
              <a:rPr lang="ru-RU" sz="1400" dirty="0" err="1"/>
              <a:t>поняття</a:t>
            </a:r>
            <a:r>
              <a:rPr lang="ru-RU" sz="1400" dirty="0"/>
              <a:t> про </a:t>
            </a:r>
            <a:r>
              <a:rPr lang="ru-RU" sz="1400" dirty="0" err="1"/>
              <a:t>кар'єру</a:t>
            </a:r>
            <a:r>
              <a:rPr lang="ru-RU" sz="1400" dirty="0"/>
              <a:t>, як </a:t>
            </a:r>
            <a:r>
              <a:rPr lang="ru-RU" sz="1400" dirty="0" err="1"/>
              <a:t>просування</a:t>
            </a:r>
            <a:r>
              <a:rPr lang="ru-RU" sz="1400" dirty="0"/>
              <a:t> по </a:t>
            </a:r>
            <a:r>
              <a:rPr lang="ru-RU" sz="1400" dirty="0" err="1"/>
              <a:t>чиновних</a:t>
            </a:r>
            <a:r>
              <a:rPr lang="ru-RU" sz="1400" dirty="0"/>
              <a:t> </a:t>
            </a:r>
            <a:r>
              <a:rPr lang="ru-RU" sz="1400" dirty="0" err="1"/>
              <a:t>ієрархічних</a:t>
            </a:r>
            <a:r>
              <a:rPr lang="ru-RU" sz="1400" dirty="0"/>
              <a:t> сходах й </a:t>
            </a:r>
            <a:r>
              <a:rPr lang="ru-RU" sz="1400" dirty="0" err="1"/>
              <a:t>посадовому</a:t>
            </a:r>
            <a:r>
              <a:rPr lang="ru-RU" sz="1400" dirty="0"/>
              <a:t> росту.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ru-RU" sz="1400" dirty="0"/>
              <a:t>В свою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</a:t>
            </a:r>
            <a:r>
              <a:rPr lang="ru-RU" sz="1400" dirty="0" err="1"/>
              <a:t>спрямовані</a:t>
            </a:r>
            <a:r>
              <a:rPr lang="ru-RU" sz="1400" dirty="0"/>
              <a:t> на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конкурентоздатності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для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цілей</a:t>
            </a:r>
            <a:r>
              <a:rPr lang="ru-RU" sz="1400" dirty="0"/>
              <a:t> у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гідну</a:t>
            </a:r>
            <a:r>
              <a:rPr lang="ru-RU" sz="1400" dirty="0"/>
              <a:t> роботу, </a:t>
            </a:r>
            <a:r>
              <a:rPr lang="ru-RU" sz="1400" dirty="0" err="1"/>
              <a:t>кожен</a:t>
            </a:r>
            <a:r>
              <a:rPr lang="ru-RU" sz="1400" dirty="0"/>
              <a:t> повинен </a:t>
            </a:r>
            <a:r>
              <a:rPr lang="ru-RU" sz="1400" dirty="0" err="1"/>
              <a:t>вміти</a:t>
            </a:r>
            <a:r>
              <a:rPr lang="ru-RU" sz="1400" dirty="0"/>
              <a:t> реально </a:t>
            </a:r>
            <a:r>
              <a:rPr lang="ru-RU" sz="1400" dirty="0" err="1"/>
              <a:t>оцінювати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ділові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, </a:t>
            </a:r>
            <a:r>
              <a:rPr lang="ru-RU" sz="1400" dirty="0" err="1"/>
              <a:t>співвідносити</a:t>
            </a:r>
            <a:r>
              <a:rPr lang="ru-RU" sz="1400" dirty="0"/>
              <a:t> свою </a:t>
            </a:r>
            <a:r>
              <a:rPr lang="ru-RU" sz="1400" dirty="0" err="1"/>
              <a:t>професійну</a:t>
            </a:r>
            <a:r>
              <a:rPr lang="ru-RU" sz="1400" dirty="0"/>
              <a:t> </a:t>
            </a:r>
            <a:r>
              <a:rPr lang="ru-RU" sz="1400" dirty="0" err="1"/>
              <a:t>підготовку</a:t>
            </a:r>
            <a:r>
              <a:rPr lang="ru-RU" sz="1400" dirty="0"/>
              <a:t> з </a:t>
            </a:r>
            <a:r>
              <a:rPr lang="ru-RU" sz="1400" dirty="0" err="1"/>
              <a:t>тими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ставлять</a:t>
            </a:r>
            <a:r>
              <a:rPr lang="ru-RU" sz="1400" dirty="0"/>
              <a:t> перед ним </a:t>
            </a:r>
            <a:r>
              <a:rPr lang="ru-RU" sz="1400" dirty="0" err="1"/>
              <a:t>організація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робота. </a:t>
            </a:r>
            <a:r>
              <a:rPr lang="ru-RU" sz="1400" dirty="0" err="1"/>
              <a:t>Багато</a:t>
            </a:r>
            <a:r>
              <a:rPr lang="ru-RU" sz="1400" dirty="0"/>
              <a:t> в </a:t>
            </a:r>
            <a:r>
              <a:rPr lang="ru-RU" sz="1400" dirty="0" err="1"/>
              <a:t>чому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буде </a:t>
            </a:r>
            <a:r>
              <a:rPr lang="ru-RU" sz="1400" dirty="0" err="1"/>
              <a:t>залежати</a:t>
            </a:r>
            <a:r>
              <a:rPr lang="ru-RU" sz="1400" dirty="0"/>
              <a:t> </a:t>
            </a:r>
            <a:r>
              <a:rPr lang="ru-RU" sz="1400" dirty="0" err="1"/>
              <a:t>успіх</a:t>
            </a:r>
            <a:r>
              <a:rPr lang="ru-RU" sz="1400" dirty="0"/>
              <a:t> </a:t>
            </a:r>
            <a:r>
              <a:rPr lang="ru-RU" sz="1400" dirty="0" err="1"/>
              <a:t>всієї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подальшої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. </a:t>
            </a:r>
            <a:r>
              <a:rPr lang="ru-RU" sz="1400" dirty="0" err="1"/>
              <a:t>Необхідна</a:t>
            </a:r>
            <a:r>
              <a:rPr lang="ru-RU" sz="1400" dirty="0"/>
              <a:t> правильна </a:t>
            </a:r>
            <a:r>
              <a:rPr lang="ru-RU" sz="1400" dirty="0" err="1"/>
              <a:t>самооцінка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навичок</a:t>
            </a:r>
            <a:r>
              <a:rPr lang="ru-RU" sz="1400" dirty="0"/>
              <a:t> і </a:t>
            </a:r>
            <a:r>
              <a:rPr lang="ru-RU" sz="1400" dirty="0" err="1"/>
              <a:t>ділових</a:t>
            </a:r>
            <a:r>
              <a:rPr lang="ru-RU" sz="1400" dirty="0"/>
              <a:t> рис, яка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себе,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сили</a:t>
            </a:r>
            <a:r>
              <a:rPr lang="ru-RU" sz="1400" dirty="0"/>
              <a:t>, </a:t>
            </a:r>
            <a:r>
              <a:rPr lang="ru-RU" sz="1400" dirty="0" err="1"/>
              <a:t>слабкостей</a:t>
            </a:r>
            <a:r>
              <a:rPr lang="ru-RU" sz="1400" dirty="0"/>
              <a:t> та </a:t>
            </a:r>
            <a:r>
              <a:rPr lang="ru-RU" sz="1400" dirty="0" err="1"/>
              <a:t>недоліків</a:t>
            </a:r>
            <a:r>
              <a:rPr lang="ru-RU" sz="1400" dirty="0"/>
              <a:t>. </a:t>
            </a:r>
            <a:r>
              <a:rPr lang="ru-RU" sz="1400" dirty="0" err="1"/>
              <a:t>Тільки</a:t>
            </a:r>
            <a:r>
              <a:rPr lang="ru-RU" sz="1400" dirty="0"/>
              <a:t> за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правильно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цілі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.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цілей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 часто </a:t>
            </a:r>
            <a:r>
              <a:rPr lang="ru-RU" sz="1400" dirty="0" err="1"/>
              <a:t>називають</a:t>
            </a:r>
            <a:r>
              <a:rPr lang="ru-RU" sz="1400" dirty="0"/>
              <a:t> </a:t>
            </a:r>
            <a:r>
              <a:rPr lang="ru-RU" sz="1400" dirty="0" err="1"/>
              <a:t>наступні</a:t>
            </a:r>
            <a:r>
              <a:rPr lang="ru-RU" sz="1400" dirty="0"/>
              <a:t>: </a:t>
            </a:r>
          </a:p>
          <a:p>
            <a:r>
              <a:rPr lang="uk-UA" sz="1400" dirty="0"/>
              <a:t>отримати роботу чи посаду, яка відповідала б самооцінці, бажано в місцевості, природні умови якої сприятливо діють на стан здоров'я і дозволяють організувати гарний відпочинок;</a:t>
            </a:r>
            <a:endParaRPr lang="ru-RU" sz="1400" dirty="0"/>
          </a:p>
          <a:p>
            <a:r>
              <a:rPr lang="uk-UA" sz="1400" dirty="0"/>
              <a:t>займатися видом діяльності чи мати посаду, яка відповідає самооцінці і тому доставляє моральне задоволення; мати роботу чи посаду, яка добре оплачується; обіймати посаду, посилюючу професійні можливості людини і розвиваючу їх; мати роботу чи посаду, яка носить творчий характер;</a:t>
            </a:r>
            <a:endParaRPr lang="ru-RU" sz="1400" dirty="0"/>
          </a:p>
          <a:p>
            <a:r>
              <a:rPr lang="uk-UA" sz="1400" dirty="0"/>
              <a:t> працювати за фахом чи обіймати посаду, яка дозволяє досягти певного ступеня незалежності; мати роботу чи посаду, яка дає можливість продовжувати активне навчання; мати роботу чи посаду, яка одночасно дозволяє займатися вихованням дітей чи домашнім господарством. </a:t>
            </a:r>
            <a:endParaRPr lang="ru-RU" sz="1400" dirty="0"/>
          </a:p>
          <a:p>
            <a:r>
              <a:rPr lang="ru-RU" sz="1400" dirty="0" err="1"/>
              <a:t>Піклуючись</a:t>
            </a:r>
            <a:r>
              <a:rPr lang="ru-RU" sz="1400" dirty="0"/>
              <a:t> про свою </a:t>
            </a:r>
            <a:r>
              <a:rPr lang="ru-RU" sz="1400" dirty="0" err="1"/>
              <a:t>кар'єру</a:t>
            </a:r>
            <a:r>
              <a:rPr lang="ru-RU" sz="1400" dirty="0"/>
              <a:t>, </a:t>
            </a:r>
            <a:r>
              <a:rPr lang="ru-RU" sz="1400" dirty="0" err="1"/>
              <a:t>бажано</a:t>
            </a:r>
            <a:r>
              <a:rPr lang="ru-RU" sz="1400" dirty="0"/>
              <a:t> </a:t>
            </a:r>
            <a:r>
              <a:rPr lang="ru-RU" sz="1400" dirty="0" err="1"/>
              <a:t>керуватися</a:t>
            </a:r>
            <a:r>
              <a:rPr lang="ru-RU" sz="1400" dirty="0"/>
              <a:t> </a:t>
            </a:r>
            <a:r>
              <a:rPr lang="ru-RU" sz="1400" dirty="0" err="1"/>
              <a:t>наступними</a:t>
            </a:r>
            <a:r>
              <a:rPr lang="ru-RU" sz="1400" dirty="0"/>
              <a:t> </a:t>
            </a:r>
            <a:r>
              <a:rPr lang="ru-RU" sz="1400" dirty="0" err="1"/>
              <a:t>життєвими</a:t>
            </a:r>
            <a:r>
              <a:rPr lang="ru-RU" sz="1400" dirty="0"/>
              <a:t> правилами: </a:t>
            </a:r>
            <a:r>
              <a:rPr lang="ru-RU" sz="1400" dirty="0" err="1"/>
              <a:t>розширювати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, </a:t>
            </a:r>
            <a:r>
              <a:rPr lang="ru-RU" sz="1400" dirty="0" err="1"/>
              <a:t>здобувати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;</a:t>
            </a:r>
          </a:p>
          <a:p>
            <a:r>
              <a:rPr lang="uk-UA" sz="1400" dirty="0"/>
              <a:t>готувати себе до більш високооплачуваної посади, яка стає (або незабаром стане) вакантною; пізнавати й оцінювати інших людей, важливих для вашої кар'єри (батьків, членів своєї сім'ї, друзів);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5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пам'ятати, що все в житті змінюється: ви, ваші знання і навички, ринок, організація, навколишнє середовище, оцінити ці зміни - необхідне для кар'єри якість; не забувати, що рішення в галузі кар'єри практично завжди є компромісом між бажаннями і реальністю, між вашими інтересами та інтересами організації; піклуючись про свою кар'єру, керуватися тим, що важливу роль у просуванні по кар'єрних сходах відіграє імідж ділової людини, котрий посідає важливо місце серед всіх факторів, що впливають на розвиток кар'єри.</a:t>
            </a:r>
            <a:endParaRPr lang="ru-RU" sz="1400" dirty="0"/>
          </a:p>
          <a:p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фактори</a:t>
            </a:r>
            <a:r>
              <a:rPr lang="ru-RU" sz="1400" dirty="0"/>
              <a:t> (</a:t>
            </a:r>
            <a:r>
              <a:rPr lang="ru-RU" sz="1400" dirty="0" err="1"/>
              <a:t>сучасні</a:t>
            </a:r>
            <a:r>
              <a:rPr lang="ru-RU" sz="1400" dirty="0"/>
              <a:t>) </a:t>
            </a:r>
            <a:r>
              <a:rPr lang="ru-RU" sz="1400" dirty="0" err="1"/>
              <a:t>впливають</a:t>
            </a:r>
            <a:r>
              <a:rPr lang="ru-RU" sz="1400" dirty="0"/>
              <a:t> на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? </a:t>
            </a:r>
          </a:p>
          <a:p>
            <a:r>
              <a:rPr lang="uk-UA" sz="1400" dirty="0"/>
              <a:t>Оскільки особистість – це явище соціальне, а соціальність полягає у тому, що вона є продуктом спілкування людей, то до основних факторів, що впливають на особистість та її поведінку, відносять: </a:t>
            </a:r>
            <a:endParaRPr lang="ru-RU" sz="1400" dirty="0"/>
          </a:p>
          <a:p>
            <a:r>
              <a:rPr lang="uk-UA" sz="1400" dirty="0"/>
              <a:t>На макрорівні – соціальні ( куди відносять ситуації, що складаються на ринку праці; правове забезпечення; національний менталітет та ін..,). </a:t>
            </a:r>
            <a:endParaRPr lang="ru-RU" sz="1400" dirty="0"/>
          </a:p>
          <a:p>
            <a:r>
              <a:rPr lang="uk-UA" sz="1400" dirty="0"/>
              <a:t>На </a:t>
            </a:r>
            <a:r>
              <a:rPr lang="uk-UA" sz="1400" dirty="0" err="1"/>
              <a:t>мікрорівні</a:t>
            </a:r>
            <a:r>
              <a:rPr lang="uk-UA" sz="1400" dirty="0"/>
              <a:t> - особистісні (природні властивості індивіда, його індивідуально </a:t>
            </a:r>
            <a:r>
              <a:rPr lang="uk-UA" sz="1400" dirty="0" err="1"/>
              <a:t>–психологічні</a:t>
            </a:r>
            <a:r>
              <a:rPr lang="uk-UA" sz="1400" dirty="0"/>
              <a:t> особливості; систему потреб, мотивів, інтересів; систему керування особистістю, її «Я – образ» </a:t>
            </a:r>
            <a:endParaRPr lang="ru-RU" sz="1400" dirty="0"/>
          </a:p>
          <a:p>
            <a:r>
              <a:rPr lang="uk-UA" sz="1400" dirty="0"/>
              <a:t>На </a:t>
            </a:r>
            <a:r>
              <a:rPr lang="uk-UA" sz="1400" dirty="0" err="1"/>
              <a:t>мезорівні</a:t>
            </a:r>
            <a:r>
              <a:rPr lang="uk-UA" sz="1400" dirty="0"/>
              <a:t> – інтегруючі (соціальний статус, рівень матеріальної забезпеченості, соціальні зв'язки індивіда, виховання, освіта, культурні традиції та ін..,) </a:t>
            </a:r>
            <a:endParaRPr lang="ru-RU" sz="1400" dirty="0"/>
          </a:p>
          <a:p>
            <a:r>
              <a:rPr lang="uk-UA" sz="1400" dirty="0"/>
              <a:t>Кожен з цих факторів вкладає свій внесок в формування та розвиток ділової кар'єри працівника, та відучу роль все частіше відводять інтеграційним факторам. 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6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3" cy="6336703"/>
          </a:xfrm>
        </p:spPr>
        <p:txBody>
          <a:bodyPr>
            <a:normAutofit/>
          </a:bodyPr>
          <a:lstStyle/>
          <a:p>
            <a:r>
              <a:rPr lang="uk-UA" sz="1400" dirty="0"/>
              <a:t>Які якості особистості сприяють успішній кар'єрі? </a:t>
            </a:r>
            <a:endParaRPr lang="ru-RU" sz="1400" dirty="0"/>
          </a:p>
          <a:p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думки на </a:t>
            </a:r>
            <a:r>
              <a:rPr lang="ru-RU" sz="1400" dirty="0" err="1"/>
              <a:t>рахунок</a:t>
            </a:r>
            <a:r>
              <a:rPr lang="ru-RU" sz="1400" dirty="0"/>
              <a:t> того, яке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особистісні</a:t>
            </a:r>
            <a:r>
              <a:rPr lang="ru-RU" sz="1400" dirty="0"/>
              <a:t> характеристики для </a:t>
            </a:r>
            <a:r>
              <a:rPr lang="ru-RU" sz="1400" dirty="0" err="1"/>
              <a:t>успішної</a:t>
            </a:r>
            <a:r>
              <a:rPr lang="ru-RU" sz="1400" dirty="0"/>
              <a:t> </a:t>
            </a:r>
            <a:r>
              <a:rPr lang="ru-RU" sz="1400" dirty="0" err="1"/>
              <a:t>кар'єри</a:t>
            </a:r>
            <a:r>
              <a:rPr lang="ru-RU" sz="1400" dirty="0"/>
              <a:t> (і, </a:t>
            </a:r>
            <a:r>
              <a:rPr lang="ru-RU" sz="1400" dirty="0" err="1"/>
              <a:t>отже</a:t>
            </a:r>
            <a:r>
              <a:rPr lang="ru-RU" sz="1400" dirty="0"/>
              <a:t>, для правильного </a:t>
            </a:r>
            <a:r>
              <a:rPr lang="ru-RU" sz="1400" dirty="0" err="1"/>
              <a:t>вибору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та </a:t>
            </a:r>
            <a:r>
              <a:rPr lang="ru-RU" sz="1400" dirty="0" err="1"/>
              <a:t>роботи</a:t>
            </a:r>
            <a:r>
              <a:rPr lang="ru-RU" sz="1400" dirty="0"/>
              <a:t>). </a:t>
            </a:r>
          </a:p>
          <a:p>
            <a:r>
              <a:rPr lang="uk-UA" sz="1400" dirty="0"/>
              <a:t>І необхідна правильна самооцінка своїх навичок і ділових рис, яка припускає знання себе, своєї сили, </a:t>
            </a:r>
            <a:r>
              <a:rPr lang="uk-UA" sz="1400" dirty="0" err="1"/>
              <a:t>слабкостей</a:t>
            </a:r>
            <a:r>
              <a:rPr lang="uk-UA" sz="1400" dirty="0"/>
              <a:t> та недоліків. Тільки за цієї умови можна правильно визначити цілі кар'єри.</a:t>
            </a:r>
            <a:endParaRPr lang="ru-RU" sz="1400" dirty="0"/>
          </a:p>
          <a:p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</a:t>
            </a:r>
            <a:r>
              <a:rPr lang="ru-RU" sz="1400" dirty="0" err="1"/>
              <a:t>процесом</a:t>
            </a:r>
            <a:r>
              <a:rPr lang="ru-RU" sz="1400" dirty="0"/>
              <a:t> </a:t>
            </a:r>
            <a:r>
              <a:rPr lang="ru-RU" sz="1400" dirty="0" err="1"/>
              <a:t>кар'єрного</a:t>
            </a:r>
            <a:r>
              <a:rPr lang="ru-RU" sz="1400" dirty="0"/>
              <a:t> росту? </a:t>
            </a:r>
            <a:r>
              <a:rPr lang="ru-RU" sz="1400" dirty="0" err="1"/>
              <a:t>Можна</a:t>
            </a:r>
            <a:r>
              <a:rPr lang="ru-RU" sz="1400" dirty="0"/>
              <a:t>, але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керуватися</a:t>
            </a:r>
            <a:r>
              <a:rPr lang="ru-RU" sz="1400" dirty="0"/>
              <a:t> </a:t>
            </a:r>
            <a:r>
              <a:rPr lang="ru-RU" sz="1400" dirty="0" err="1"/>
              <a:t>наступними</a:t>
            </a:r>
            <a:r>
              <a:rPr lang="ru-RU" sz="1400" dirty="0"/>
              <a:t> </a:t>
            </a:r>
            <a:r>
              <a:rPr lang="ru-RU" sz="1400" dirty="0" err="1"/>
              <a:t>життєвими</a:t>
            </a:r>
            <a:r>
              <a:rPr lang="ru-RU" sz="1400" dirty="0"/>
              <a:t> правилами:</a:t>
            </a:r>
          </a:p>
          <a:p>
            <a:r>
              <a:rPr lang="uk-UA" sz="1400" dirty="0"/>
              <a:t> - не втрачати час на роботу з безініціативним, неперспективним начальником, а зробиться потрібним ініціативному, оперативному керівнику;</a:t>
            </a:r>
            <a:endParaRPr lang="ru-RU" sz="1400" dirty="0"/>
          </a:p>
          <a:p>
            <a:r>
              <a:rPr lang="uk-UA" sz="1400" dirty="0"/>
              <a:t> - розширювати свої знання, здобувати нові навички;</a:t>
            </a:r>
            <a:endParaRPr lang="ru-RU" sz="1400" dirty="0"/>
          </a:p>
          <a:p>
            <a:r>
              <a:rPr lang="uk-UA" sz="1400" dirty="0"/>
              <a:t> - готувати себе до більш високооплачуваної посади, яка стає (або незабаром стане) вакантною;</a:t>
            </a:r>
            <a:endParaRPr lang="ru-RU" sz="1400" dirty="0"/>
          </a:p>
          <a:p>
            <a:r>
              <a:rPr lang="uk-UA" sz="1400" dirty="0"/>
              <a:t> - пізнавати й оцінювати інших людей, важливих для вашої кар'єри (батьків, членів своєї сім'ї, друзів);</a:t>
            </a:r>
            <a:endParaRPr lang="ru-RU" sz="1400" dirty="0"/>
          </a:p>
          <a:p>
            <a:r>
              <a:rPr lang="uk-UA" sz="1400" dirty="0"/>
              <a:t> - пам'ятати, що все в житті змінюється: ви, ваші знання і навички, ринок, організація, середовища, оцінити ці зміни - важлива для кар'єри якість;</a:t>
            </a:r>
            <a:endParaRPr lang="ru-RU" sz="1400" dirty="0"/>
          </a:p>
          <a:p>
            <a:r>
              <a:rPr lang="uk-UA" sz="1400" dirty="0"/>
              <a:t> - при оцінці і відборі кандидатів для висунення на вакантну посаду зазвичай користуються спеціальними методиками, які враховують систему ділових і особистісних характеристик, що охоплюють такі групи якостей:</a:t>
            </a:r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201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4651</Words>
  <Application>Microsoft Office PowerPoint</Application>
  <PresentationFormat>Экран (4:3)</PresentationFormat>
  <Paragraphs>221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Тема 1. Психологія працевлаштування та ділова кар’єра. Вибір професії та форми роботи.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Психологія працевлаштування та ділова кар’єра. Вибір професії та форми роботи. </dc:title>
  <dc:creator>Ann</dc:creator>
  <cp:lastModifiedBy>Ann</cp:lastModifiedBy>
  <cp:revision>27</cp:revision>
  <dcterms:created xsi:type="dcterms:W3CDTF">2021-09-11T21:29:41Z</dcterms:created>
  <dcterms:modified xsi:type="dcterms:W3CDTF">2021-09-11T21:53:38Z</dcterms:modified>
</cp:coreProperties>
</file>