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61" r:id="rId5"/>
    <p:sldId id="268" r:id="rId6"/>
    <p:sldId id="269" r:id="rId7"/>
    <p:sldId id="270" r:id="rId8"/>
    <p:sldId id="27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yna Abramova" userId="cf8a27de836524f0" providerId="LiveId" clId="{43F198D9-C7B9-4A09-8AD9-1492A3D96831}"/>
    <pc:docChg chg="modSld">
      <pc:chgData name="Iryna Abramova" userId="cf8a27de836524f0" providerId="LiveId" clId="{43F198D9-C7B9-4A09-8AD9-1492A3D96831}" dt="2024-11-04T11:13:22.567" v="0" actId="20577"/>
      <pc:docMkLst>
        <pc:docMk/>
      </pc:docMkLst>
      <pc:sldChg chg="modSp mod">
        <pc:chgData name="Iryna Abramova" userId="cf8a27de836524f0" providerId="LiveId" clId="{43F198D9-C7B9-4A09-8AD9-1492A3D96831}" dt="2024-11-04T11:13:22.567" v="0" actId="20577"/>
        <pc:sldMkLst>
          <pc:docMk/>
          <pc:sldMk cId="1472533363" sldId="256"/>
        </pc:sldMkLst>
        <pc:spChg chg="mod">
          <ac:chgData name="Iryna Abramova" userId="cf8a27de836524f0" providerId="LiveId" clId="{43F198D9-C7B9-4A09-8AD9-1492A3D96831}" dt="2024-11-04T11:13:22.567" v="0" actId="20577"/>
          <ac:spMkLst>
            <pc:docMk/>
            <pc:sldMk cId="1472533363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C3468-CEEB-427D-ADD8-863D27954930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779B6-BBC8-4E59-B689-5FD58333E4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9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779B6-BBC8-4E59-B689-5FD58333E4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4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779B6-BBC8-4E59-B689-5FD58333E4F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80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779B6-BBC8-4E59-B689-5FD58333E4F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1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831BDB-B0AC-404D-81A3-75CD017F72B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DCF152-3957-4A12-B095-6FC36BA6B4E5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6.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Фінансове забезпечення відтворення основних засобів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/>
              <a:t>План</a:t>
            </a:r>
            <a:br>
              <a:rPr lang="ru-RU" dirty="0"/>
            </a:br>
            <a:br>
              <a:rPr lang="ru-RU" dirty="0">
                <a:effectLst/>
              </a:rPr>
            </a:br>
            <a:br>
              <a:rPr lang="ru-RU" dirty="0">
                <a:effectLst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458200" cy="1994520"/>
          </a:xfrm>
        </p:spPr>
        <p:txBody>
          <a:bodyPr>
            <a:noAutofit/>
          </a:bodyPr>
          <a:lstStyle/>
          <a:p>
            <a:r>
              <a:rPr lang="uk-UA" dirty="0"/>
              <a:t>1. Сутність, склад і структура основних засобів підприємства</a:t>
            </a:r>
            <a:endParaRPr lang="ru-RU" dirty="0"/>
          </a:p>
          <a:p>
            <a:r>
              <a:rPr lang="uk-UA" dirty="0"/>
              <a:t>2. Відтворення основних засобів підприємства</a:t>
            </a:r>
            <a:endParaRPr lang="ru-RU" dirty="0"/>
          </a:p>
          <a:p>
            <a:r>
              <a:rPr lang="uk-UA" dirty="0"/>
              <a:t>3. Сутність і склад капітальних вкладень</a:t>
            </a:r>
            <a:endParaRPr lang="ru-RU" dirty="0"/>
          </a:p>
          <a:p>
            <a:r>
              <a:rPr lang="uk-UA" dirty="0"/>
              <a:t>4. Показники стану та ефективності використання основних засобів</a:t>
            </a:r>
            <a:endParaRPr lang="ru-RU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7253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1889" y="908720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Необоротні активи</a:t>
            </a:r>
            <a:r>
              <a:rPr lang="uk-UA" dirty="0"/>
              <a:t> - це активи підприємства, термін експлуатації, або погашення яких перевищує один рік (365 днів). </a:t>
            </a:r>
          </a:p>
          <a:p>
            <a:pPr algn="just"/>
            <a:r>
              <a:rPr lang="uk-UA" dirty="0"/>
              <a:t>До них відносять: 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основні засоби, 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інші необоротні матеріальні активи, 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нематеріальні активи, 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довгострокові фінансові інвестиції, 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капітальні інвестиції, 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довгострокова дебіторська заборгованість, </a:t>
            </a:r>
          </a:p>
          <a:p>
            <a:pPr marL="285750" indent="-285750" algn="just">
              <a:buFontTx/>
              <a:buChar char="-"/>
            </a:pPr>
            <a:r>
              <a:rPr lang="uk-UA" dirty="0"/>
              <a:t>інші необоротні активи.</a:t>
            </a:r>
            <a:endParaRPr lang="ru-RU" dirty="0"/>
          </a:p>
          <a:p>
            <a:pPr algn="just"/>
            <a:r>
              <a:rPr lang="uk-UA" b="1" dirty="0"/>
              <a:t>Основні засоби</a:t>
            </a:r>
            <a:r>
              <a:rPr lang="uk-UA" dirty="0"/>
              <a:t> - це матеріальні активи, які:</a:t>
            </a:r>
            <a:endParaRPr lang="ru-RU" dirty="0"/>
          </a:p>
          <a:p>
            <a:pPr algn="just"/>
            <a:r>
              <a:rPr lang="uk-UA" dirty="0"/>
              <a:t>- утримуються підприємством для використання у виробництві або постачанні товарів та надання послуг, для здачі в оренду іншим особам або для адміністративних цілей;</a:t>
            </a:r>
            <a:endParaRPr lang="ru-RU" dirty="0"/>
          </a:p>
          <a:p>
            <a:pPr algn="just"/>
            <a:r>
              <a:rPr lang="uk-UA" dirty="0"/>
              <a:t>- строк корисного використання яких з дати  введення  в  експлуатацію  становить  понад  один  рік  (або операційний цикл, якщо він довший за рік)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uk-UA" dirty="0"/>
              <a:t>вартість яких перевищує </a:t>
            </a:r>
            <a:r>
              <a:rPr lang="ru-RU" dirty="0">
                <a:solidFill>
                  <a:srgbClr val="FF0000"/>
                </a:solidFill>
              </a:rPr>
              <a:t>20 000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гривень і поступово зменшується у зв'язку з фізичним або моральним  зносом.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64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0" y="359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62068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Основні засоби підприємства включають:</a:t>
            </a:r>
            <a:endParaRPr lang="ru-RU" dirty="0"/>
          </a:p>
          <a:p>
            <a:pPr algn="just"/>
            <a:r>
              <a:rPr lang="uk-UA" b="1" dirty="0"/>
              <a:t>1. Виробничі основні засоби</a:t>
            </a:r>
            <a:r>
              <a:rPr lang="uk-UA" dirty="0"/>
              <a:t> - частина основних засобів, що бере участь у процесі виробництва тривалий час, зберігаючи при цьому натуральну форму (земельні ділянки, машини, споруди, обладнання тощо). Вартість основних виробничих засобів переноситься на створений продукт поступово, у міру використання. Відновлення цих засобів здійснюється за рахунок капітальних інвестицій. </a:t>
            </a:r>
            <a:endParaRPr lang="ru-RU" dirty="0"/>
          </a:p>
          <a:p>
            <a:pPr algn="just"/>
            <a:r>
              <a:rPr lang="uk-UA" b="1" dirty="0"/>
              <a:t>2. Невиробничі основні засоби</a:t>
            </a:r>
            <a:r>
              <a:rPr lang="uk-UA" dirty="0"/>
              <a:t> - це житлові будинки й інші об'єкти соціально-культурного і побутового обслуговування на балансі підприємства. Невиробничі основні засоби не переносять свою вартість на створений продукт. Відновлення здійснюється за рахунок прибутку, що залишається в розпорядженні підприємства.</a:t>
            </a:r>
            <a:endParaRPr lang="ru-RU" dirty="0"/>
          </a:p>
          <a:p>
            <a:pPr algn="ctr"/>
            <a:r>
              <a:rPr lang="uk-UA" b="1" dirty="0"/>
              <a:t>Не належать до основних засобів:</a:t>
            </a:r>
            <a:endParaRPr lang="ru-RU" dirty="0"/>
          </a:p>
          <a:p>
            <a:pPr algn="just"/>
            <a:r>
              <a:rPr lang="uk-UA" dirty="0"/>
              <a:t>- предмети терміном служби менше одного року незалежно від їхньої вартості;</a:t>
            </a:r>
            <a:endParaRPr lang="ru-RU" dirty="0"/>
          </a:p>
          <a:p>
            <a:pPr algn="just"/>
            <a:r>
              <a:rPr lang="uk-UA" dirty="0"/>
              <a:t>- спеціальний одяг, спеціальне взуття, постільні приналежності незалежно від їхньої вартості і терміну служби.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53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0" name="Прямая соединительная линия 19"/>
          <p:cNvCxnSpPr>
            <a:stCxn id="10" idx="2"/>
            <a:endCxn id="8" idx="0"/>
          </p:cNvCxnSpPr>
          <p:nvPr/>
        </p:nvCxnSpPr>
        <p:spPr>
          <a:xfrm>
            <a:off x="4690148" y="1410854"/>
            <a:ext cx="24066" cy="578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83568" y="474345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Структура основних виробничих засобів</a:t>
            </a:r>
            <a:r>
              <a:rPr lang="uk-UA" dirty="0"/>
              <a:t> - це співвідношення окремих їхніх груп.</a:t>
            </a:r>
            <a:endParaRPr lang="ru-RU" dirty="0"/>
          </a:p>
          <a:p>
            <a:pPr algn="just"/>
            <a:r>
              <a:rPr lang="uk-UA" dirty="0"/>
              <a:t>Підприємство зацікавлене в оптимальному підвищенні питомої ваги активної частини основних виробничих засобів (ті, котрі обслуговують процес виробництва і характеризують виробничі можливості підприємства). Поліпшення структури основних виробничих фондів може бути досягнуте за рахунок відновлення і модернізації устаткування, ефективного використання робочих приміщень, ліквідації зайвого і малоефективного устаткування.</a:t>
            </a:r>
            <a:endParaRPr lang="ru-RU" dirty="0"/>
          </a:p>
          <a:p>
            <a:pPr algn="just"/>
            <a:endParaRPr lang="uk-UA" b="1" dirty="0"/>
          </a:p>
          <a:p>
            <a:pPr algn="just"/>
            <a:r>
              <a:rPr lang="uk-UA" b="1" dirty="0"/>
              <a:t>На структуру основних виробничих засобів підприємства впливають:</a:t>
            </a:r>
            <a:endParaRPr lang="ru-RU" dirty="0"/>
          </a:p>
          <a:p>
            <a:pPr algn="just"/>
            <a:r>
              <a:rPr lang="uk-UA" dirty="0"/>
              <a:t>- приналежність до визначеної галузі;</a:t>
            </a:r>
            <a:endParaRPr lang="ru-RU" dirty="0"/>
          </a:p>
          <a:p>
            <a:pPr algn="just"/>
            <a:r>
              <a:rPr lang="uk-UA" dirty="0"/>
              <a:t>- рівень автоматизації і механізації;</a:t>
            </a:r>
            <a:endParaRPr lang="ru-RU" dirty="0"/>
          </a:p>
          <a:p>
            <a:pPr algn="just"/>
            <a:r>
              <a:rPr lang="uk-UA" dirty="0"/>
              <a:t>- рівень спеціалізації і кооперування;</a:t>
            </a:r>
            <a:endParaRPr lang="ru-RU" dirty="0"/>
          </a:p>
          <a:p>
            <a:pPr algn="just"/>
            <a:r>
              <a:rPr lang="uk-UA" dirty="0"/>
              <a:t>- кліматичні і географічні умови розміщення підприємства.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28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20688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Відтворення основних засобів підприємства</a:t>
            </a:r>
            <a:r>
              <a:rPr lang="uk-UA" dirty="0"/>
              <a:t> - це процес безперервного їхнього відновлення, що характеризується:</a:t>
            </a:r>
            <a:endParaRPr lang="ru-RU" dirty="0"/>
          </a:p>
          <a:p>
            <a:pPr marL="285750" indent="-285750" algn="just">
              <a:buFontTx/>
              <a:buChar char="-"/>
            </a:pPr>
            <a:r>
              <a:rPr lang="uk-UA" dirty="0"/>
              <a:t>основні виробничі засоби поступово переносять свою вартість на вироблену продукцію;</a:t>
            </a:r>
            <a:endParaRPr lang="ru-RU" dirty="0"/>
          </a:p>
          <a:p>
            <a:pPr marL="285750" indent="-285750" algn="just">
              <a:buFontTx/>
              <a:buChar char="-"/>
            </a:pPr>
            <a:r>
              <a:rPr lang="uk-UA" dirty="0"/>
              <a:t>у процесі відтворення одночасно відбувається рух їхньої споживчої вартості і вартості;</a:t>
            </a:r>
            <a:endParaRPr lang="ru-RU" dirty="0"/>
          </a:p>
          <a:p>
            <a:pPr marL="285750" indent="-285750" algn="just">
              <a:buFontTx/>
              <a:buChar char="-"/>
            </a:pPr>
            <a:r>
              <a:rPr lang="uk-UA" dirty="0"/>
              <a:t>нарахування амортизаційних відрахувань здійснюється нагромадженням у грошовій формі частково перенесеної вартості основних виробничих засобів на готову продукцію;</a:t>
            </a:r>
            <a:endParaRPr lang="ru-RU" dirty="0"/>
          </a:p>
          <a:p>
            <a:pPr marL="285750" indent="-285750" algn="just">
              <a:buFontTx/>
              <a:buChar char="-"/>
            </a:pPr>
            <a:r>
              <a:rPr lang="uk-UA" dirty="0"/>
              <a:t>основні виробничі засоби оновлюються в натуральній формі протягом тривалого періоду часу, що дозволяє маневрувати засобами амортизаційного фонду.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1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9734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Розрізняють просте і розширене відтворення.</a:t>
            </a:r>
            <a:endParaRPr lang="ru-RU" dirty="0"/>
          </a:p>
          <a:p>
            <a:pPr algn="just"/>
            <a:r>
              <a:rPr lang="uk-UA" b="1" dirty="0"/>
              <a:t>Просте відтворення</a:t>
            </a:r>
            <a:r>
              <a:rPr lang="uk-UA" dirty="0"/>
              <a:t> припускає утворення основних виробничих засобів у кожному наступному циклі виробництва в незмінному обсязі і з фінансування заміни зношених основних засобів є нарахована сума амортизації.</a:t>
            </a:r>
            <a:endParaRPr lang="ru-RU" dirty="0"/>
          </a:p>
          <a:p>
            <a:pPr algn="just"/>
            <a:r>
              <a:rPr lang="uk-UA" dirty="0"/>
              <a:t>Просте відтворення основних засобів здійснюється в двох формах: </a:t>
            </a:r>
            <a:endParaRPr lang="ru-RU" dirty="0"/>
          </a:p>
          <a:p>
            <a:pPr algn="just"/>
            <a:r>
              <a:rPr lang="uk-UA" dirty="0"/>
              <a:t>- заміна зношених або застарілих основних виробничих засобів;</a:t>
            </a:r>
            <a:endParaRPr lang="ru-RU" dirty="0"/>
          </a:p>
          <a:p>
            <a:pPr algn="just"/>
            <a:r>
              <a:rPr lang="uk-UA" dirty="0"/>
              <a:t>- капітальний ремонт діючих основних засобів.</a:t>
            </a:r>
            <a:endParaRPr lang="ru-RU" dirty="0"/>
          </a:p>
          <a:p>
            <a:pPr algn="just"/>
            <a:r>
              <a:rPr lang="uk-UA" b="1" dirty="0"/>
              <a:t>Розширене відтворення</a:t>
            </a:r>
            <a:r>
              <a:rPr lang="uk-UA" dirty="0"/>
              <a:t> припускає кількісне і якісне збільшення діючих основних засобів або придбання нових основних засобів, здатних забезпечити вищий рівень продуктивності устаткування, у кожному наступному циклі виробництва. Джерелом фінансування в умовах розширеного відтворення є використання частини створеного додаткового продукту.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89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Капіталовкладення</a:t>
            </a:r>
            <a:r>
              <a:rPr lang="uk-UA" dirty="0"/>
              <a:t> - це витрати на утворення нових, реконструкцію і технічне переозброєння діючих основних засобів.</a:t>
            </a:r>
            <a:endParaRPr lang="ru-RU" dirty="0"/>
          </a:p>
          <a:p>
            <a:pPr algn="just"/>
            <a:r>
              <a:rPr lang="uk-UA" dirty="0"/>
              <a:t>На підприємстві з метою визначення розмірів капіталовкладень складається бюджет капітальних вкладень у розрізі кварталів планового року.</a:t>
            </a:r>
            <a:endParaRPr lang="ru-RU" dirty="0"/>
          </a:p>
          <a:p>
            <a:pPr algn="just"/>
            <a:r>
              <a:rPr lang="uk-UA" dirty="0"/>
              <a:t>Фінансування капіталовкладень залежить від структури активів підприємства, стану фінансового ринку, оподатковування доходів підприємства, фінансової політики підприємства і стабільності його роботи.</a:t>
            </a:r>
            <a:endParaRPr lang="ru-RU" dirty="0"/>
          </a:p>
          <a:p>
            <a:pPr algn="just"/>
            <a:r>
              <a:rPr lang="uk-UA" b="1" dirty="0"/>
              <a:t>Фінансування може здійснюватися за рахунок джерел:</a:t>
            </a:r>
            <a:endParaRPr lang="ru-RU" dirty="0"/>
          </a:p>
          <a:p>
            <a:pPr algn="just"/>
            <a:r>
              <a:rPr lang="uk-UA" dirty="0"/>
              <a:t>1. Власні фінансові ресурси:</a:t>
            </a:r>
            <a:endParaRPr lang="ru-RU" dirty="0"/>
          </a:p>
          <a:p>
            <a:pPr algn="just"/>
            <a:r>
              <a:rPr lang="uk-UA" dirty="0"/>
              <a:t>- внески засновників підприємства;</a:t>
            </a:r>
            <a:endParaRPr lang="ru-RU" dirty="0"/>
          </a:p>
          <a:p>
            <a:pPr algn="just"/>
            <a:r>
              <a:rPr lang="uk-UA" dirty="0"/>
              <a:t>- амортизаційні відрахування;</a:t>
            </a:r>
            <a:endParaRPr lang="ru-RU" dirty="0"/>
          </a:p>
          <a:p>
            <a:pPr algn="just"/>
            <a:r>
              <a:rPr lang="uk-UA" dirty="0"/>
              <a:t>- прибуток;</a:t>
            </a:r>
            <a:endParaRPr lang="ru-RU" dirty="0"/>
          </a:p>
          <a:p>
            <a:pPr algn="just"/>
            <a:r>
              <a:rPr lang="uk-UA" dirty="0"/>
              <a:t>- резервний капітал;</a:t>
            </a:r>
            <a:endParaRPr lang="ru-RU" dirty="0"/>
          </a:p>
          <a:p>
            <a:pPr algn="just"/>
            <a:r>
              <a:rPr lang="uk-UA" dirty="0"/>
              <a:t>2. Залучені фінансові ресурси:</a:t>
            </a:r>
            <a:endParaRPr lang="ru-RU" dirty="0"/>
          </a:p>
          <a:p>
            <a:pPr algn="just"/>
            <a:r>
              <a:rPr lang="uk-UA" dirty="0"/>
              <a:t>- кредити;</a:t>
            </a:r>
            <a:endParaRPr lang="ru-RU" dirty="0"/>
          </a:p>
          <a:p>
            <a:pPr algn="just"/>
            <a:r>
              <a:rPr lang="uk-UA" dirty="0"/>
              <a:t>- іноземні інвестиції;</a:t>
            </a:r>
            <a:endParaRPr lang="ru-RU" dirty="0"/>
          </a:p>
          <a:p>
            <a:pPr algn="just"/>
            <a:r>
              <a:rPr lang="uk-UA" dirty="0"/>
              <a:t>- кошти, отримані від емісії і продажу цінних паперів;</a:t>
            </a:r>
            <a:endParaRPr lang="ru-RU" dirty="0"/>
          </a:p>
          <a:p>
            <a:pPr algn="just"/>
            <a:r>
              <a:rPr lang="uk-UA" dirty="0"/>
              <a:t>- кошти благодійних фондів;</a:t>
            </a:r>
            <a:endParaRPr lang="ru-RU" dirty="0"/>
          </a:p>
          <a:p>
            <a:pPr algn="just"/>
            <a:r>
              <a:rPr lang="uk-UA" dirty="0"/>
              <a:t>3. Централізовані фінансові ресурси:</a:t>
            </a:r>
            <a:endParaRPr lang="ru-RU" dirty="0"/>
          </a:p>
          <a:p>
            <a:pPr algn="just"/>
            <a:r>
              <a:rPr lang="uk-UA" dirty="0"/>
              <a:t>- кошти у державного і місцевого бюджетів;</a:t>
            </a:r>
            <a:endParaRPr lang="ru-RU" dirty="0"/>
          </a:p>
          <a:p>
            <a:pPr algn="just"/>
            <a:r>
              <a:rPr lang="uk-UA" dirty="0"/>
              <a:t>- кошти позабюджетних фондів.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05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91590"/>
              </p:ext>
            </p:extLst>
          </p:nvPr>
        </p:nvGraphicFramePr>
        <p:xfrm>
          <a:off x="467544" y="1556793"/>
          <a:ext cx="8352929" cy="4498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9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3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4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Показник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Формула розрахунку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Характеристика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6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B050"/>
                          </a:solidFill>
                          <a:effectLst/>
                        </a:rPr>
                        <a:t>Показники забезпечення підприємства основними засобами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675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 Фондомісткість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8900"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Фк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Вп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Фк</a:t>
                      </a:r>
                      <a:r>
                        <a:rPr lang="uk-UA" sz="1600" dirty="0">
                          <a:effectLst/>
                        </a:rPr>
                        <a:t> – балансова вартість основних засобів, </a:t>
                      </a:r>
                      <a:r>
                        <a:rPr lang="uk-UA" sz="1600" dirty="0" err="1">
                          <a:effectLst/>
                        </a:rPr>
                        <a:t>Вп</a:t>
                      </a:r>
                      <a:r>
                        <a:rPr lang="uk-UA" sz="1600" dirty="0">
                          <a:effectLst/>
                        </a:rPr>
                        <a:t> – вартість виробленої продукції.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Характеризує забезпеченість підприємства основними засобами.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92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 Фондоозброєність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Фк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Ч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Ч – середньооблікова чисельність працівників.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Показує величину основних засобів на одного працівника.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124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3. Коефіцієнт реальної вартості основних засобів у майні підприємства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Фз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Фз</a:t>
                      </a:r>
                      <a:r>
                        <a:rPr lang="uk-UA" sz="1600" dirty="0">
                          <a:effectLst/>
                        </a:rPr>
                        <a:t> – залишкова вартість основних засобів, М – вартість майна підприємства,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(0,2-0,3 – критичне значення коефіцієнта).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Відображає питому вагу залишкової вартості основних засобів у загальній вартості майна підприємства.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9" y="260648"/>
            <a:ext cx="8496944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і формули розрахунку показників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забезпечення, стану та ефективності</a:t>
            </a:r>
            <a:r>
              <a:rPr kumimoji="0" lang="uk-UA" altLang="ru-RU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використання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основних засобів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7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9944"/>
              </p:ext>
            </p:extLst>
          </p:nvPr>
        </p:nvGraphicFramePr>
        <p:xfrm>
          <a:off x="251520" y="260648"/>
          <a:ext cx="8587680" cy="6252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9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75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Показники стану основних засобів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5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4. Коефіцієнт зносу основних засобів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uk-UA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</a:t>
                      </a:r>
                      <a:r>
                        <a:rPr kumimoji="0" lang="uk-UA" sz="16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Фк</a:t>
                      </a:r>
                      <a:endParaRPr kumimoji="0" lang="ru-RU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Зо – сума зносу основних засобів.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Показує рівень зносу основних засобів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5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5. Коефіцієнт придатності основних засобів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1-Кз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Кз</a:t>
                      </a:r>
                      <a:r>
                        <a:rPr lang="uk-UA" sz="1600" dirty="0">
                          <a:effectLst/>
                        </a:rPr>
                        <a:t> – коефіцієнт зносу основних засобів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Відображає частину основних засобів, придатну для експлуатації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70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6. Коефіцієнт оновлення основних засобів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Фу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Фк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Фу</a:t>
                      </a:r>
                      <a:r>
                        <a:rPr lang="uk-UA" sz="1600" dirty="0">
                          <a:effectLst/>
                        </a:rPr>
                        <a:t> – вартість уведених основних засобів.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Показує частку введених нових основних засобів у загальній вартості основних засобів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882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7. Коефіцієнт вибуття основних засобів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Фв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Фк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Фв</a:t>
                      </a:r>
                      <a:r>
                        <a:rPr lang="uk-UA" sz="1600" dirty="0">
                          <a:effectLst/>
                        </a:rPr>
                        <a:t> – вартість виведених основних засобів.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Характеризує інтенсивність вибуття основних засобів.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5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8. Коефіцієнт приросту основних засобів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Фу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–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Фв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) /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Фк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Показує рівень збільшення уведених у дію нових основних засобів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21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Показники ефективності використання основних засобів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7537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9. Фондовіддача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Вп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Фк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Характеризує ефективність використання основних засобів. Відображає суму виробленої продукції на 1 грн. основних засобів.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769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10. Рентабельність основних засобів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Пз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/ </a:t>
                      </a:r>
                      <a:r>
                        <a:rPr lang="uk-UA" sz="1600" dirty="0" err="1">
                          <a:solidFill>
                            <a:srgbClr val="FF0000"/>
                          </a:solidFill>
                          <a:effectLst/>
                        </a:rPr>
                        <a:t>Фк</a:t>
                      </a: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 * 100%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Пз</a:t>
                      </a:r>
                      <a:r>
                        <a:rPr lang="uk-UA" sz="1600" dirty="0">
                          <a:effectLst/>
                        </a:rPr>
                        <a:t> – загальний прибуток.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Визначає рівень використання основних засобів.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641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1002</Words>
  <Application>Microsoft Office PowerPoint</Application>
  <PresentationFormat>Екран (4:3)</PresentationFormat>
  <Paragraphs>112</Paragraphs>
  <Slides>9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Тема 6. Фінансове забезпечення відтворення основних засобів План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ГРОШОВІ НАДХОДЖЕННЯ ПІДПРИЄМСТВ</dc:title>
  <dc:creator>BEST</dc:creator>
  <cp:lastModifiedBy>Iryna Abramova</cp:lastModifiedBy>
  <cp:revision>26</cp:revision>
  <dcterms:created xsi:type="dcterms:W3CDTF">2017-03-11T15:44:57Z</dcterms:created>
  <dcterms:modified xsi:type="dcterms:W3CDTF">2024-11-04T11:13:25Z</dcterms:modified>
</cp:coreProperties>
</file>