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9" r:id="rId15"/>
    <p:sldId id="277" r:id="rId16"/>
    <p:sldId id="278" r:id="rId17"/>
    <p:sldId id="303" r:id="rId18"/>
    <p:sldId id="302" r:id="rId19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96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799" y="-128721"/>
            <a:ext cx="10666730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74E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74E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74E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74E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150" y="318833"/>
            <a:ext cx="11325699" cy="1125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74E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579" y="1111892"/>
            <a:ext cx="9692640" cy="294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usda.gov/psw/topics/urban_forestry/research/air.s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.usda.gov/research/treesearch/461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rees.org/files/Research/benefits_of_trees.pdf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c.ny.gov/lands/90720.html" TargetMode="External"/><Relationship Id="rId4" Type="http://schemas.openxmlformats.org/officeDocument/2006/relationships/hyperlink" Target="https://www.fs.usda.gov/pnw/pubs/journals/pnw_2016_ulmer00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2884064_Sucasni_problemi_stvorenna_ta_utrimanna_zelenih_nasadzen_u_naselenih_punktah_Ukrain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2510060559754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olyninfo.com/kronuvannya-po-lutski-nebezpechni-dereva-chi-komus-treba-drova/" TargetMode="Externa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use.co.uk/what-are-natural-capital-and-ecosystems-servic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jonite.com/the-benefits-of-urban-tree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21-26768-w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revistas.uncu.edu.ar/ojs3/index.php/RFCA/article/view/2336/170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0E894-722B-B03B-A14C-32CED36B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05000"/>
            <a:ext cx="11325699" cy="2200602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Практична робота №2 </a:t>
            </a:r>
            <a:br>
              <a:rPr lang="uk-UA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 регуляторних </a:t>
            </a:r>
            <a:r>
              <a:rPr lang="uk-UA" sz="36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екосистемних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послуг зелених насаджень в </a:t>
            </a:r>
            <a:r>
              <a:rPr lang="uk-UA" sz="36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урбоекосистемах</a:t>
            </a:r>
            <a:br>
              <a:rPr lang="uk-UA" sz="18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625" y="331156"/>
            <a:ext cx="5288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600"/>
                </a:solidFill>
                <a:latin typeface="Arial"/>
                <a:cs typeface="Arial"/>
              </a:rPr>
              <a:t>Дерева</a:t>
            </a:r>
            <a:r>
              <a:rPr sz="3200" b="1" spc="-1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6600"/>
                </a:solidFill>
                <a:latin typeface="Arial"/>
                <a:cs typeface="Arial"/>
              </a:rPr>
              <a:t>очищують</a:t>
            </a:r>
            <a:r>
              <a:rPr sz="3200" b="1" spc="-1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6600"/>
                </a:solidFill>
                <a:latin typeface="Arial"/>
                <a:cs typeface="Arial"/>
              </a:rPr>
              <a:t>повітря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5800" y="1511526"/>
            <a:ext cx="3319779" cy="45403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22885" marR="78740" indent="-210820">
              <a:lnSpc>
                <a:spcPts val="2080"/>
              </a:lnSpc>
              <a:spcBef>
                <a:spcPts val="6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lang="uk-UA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здатні зменшувати рівень забруднення повітря до 60%</a:t>
            </a:r>
          </a:p>
          <a:p>
            <a:pPr marL="222885" marR="78740" indent="-210820">
              <a:lnSpc>
                <a:spcPts val="2080"/>
              </a:lnSpc>
              <a:spcBef>
                <a:spcPts val="6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lang="uk-UA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та ліси в США видалили 17,4 </a:t>
            </a:r>
            <a:r>
              <a:rPr lang="uk-UA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uk-UA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забруднювачів повітря, а вплив на здоров'я людини оцінюється в 6,8 млрд.</a:t>
            </a:r>
          </a:p>
          <a:p>
            <a:pPr marL="222885" marR="78740" indent="-210820">
              <a:lnSpc>
                <a:spcPts val="2080"/>
              </a:lnSpc>
              <a:spcBef>
                <a:spcPts val="6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lang="uk-UA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здоров'я включав уникнення понад 850 випадків смертей та 670 000 випадків гострих респіраторних захворювань</a:t>
            </a:r>
            <a:endParaRPr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667" y="1448617"/>
            <a:ext cx="7611700" cy="46661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4233" y="6296195"/>
            <a:ext cx="50279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https://www.fs.usda.gov/psw/topics/urban_forestry/research/air.shtml </a:t>
            </a:r>
            <a:r>
              <a:rPr sz="1300" spc="-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3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4"/>
              </a:rPr>
              <a:t>https://www.fs.usda.gov/research/treesearch/46102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625" y="0"/>
            <a:ext cx="10263505" cy="11722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35"/>
              </a:spcBef>
            </a:pPr>
            <a:r>
              <a:rPr sz="3950" b="1" dirty="0">
                <a:latin typeface="Arial"/>
                <a:cs typeface="Arial"/>
              </a:rPr>
              <a:t>Дерева</a:t>
            </a:r>
            <a:r>
              <a:rPr sz="3950" b="1" spc="-22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покращують</a:t>
            </a:r>
            <a:r>
              <a:rPr sz="3950" b="1" spc="-22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фізичне</a:t>
            </a:r>
            <a:r>
              <a:rPr sz="3950" b="1" spc="-22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і</a:t>
            </a:r>
            <a:r>
              <a:rPr sz="3950" b="1" spc="-22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ментальне </a:t>
            </a:r>
            <a:r>
              <a:rPr sz="3950" b="1" spc="-108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здоровʼя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567" y="1683315"/>
            <a:ext cx="3735406" cy="4136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66295" y="1139999"/>
            <a:ext cx="3153410" cy="4562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267335" indent="-269240">
              <a:lnSpc>
                <a:spcPct val="100000"/>
              </a:lnSpc>
              <a:spcBef>
                <a:spcPts val="100"/>
              </a:spcBef>
              <a:buChar char="●"/>
              <a:tabLst>
                <a:tab pos="281940" algn="l"/>
              </a:tabLst>
            </a:pPr>
            <a:r>
              <a:rPr lang="uk-UA" sz="2100" dirty="0">
                <a:latin typeface="Arial MT"/>
                <a:cs typeface="Arial MT"/>
              </a:rPr>
              <a:t>Відвідування лісу зміцнює нашу імунну систему</a:t>
            </a:r>
          </a:p>
          <a:p>
            <a:pPr marL="281305" marR="267335" indent="-269240">
              <a:lnSpc>
                <a:spcPct val="100000"/>
              </a:lnSpc>
              <a:spcBef>
                <a:spcPts val="100"/>
              </a:spcBef>
              <a:buChar char="●"/>
              <a:tabLst>
                <a:tab pos="281940" algn="l"/>
              </a:tabLst>
            </a:pPr>
            <a:r>
              <a:rPr lang="uk-UA" sz="2100" dirty="0">
                <a:latin typeface="Arial MT"/>
                <a:cs typeface="Arial MT"/>
              </a:rPr>
              <a:t>Проведення часу навколо дерев зменшує стрес, знижує артеріальний тиск і покращує настрій</a:t>
            </a:r>
          </a:p>
          <a:p>
            <a:pPr marL="281305" marR="267335" indent="-269240">
              <a:lnSpc>
                <a:spcPct val="100000"/>
              </a:lnSpc>
              <a:spcBef>
                <a:spcPts val="100"/>
              </a:spcBef>
              <a:buChar char="●"/>
              <a:tabLst>
                <a:tab pos="281940" algn="l"/>
              </a:tabLst>
            </a:pPr>
            <a:r>
              <a:rPr lang="uk-UA" sz="2100" dirty="0">
                <a:latin typeface="Arial MT"/>
                <a:cs typeface="Arial MT"/>
              </a:rPr>
              <a:t>Проведення часу на природі допомагає покращити концентрацію та бути ефективнішими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029" y="1139999"/>
            <a:ext cx="4276090" cy="5221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46355" indent="-383540">
              <a:lnSpc>
                <a:spcPct val="100000"/>
              </a:lnSpc>
              <a:spcBef>
                <a:spcPts val="100"/>
              </a:spcBef>
              <a:buChar char="●"/>
              <a:tabLst>
                <a:tab pos="395605" algn="l"/>
                <a:tab pos="396240" algn="l"/>
              </a:tabLst>
            </a:pPr>
            <a:r>
              <a:rPr lang="uk-UA" sz="2100" dirty="0">
                <a:latin typeface="Arial MT"/>
                <a:cs typeface="Arial MT"/>
              </a:rPr>
              <a:t>Дерева покращують загальний стан здоров'я через зниження надмірної ваги та кращу соціальну згуртованість</a:t>
            </a:r>
          </a:p>
          <a:p>
            <a:pPr marL="395605" marR="46355" indent="-383540">
              <a:lnSpc>
                <a:spcPct val="100000"/>
              </a:lnSpc>
              <a:spcBef>
                <a:spcPts val="100"/>
              </a:spcBef>
              <a:buChar char="●"/>
              <a:tabLst>
                <a:tab pos="395605" algn="l"/>
                <a:tab pos="396240" algn="l"/>
              </a:tabLst>
            </a:pPr>
            <a:r>
              <a:rPr lang="uk-UA" sz="2100" dirty="0">
                <a:latin typeface="Arial MT"/>
                <a:cs typeface="Arial MT"/>
              </a:rPr>
              <a:t>Зелені зони знижують ризики захворювань серцево-судинної та дихальної системи</a:t>
            </a:r>
          </a:p>
          <a:p>
            <a:pPr marL="395605" marR="46355" indent="-383540">
              <a:lnSpc>
                <a:spcPct val="100000"/>
              </a:lnSpc>
              <a:spcBef>
                <a:spcPts val="100"/>
              </a:spcBef>
              <a:buChar char="●"/>
              <a:tabLst>
                <a:tab pos="395605" algn="l"/>
                <a:tab pos="396240" algn="l"/>
              </a:tabLst>
            </a:pPr>
            <a:r>
              <a:rPr lang="uk-UA" sz="2100" dirty="0">
                <a:latin typeface="Arial MT"/>
                <a:cs typeface="Arial MT"/>
              </a:rPr>
              <a:t>Працівники офісів, у вікна яких видно дерева, на 23% проводять менше на лікарняних</a:t>
            </a:r>
          </a:p>
          <a:p>
            <a:pPr marL="395605" marR="46355" indent="-383540">
              <a:lnSpc>
                <a:spcPct val="100000"/>
              </a:lnSpc>
              <a:spcBef>
                <a:spcPts val="100"/>
              </a:spcBef>
              <a:buChar char="●"/>
              <a:tabLst>
                <a:tab pos="395605" algn="l"/>
                <a:tab pos="396240" algn="l"/>
              </a:tabLst>
            </a:pPr>
            <a:r>
              <a:rPr lang="uk-UA" sz="2100" dirty="0">
                <a:latin typeface="Arial MT"/>
                <a:cs typeface="Arial MT"/>
              </a:rPr>
              <a:t>Пацієнти лікарні з деревами у вікнах палат відновлюються швидше і мають менше ускладнень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580" y="6153611"/>
            <a:ext cx="46177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indent="-38925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●"/>
              <a:tabLst>
                <a:tab pos="401320" algn="l"/>
                <a:tab pos="401955" algn="l"/>
              </a:tabLst>
            </a:pPr>
            <a:r>
              <a:rPr sz="1100" u="sng" spc="-10" dirty="0">
                <a:solidFill>
                  <a:srgbClr val="2200CC"/>
                </a:solidFill>
                <a:uFill>
                  <a:solidFill>
                    <a:srgbClr val="2200CC"/>
                  </a:solidFill>
                </a:uFill>
                <a:latin typeface="Arial MT"/>
                <a:cs typeface="Arial MT"/>
                <a:hlinkClick r:id="rId3"/>
              </a:rPr>
              <a:t>http://www.actrees.org/files/Research/benefits_of_trees.pdf</a:t>
            </a:r>
            <a:endParaRPr sz="1100">
              <a:latin typeface="Arial MT"/>
              <a:cs typeface="Arial MT"/>
            </a:endParaRPr>
          </a:p>
          <a:p>
            <a:pPr marL="401320" indent="-389255">
              <a:lnSpc>
                <a:spcPct val="100000"/>
              </a:lnSpc>
              <a:buClr>
                <a:srgbClr val="000000"/>
              </a:buClr>
              <a:buChar char="●"/>
              <a:tabLst>
                <a:tab pos="401320" algn="l"/>
                <a:tab pos="401955" algn="l"/>
              </a:tabLst>
            </a:pPr>
            <a:r>
              <a:rPr sz="1100" u="sng" spc="-10" dirty="0">
                <a:solidFill>
                  <a:srgbClr val="2200CC"/>
                </a:solidFill>
                <a:uFill>
                  <a:solidFill>
                    <a:srgbClr val="2200CC"/>
                  </a:solidFill>
                </a:uFill>
                <a:latin typeface="Arial MT"/>
                <a:cs typeface="Arial MT"/>
                <a:hlinkClick r:id="rId4"/>
              </a:rPr>
              <a:t>https://www.fs.usda.gov/pnw/pubs/journals/pnw_2016_ulmer001.pdf</a:t>
            </a:r>
            <a:endParaRPr sz="1100">
              <a:latin typeface="Arial MT"/>
              <a:cs typeface="Arial MT"/>
            </a:endParaRPr>
          </a:p>
          <a:p>
            <a:pPr marL="401320" indent="-389255">
              <a:lnSpc>
                <a:spcPct val="100000"/>
              </a:lnSpc>
              <a:buClr>
                <a:srgbClr val="000000"/>
              </a:buClr>
              <a:buChar char="●"/>
              <a:tabLst>
                <a:tab pos="401320" algn="l"/>
                <a:tab pos="401955" algn="l"/>
              </a:tabLst>
            </a:pPr>
            <a:r>
              <a:rPr sz="1100" u="sng" spc="-10" dirty="0">
                <a:solidFill>
                  <a:srgbClr val="2200CC"/>
                </a:solidFill>
                <a:uFill>
                  <a:solidFill>
                    <a:srgbClr val="2200CC"/>
                  </a:solidFill>
                </a:uFill>
                <a:latin typeface="Arial MT"/>
                <a:cs typeface="Arial MT"/>
                <a:hlinkClick r:id="rId5"/>
              </a:rPr>
              <a:t>https://www.dec.ny.gov/lands/90720.html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50" y="0"/>
            <a:ext cx="11180445" cy="11430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70"/>
              </a:lnSpc>
              <a:spcBef>
                <a:spcPts val="620"/>
              </a:spcBef>
            </a:pPr>
            <a:r>
              <a:rPr sz="3850" b="1" dirty="0">
                <a:latin typeface="Arial"/>
                <a:cs typeface="Arial"/>
              </a:rPr>
              <a:t>Дерева</a:t>
            </a:r>
            <a:r>
              <a:rPr sz="3850" b="1" spc="-200" dirty="0">
                <a:latin typeface="Arial"/>
                <a:cs typeface="Arial"/>
              </a:rPr>
              <a:t> </a:t>
            </a:r>
            <a:r>
              <a:rPr sz="3850" b="1" spc="-10" dirty="0">
                <a:latin typeface="Arial"/>
                <a:cs typeface="Arial"/>
              </a:rPr>
              <a:t>рятують</a:t>
            </a:r>
            <a:r>
              <a:rPr sz="3850" b="1" spc="-19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життя</a:t>
            </a:r>
            <a:r>
              <a:rPr sz="3850" b="1" spc="-190" dirty="0">
                <a:latin typeface="Arial"/>
                <a:cs typeface="Arial"/>
              </a:rPr>
              <a:t> </a:t>
            </a:r>
            <a:r>
              <a:rPr sz="3850" b="1" spc="-10" dirty="0">
                <a:latin typeface="Arial"/>
                <a:cs typeface="Arial"/>
              </a:rPr>
              <a:t>людей</a:t>
            </a:r>
            <a:r>
              <a:rPr sz="3850" b="1" spc="-20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під</a:t>
            </a:r>
            <a:r>
              <a:rPr sz="3850" b="1" spc="-204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час</a:t>
            </a:r>
            <a:r>
              <a:rPr sz="3850" b="1" spc="-20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бойових </a:t>
            </a:r>
            <a:r>
              <a:rPr sz="3850" b="1" spc="-1055" dirty="0">
                <a:latin typeface="Arial"/>
                <a:cs typeface="Arial"/>
              </a:rPr>
              <a:t> </a:t>
            </a:r>
            <a:r>
              <a:rPr sz="3850" b="1" spc="-5" dirty="0">
                <a:latin typeface="Arial"/>
                <a:cs typeface="Arial"/>
              </a:rPr>
              <a:t>дій</a:t>
            </a:r>
            <a:endParaRPr sz="3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950" y="990400"/>
            <a:ext cx="8541574" cy="57084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500" y="261976"/>
            <a:ext cx="9063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Як</a:t>
            </a:r>
            <a:r>
              <a:rPr sz="4400" b="1" spc="-254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оцінити</a:t>
            </a:r>
            <a:r>
              <a:rPr sz="4400" b="1" spc="-229" dirty="0">
                <a:latin typeface="Arial"/>
                <a:cs typeface="Arial"/>
              </a:rPr>
              <a:t> </a:t>
            </a:r>
            <a:r>
              <a:rPr sz="4400" b="1" spc="-20" dirty="0">
                <a:latin typeface="Arial"/>
                <a:cs typeface="Arial"/>
              </a:rPr>
              <a:t>екосистемні</a:t>
            </a:r>
            <a:r>
              <a:rPr sz="4400" b="1" spc="-250" dirty="0">
                <a:latin typeface="Arial"/>
                <a:cs typeface="Arial"/>
              </a:rPr>
              <a:t> </a:t>
            </a:r>
            <a:r>
              <a:rPr sz="4400" b="1" spc="-20" dirty="0">
                <a:latin typeface="Arial"/>
                <a:cs typeface="Arial"/>
              </a:rPr>
              <a:t>послуги</a:t>
            </a:r>
            <a:r>
              <a:rPr sz="4400" b="1" spc="-20" dirty="0">
                <a:latin typeface="Calibri"/>
                <a:cs typeface="Calibri"/>
              </a:rPr>
              <a:t>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574" y="1161575"/>
            <a:ext cx="8930749" cy="5244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819" y="539735"/>
            <a:ext cx="8573223" cy="6318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50" y="263719"/>
            <a:ext cx="99650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30" dirty="0">
                <a:latin typeface="Arial"/>
                <a:cs typeface="Arial"/>
              </a:rPr>
              <a:t>Проблеми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збереження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зелених</a:t>
            </a:r>
            <a:r>
              <a:rPr sz="3600" b="1" spc="-1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насаджень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у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населених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пунктах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52025"/>
            <a:ext cx="11637724" cy="5222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425" y="6643612"/>
            <a:ext cx="9152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https://www.researchgate.net/publication/332884064_Sucasni_problemi_stvorenna_ta_utrimanna_zelenih_nasadzen_u_naselenih_punktah_Ukraini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00" y="397547"/>
            <a:ext cx="10152380" cy="11836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sz="4000" b="1" spc="-5" dirty="0">
                <a:latin typeface="Arial"/>
                <a:cs typeface="Arial"/>
              </a:rPr>
              <a:t>Найпоширеніші </a:t>
            </a:r>
            <a:r>
              <a:rPr sz="4000" b="1" spc="-30" dirty="0">
                <a:latin typeface="Arial"/>
                <a:cs typeface="Arial"/>
              </a:rPr>
              <a:t>проблеми </a:t>
            </a:r>
            <a:r>
              <a:rPr sz="4000" b="1" spc="-25" dirty="0">
                <a:latin typeface="Arial"/>
                <a:cs typeface="Arial"/>
              </a:rPr>
              <a:t>збереження </a:t>
            </a:r>
            <a:r>
              <a:rPr sz="4000" b="1" spc="-20" dirty="0">
                <a:latin typeface="Arial"/>
                <a:cs typeface="Arial"/>
              </a:rPr>
              <a:t> зелених</a:t>
            </a:r>
            <a:r>
              <a:rPr sz="4000" b="1" spc="-2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насаджень</a:t>
            </a:r>
            <a:r>
              <a:rPr sz="4000" b="1" spc="-2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у</a:t>
            </a:r>
            <a:r>
              <a:rPr sz="4000" b="1" spc="-22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населених</a:t>
            </a:r>
            <a:r>
              <a:rPr sz="4000" b="1" spc="-2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пунктах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03" y="2865324"/>
            <a:ext cx="4587749" cy="3135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6687" y="6068945"/>
            <a:ext cx="301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https://www.facebook.com/groups/525100605597547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7375" y="2865325"/>
            <a:ext cx="4715293" cy="313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1225" y="2362991"/>
            <a:ext cx="41116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5" dirty="0">
                <a:solidFill>
                  <a:srgbClr val="660000"/>
                </a:solidFill>
                <a:latin typeface="Arial"/>
                <a:cs typeface="Arial"/>
              </a:rPr>
              <a:t>Незаконне</a:t>
            </a:r>
            <a:r>
              <a:rPr sz="2300" b="1" spc="-1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660000"/>
                </a:solidFill>
                <a:latin typeface="Arial"/>
                <a:cs typeface="Arial"/>
              </a:rPr>
              <a:t>видалення</a:t>
            </a:r>
            <a:r>
              <a:rPr sz="2300" b="1" spc="-1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660000"/>
                </a:solidFill>
                <a:latin typeface="Arial"/>
                <a:cs typeface="Arial"/>
              </a:rPr>
              <a:t>дерев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0400" y="2362991"/>
            <a:ext cx="351282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660000"/>
                </a:solidFill>
                <a:latin typeface="Arial"/>
                <a:cs typeface="Arial"/>
              </a:rPr>
              <a:t>Вар</a:t>
            </a:r>
            <a:r>
              <a:rPr sz="2300" b="1" spc="-35" dirty="0">
                <a:solidFill>
                  <a:srgbClr val="660000"/>
                </a:solidFill>
                <a:latin typeface="Arial"/>
                <a:cs typeface="Arial"/>
              </a:rPr>
              <a:t>в</a:t>
            </a:r>
            <a:r>
              <a:rPr sz="2300" b="1" spc="-5" dirty="0">
                <a:solidFill>
                  <a:srgbClr val="660000"/>
                </a:solidFill>
                <a:latin typeface="Arial"/>
                <a:cs typeface="Arial"/>
              </a:rPr>
              <a:t>арськ</a:t>
            </a:r>
            <a:r>
              <a:rPr sz="2300" b="1" dirty="0">
                <a:solidFill>
                  <a:srgbClr val="660000"/>
                </a:solidFill>
                <a:latin typeface="Arial"/>
                <a:cs typeface="Arial"/>
              </a:rPr>
              <a:t>е</a:t>
            </a:r>
            <a:r>
              <a:rPr sz="2300" b="1" spc="-1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660000"/>
                </a:solidFill>
                <a:latin typeface="Arial"/>
                <a:cs typeface="Arial"/>
              </a:rPr>
              <a:t>крону</a:t>
            </a:r>
            <a:r>
              <a:rPr sz="2300" b="1" spc="-35" dirty="0">
                <a:solidFill>
                  <a:srgbClr val="660000"/>
                </a:solidFill>
                <a:latin typeface="Arial"/>
                <a:cs typeface="Arial"/>
              </a:rPr>
              <a:t>в</a:t>
            </a:r>
            <a:r>
              <a:rPr sz="2300" b="1" spc="-5" dirty="0">
                <a:solidFill>
                  <a:srgbClr val="660000"/>
                </a:solidFill>
                <a:latin typeface="Arial"/>
                <a:cs typeface="Arial"/>
              </a:rPr>
              <a:t>ання  дерев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0775" y="6002144"/>
            <a:ext cx="5000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5"/>
              </a:rPr>
              <a:t>https://volyninfo.com/kronuvannya-po-lutski-nebezpechni-dereva-chi-komus-treba-drova/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AB90-6B5F-B5EB-4AEC-4C35CD8E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50" y="152400"/>
            <a:ext cx="11325699" cy="861774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практичної роботи №2</a:t>
            </a:r>
            <a:b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комплексну оцінку 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екосистемних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міста Житомир"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67965-60E8-167A-84E4-9E61A29F3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11658600" cy="6278642"/>
          </a:xfrm>
        </p:spPr>
        <p:txBody>
          <a:bodyPr/>
          <a:lstStyle/>
          <a:p>
            <a:pPr algn="just"/>
            <a:r>
              <a:rPr lang="uk-UA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теоретичну оцінку основних </a:t>
            </a:r>
            <a:r>
              <a:rPr lang="uk-UA" sz="24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екосистемних</a:t>
            </a:r>
            <a:r>
              <a:rPr lang="uk-UA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міста Житомир, використовуючи доступні джерела інформації.</a:t>
            </a:r>
          </a:p>
          <a:p>
            <a:r>
              <a:rPr lang="uk-UA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Методологія:</a:t>
            </a:r>
          </a:p>
          <a:p>
            <a:pPr>
              <a:buFont typeface="+mj-lt"/>
              <a:buAutoNum type="arabicPeriod"/>
            </a:pPr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відкритих джерел інформації: офіційні сайти міста, наукові публікації, звіти екологічних організацій.</a:t>
            </a:r>
          </a:p>
          <a:p>
            <a:pPr>
              <a:buFont typeface="+mj-lt"/>
              <a:buAutoNum type="arabicPeriod"/>
            </a:pP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супутникових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знімків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карт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та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онлайн-опитувань місцевих жителів (якщо можливо) щодо їхнього сприйняття </a:t>
            </a:r>
            <a:r>
              <a:rPr lang="uk-UA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екосистемних</a:t>
            </a:r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міста.</a:t>
            </a:r>
          </a:p>
          <a:p>
            <a:r>
              <a:rPr lang="uk-UA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студент готує короткий звіт (3-5 сторінок) за своєю темою. </a:t>
            </a:r>
          </a:p>
          <a:p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група спільно створює презентацію, яка об'єднує обрані аспекти дослідження та надає комплексну оцінку </a:t>
            </a:r>
            <a:r>
              <a:rPr lang="uk-UA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екосистемних</a:t>
            </a:r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Житомира. На основі зібраної інформації, група розробляє рекомендації щодо покращення управління </a:t>
            </a:r>
            <a:r>
              <a:rPr lang="uk-UA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екосистемними</a:t>
            </a:r>
            <a:r>
              <a:rPr lang="uk-UA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послугами міста та їх інтеграції в міське планування.</a:t>
            </a:r>
          </a:p>
          <a:p>
            <a:pPr>
              <a:buFont typeface="+mj-lt"/>
              <a:buAutoNum type="arabicPeriod"/>
            </a:pPr>
            <a:endParaRPr lang="uk-UA" dirty="0"/>
          </a:p>
          <a:p>
            <a:pPr>
              <a:buFont typeface="+mj-lt"/>
              <a:buAutoNum type="arabicPeriod"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8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4858E-05BA-32D8-ABE9-B2A20141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2" y="0"/>
            <a:ext cx="11325699" cy="861774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практичної роботи №2</a:t>
            </a:r>
            <a:b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комплексну оцінку 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екосистемних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міста Житомир"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147D7-2DC4-AEDF-C3FA-5C6E6CECE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578" y="990600"/>
            <a:ext cx="11424271" cy="5632311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 насадження та парки: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перелік основних парків та зелених зон Житомира. Оцінити їх загальну площу та видове різноманіття.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потенційні регуляторні послуги цих зелених зон (поглинання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охолодження, фільтрація повітря).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Водні ресурси: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 річку Тетерів та інші водойми міста. Оцінити їх роль у водопостачанні та регулюванні мікроклімату.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потенціал водних об'єктів для рекреації та туризму.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список основних видів флори і фауни, характерних для Житомира та околиць.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значення міського біорізноманіття для екологічної освіти та наукових досліджень.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екосистемні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послуги: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історичні парки та сади Житомира, їх культурну та естетичну цінність.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роль природних об'єктів міста у формуванні місцевої ідентичності та туристичної привабливості.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Регуляторні послуги та міське планування: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роль екосистем у зменшенні міських теплових островів та поліпшенні якості повітря в Житомирі.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потенціал зелених насаджень для зменшення шумового забруднення та ерозії ґрунтів у місті.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6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25" y="421385"/>
            <a:ext cx="8769350" cy="10541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13664">
              <a:lnSpc>
                <a:spcPts val="3890"/>
              </a:lnSpc>
              <a:spcBef>
                <a:spcPts val="495"/>
              </a:spcBef>
            </a:pPr>
            <a:r>
              <a:rPr b="1" spc="-15" dirty="0">
                <a:latin typeface="Arial"/>
                <a:cs typeface="Arial"/>
              </a:rPr>
              <a:t>Екосистемні</a:t>
            </a:r>
            <a:r>
              <a:rPr b="1" spc="-17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послуги</a:t>
            </a:r>
            <a:r>
              <a:rPr b="1" spc="-185" dirty="0">
                <a:latin typeface="Arial"/>
                <a:cs typeface="Arial"/>
              </a:rPr>
              <a:t> </a:t>
            </a:r>
            <a:r>
              <a:rPr b="1" dirty="0">
                <a:latin typeface="Calibri"/>
                <a:cs typeface="Calibri"/>
              </a:rPr>
              <a:t>- </a:t>
            </a:r>
            <a:r>
              <a:rPr b="1" spc="-10" dirty="0">
                <a:latin typeface="Arial"/>
                <a:cs typeface="Arial"/>
              </a:rPr>
              <a:t>вигоди</a:t>
            </a:r>
            <a:r>
              <a:rPr b="1" spc="-10" dirty="0">
                <a:latin typeface="Calibri"/>
                <a:cs typeface="Calibri"/>
              </a:rPr>
              <a:t>,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Arial"/>
                <a:cs typeface="Arial"/>
              </a:rPr>
              <a:t>які</a:t>
            </a:r>
            <a:r>
              <a:rPr b="1" spc="-1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люди </a:t>
            </a:r>
            <a:r>
              <a:rPr b="1" spc="-95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отримують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від</a:t>
            </a:r>
            <a:r>
              <a:rPr b="1" spc="-17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екосистем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sz="2900" i="1" dirty="0">
                <a:latin typeface="Calibri"/>
                <a:cs typeface="Calibri"/>
              </a:rPr>
              <a:t>(</a:t>
            </a:r>
            <a:r>
              <a:rPr sz="2900" i="1" dirty="0">
                <a:latin typeface="Arial"/>
                <a:cs typeface="Arial"/>
              </a:rPr>
              <a:t>МЕА</a:t>
            </a:r>
            <a:r>
              <a:rPr sz="2900" i="1" dirty="0">
                <a:latin typeface="Calibri"/>
                <a:cs typeface="Calibri"/>
              </a:rPr>
              <a:t>,</a:t>
            </a:r>
            <a:r>
              <a:rPr sz="2900" i="1" spc="-5" dirty="0">
                <a:latin typeface="Calibri"/>
                <a:cs typeface="Calibri"/>
              </a:rPr>
              <a:t> 2005)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87" y="2313050"/>
            <a:ext cx="11564068" cy="36091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650" y="6587244"/>
            <a:ext cx="3788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https://landuse.co.uk/what-are-natural-capital-and-ecosystems-services/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150" y="314784"/>
            <a:ext cx="5876925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35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ип</a:t>
            </a:r>
            <a:r>
              <a:rPr b="1" spc="5" dirty="0">
                <a:latin typeface="Arial"/>
                <a:cs typeface="Arial"/>
              </a:rPr>
              <a:t>и</a:t>
            </a:r>
            <a:r>
              <a:rPr b="1" spc="-1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е</a:t>
            </a:r>
            <a:r>
              <a:rPr b="1" spc="-45" dirty="0">
                <a:latin typeface="Arial"/>
                <a:cs typeface="Arial"/>
              </a:rPr>
              <a:t>ко</a:t>
            </a:r>
            <a:r>
              <a:rPr b="1" dirty="0">
                <a:latin typeface="Arial"/>
                <a:cs typeface="Arial"/>
              </a:rPr>
              <a:t>сист</a:t>
            </a:r>
            <a:r>
              <a:rPr b="1" spc="-45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мни</a:t>
            </a:r>
            <a:r>
              <a:rPr b="1" spc="5" dirty="0">
                <a:latin typeface="Arial"/>
                <a:cs typeface="Arial"/>
              </a:rPr>
              <a:t>х</a:t>
            </a:r>
            <a:r>
              <a:rPr b="1" spc="-170" dirty="0">
                <a:latin typeface="Arial"/>
                <a:cs typeface="Arial"/>
              </a:rPr>
              <a:t> </a:t>
            </a:r>
            <a:r>
              <a:rPr b="1" spc="5" dirty="0">
                <a:latin typeface="Arial"/>
                <a:cs typeface="Arial"/>
              </a:rPr>
              <a:t>п</a:t>
            </a:r>
            <a:r>
              <a:rPr b="1" spc="-45" dirty="0">
                <a:latin typeface="Arial"/>
                <a:cs typeface="Arial"/>
              </a:rPr>
              <a:t>о</a:t>
            </a:r>
            <a:r>
              <a:rPr b="1" dirty="0">
                <a:latin typeface="Arial"/>
                <a:cs typeface="Arial"/>
              </a:rPr>
              <a:t>с</a:t>
            </a:r>
            <a:r>
              <a:rPr b="1" spc="-45" dirty="0">
                <a:latin typeface="Arial"/>
                <a:cs typeface="Arial"/>
              </a:rPr>
              <a:t>л</a:t>
            </a:r>
            <a:r>
              <a:rPr b="1" spc="-5" dirty="0">
                <a:latin typeface="Arial"/>
                <a:cs typeface="Arial"/>
              </a:rPr>
              <a:t>уг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07800"/>
            <a:ext cx="10916920" cy="5850255"/>
            <a:chOff x="0" y="1007800"/>
            <a:chExt cx="1091692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075" y="3429000"/>
              <a:ext cx="9624599" cy="3176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075" y="1007800"/>
              <a:ext cx="9389724" cy="2859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05325"/>
              <a:ext cx="7690070" cy="252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620" y="411434"/>
            <a:ext cx="88252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6600"/>
                </a:solidFill>
                <a:latin typeface="Arial"/>
                <a:cs typeface="Arial"/>
              </a:rPr>
              <a:t>Які</a:t>
            </a:r>
            <a:r>
              <a:rPr b="1" spc="-1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6600"/>
                </a:solidFill>
                <a:latin typeface="Arial"/>
                <a:cs typeface="Arial"/>
              </a:rPr>
              <a:t>послуги</a:t>
            </a:r>
            <a:r>
              <a:rPr b="1" spc="-1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6600"/>
                </a:solidFill>
                <a:latin typeface="Arial"/>
                <a:cs typeface="Arial"/>
              </a:rPr>
              <a:t>створюють</a:t>
            </a:r>
            <a:r>
              <a:rPr b="1" spc="-1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6600"/>
                </a:solidFill>
                <a:latin typeface="Arial"/>
                <a:cs typeface="Arial"/>
              </a:rPr>
              <a:t>для</a:t>
            </a:r>
            <a:r>
              <a:rPr b="1" spc="-1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600"/>
                </a:solidFill>
                <a:latin typeface="Arial"/>
                <a:cs typeface="Arial"/>
              </a:rPr>
              <a:t>нас</a:t>
            </a:r>
            <a:r>
              <a:rPr b="1" spc="-1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6600"/>
                </a:solidFill>
                <a:latin typeface="Arial"/>
                <a:cs typeface="Arial"/>
              </a:rPr>
              <a:t>дерева</a:t>
            </a:r>
            <a:r>
              <a:rPr b="1" spc="-10" dirty="0">
                <a:solidFill>
                  <a:srgbClr val="006600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595617"/>
            <a:ext cx="11277599" cy="5262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097" y="240386"/>
            <a:ext cx="81457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Які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товари </a:t>
            </a:r>
            <a:r>
              <a:rPr b="1" spc="-5" dirty="0">
                <a:latin typeface="Arial"/>
                <a:cs typeface="Arial"/>
              </a:rPr>
              <a:t>ми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отримуємо </a:t>
            </a:r>
            <a:r>
              <a:rPr b="1" spc="-10" dirty="0">
                <a:latin typeface="Arial"/>
                <a:cs typeface="Arial"/>
              </a:rPr>
              <a:t>від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дерев?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450" y="1135813"/>
            <a:ext cx="6322749" cy="5552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50" y="137849"/>
            <a:ext cx="1093724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b="1" spc="-5" dirty="0">
                <a:solidFill>
                  <a:srgbClr val="375523"/>
                </a:solidFill>
                <a:latin typeface="Arial"/>
                <a:cs typeface="Arial"/>
              </a:rPr>
              <a:t>Дерева</a:t>
            </a:r>
            <a:r>
              <a:rPr sz="3300" b="1" spc="-17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375523"/>
                </a:solidFill>
                <a:latin typeface="Arial"/>
                <a:cs typeface="Arial"/>
              </a:rPr>
              <a:t>в</a:t>
            </a:r>
            <a:r>
              <a:rPr sz="3300" b="1" spc="-180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375523"/>
                </a:solidFill>
                <a:latin typeface="Arial"/>
                <a:cs typeface="Arial"/>
              </a:rPr>
              <a:t>містах</a:t>
            </a:r>
            <a:r>
              <a:rPr sz="3300" b="1" spc="-16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15" dirty="0">
                <a:solidFill>
                  <a:srgbClr val="375523"/>
                </a:solidFill>
                <a:latin typeface="Arial"/>
                <a:cs typeface="Arial"/>
              </a:rPr>
              <a:t>знижують</a:t>
            </a:r>
            <a:r>
              <a:rPr sz="3300" b="1" spc="-17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15" dirty="0">
                <a:solidFill>
                  <a:srgbClr val="375523"/>
                </a:solidFill>
                <a:latin typeface="Arial"/>
                <a:cs typeface="Arial"/>
              </a:rPr>
              <a:t>ефект</a:t>
            </a:r>
            <a:r>
              <a:rPr sz="3300" b="1" spc="-17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375523"/>
                </a:solidFill>
                <a:latin typeface="Arial"/>
                <a:cs typeface="Arial"/>
              </a:rPr>
              <a:t>міського</a:t>
            </a:r>
            <a:r>
              <a:rPr sz="3300" b="1" spc="-15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375523"/>
                </a:solidFill>
                <a:latin typeface="Arial"/>
                <a:cs typeface="Arial"/>
              </a:rPr>
              <a:t>теплового </a:t>
            </a:r>
            <a:r>
              <a:rPr sz="3300" b="1" spc="-90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375523"/>
                </a:solidFill>
                <a:latin typeface="Arial"/>
                <a:cs typeface="Arial"/>
              </a:rPr>
              <a:t>острова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574" y="1262934"/>
            <a:ext cx="10359574" cy="51466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025" y="6518337"/>
            <a:ext cx="3285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https://insights.jonite.com/the-benefits-of-urban-trees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0350" y="530497"/>
            <a:ext cx="4257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4000" algn="l"/>
              </a:tabLst>
            </a:pPr>
            <a:r>
              <a:rPr sz="2800" b="1" spc="-70" dirty="0">
                <a:solidFill>
                  <a:srgbClr val="375523"/>
                </a:solidFill>
                <a:latin typeface="Arial"/>
                <a:cs typeface="Arial"/>
              </a:rPr>
              <a:t>Р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егіональн</a:t>
            </a:r>
            <a:r>
              <a:rPr sz="2800" b="1" dirty="0">
                <a:solidFill>
                  <a:srgbClr val="375523"/>
                </a:solidFill>
                <a:latin typeface="Arial"/>
                <a:cs typeface="Arial"/>
              </a:rPr>
              <a:t>а	</a:t>
            </a:r>
            <a:r>
              <a:rPr sz="2800" b="1" spc="-40" dirty="0">
                <a:solidFill>
                  <a:srgbClr val="375523"/>
                </a:solidFill>
                <a:latin typeface="Arial"/>
                <a:cs typeface="Arial"/>
              </a:rPr>
              <a:t>в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аріація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0350" y="914545"/>
            <a:ext cx="4344670" cy="3140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655955" algn="l"/>
                <a:tab pos="806450" algn="l"/>
                <a:tab pos="1203960" algn="l"/>
                <a:tab pos="1663700" algn="l"/>
                <a:tab pos="2002789" algn="l"/>
                <a:tab pos="2036445" algn="l"/>
                <a:tab pos="2427605" algn="l"/>
                <a:tab pos="3490595" algn="l"/>
              </a:tabLst>
            </a:pP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різниць</a:t>
            </a:r>
            <a:r>
              <a:rPr sz="2800" b="1" spc="290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температур</a:t>
            </a:r>
            <a:r>
              <a:rPr sz="2800" b="1" spc="29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∆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T) </a:t>
            </a:r>
            <a:r>
              <a:rPr sz="2800" b="1" spc="-620" dirty="0">
                <a:solidFill>
                  <a:srgbClr val="37552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75523"/>
                </a:solidFill>
                <a:latin typeface="Arial"/>
                <a:cs typeface="Arial"/>
              </a:rPr>
              <a:t>під		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час	</a:t>
            </a:r>
            <a:r>
              <a:rPr sz="2800" b="1" spc="-15" dirty="0">
                <a:solidFill>
                  <a:srgbClr val="375523"/>
                </a:solidFill>
                <a:latin typeface="Arial"/>
                <a:cs typeface="Arial"/>
              </a:rPr>
              <a:t>екстремальної </a:t>
            </a:r>
            <a:r>
              <a:rPr sz="2800" b="1" spc="-76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спеки	між	</a:t>
            </a:r>
            <a:r>
              <a:rPr sz="2800" b="1" spc="-10" dirty="0">
                <a:solidFill>
                  <a:srgbClr val="375523"/>
                </a:solidFill>
                <a:latin typeface="Arial"/>
                <a:cs typeface="Arial"/>
              </a:rPr>
              <a:t>територіями</a:t>
            </a:r>
            <a:r>
              <a:rPr sz="2800" b="1" spc="-10" dirty="0">
                <a:solidFill>
                  <a:srgbClr val="375523"/>
                </a:solidFill>
                <a:latin typeface="Calibri"/>
                <a:cs typeface="Calibri"/>
              </a:rPr>
              <a:t>, </a:t>
            </a:r>
            <a:r>
              <a:rPr sz="2800" b="1" spc="-620" dirty="0">
                <a:solidFill>
                  <a:srgbClr val="37552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100%				</a:t>
            </a:r>
            <a:r>
              <a:rPr sz="2800" b="1" dirty="0">
                <a:solidFill>
                  <a:srgbClr val="375523"/>
                </a:solidFill>
                <a:latin typeface="Arial"/>
                <a:cs typeface="Arial"/>
              </a:rPr>
              <a:t>покритими </a:t>
            </a:r>
            <a:r>
              <a:rPr sz="2800" b="1" spc="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міськими</a:t>
            </a:r>
            <a:r>
              <a:rPr sz="2800" b="1" spc="20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75523"/>
                </a:solidFill>
                <a:latin typeface="Arial"/>
                <a:cs typeface="Arial"/>
              </a:rPr>
              <a:t>деревами</a:t>
            </a:r>
            <a:r>
              <a:rPr sz="2800" b="1" spc="20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(UT), </a:t>
            </a:r>
            <a:r>
              <a:rPr sz="2800" b="1" spc="-615" dirty="0">
                <a:solidFill>
                  <a:srgbClr val="37552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75523"/>
                </a:solidFill>
                <a:latin typeface="Arial"/>
                <a:cs typeface="Arial"/>
              </a:rPr>
              <a:t>і	</a:t>
            </a:r>
            <a:r>
              <a:rPr sz="2800" b="1" spc="-10" dirty="0">
                <a:solidFill>
                  <a:srgbClr val="375523"/>
                </a:solidFill>
                <a:latin typeface="Arial"/>
                <a:cs typeface="Arial"/>
              </a:rPr>
              <a:t>територіями</a:t>
            </a:r>
            <a:r>
              <a:rPr sz="2800" b="1" spc="-10" dirty="0">
                <a:solidFill>
                  <a:srgbClr val="375523"/>
                </a:solidFill>
                <a:latin typeface="Calibri"/>
                <a:cs typeface="Calibri"/>
              </a:rPr>
              <a:t>,	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100% </a:t>
            </a:r>
            <a:r>
              <a:rPr sz="2800" b="1" spc="-620" dirty="0">
                <a:solidFill>
                  <a:srgbClr val="37552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75523"/>
                </a:solidFill>
                <a:latin typeface="Arial"/>
                <a:cs typeface="Arial"/>
              </a:rPr>
              <a:t>покритими			</a:t>
            </a:r>
            <a:r>
              <a:rPr sz="2800" b="1" spc="-5" dirty="0">
                <a:solidFill>
                  <a:srgbClr val="375523"/>
                </a:solidFill>
                <a:latin typeface="Arial"/>
                <a:cs typeface="Arial"/>
              </a:rPr>
              <a:t>суцільною  </a:t>
            </a:r>
            <a:r>
              <a:rPr sz="2800" b="1" spc="-10" dirty="0">
                <a:solidFill>
                  <a:srgbClr val="375523"/>
                </a:solidFill>
                <a:latin typeface="Arial"/>
                <a:cs typeface="Arial"/>
              </a:rPr>
              <a:t>міською</a:t>
            </a:r>
            <a:r>
              <a:rPr sz="2800" b="1" spc="-160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375523"/>
                </a:solidFill>
                <a:latin typeface="Arial"/>
                <a:cs typeface="Arial"/>
              </a:rPr>
              <a:t>забудовою</a:t>
            </a:r>
            <a:r>
              <a:rPr sz="2800" b="1" spc="-165" dirty="0">
                <a:solidFill>
                  <a:srgbClr val="37552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75523"/>
                </a:solidFill>
                <a:latin typeface="Calibri"/>
                <a:cs typeface="Calibri"/>
              </a:rPr>
              <a:t>(UF)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50" y="22850"/>
            <a:ext cx="6877800" cy="6734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05550" y="6470737"/>
            <a:ext cx="331342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https://www.nature.com/articles/s41467-021-26768-w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462" y="962000"/>
            <a:ext cx="5187092" cy="55772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26232" y="1561208"/>
            <a:ext cx="5242560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 marR="5080" indent="-488950">
              <a:lnSpc>
                <a:spcPct val="100000"/>
              </a:lnSpc>
              <a:spcBef>
                <a:spcPts val="100"/>
              </a:spcBef>
              <a:buChar char="●"/>
              <a:tabLst>
                <a:tab pos="501015" algn="l"/>
                <a:tab pos="501650" algn="l"/>
                <a:tab pos="2023745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слабкому дощі крона дерева затримує до 50%опадів, при сильному- 20-30%, а при зливах- до 10%</a:t>
            </a:r>
          </a:p>
          <a:p>
            <a:pPr marL="501015" marR="5080" indent="-488950">
              <a:lnSpc>
                <a:spcPct val="100000"/>
              </a:lnSpc>
              <a:spcBef>
                <a:spcPts val="100"/>
              </a:spcBef>
              <a:buChar char="●"/>
              <a:tabLst>
                <a:tab pos="501015" algn="l"/>
                <a:tab pos="501650" algn="l"/>
                <a:tab pos="2023745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Доросле дерево в середньому «випиває» до 500л на день</a:t>
            </a:r>
          </a:p>
          <a:p>
            <a:pPr marL="501015" marR="5080" indent="-488950">
              <a:lnSpc>
                <a:spcPct val="100000"/>
              </a:lnSpc>
              <a:spcBef>
                <a:spcPts val="100"/>
              </a:spcBef>
              <a:buChar char="●"/>
              <a:tabLst>
                <a:tab pos="501015" algn="l"/>
                <a:tab pos="501650" algn="l"/>
                <a:tab pos="2023745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Дерева, в залежності від віку та виду, випаровують 75-200 л води в день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2980" y="220986"/>
            <a:ext cx="10925175" cy="9232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329815" marR="5080" indent="-2317750">
              <a:lnSpc>
                <a:spcPts val="3350"/>
              </a:lnSpc>
              <a:spcBef>
                <a:spcPts val="520"/>
              </a:spcBef>
            </a:pPr>
            <a:r>
              <a:rPr sz="3100" b="1" spc="-5" dirty="0">
                <a:solidFill>
                  <a:srgbClr val="006600"/>
                </a:solidFill>
                <a:latin typeface="Arial"/>
                <a:cs typeface="Arial"/>
              </a:rPr>
              <a:t>Дерева</a:t>
            </a:r>
            <a:r>
              <a:rPr sz="3100" b="1" spc="-1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006600"/>
                </a:solidFill>
                <a:latin typeface="Arial"/>
                <a:cs typeface="Arial"/>
              </a:rPr>
              <a:t>запобігають</a:t>
            </a:r>
            <a:r>
              <a:rPr sz="3100" b="1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25" dirty="0">
                <a:solidFill>
                  <a:srgbClr val="006600"/>
                </a:solidFill>
                <a:latin typeface="Arial"/>
                <a:cs typeface="Arial"/>
              </a:rPr>
              <a:t>дощовому</a:t>
            </a:r>
            <a:r>
              <a:rPr sz="3100" b="1" spc="-1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006600"/>
                </a:solidFill>
                <a:latin typeface="Arial"/>
                <a:cs typeface="Arial"/>
              </a:rPr>
              <a:t>стоку</a:t>
            </a:r>
            <a:r>
              <a:rPr sz="3100" b="1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00"/>
                </a:solidFill>
                <a:latin typeface="Arial"/>
                <a:cs typeface="Arial"/>
              </a:rPr>
              <a:t>і</a:t>
            </a:r>
            <a:r>
              <a:rPr sz="3100" b="1" spc="-1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006600"/>
                </a:solidFill>
                <a:latin typeface="Calibri"/>
                <a:cs typeface="Calibri"/>
              </a:rPr>
              <a:t>“</a:t>
            </a:r>
            <a:r>
              <a:rPr sz="3100" b="1" spc="-10" dirty="0">
                <a:solidFill>
                  <a:srgbClr val="006600"/>
                </a:solidFill>
                <a:latin typeface="Arial"/>
                <a:cs typeface="Arial"/>
              </a:rPr>
              <a:t>рятують</a:t>
            </a:r>
            <a:r>
              <a:rPr sz="3100" b="1" spc="-10" dirty="0">
                <a:solidFill>
                  <a:srgbClr val="006600"/>
                </a:solidFill>
                <a:latin typeface="Calibri"/>
                <a:cs typeface="Calibri"/>
              </a:rPr>
              <a:t>” </a:t>
            </a:r>
            <a:r>
              <a:rPr sz="3100" b="1" dirty="0">
                <a:solidFill>
                  <a:srgbClr val="006600"/>
                </a:solidFill>
                <a:latin typeface="Arial"/>
                <a:cs typeface="Arial"/>
              </a:rPr>
              <a:t>нас</a:t>
            </a:r>
            <a:r>
              <a:rPr sz="3100" b="1" spc="-1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00"/>
                </a:solidFill>
                <a:latin typeface="Arial"/>
                <a:cs typeface="Arial"/>
              </a:rPr>
              <a:t>від </a:t>
            </a:r>
            <a:r>
              <a:rPr sz="3100" b="1" spc="-8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006600"/>
                </a:solidFill>
                <a:latin typeface="Arial"/>
                <a:cs typeface="Arial"/>
              </a:rPr>
              <a:t>затоплення</a:t>
            </a:r>
            <a:r>
              <a:rPr sz="3100" b="1" spc="-1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006600"/>
                </a:solidFill>
                <a:latin typeface="Arial"/>
                <a:cs typeface="Arial"/>
              </a:rPr>
              <a:t>після</a:t>
            </a:r>
            <a:r>
              <a:rPr sz="3100" b="1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006600"/>
                </a:solidFill>
                <a:latin typeface="Arial"/>
                <a:cs typeface="Arial"/>
              </a:rPr>
              <a:t>сильної</a:t>
            </a:r>
            <a:r>
              <a:rPr sz="3100" b="1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006600"/>
                </a:solidFill>
                <a:latin typeface="Arial"/>
                <a:cs typeface="Arial"/>
              </a:rPr>
              <a:t>зливи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675" y="264921"/>
            <a:ext cx="85858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rgbClr val="006600"/>
                </a:solidFill>
                <a:latin typeface="Arial"/>
                <a:cs typeface="Arial"/>
              </a:rPr>
              <a:t>Дерева</a:t>
            </a:r>
            <a:r>
              <a:rPr sz="4200" b="1" spc="-22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200" b="1" spc="-30" dirty="0">
                <a:solidFill>
                  <a:srgbClr val="006600"/>
                </a:solidFill>
                <a:latin typeface="Arial"/>
                <a:cs typeface="Arial"/>
              </a:rPr>
              <a:t>зменшують</a:t>
            </a:r>
            <a:r>
              <a:rPr sz="4200" b="1" spc="-2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200" b="1" spc="-25" dirty="0">
                <a:solidFill>
                  <a:srgbClr val="006600"/>
                </a:solidFill>
                <a:latin typeface="Arial"/>
                <a:cs typeface="Arial"/>
              </a:rPr>
              <a:t>шум</a:t>
            </a:r>
            <a:r>
              <a:rPr sz="4200" b="1" spc="-22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200" b="1" dirty="0">
                <a:solidFill>
                  <a:srgbClr val="006600"/>
                </a:solidFill>
                <a:latin typeface="Arial"/>
                <a:cs typeface="Arial"/>
              </a:rPr>
              <a:t>у</a:t>
            </a:r>
            <a:r>
              <a:rPr sz="4200" b="1" spc="-2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200" b="1" spc="-5" dirty="0">
                <a:solidFill>
                  <a:srgbClr val="006600"/>
                </a:solidFill>
                <a:latin typeface="Arial"/>
                <a:cs typeface="Arial"/>
              </a:rPr>
              <a:t>містах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" y="6407280"/>
            <a:ext cx="61125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2"/>
              </a:rPr>
              <a:t>https://revistas.uncu.edu.ar/ojs3/index.php/RFCA/article/view/2336/1709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653" y="2503433"/>
            <a:ext cx="12052346" cy="267146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C631FC-4EE8-CDE6-6A14-02091B0BF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01418"/>
            <a:ext cx="10666730" cy="861774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чітка кореляція між наявністю дерев та рівнем шумового забруднення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856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Times New Roman</vt:lpstr>
      <vt:lpstr>Office Theme</vt:lpstr>
      <vt:lpstr>Практична робота №2  Оцінювання регуляторних екосистемних послуг зелених насаджень в урбоекосистемах </vt:lpstr>
      <vt:lpstr>Екосистемні послуги - вигоди, які люди  отримують від екосистем (МЕА, 2005)</vt:lpstr>
      <vt:lpstr>Типи екосистемних послуг</vt:lpstr>
      <vt:lpstr>Які послуги створюють для нас дерева?</vt:lpstr>
      <vt:lpstr>Які товари ми отримуємо від дерев?</vt:lpstr>
      <vt:lpstr>Дерева в містах знижують ефект міського теплового  острова</vt:lpstr>
      <vt:lpstr>Регіональна варіація</vt:lpstr>
      <vt:lpstr>Дерева запобігають дощовому стоку і “рятують” нас від  затоплення після сильної зливи</vt:lpstr>
      <vt:lpstr>Існує чітка кореляція між наявністю дерев та рівнем шумового забруднення</vt:lpstr>
      <vt:lpstr>Дерева очищують повітря</vt:lpstr>
      <vt:lpstr>Дерева покращують фізичне і ментальне  здоровʼя</vt:lpstr>
      <vt:lpstr>Дерева рятують життя людей під час бойових  дій</vt:lpstr>
      <vt:lpstr>Як оцінити екосистемні послуги?</vt:lpstr>
      <vt:lpstr>Презентация PowerPoint</vt:lpstr>
      <vt:lpstr>Проблеми збереження зелених насаджень у  населених пунктах</vt:lpstr>
      <vt:lpstr>Найпоширеніші проблеми збереження  зелених насаджень у населених пунктах</vt:lpstr>
      <vt:lpstr>Завдання практичної роботи №2 Провести комплексну оцінку екосистемних послуг міста Житомир"</vt:lpstr>
      <vt:lpstr>Завдання практичної роботи №2 Провести комплексну оцінку екосистемних послуг міста Житомир"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Вебінар 1. Важливість збереження зелених насаджень у містах. Інструменти  i-Tree.pptx".pptx</dc:title>
  <dc:creator>HP</dc:creator>
  <cp:lastModifiedBy>Світлана Хоменко</cp:lastModifiedBy>
  <cp:revision>5</cp:revision>
  <dcterms:created xsi:type="dcterms:W3CDTF">2024-09-27T07:14:28Z</dcterms:created>
  <dcterms:modified xsi:type="dcterms:W3CDTF">2024-09-27T11:37:27Z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