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із теми 1 –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із теми 1 –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12.04.2024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8958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12.04.2024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8968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12.04.2024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7977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12.04.2024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708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12.04.2024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8857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12.04.2024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2194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12.04.2024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498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12.04.2024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229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12.04.2024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2058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12.04.2024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742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12.04.2024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5985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1F6E5-7920-4D88-9168-791679DBC8D0}" type="datetimeFigureOut">
              <a:rPr lang="uk-UA" smtClean="0"/>
              <a:t>12.04.2024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4092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566058"/>
            <a:ext cx="8689976" cy="1365982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Філософське розуміння світу. Буття. Матерія. Всесвіт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751012" y="2816942"/>
            <a:ext cx="8689976" cy="2359742"/>
          </a:xfrm>
        </p:spPr>
        <p:txBody>
          <a:bodyPr/>
          <a:lstStyle/>
          <a:p>
            <a:pPr lvl="0" algn="just"/>
            <a:r>
              <a:rPr lang="uk-UA" dirty="0" smtClean="0"/>
              <a:t>1.	Філософський зміст категорії буття. Основні форми буття.</a:t>
            </a:r>
          </a:p>
          <a:p>
            <a:pPr lvl="0" algn="just"/>
            <a:r>
              <a:rPr lang="uk-UA" dirty="0" smtClean="0"/>
              <a:t>2.	Матерія як об’єктивна реальність. </a:t>
            </a:r>
          </a:p>
          <a:p>
            <a:pPr lvl="0" algn="just"/>
            <a:r>
              <a:rPr lang="uk-UA" dirty="0" smtClean="0"/>
              <a:t>3.	Рух як атрибут буття. </a:t>
            </a:r>
          </a:p>
          <a:p>
            <a:pPr lvl="0" algn="just"/>
            <a:r>
              <a:rPr lang="uk-UA" dirty="0" smtClean="0"/>
              <a:t>4.	Простір і час як атрибутивні форми буття.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4503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uk-UA" b="1" dirty="0"/>
              <a:t>Рух як атрибут буття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Матерія має різноманітні властивості: </a:t>
            </a:r>
            <a:r>
              <a:rPr lang="uk-UA" dirty="0" err="1"/>
              <a:t>нестворюваність</a:t>
            </a:r>
            <a:r>
              <a:rPr lang="uk-UA" dirty="0"/>
              <a:t>, </a:t>
            </a:r>
            <a:r>
              <a:rPr lang="uk-UA" dirty="0" err="1"/>
              <a:t>незнищуваність</a:t>
            </a:r>
            <a:r>
              <a:rPr lang="uk-UA" dirty="0"/>
              <a:t>, пізнаваність, невичерпність будови тощо. </a:t>
            </a:r>
            <a:endParaRPr lang="uk-UA" dirty="0" smtClean="0"/>
          </a:p>
          <a:p>
            <a:r>
              <a:rPr lang="uk-UA" dirty="0" smtClean="0"/>
              <a:t>Але </a:t>
            </a:r>
            <a:r>
              <a:rPr lang="uk-UA" dirty="0"/>
              <a:t>серед них є така, без якої матерія не може існувати. Така властивість називається </a:t>
            </a:r>
            <a:r>
              <a:rPr lang="uk-UA" i="1" dirty="0"/>
              <a:t>атрибутом</a:t>
            </a:r>
            <a:r>
              <a:rPr lang="uk-UA" dirty="0"/>
              <a:t>, способом існування. Це – </a:t>
            </a:r>
            <a:r>
              <a:rPr lang="uk-UA" i="1" u="sng" dirty="0"/>
              <a:t>рух.</a:t>
            </a:r>
          </a:p>
          <a:p>
            <a:r>
              <a:rPr lang="uk-UA" dirty="0"/>
              <a:t>Рух є невід'ємною, всезагальною, необхідною, вічною властивістю матерії. Матерія не може існувати поза рухом. Вона невідривна від руху. Рух – це вічний атрибут матерії. </a:t>
            </a:r>
            <a:endParaRPr lang="uk-UA" dirty="0" smtClean="0"/>
          </a:p>
          <a:p>
            <a:r>
              <a:rPr lang="uk-UA" dirty="0"/>
              <a:t>3 філософської позиції можна стверджувати, що </a:t>
            </a:r>
            <a:r>
              <a:rPr lang="uk-UA" b="1" i="1" u="sng" dirty="0"/>
              <a:t>рух</a:t>
            </a:r>
            <a:r>
              <a:rPr lang="uk-UA" dirty="0"/>
              <a:t> – це будь-які взаємодії, а також зміни стану об'єктів, що відбуваються в процесі цих взаємодій. Тому рух є зміна взагалі, починаючи від простого переміщення і закінчуючи мисленням.</a:t>
            </a:r>
          </a:p>
        </p:txBody>
      </p:sp>
    </p:spTree>
    <p:extLst>
      <p:ext uri="{BB962C8B-B14F-4D97-AF65-F5344CB8AC3E}">
        <p14:creationId xmlns:p14="http://schemas.microsoft.com/office/powerpoint/2010/main" val="232450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Властивості руху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/>
              <a:t>Об’єктивність, що випливає з об’єктивного існування світу;</a:t>
            </a:r>
          </a:p>
          <a:p>
            <a:pPr lvl="0"/>
            <a:r>
              <a:rPr lang="uk-UA" dirty="0"/>
              <a:t>Рух незнищуваний, бо незнищувана матерія, світ;</a:t>
            </a:r>
          </a:p>
          <a:p>
            <a:pPr lvl="0"/>
            <a:r>
              <a:rPr lang="uk-UA" dirty="0"/>
              <a:t>Загальність, універсальність руху, бо немає таких матеріальних тіл, які б не перебували у русі, тобто без взаємодії, зміни;</a:t>
            </a:r>
          </a:p>
          <a:p>
            <a:pPr lvl="0"/>
            <a:r>
              <a:rPr lang="uk-UA" dirty="0"/>
              <a:t>Абсолютність і відносність руху, тобто він відносний в міру конкретних форм його прояву;</a:t>
            </a:r>
          </a:p>
          <a:p>
            <a:pPr lvl="0"/>
            <a:r>
              <a:rPr lang="uk-UA" dirty="0"/>
              <a:t>Суперечливість руху: абсолютний і відносний, перервний і безперервний (наприклад, годинник).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13194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Форми існування руху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/>
              <a:t>З огляду спрямованості змін виділяються </a:t>
            </a:r>
            <a:r>
              <a:rPr lang="uk-UA" i="1" dirty="0"/>
              <a:t>три типи руху</a:t>
            </a:r>
            <a:r>
              <a:rPr lang="uk-UA" dirty="0" smtClean="0"/>
              <a:t>:</a:t>
            </a:r>
            <a:endParaRPr lang="uk-UA" i="1" dirty="0" smtClean="0"/>
          </a:p>
          <a:p>
            <a:pPr lvl="0"/>
            <a:r>
              <a:rPr lang="uk-UA" i="1" dirty="0" smtClean="0"/>
              <a:t>Прогресивний</a:t>
            </a:r>
            <a:r>
              <a:rPr lang="uk-UA" i="1" dirty="0"/>
              <a:t>, або розвиток</a:t>
            </a:r>
            <a:r>
              <a:rPr lang="uk-UA" dirty="0"/>
              <a:t> – поява нових якісних станів, нових типів організації систем, що народжуються з попередніх систем.</a:t>
            </a:r>
          </a:p>
          <a:p>
            <a:pPr lvl="0"/>
            <a:r>
              <a:rPr lang="uk-UA" i="1" dirty="0"/>
              <a:t>Регресивний</a:t>
            </a:r>
            <a:endParaRPr lang="uk-UA" dirty="0"/>
          </a:p>
          <a:p>
            <a:pPr lvl="0"/>
            <a:r>
              <a:rPr lang="uk-UA" i="1" dirty="0"/>
              <a:t>Кругообіг 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88443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/>
              <a:t>Простір і час як атрибутивні форми буття</a:t>
            </a:r>
            <a:endParaRPr lang="uk-UA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Світ не можна уявити поза простором і часом! Простір і час є невід'ємним атрибутом об'єктивного світу. Вони дають змогу відокремити кожну річ від іншої, конкретизувати універсальні зв'язки будь-якої речі або явища з усім світом.</a:t>
            </a:r>
          </a:p>
          <a:p>
            <a:r>
              <a:rPr lang="uk-UA" dirty="0"/>
              <a:t>філософське розуміння </a:t>
            </a:r>
            <a:r>
              <a:rPr lang="uk-UA" b="1" i="1" dirty="0"/>
              <a:t>простору</a:t>
            </a:r>
            <a:r>
              <a:rPr lang="uk-UA" dirty="0"/>
              <a:t> відображає всезагальну властивість матеріальних тіл мати протяжність, займати певне місце і розміщуватися одне біля одного. </a:t>
            </a:r>
            <a:endParaRPr lang="uk-UA" dirty="0" smtClean="0"/>
          </a:p>
          <a:p>
            <a:r>
              <a:rPr lang="uk-UA" dirty="0"/>
              <a:t>філософське розуміння </a:t>
            </a:r>
            <a:r>
              <a:rPr lang="uk-UA" b="1" i="1" dirty="0"/>
              <a:t>часу</a:t>
            </a:r>
            <a:r>
              <a:rPr lang="uk-UA" dirty="0"/>
              <a:t> відображає всезагальну властивість матеріальних процесів протікати один за одним у певній послідовності, мати </a:t>
            </a:r>
            <a:r>
              <a:rPr lang="uk-UA" dirty="0" smtClean="0"/>
              <a:t>тривалість</a:t>
            </a:r>
            <a:r>
              <a:rPr lang="uk-UA" dirty="0"/>
              <a:t>, розвиватися за етапами, стадіями. 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55293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/>
              <a:t>Основні концепції </a:t>
            </a:r>
            <a:r>
              <a:rPr lang="uk-UA" b="1" i="1" dirty="0"/>
              <a:t>простору і часу</a:t>
            </a:r>
            <a:endParaRPr lang="uk-UA" b="1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i="1" dirty="0" err="1" smtClean="0"/>
              <a:t>Субстанційна</a:t>
            </a:r>
            <a:r>
              <a:rPr lang="uk-UA" i="1" dirty="0" smtClean="0"/>
              <a:t> </a:t>
            </a:r>
          </a:p>
          <a:p>
            <a:pPr algn="ctr"/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/>
              <a:t>розглядає простір і час як особливі сутності, що існують самі по собі, незалежно від матеріальних об'єктів. Це немовби арена, на якій знаходяться об'єкти і розгортаються процеси</a:t>
            </a:r>
            <a:r>
              <a:rPr lang="ru-RU" dirty="0"/>
              <a:t> (</a:t>
            </a:r>
            <a:r>
              <a:rPr lang="uk-UA" dirty="0"/>
              <a:t>Ньютон)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i="1" dirty="0" smtClean="0"/>
              <a:t>Релятивістська </a:t>
            </a:r>
          </a:p>
          <a:p>
            <a:pPr algn="ctr"/>
            <a:endParaRPr lang="uk-UA" dirty="0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uk-UA" dirty="0"/>
              <a:t>простір і час – це особливі відносини між об'єктами і процесами і поза ними зв'язки не існують (</a:t>
            </a:r>
            <a:r>
              <a:rPr lang="uk-UA" dirty="0" err="1"/>
              <a:t>Лейбніц</a:t>
            </a:r>
            <a:r>
              <a:rPr lang="uk-UA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10363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uk-UA" b="1" dirty="0"/>
              <a:t>Філософський зміст категорії буття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b="1" i="1" dirty="0"/>
              <a:t>Онтологія</a:t>
            </a:r>
            <a:r>
              <a:rPr lang="uk-UA" dirty="0"/>
              <a:t> – це вчення про суще, про першооснови буття: система найзагальніших понять, за допомогою яких здійснюється осягнення дійсності. Термін "онтологія" запровадив у XVII ст. німецький філософ </a:t>
            </a:r>
            <a:r>
              <a:rPr lang="uk-UA" dirty="0" err="1"/>
              <a:t>Р.Гоклініус</a:t>
            </a:r>
            <a:r>
              <a:rPr lang="uk-UA" dirty="0"/>
              <a:t>. Майже всі філософські системи минулого присвячені розробці проблем онтології. </a:t>
            </a:r>
            <a:endParaRPr lang="uk-UA" dirty="0" smtClean="0"/>
          </a:p>
          <a:p>
            <a:r>
              <a:rPr lang="uk-UA" dirty="0" smtClean="0"/>
              <a:t>Розглядаючи </a:t>
            </a:r>
            <a:r>
              <a:rPr lang="uk-UA" dirty="0"/>
              <a:t>проблему буття, філософія виходить із того, що світ існує. Філософія фіксує не просто існування світу, а більш складний зв'язок всезагального характеру: предмети та явища світу.</a:t>
            </a:r>
          </a:p>
          <a:p>
            <a:r>
              <a:rPr lang="uk-UA" b="1" dirty="0"/>
              <a:t>Буття</a:t>
            </a:r>
            <a:r>
              <a:rPr lang="uk-UA" dirty="0"/>
              <a:t> – це всі існуючі в світі предмети природи й ідеальні продукти (люди, ідеї, світ ні цілому) з їх властивостями, особливостями та взаємозв'язком.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7024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Головні теми, актуальні для онтологічних розмислів людства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>
              <a:buAutoNum type="arabicPeriod"/>
            </a:pPr>
            <a:r>
              <a:rPr lang="uk-UA" b="1" i="1" dirty="0" smtClean="0"/>
              <a:t>Життя </a:t>
            </a:r>
            <a:r>
              <a:rPr lang="uk-UA" b="1" i="1" dirty="0"/>
              <a:t>і смерть людини.</a:t>
            </a:r>
            <a:r>
              <a:rPr lang="uk-UA" dirty="0"/>
              <a:t> Через усвідомлення свого життя людина прагне усвідомити категорію "буття</a:t>
            </a:r>
            <a:r>
              <a:rPr lang="uk-UA" dirty="0" smtClean="0"/>
              <a:t>".</a:t>
            </a:r>
          </a:p>
          <a:p>
            <a:pPr marL="514350" lvl="0" indent="-514350">
              <a:buAutoNum type="arabicPeriod"/>
            </a:pPr>
            <a:r>
              <a:rPr lang="uk-UA" dirty="0"/>
              <a:t>Друга тема пов'язана з </a:t>
            </a:r>
            <a:r>
              <a:rPr lang="uk-UA" b="1" i="1" dirty="0"/>
              <a:t>усвідомленням мінливості, швидкоплинності буття та його стабільності, збереження</a:t>
            </a:r>
            <a:r>
              <a:rPr lang="uk-UA" dirty="0"/>
              <a:t>. </a:t>
            </a:r>
            <a:endParaRPr lang="uk-UA" dirty="0" smtClean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uk-UA" dirty="0"/>
              <a:t>Третя тема усвідомлення буття – </a:t>
            </a:r>
            <a:r>
              <a:rPr lang="uk-UA" b="1" i="1" dirty="0"/>
              <a:t>питання про структуру буття</a:t>
            </a:r>
            <a:r>
              <a:rPr lang="uk-UA" dirty="0"/>
              <a:t>.</a:t>
            </a:r>
          </a:p>
          <a:p>
            <a:pPr marL="0" indent="0">
              <a:buNone/>
            </a:pPr>
            <a:r>
              <a:rPr lang="uk-UA" dirty="0"/>
              <a:t>Не можна пізнати самих себе, якщо ми не пізнали світ, в якому живемо. Проблема буття закономірно відображається в питаннях про його будову. В процесі обговорення цих питань формувалися такі поняття, як світ, природа, людина, мислення, простір, ціле і частина, матеріальне та ідеальне тощо.</a:t>
            </a:r>
          </a:p>
          <a:p>
            <a:pPr marL="0" lvl="0" indent="0">
              <a:buNone/>
            </a:pP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57659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Основні форми буття: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1) буття речей (тіл) і процесів; </a:t>
            </a:r>
          </a:p>
          <a:p>
            <a:r>
              <a:rPr lang="uk-UA" dirty="0"/>
              <a:t>2) буття людини; </a:t>
            </a:r>
          </a:p>
          <a:p>
            <a:r>
              <a:rPr lang="uk-UA" dirty="0"/>
              <a:t>3) буття духовного (ідеального); </a:t>
            </a:r>
          </a:p>
          <a:p>
            <a:r>
              <a:rPr lang="uk-UA" dirty="0"/>
              <a:t>4) буття соціального, яке ділиться на буття індивідів і соціумів, спільнот.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4775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І. Буття людини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/>
              <a:t>Найбільш характерні для людського буття </a:t>
            </a:r>
            <a:r>
              <a:rPr lang="uk-UA" i="1" dirty="0"/>
              <a:t>форми</a:t>
            </a:r>
            <a:r>
              <a:rPr lang="uk-UA" dirty="0"/>
              <a:t>: </a:t>
            </a:r>
          </a:p>
          <a:p>
            <a:pPr marL="514350" indent="-514350">
              <a:buAutoNum type="arabicParenR"/>
            </a:pPr>
            <a:r>
              <a:rPr lang="uk-UA" dirty="0" smtClean="0"/>
              <a:t>Предметно </a:t>
            </a:r>
            <a:r>
              <a:rPr lang="uk-UA" dirty="0"/>
              <a:t>практична діяльність, спрямована на задоволення власних потреб,  людина </a:t>
            </a:r>
            <a:r>
              <a:rPr lang="uk-UA" dirty="0" smtClean="0"/>
              <a:t>постає </a:t>
            </a:r>
            <a:r>
              <a:rPr lang="uk-UA" dirty="0"/>
              <a:t>як мисляча річ серед інших </a:t>
            </a:r>
            <a:r>
              <a:rPr lang="uk-UA" dirty="0" smtClean="0"/>
              <a:t>речей</a:t>
            </a:r>
          </a:p>
          <a:p>
            <a:pPr marL="514350" indent="-514350">
              <a:buAutoNum type="arabicParenR"/>
            </a:pPr>
            <a:r>
              <a:rPr lang="uk-UA" dirty="0" smtClean="0"/>
              <a:t>Практика </a:t>
            </a:r>
            <a:r>
              <a:rPr lang="uk-UA" dirty="0"/>
              <a:t>соціального </a:t>
            </a:r>
            <a:r>
              <a:rPr lang="uk-UA" dirty="0" smtClean="0"/>
              <a:t>творення</a:t>
            </a:r>
          </a:p>
          <a:p>
            <a:pPr marL="514350" indent="-514350">
              <a:buAutoNum type="arabicParenR"/>
            </a:pPr>
            <a:r>
              <a:rPr lang="uk-UA" dirty="0" err="1"/>
              <a:t>Самотворення</a:t>
            </a:r>
            <a:r>
              <a:rPr lang="uk-UA" dirty="0"/>
              <a:t>, </a:t>
            </a:r>
            <a:r>
              <a:rPr lang="uk-UA" dirty="0" smtClean="0"/>
              <a:t>самодіяльність</a:t>
            </a:r>
          </a:p>
          <a:p>
            <a:pPr marL="0" indent="0">
              <a:buNone/>
            </a:pPr>
            <a:r>
              <a:rPr lang="uk-UA" dirty="0"/>
              <a:t>Ці форми буття здатні існувати лише спільно. Буття людини приречене стати небуттям, якщо хоча б одна з цих форм буде ліквідована.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83818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II. Буття речей, процесів  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/>
              <a:t>Це буття ділиться на:</a:t>
            </a:r>
          </a:p>
          <a:p>
            <a:pPr marL="0" indent="0" algn="just">
              <a:buNone/>
            </a:pPr>
            <a:r>
              <a:rPr lang="uk-UA" dirty="0"/>
              <a:t>а)	першу природу, тобто на буття речей, процесів, станів природи, буття природи як цілого;</a:t>
            </a:r>
          </a:p>
          <a:p>
            <a:pPr marL="0" indent="0" algn="just">
              <a:buNone/>
            </a:pPr>
            <a:r>
              <a:rPr lang="uk-UA" dirty="0"/>
              <a:t>б)	другу природу – буття речей та процесів, створених людиною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/>
              <a:t>Людина суттєво змінює навколишню дійсність, створює "штучну природу", сприятливу для задоволення потреб свого життя.</a:t>
            </a:r>
          </a:p>
          <a:p>
            <a:pPr marL="0" indent="0">
              <a:buNone/>
            </a:pP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20215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 </a:t>
            </a:r>
            <a:r>
              <a:rPr lang="uk-UA" i="1" dirty="0"/>
              <a:t>III. Буття соціальне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/>
              <a:t>Поділяється на: </a:t>
            </a:r>
          </a:p>
          <a:p>
            <a:pPr marL="0" indent="0" algn="just">
              <a:buNone/>
            </a:pPr>
            <a:r>
              <a:rPr lang="uk-UA" dirty="0"/>
              <a:t>а) індивідуальне буття, тобто буття окремої людини в суспільстві і в історичному процесі; </a:t>
            </a:r>
          </a:p>
          <a:p>
            <a:pPr marL="0" indent="0">
              <a:buNone/>
            </a:pPr>
            <a:r>
              <a:rPr lang="uk-UA" dirty="0"/>
              <a:t>б) буття суспільства.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75668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IV</a:t>
            </a:r>
            <a:r>
              <a:rPr lang="uk-UA" i="1" dirty="0"/>
              <a:t>. Буття духовного (ідеального) 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Дух, душа, духовне, духовність, свідомість, ідеальне – поняття, вживані в різних значеннях і смислах в міфології, релігії, філософії</a:t>
            </a:r>
            <a:r>
              <a:rPr lang="uk-UA" dirty="0" smtClean="0"/>
              <a:t>.</a:t>
            </a:r>
          </a:p>
          <a:p>
            <a:pPr algn="just"/>
            <a:r>
              <a:rPr lang="uk-UA" dirty="0"/>
              <a:t>Дух – це дивовижний світ, який ще називають внутрішнім світом людини. </a:t>
            </a:r>
            <a:endParaRPr lang="uk-UA" dirty="0" smtClean="0"/>
          </a:p>
          <a:p>
            <a:pPr algn="just"/>
            <a:r>
              <a:rPr lang="uk-UA" dirty="0"/>
              <a:t>Завдяки взаємодії людини і світу відбувається процес відображення всього, що оточує </a:t>
            </a:r>
            <a:r>
              <a:rPr lang="uk-UA" dirty="0" smtClean="0"/>
              <a:t>людину, </a:t>
            </a:r>
            <a:r>
              <a:rPr lang="uk-UA" dirty="0"/>
              <a:t>в її свідомості. Свідомість – це здатність головного мозку людини цілеспрямовано відображати буття світу, перетворювати його </a:t>
            </a:r>
            <a:r>
              <a:rPr lang="uk-UA" dirty="0" smtClean="0"/>
              <a:t>на </a:t>
            </a:r>
            <a:r>
              <a:rPr lang="uk-UA" dirty="0"/>
              <a:t>образи і поняття. Дослідники розрізняють: індивідуальну, групову та суспільну свідомість.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00871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uk-UA" b="1" i="1" dirty="0"/>
              <a:t>"Матерія" як об’єктивна реальність</a:t>
            </a:r>
            <a:br>
              <a:rPr lang="uk-UA" b="1" i="1" dirty="0"/>
            </a:br>
            <a:endParaRPr lang="uk-UA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Поняття "матерія" має складну тривалу історію свого розвитку</a:t>
            </a:r>
            <a:r>
              <a:rPr lang="uk-UA" dirty="0" smtClean="0"/>
              <a:t>.</a:t>
            </a:r>
          </a:p>
          <a:p>
            <a:r>
              <a:rPr lang="uk-UA" b="1" dirty="0" smtClean="0"/>
              <a:t>Матерія</a:t>
            </a:r>
            <a:r>
              <a:rPr lang="uk-UA" dirty="0" smtClean="0"/>
              <a:t> </a:t>
            </a:r>
            <a:r>
              <a:rPr lang="uk-UA" dirty="0"/>
              <a:t>– це філософська категорія для позначення об'єктивної реальності, що дається людині у її відчуттях, відображається відчуттями людини й існує незалежно від них</a:t>
            </a:r>
            <a:r>
              <a:rPr lang="uk-UA" dirty="0" smtClean="0"/>
              <a:t>.</a:t>
            </a:r>
          </a:p>
          <a:p>
            <a:pPr marL="0" indent="0" algn="ctr">
              <a:buNone/>
            </a:pPr>
            <a:endParaRPr lang="uk-UA" i="1" dirty="0" smtClean="0"/>
          </a:p>
          <a:p>
            <a:pPr marL="0" indent="0" algn="ctr">
              <a:buNone/>
            </a:pPr>
            <a:r>
              <a:rPr lang="uk-UA" i="1" dirty="0" smtClean="0"/>
              <a:t>Дві </a:t>
            </a:r>
            <a:r>
              <a:rPr lang="uk-UA" i="1" dirty="0"/>
              <a:t>основні, всезагальні властивості матерії:</a:t>
            </a:r>
            <a:r>
              <a:rPr lang="uk-UA" dirty="0"/>
              <a:t> </a:t>
            </a:r>
          </a:p>
          <a:p>
            <a:pPr marL="0" indent="0">
              <a:buNone/>
            </a:pPr>
            <a:r>
              <a:rPr lang="uk-UA" dirty="0"/>
              <a:t>1) існує об'єктивно, тобто незалежно від людської свідомості; </a:t>
            </a:r>
          </a:p>
          <a:p>
            <a:pPr marL="0" indent="0">
              <a:buNone/>
            </a:pPr>
            <a:r>
              <a:rPr lang="uk-UA" dirty="0"/>
              <a:t>2) відображається в людській свідомості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uk-UA" dirty="0" smtClean="0"/>
          </a:p>
          <a:p>
            <a:pPr algn="just"/>
            <a:r>
              <a:rPr lang="uk-UA" dirty="0"/>
              <a:t>Людина – продукт саморозвитку матерії, що сягнув рівня соціальності.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46120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</TotalTime>
  <Words>914</Words>
  <Application>Microsoft Office PowerPoint</Application>
  <PresentationFormat>Широкий екран</PresentationFormat>
  <Paragraphs>72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Філософське розуміння світу. Буття. Матерія. Всесвіт</vt:lpstr>
      <vt:lpstr>Філософський зміст категорії буття </vt:lpstr>
      <vt:lpstr>Головні теми, актуальні для онтологічних розмислів людства</vt:lpstr>
      <vt:lpstr>Основні форми буття:</vt:lpstr>
      <vt:lpstr>І. Буття людини </vt:lpstr>
      <vt:lpstr>II. Буття речей, процесів   </vt:lpstr>
      <vt:lpstr> III. Буття соціальне </vt:lpstr>
      <vt:lpstr>IV. Буття духовного (ідеального)  </vt:lpstr>
      <vt:lpstr>"Матерія" як об’єктивна реальність </vt:lpstr>
      <vt:lpstr>Рух як атрибут буття </vt:lpstr>
      <vt:lpstr>Властивості руху</vt:lpstr>
      <vt:lpstr>Форми існування руху</vt:lpstr>
      <vt:lpstr>Простір і час як атрибутивні форми буття</vt:lpstr>
      <vt:lpstr>Основні концепції простору і часу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Філософія середньовіччя та епохи Відродження </dc:title>
  <dc:creator>Admin</dc:creator>
  <cp:lastModifiedBy>Admin</cp:lastModifiedBy>
  <cp:revision>25</cp:revision>
  <dcterms:created xsi:type="dcterms:W3CDTF">2022-09-22T06:59:36Z</dcterms:created>
  <dcterms:modified xsi:type="dcterms:W3CDTF">2024-04-12T16:18:35Z</dcterms:modified>
</cp:coreProperties>
</file>