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64" r:id="rId3"/>
    <p:sldId id="265" r:id="rId4"/>
    <p:sldId id="275" r:id="rId5"/>
    <p:sldId id="266" r:id="rId6"/>
    <p:sldId id="283" r:id="rId7"/>
    <p:sldId id="284" r:id="rId8"/>
    <p:sldId id="285" r:id="rId9"/>
    <p:sldId id="267" r:id="rId10"/>
    <p:sldId id="286" r:id="rId11"/>
    <p:sldId id="268" r:id="rId12"/>
    <p:sldId id="269" r:id="rId13"/>
    <p:sldId id="287" r:id="rId14"/>
    <p:sldId id="288" r:id="rId15"/>
    <p:sldId id="289" r:id="rId16"/>
    <p:sldId id="290" r:id="rId17"/>
    <p:sldId id="291" r:id="rId18"/>
    <p:sldId id="292" r:id="rId19"/>
    <p:sldId id="270" r:id="rId20"/>
    <p:sldId id="271" r:id="rId21"/>
    <p:sldId id="272" r:id="rId22"/>
    <p:sldId id="273" r:id="rId23"/>
    <p:sldId id="276" r:id="rId24"/>
    <p:sldId id="277" r:id="rId25"/>
    <p:sldId id="293" r:id="rId26"/>
    <p:sldId id="278" r:id="rId27"/>
    <p:sldId id="279" r:id="rId28"/>
    <p:sldId id="280" r:id="rId29"/>
    <p:sldId id="281" r:id="rId30"/>
    <p:sldId id="282"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9" autoAdjust="0"/>
  </p:normalViewPr>
  <p:slideViewPr>
    <p:cSldViewPr snapToGrid="0">
      <p:cViewPr varScale="1">
        <p:scale>
          <a:sx n="46" d="100"/>
          <a:sy n="46" d="100"/>
        </p:scale>
        <p:origin x="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14.09.2021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5471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461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451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51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8715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14.09.2021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420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14.09.2021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7198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14.09.2021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6608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14.09.2021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483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14.09.2021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3811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F80809-8795-4E7B-93FD-BE6422B3B6EB}" type="datetimeFigureOut">
              <a:rPr lang="uk-UA" smtClean="0"/>
              <a:t>14.09.2021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38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986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14.09.2021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5851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14.09.2021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4555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14.09.2021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623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8510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14.09.2021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51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80809-8795-4E7B-93FD-BE6422B3B6EB}" type="datetimeFigureOut">
              <a:rPr lang="uk-UA" smtClean="0"/>
              <a:t>14.09.2021</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7628568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0780" y="1158496"/>
            <a:ext cx="11108602" cy="3047744"/>
          </a:xfrm>
        </p:spPr>
        <p:txBody>
          <a:bodyPr>
            <a:normAutofit fontScale="90000"/>
          </a:bodyPr>
          <a:lstStyle/>
          <a:p>
            <a:r>
              <a:rPr lang="uk-UA" dirty="0" smtClean="0">
                <a:solidFill>
                  <a:srgbClr val="0070C0"/>
                </a:solidFill>
              </a:rPr>
              <a:t>Введення в спеціальність</a:t>
            </a:r>
            <a:br>
              <a:rPr lang="uk-UA" dirty="0" smtClean="0">
                <a:solidFill>
                  <a:srgbClr val="0070C0"/>
                </a:solidFill>
              </a:rPr>
            </a:br>
            <a:r>
              <a:rPr lang="uk-UA" dirty="0">
                <a:solidFill>
                  <a:srgbClr val="0070C0"/>
                </a:solidFill>
              </a:rPr>
              <a:t/>
            </a:r>
            <a:br>
              <a:rPr lang="uk-UA" dirty="0">
                <a:solidFill>
                  <a:srgbClr val="0070C0"/>
                </a:solidFill>
              </a:rPr>
            </a:br>
            <a:r>
              <a:rPr lang="uk-UA" sz="4000" dirty="0" smtClean="0">
                <a:solidFill>
                  <a:schemeClr val="bg2">
                    <a:lumMod val="75000"/>
                  </a:schemeClr>
                </a:solidFill>
              </a:rPr>
              <a:t>Лекція </a:t>
            </a:r>
            <a:r>
              <a:rPr lang="uk-UA" sz="4000" dirty="0" smtClean="0">
                <a:solidFill>
                  <a:schemeClr val="bg2">
                    <a:lumMod val="75000"/>
                  </a:schemeClr>
                </a:solidFill>
              </a:rPr>
              <a:t>1. </a:t>
            </a:r>
            <a:r>
              <a:rPr lang="uk-UA" sz="4000" dirty="0" smtClean="0">
                <a:solidFill>
                  <a:srgbClr val="FF0000"/>
                </a:solidFill>
              </a:rPr>
              <a:t>Основи мережевих технологій</a:t>
            </a:r>
            <a:r>
              <a:rPr lang="uk-UA" dirty="0" smtClean="0">
                <a:solidFill>
                  <a:schemeClr val="bg1"/>
                </a:solidFill>
              </a:rPr>
              <a:t/>
            </a:r>
            <a:br>
              <a:rPr lang="uk-UA" dirty="0" smtClean="0">
                <a:solidFill>
                  <a:schemeClr val="bg1"/>
                </a:solidFill>
              </a:rPr>
            </a:br>
            <a:endParaRPr lang="uk-UA" dirty="0">
              <a:solidFill>
                <a:schemeClr val="bg1"/>
              </a:solidFill>
            </a:endParaRPr>
          </a:p>
        </p:txBody>
      </p:sp>
      <p:sp>
        <p:nvSpPr>
          <p:cNvPr id="4" name="Прямоугольник 3"/>
          <p:cNvSpPr/>
          <p:nvPr/>
        </p:nvSpPr>
        <p:spPr>
          <a:xfrm>
            <a:off x="2028249" y="5968133"/>
            <a:ext cx="8534516" cy="424732"/>
          </a:xfrm>
          <a:prstGeom prst="rect">
            <a:avLst/>
          </a:prstGeom>
        </p:spPr>
        <p:txBody>
          <a:bodyPr wrap="none">
            <a:spAutoFit/>
          </a:bodyPr>
          <a:lstStyle/>
          <a:p>
            <a:pPr marL="539750" indent="-539750" algn="ctr" defTabSz="179388">
              <a:lnSpc>
                <a:spcPct val="90000"/>
              </a:lnSpc>
              <a:defRPr/>
            </a:pPr>
            <a:r>
              <a:rPr lang="uk-UA" altLang="uk-UA" sz="2400" dirty="0">
                <a:solidFill>
                  <a:schemeClr val="bg1"/>
                </a:solidFill>
                <a:latin typeface="Times New Roman" panose="02020603050405020304" pitchFamily="18" charset="0"/>
                <a:cs typeface="Times New Roman" panose="02020603050405020304" pitchFamily="18" charset="0"/>
              </a:rPr>
              <a:t>Доцент кафедри кандидат технічних наук</a:t>
            </a:r>
            <a:r>
              <a:rPr lang="ru-RU" altLang="uk-UA" sz="2400" dirty="0">
                <a:solidFill>
                  <a:schemeClr val="bg1"/>
                </a:solidFill>
                <a:latin typeface="Times New Roman" panose="02020603050405020304" pitchFamily="18" charset="0"/>
                <a:cs typeface="Times New Roman" panose="02020603050405020304" pitchFamily="18" charset="0"/>
              </a:rPr>
              <a:t> </a:t>
            </a:r>
            <a:r>
              <a:rPr lang="ru-RU" altLang="uk-UA" sz="2400" dirty="0" smtClean="0">
                <a:solidFill>
                  <a:schemeClr val="bg1"/>
                </a:solidFill>
                <a:latin typeface="Times New Roman" panose="02020603050405020304" pitchFamily="18" charset="0"/>
                <a:cs typeface="Times New Roman" panose="02020603050405020304" pitchFamily="18" charset="0"/>
              </a:rPr>
              <a:t>доцент  </a:t>
            </a:r>
            <a:r>
              <a:rPr lang="ru-RU" altLang="uk-UA" sz="2400" b="1" dirty="0">
                <a:solidFill>
                  <a:schemeClr val="bg1"/>
                </a:solidFill>
                <a:latin typeface="Times New Roman" panose="02020603050405020304" pitchFamily="18" charset="0"/>
                <a:cs typeface="Times New Roman" panose="02020603050405020304" pitchFamily="18" charset="0"/>
              </a:rPr>
              <a:t>Дубина О.Ф.</a:t>
            </a:r>
          </a:p>
        </p:txBody>
      </p:sp>
      <p:sp>
        <p:nvSpPr>
          <p:cNvPr id="5" name="Text Box 5"/>
          <p:cNvSpPr txBox="1">
            <a:spLocks noChangeArrowheads="1"/>
          </p:cNvSpPr>
          <p:nvPr/>
        </p:nvSpPr>
        <p:spPr>
          <a:xfrm>
            <a:off x="1042988" y="188913"/>
            <a:ext cx="9746932" cy="863600"/>
          </a:xfrm>
          <a:prstGeom prst="rect">
            <a:avLst/>
          </a:prstGeom>
          <a:noFill/>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defTabSz="762000"/>
            <a:r>
              <a:rPr lang="uk-UA" altLang="uk-UA" sz="2400" dirty="0" smtClean="0">
                <a:solidFill>
                  <a:srgbClr val="002060"/>
                </a:solidFill>
                <a:latin typeface="Times New Roman" panose="02020603050405020304" pitchFamily="18" charset="0"/>
              </a:rPr>
              <a:t>Державний університет «Житомирська політехніка»</a:t>
            </a:r>
            <a:br>
              <a:rPr lang="uk-UA" altLang="uk-UA" sz="2400" dirty="0" smtClean="0">
                <a:solidFill>
                  <a:srgbClr val="002060"/>
                </a:solidFill>
                <a:latin typeface="Times New Roman" panose="02020603050405020304" pitchFamily="18" charset="0"/>
              </a:rPr>
            </a:br>
            <a:r>
              <a:rPr lang="uk-UA" altLang="uk-UA" sz="2200" dirty="0" smtClean="0">
                <a:solidFill>
                  <a:srgbClr val="002060"/>
                </a:solidFill>
                <a:latin typeface="Times New Roman" panose="02020603050405020304" pitchFamily="18" charset="0"/>
              </a:rPr>
              <a:t>Кафедра </a:t>
            </a:r>
            <a:r>
              <a:rPr lang="uk-UA" altLang="uk-UA" sz="2200" dirty="0" err="1" smtClean="0">
                <a:solidFill>
                  <a:srgbClr val="002060"/>
                </a:solidFill>
                <a:latin typeface="Times New Roman" panose="02020603050405020304" pitchFamily="18" charset="0"/>
              </a:rPr>
              <a:t>біомедичної</a:t>
            </a:r>
            <a:r>
              <a:rPr lang="uk-UA" altLang="uk-UA" sz="2200" dirty="0" smtClean="0">
                <a:solidFill>
                  <a:srgbClr val="002060"/>
                </a:solidFill>
                <a:latin typeface="Times New Roman" panose="02020603050405020304" pitchFamily="18" charset="0"/>
              </a:rPr>
              <a:t> інженерії та телекомунікацій </a:t>
            </a:r>
            <a:endParaRPr lang="uk-UA" altLang="uk-UA" sz="2200" dirty="0" smtClean="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Прямоугольник 1"/>
          <p:cNvSpPr>
            <a:spLocks noChangeArrowheads="1"/>
          </p:cNvSpPr>
          <p:nvPr/>
        </p:nvSpPr>
        <p:spPr bwMode="auto">
          <a:xfrm>
            <a:off x="1524000" y="549275"/>
            <a:ext cx="90360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uk-UA" sz="2400">
                <a:solidFill>
                  <a:srgbClr val="FF0000"/>
                </a:solidFill>
                <a:latin typeface="Times New Roman" panose="02020603050405020304" pitchFamily="18" charset="0"/>
              </a:rPr>
              <a:t>	Мережевий протокол</a:t>
            </a:r>
            <a:r>
              <a:rPr lang="uk-UA" altLang="uk-UA" sz="2400">
                <a:solidFill>
                  <a:srgbClr val="000000"/>
                </a:solidFill>
                <a:latin typeface="Times New Roman" panose="02020603050405020304" pitchFamily="18" charset="0"/>
              </a:rPr>
              <a:t> – це набір правил, що дозволяє здійснювати з’єднання та обмін даними між двома і більше включеними в мережу пристроями. Протоколи бувають як відкриті (опубліковані для безкоштовного застосування), так і закриті (розроблені комерційними компаніями, що вимагають ліцензування для використання). </a:t>
            </a:r>
          </a:p>
          <a:p>
            <a:pPr algn="just"/>
            <a:r>
              <a:rPr lang="uk-UA" altLang="uk-UA" sz="2400">
                <a:solidFill>
                  <a:srgbClr val="000000"/>
                </a:solidFill>
                <a:latin typeface="Times New Roman" panose="02020603050405020304" pitchFamily="18" charset="0"/>
              </a:rPr>
              <a:t>	Однак усі ці протоколи прийнято співвідносити з так званою еталонною моделлю взаємодії відкритих систем </a:t>
            </a:r>
            <a:r>
              <a:rPr lang="uk-UA" altLang="uk-UA" sz="2400">
                <a:solidFill>
                  <a:srgbClr val="FF0000"/>
                </a:solidFill>
                <a:latin typeface="Times New Roman" panose="02020603050405020304" pitchFamily="18" charset="0"/>
              </a:rPr>
              <a:t>(Open Systems Interconnection Reference Model)</a:t>
            </a:r>
            <a:r>
              <a:rPr lang="uk-UA" altLang="uk-UA" sz="2400">
                <a:solidFill>
                  <a:srgbClr val="000000"/>
                </a:solidFill>
                <a:latin typeface="Times New Roman" panose="02020603050405020304" pitchFamily="18" charset="0"/>
              </a:rPr>
              <a:t>, або просто моделлю </a:t>
            </a:r>
            <a:r>
              <a:rPr lang="uk-UA" altLang="uk-UA" sz="2400">
                <a:solidFill>
                  <a:srgbClr val="FF0000"/>
                </a:solidFill>
                <a:latin typeface="Times New Roman" panose="02020603050405020304" pitchFamily="18" charset="0"/>
              </a:rPr>
              <a:t>OSI</a:t>
            </a:r>
            <a:r>
              <a:rPr lang="uk-UA" altLang="uk-UA" sz="2400">
                <a:solidFill>
                  <a:srgbClr val="000000"/>
                </a:solidFill>
                <a:latin typeface="Times New Roman" panose="02020603050405020304" pitchFamily="18" charset="0"/>
              </a:rPr>
              <a:t>. Її опис був опублікований у 1984 р. Міжнародною організацією зі стандартизації </a:t>
            </a:r>
            <a:r>
              <a:rPr lang="uk-UA" altLang="uk-UA" sz="2400">
                <a:solidFill>
                  <a:srgbClr val="FF0000"/>
                </a:solidFill>
                <a:latin typeface="Times New Roman" panose="02020603050405020304" pitchFamily="18" charset="0"/>
              </a:rPr>
              <a:t>(International Standards Organization, ISO)</a:t>
            </a:r>
            <a:r>
              <a:rPr lang="uk-UA" altLang="uk-UA" sz="2400">
                <a:solidFill>
                  <a:srgbClr val="000000"/>
                </a:solidFill>
                <a:latin typeface="Times New Roman" panose="02020603050405020304" pitchFamily="18" charset="0"/>
              </a:rPr>
              <a:t>, тому для неї часто використовується інша назва: модель </a:t>
            </a:r>
            <a:r>
              <a:rPr lang="uk-UA" altLang="uk-UA" sz="2400">
                <a:solidFill>
                  <a:srgbClr val="FF0000"/>
                </a:solidFill>
                <a:latin typeface="Times New Roman" panose="02020603050405020304" pitchFamily="18" charset="0"/>
              </a:rPr>
              <a:t>ISO/OSI</a:t>
            </a:r>
            <a:r>
              <a:rPr lang="uk-UA" altLang="uk-UA" sz="2400">
                <a:solidFill>
                  <a:srgbClr val="000000"/>
                </a:solidFill>
                <a:latin typeface="Times New Roman" panose="02020603050405020304" pitchFamily="18" charset="0"/>
              </a:rPr>
              <a:t>. Ця модель являє собою набір специфікацій, які описують мережі з неоднорідними пристроями, вимоги до них, а також способи їх взаємодії. Модель OSI має вертикальну структуру, у якій усі мережеві функції розподілені між сімома рівнями</a:t>
            </a:r>
            <a:endParaRPr lang="uk-UA" altLang="uk-UA" sz="2400"/>
          </a:p>
        </p:txBody>
      </p:sp>
    </p:spTree>
    <p:extLst>
      <p:ext uri="{BB962C8B-B14F-4D97-AF65-F5344CB8AC3E}">
        <p14:creationId xmlns:p14="http://schemas.microsoft.com/office/powerpoint/2010/main" val="2896694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67" y="341745"/>
            <a:ext cx="4886641" cy="1326321"/>
          </a:xfrm>
        </p:spPr>
        <p:txBody>
          <a:bodyPr/>
          <a:lstStyle/>
          <a:p>
            <a:r>
              <a:rPr lang="uk-UA" dirty="0" smtClean="0">
                <a:solidFill>
                  <a:schemeClr val="bg1"/>
                </a:solidFill>
              </a:rPr>
              <a:t>Модель </a:t>
            </a:r>
            <a:r>
              <a:rPr lang="en-US" dirty="0" smtClean="0">
                <a:solidFill>
                  <a:schemeClr val="bg1"/>
                </a:solidFill>
              </a:rPr>
              <a:t>ISO-OSI</a:t>
            </a:r>
            <a:endParaRPr lang="uk-UA" dirty="0">
              <a:solidFill>
                <a:schemeClr val="bg1"/>
              </a:solidFill>
            </a:endParaRPr>
          </a:p>
        </p:txBody>
      </p:sp>
      <p:pic>
        <p:nvPicPr>
          <p:cNvPr id="4098" name="Picture 2" descr="Картинки по запросу vtht;tdf модель 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209" y="188047"/>
            <a:ext cx="6878263" cy="624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1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921164" y="376196"/>
            <a:ext cx="8183417" cy="6055342"/>
          </a:xfrm>
          <a:prstGeom prst="rect">
            <a:avLst/>
          </a:prstGeom>
        </p:spPr>
      </p:pic>
    </p:spTree>
    <p:extLst>
      <p:ext uri="{BB962C8B-B14F-4D97-AF65-F5344CB8AC3E}">
        <p14:creationId xmlns:p14="http://schemas.microsoft.com/office/powerpoint/2010/main" val="104770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Прямоугольник 2"/>
          <p:cNvSpPr>
            <a:spLocks noChangeArrowheads="1"/>
          </p:cNvSpPr>
          <p:nvPr/>
        </p:nvSpPr>
        <p:spPr bwMode="auto">
          <a:xfrm>
            <a:off x="1524000" y="506413"/>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uk-UA" sz="2000" i="1">
                <a:solidFill>
                  <a:srgbClr val="FF0000"/>
                </a:solidFill>
                <a:latin typeface="Times New Roman" panose="02020603050405020304" pitchFamily="18" charset="0"/>
                <a:ea typeface="Calibri" panose="020F0502020204030204" pitchFamily="34" charset="0"/>
                <a:cs typeface="Calibri" panose="020F0502020204030204" pitchFamily="34" charset="0"/>
              </a:rPr>
              <a:t>Рівень 0.</a:t>
            </a:r>
            <a:r>
              <a:rPr lang="uk-UA" altLang="uk-UA" sz="2000" i="1">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uk-UA" altLang="uk-UA" sz="2000">
                <a:solidFill>
                  <a:srgbClr val="000000"/>
                </a:solidFill>
                <a:latin typeface="Times New Roman" panose="02020603050405020304" pitchFamily="18" charset="0"/>
                <a:ea typeface="Calibri" panose="020F0502020204030204" pitchFamily="34" charset="0"/>
                <a:cs typeface="Calibri" panose="020F0502020204030204" pitchFamily="34" charset="0"/>
              </a:rPr>
              <a:t>Він не визначений у загальній схемі (див. рис. 2.2.1), але досить важливий для розуміння. Тут представлені посередники, якими власне і відбувається передача сигналів: кабелі різних типів, радіосигнали, ІЧ- сигнали і т.д. На цьому рівні нічого не описується, рівень 0 надає фізичному рівню 1 тільки </a:t>
            </a:r>
            <a:r>
              <a:rPr lang="uk-UA" altLang="uk-UA" sz="2000" i="1">
                <a:solidFill>
                  <a:srgbClr val="000000"/>
                </a:solidFill>
                <a:latin typeface="Times New Roman" panose="02020603050405020304" pitchFamily="18" charset="0"/>
                <a:ea typeface="Calibri" panose="020F0502020204030204" pitchFamily="34" charset="0"/>
                <a:cs typeface="Calibri" panose="020F0502020204030204" pitchFamily="34" charset="0"/>
              </a:rPr>
              <a:t>середовище передачі</a:t>
            </a:r>
            <a:r>
              <a:rPr lang="uk-UA" altLang="uk-UA" sz="2000">
                <a:solidFill>
                  <a:srgbClr val="000000"/>
                </a:solidFill>
                <a:latin typeface="Times New Roman" panose="02020603050405020304" pitchFamily="18" charset="0"/>
                <a:ea typeface="Calibri" panose="020F0502020204030204" pitchFamily="34" charset="0"/>
                <a:cs typeface="Calibri" panose="020F0502020204030204" pitchFamily="34" charset="0"/>
              </a:rPr>
              <a:t>. </a:t>
            </a:r>
          </a:p>
          <a:p>
            <a:pPr algn="just"/>
            <a:r>
              <a:rPr lang="uk-UA" altLang="uk-UA" sz="2000" i="1">
                <a:solidFill>
                  <a:srgbClr val="FF0000"/>
                </a:solidFill>
                <a:latin typeface="Times New Roman" panose="02020603050405020304" pitchFamily="18" charset="0"/>
                <a:ea typeface="Calibri" panose="020F0502020204030204" pitchFamily="34" charset="0"/>
                <a:cs typeface="Calibri" panose="020F0502020204030204" pitchFamily="34" charset="0"/>
              </a:rPr>
              <a:t>Рівень 1 – Фізичний (Physical). </a:t>
            </a:r>
            <a:r>
              <a:rPr lang="uk-UA" altLang="uk-UA" sz="2000">
                <a:solidFill>
                  <a:srgbClr val="000000"/>
                </a:solidFill>
                <a:latin typeface="Times New Roman" panose="02020603050405020304" pitchFamily="18" charset="0"/>
                <a:ea typeface="Calibri" panose="020F0502020204030204" pitchFamily="34" charset="0"/>
                <a:cs typeface="Calibri" panose="020F0502020204030204" pitchFamily="34" charset="0"/>
              </a:rPr>
              <a:t>Тут здійснюється передача не-структурованого потоку бітів, отриманих від канального рівня 2, по фізичному середовищу, наприклад, у вигляді електричних або світлових сигналів. При прийомі/отриманні з лінії зв’язку дані декодуються та передаються для подальшої обробки канальному рівню. Фізичний рівень відповідає за </a:t>
            </a:r>
            <a:r>
              <a:rPr lang="uk-UA" altLang="uk-UA" sz="2000" i="1">
                <a:solidFill>
                  <a:srgbClr val="000000"/>
                </a:solidFill>
                <a:latin typeface="Times New Roman" panose="02020603050405020304" pitchFamily="18" charset="0"/>
                <a:ea typeface="Calibri" panose="020F0502020204030204" pitchFamily="34" charset="0"/>
                <a:cs typeface="Calibri" panose="020F0502020204030204" pitchFamily="34" charset="0"/>
              </a:rPr>
              <a:t>підтримку зв’язку (link)</a:t>
            </a:r>
            <a:r>
              <a:rPr lang="uk-UA" altLang="uk-UA" sz="2000">
                <a:solidFill>
                  <a:srgbClr val="000000"/>
                </a:solidFill>
                <a:latin typeface="Times New Roman" panose="02020603050405020304" pitchFamily="18" charset="0"/>
                <a:ea typeface="Calibri" panose="020F0502020204030204" pitchFamily="34" charset="0"/>
                <a:cs typeface="Calibri" panose="020F0502020204030204" pitchFamily="34" charset="0"/>
              </a:rPr>
              <a:t>, тобто здійснює інтерфейс між мережевим носієм та мережевим пристроєм. На цьому рівні регламентуються напруги, частоти, довжини хвиль, типи конекторів, число й функціональність контактів, схеми кодування сигналів тощо. </a:t>
            </a:r>
          </a:p>
          <a:p>
            <a:pPr algn="just"/>
            <a:r>
              <a:rPr lang="uk-UA" altLang="uk-UA" sz="2000">
                <a:solidFill>
                  <a:srgbClr val="FF0000"/>
                </a:solidFill>
                <a:latin typeface="Times New Roman" panose="02020603050405020304" pitchFamily="18" charset="0"/>
                <a:ea typeface="Calibri" panose="020F0502020204030204" pitchFamily="34" charset="0"/>
                <a:cs typeface="Calibri" panose="020F0502020204030204" pitchFamily="34" charset="0"/>
              </a:rPr>
              <a:t>Рівень 2 – Канальний (Data Link). </a:t>
            </a:r>
            <a:r>
              <a:rPr lang="uk-UA" altLang="uk-UA" sz="2000">
                <a:solidFill>
                  <a:srgbClr val="000000"/>
                </a:solidFill>
                <a:latin typeface="Times New Roman" panose="02020603050405020304" pitchFamily="18" charset="0"/>
                <a:ea typeface="Calibri" panose="020F0502020204030204" pitchFamily="34" charset="0"/>
                <a:cs typeface="Calibri" panose="020F0502020204030204" pitchFamily="34" charset="0"/>
              </a:rPr>
              <a:t>Забезпечує безпомилкову передачу даних, отриманих від мережевого рівня 3, через фізичний рівень 1, який сам по собі відсутності помилок не гарантує та може видозмінювати дані. Інформація на цьому рівні розміщується в кадрах (frames), де на початку (у заголовку кадру) розміщується адреса одержувача та відправника, а також керуюча інформація, а наприкінці – контрольна сума, яка дозволяє виявити виникаючі при передачі помилки</a:t>
            </a:r>
          </a:p>
        </p:txBody>
      </p:sp>
    </p:spTree>
    <p:extLst>
      <p:ext uri="{BB962C8B-B14F-4D97-AF65-F5344CB8AC3E}">
        <p14:creationId xmlns:p14="http://schemas.microsoft.com/office/powerpoint/2010/main" val="193100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2"/>
          <p:cNvSpPr>
            <a:spLocks noChangeArrowheads="1"/>
          </p:cNvSpPr>
          <p:nvPr/>
        </p:nvSpPr>
        <p:spPr bwMode="auto">
          <a:xfrm>
            <a:off x="1452562" y="800101"/>
            <a:ext cx="93233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uk-UA" sz="2200" i="1">
                <a:solidFill>
                  <a:srgbClr val="FF0000"/>
                </a:solidFill>
                <a:latin typeface="Times New Roman" panose="02020603050405020304" pitchFamily="18" charset="0"/>
                <a:ea typeface="Calibri" panose="020F0502020204030204" pitchFamily="34" charset="0"/>
                <a:cs typeface="Calibri" panose="020F0502020204030204" pitchFamily="34" charset="0"/>
              </a:rPr>
              <a:t>Рівень 3 – Мережевий (Network). </a:t>
            </a:r>
            <a:r>
              <a:rPr lang="uk-UA" altLang="uk-UA" sz="2200">
                <a:solidFill>
                  <a:srgbClr val="000000"/>
                </a:solidFill>
                <a:latin typeface="Times New Roman" panose="02020603050405020304" pitchFamily="18" charset="0"/>
                <a:ea typeface="Calibri" panose="020F0502020204030204" pitchFamily="34" charset="0"/>
                <a:cs typeface="Calibri" panose="020F0502020204030204" pitchFamily="34" charset="0"/>
              </a:rPr>
              <a:t>Цей рівень забезпечує доставку даних між двома вузлами в мережі. Повідомлення мережевого рівня називають </a:t>
            </a:r>
            <a:r>
              <a:rPr lang="uk-UA" altLang="uk-UA" sz="2200" i="1">
                <a:solidFill>
                  <a:srgbClr val="000000"/>
                </a:solidFill>
                <a:latin typeface="Times New Roman" panose="02020603050405020304" pitchFamily="18" charset="0"/>
                <a:ea typeface="Calibri" panose="020F0502020204030204" pitchFamily="34" charset="0"/>
                <a:cs typeface="Calibri" panose="020F0502020204030204" pitchFamily="34" charset="0"/>
              </a:rPr>
              <a:t>пакетами (packets)</a:t>
            </a:r>
            <a:r>
              <a:rPr lang="uk-UA" altLang="uk-UA" sz="2200">
                <a:solidFill>
                  <a:srgbClr val="000000"/>
                </a:solidFill>
                <a:latin typeface="Times New Roman" panose="02020603050405020304" pitchFamily="18" charset="0"/>
                <a:ea typeface="Calibri" panose="020F0502020204030204" pitchFamily="34" charset="0"/>
                <a:cs typeface="Calibri" panose="020F0502020204030204" pitchFamily="34" charset="0"/>
              </a:rPr>
              <a:t>. Головна задача мережевого рівня– це пошук маршруту від одного комп’ютера до іншого і передача пакета цим маршрутом. Пакет узагальнено складається із заголовка і поля даних. У полі даних розміщується сегмент транспортного рівня, а заголовок містить службову інформацію, а також адреси відправника та одержувача. На мережевому рівні вводиться адресація комп’ютерів. Адреси мережевого рівня називають логічними адресами, оскільки адресація не залежить від апаратного забезпечення. Адресація мережевого рівня ієрархічна, адреса складається мінімум з двох частин– номера мережі і номера вузла у цій мережі. Передача даних між мережами здійснюється за допомогою спеціальних пристроїв, які називаються </a:t>
            </a:r>
            <a:r>
              <a:rPr lang="uk-UA" altLang="uk-UA" sz="2200" i="1">
                <a:solidFill>
                  <a:srgbClr val="000000"/>
                </a:solidFill>
                <a:latin typeface="Times New Roman" panose="02020603050405020304" pitchFamily="18" charset="0"/>
                <a:ea typeface="Calibri" panose="020F0502020204030204" pitchFamily="34" charset="0"/>
                <a:cs typeface="Calibri" panose="020F0502020204030204" pitchFamily="34" charset="0"/>
              </a:rPr>
              <a:t>маршрутизаторами</a:t>
            </a:r>
            <a:r>
              <a:rPr lang="uk-UA" altLang="uk-UA" sz="2200">
                <a:solidFill>
                  <a:srgbClr val="000000"/>
                </a:solidFill>
                <a:latin typeface="Times New Roman" panose="02020603050405020304" pitchFamily="18" charset="0"/>
                <a:ea typeface="Calibri" panose="020F0502020204030204" pitchFamily="34" charset="0"/>
                <a:cs typeface="Calibri" panose="020F0502020204030204" pitchFamily="34" charset="0"/>
              </a:rPr>
              <a:t>.  Основні задачі маршрутизатора – визначення маршруту і комутація пакета. Задача вибору маршруту називається </a:t>
            </a:r>
            <a:r>
              <a:rPr lang="uk-UA" altLang="uk-UA" sz="2200" i="1">
                <a:solidFill>
                  <a:srgbClr val="000000"/>
                </a:solidFill>
                <a:latin typeface="Times New Roman" panose="02020603050405020304" pitchFamily="18" charset="0"/>
                <a:ea typeface="Calibri" panose="020F0502020204030204" pitchFamily="34" charset="0"/>
                <a:cs typeface="Calibri" panose="020F0502020204030204" pitchFamily="34" charset="0"/>
              </a:rPr>
              <a:t>маршрутизацією</a:t>
            </a:r>
            <a:r>
              <a:rPr lang="uk-UA" altLang="uk-UA" sz="2200">
                <a:solidFill>
                  <a:srgbClr val="000000"/>
                </a:solidFill>
                <a:latin typeface="Times New Roman" panose="02020603050405020304" pitchFamily="18" charset="0"/>
                <a:ea typeface="Calibri" panose="020F0502020204030204" pitchFamily="34" charset="0"/>
                <a:cs typeface="Calibri" panose="020F0502020204030204" pitchFamily="34" charset="0"/>
              </a:rPr>
              <a:t>. </a:t>
            </a:r>
          </a:p>
          <a:p>
            <a:pPr algn="just"/>
            <a:endParaRPr lang="uk-UA" altLang="uk-UA" sz="2200">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5556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Прямоугольник 2"/>
          <p:cNvSpPr>
            <a:spLocks noChangeArrowheads="1"/>
          </p:cNvSpPr>
          <p:nvPr/>
        </p:nvSpPr>
        <p:spPr bwMode="auto">
          <a:xfrm>
            <a:off x="1452562" y="1250950"/>
            <a:ext cx="932338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uk-UA" sz="2200" i="1">
                <a:solidFill>
                  <a:srgbClr val="FF0000"/>
                </a:solidFill>
                <a:latin typeface="Times New Roman" panose="02020603050405020304" pitchFamily="18" charset="0"/>
                <a:ea typeface="Calibri" panose="020F0502020204030204" pitchFamily="34" charset="0"/>
                <a:cs typeface="Calibri" panose="020F0502020204030204" pitchFamily="34" charset="0"/>
              </a:rPr>
              <a:t>Рівень 4 – Транспортний (Transport</a:t>
            </a:r>
            <a:r>
              <a:rPr lang="uk-UA" altLang="uk-UA" sz="2200">
                <a:solidFill>
                  <a:srgbClr val="000000"/>
                </a:solidFill>
                <a:latin typeface="Times New Roman" panose="02020603050405020304" pitchFamily="18" charset="0"/>
                <a:ea typeface="Calibri" panose="020F0502020204030204" pitchFamily="34" charset="0"/>
                <a:cs typeface="Calibri" panose="020F0502020204030204" pitchFamily="34" charset="0"/>
              </a:rPr>
              <a:t>). Цей рівень пов’язує більш високі рівні, які сильно залежать від додатків, з нижніми рівнями, які більше прив’язані до ліній зв’язку. На транспортному рівні відбувається розбиття потоку даних на сегменти при відправленні даних або збирання вихідного потоку даних із сегментів при прийманні. Сегментом називається блок даних транспортного рівня. Транспортний рівень призначений для доставки даних без помилок, втрат і дублювання в тій послідовності, у якій вони були передані. Він забезпечує передачу даних між двома додатками з необхідним рівнем надійності. Протоколи транспортного рівня, які гарантують надійну доставку даних, встановлюють перед обміном даними віртуальне з’єднання та у випадку втрати або пошкодження сегментів повторно їх відправляють (наприклад, TCP). Протоколи ненадійної доставки не ретранслюють дані (наприклад, UDP). </a:t>
            </a:r>
          </a:p>
          <a:p>
            <a:pPr algn="just"/>
            <a:endParaRPr lang="uk-UA" altLang="uk-UA">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210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52562" y="476250"/>
            <a:ext cx="9323388" cy="6864350"/>
          </a:xfrm>
          <a:prstGeom prst="rect">
            <a:avLst/>
          </a:prstGeom>
        </p:spPr>
        <p:txBody>
          <a:bodyPr>
            <a:spAutoFit/>
          </a:bodyPr>
          <a:lstStyle/>
          <a:p>
            <a:pPr algn="just">
              <a:defRPr/>
            </a:pPr>
            <a:r>
              <a:rPr lang="uk-UA" sz="2200" i="1" dirty="0">
                <a:solidFill>
                  <a:srgbClr val="FF0000"/>
                </a:solidFill>
                <a:latin typeface="Times New Roman" panose="02020603050405020304" pitchFamily="18" charset="0"/>
                <a:cs typeface="Times New Roman" panose="02020603050405020304" pitchFamily="18" charset="0"/>
              </a:rPr>
              <a:t>Рівень 5 – </a:t>
            </a:r>
            <a:r>
              <a:rPr lang="uk-UA" sz="2200" i="1" dirty="0" err="1">
                <a:solidFill>
                  <a:srgbClr val="FF0000"/>
                </a:solidFill>
                <a:latin typeface="Times New Roman" panose="02020603050405020304" pitchFamily="18" charset="0"/>
                <a:cs typeface="Times New Roman" panose="02020603050405020304" pitchFamily="18" charset="0"/>
              </a:rPr>
              <a:t>Сеансовий</a:t>
            </a:r>
            <a:r>
              <a:rPr lang="uk-UA" sz="2200" i="1" dirty="0">
                <a:solidFill>
                  <a:srgbClr val="FF0000"/>
                </a:solidFill>
                <a:latin typeface="Times New Roman" panose="02020603050405020304" pitchFamily="18" charset="0"/>
                <a:cs typeface="Times New Roman" panose="02020603050405020304" pitchFamily="18" charset="0"/>
              </a:rPr>
              <a:t> (</a:t>
            </a:r>
            <a:r>
              <a:rPr lang="uk-UA" sz="2200" i="1" dirty="0" err="1">
                <a:solidFill>
                  <a:srgbClr val="FF0000"/>
                </a:solidFill>
                <a:latin typeface="Times New Roman" panose="02020603050405020304" pitchFamily="18" charset="0"/>
                <a:cs typeface="Times New Roman" panose="02020603050405020304" pitchFamily="18" charset="0"/>
              </a:rPr>
              <a:t>Session</a:t>
            </a:r>
            <a:r>
              <a:rPr lang="uk-UA" sz="2200" i="1" dirty="0">
                <a:solidFill>
                  <a:srgbClr val="FF0000"/>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Дозволяє двом мережевим додаткам на різних комп’ютерах встановлювати, підтримувати й завершувати з’єднання, яке називається </a:t>
            </a:r>
            <a:r>
              <a:rPr lang="uk-UA" sz="2200" i="1" dirty="0">
                <a:solidFill>
                  <a:schemeClr val="bg1"/>
                </a:solidFill>
                <a:latin typeface="Times New Roman" panose="02020603050405020304" pitchFamily="18" charset="0"/>
                <a:cs typeface="Times New Roman" panose="02020603050405020304" pitchFamily="18" charset="0"/>
              </a:rPr>
              <a:t>мережевим сеансом</a:t>
            </a:r>
            <a:r>
              <a:rPr lang="uk-UA" sz="2200" dirty="0">
                <a:solidFill>
                  <a:schemeClr val="bg1"/>
                </a:solidFill>
                <a:latin typeface="Times New Roman" panose="02020603050405020304" pitchFamily="18" charset="0"/>
                <a:cs typeface="Times New Roman" panose="02020603050405020304" pitchFamily="18" charset="0"/>
              </a:rPr>
              <a:t>. Цей рівень також відповідає за відновлення аварійно перерваних сеансів зв’язку. Крім того, на п’ятому рівні виконується перетворення зручних для людей імен комп’ютерів у мережеві адреси (розпізнавання імен), а також реалізуються функції захисту сеансу. </a:t>
            </a:r>
          </a:p>
          <a:p>
            <a:pPr algn="just">
              <a:defRPr/>
            </a:pPr>
            <a:endParaRPr lang="uk-UA" sz="2200" dirty="0">
              <a:solidFill>
                <a:schemeClr val="bg1"/>
              </a:solidFill>
              <a:latin typeface="Times New Roman" panose="02020603050405020304" pitchFamily="18" charset="0"/>
              <a:cs typeface="Times New Roman" panose="02020603050405020304" pitchFamily="18" charset="0"/>
            </a:endParaRPr>
          </a:p>
          <a:p>
            <a:pPr algn="just">
              <a:defRPr/>
            </a:pPr>
            <a:r>
              <a:rPr lang="uk-UA" sz="2200" i="1" dirty="0">
                <a:solidFill>
                  <a:srgbClr val="FF0000"/>
                </a:solidFill>
                <a:latin typeface="Times New Roman" panose="02020603050405020304" pitchFamily="18" charset="0"/>
                <a:cs typeface="Times New Roman" panose="02020603050405020304" pitchFamily="18" charset="0"/>
              </a:rPr>
              <a:t>Рівень 6 – Рівень представлення даних (</a:t>
            </a:r>
            <a:r>
              <a:rPr lang="uk-UA" sz="2200" i="1" dirty="0" err="1">
                <a:solidFill>
                  <a:srgbClr val="FF0000"/>
                </a:solidFill>
                <a:latin typeface="Times New Roman" panose="02020603050405020304" pitchFamily="18" charset="0"/>
                <a:cs typeface="Times New Roman" panose="02020603050405020304" pitchFamily="18" charset="0"/>
              </a:rPr>
              <a:t>Presentation</a:t>
            </a:r>
            <a:r>
              <a:rPr lang="uk-UA" sz="2200" i="1" dirty="0">
                <a:solidFill>
                  <a:srgbClr val="FF0000"/>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Визначає формати переданої між комп’ютерами інформації. Тут вирішуються такі завдання, як перекодування, стиск і розпакування даних, шифрування й дешифрування, підтримка мережевих файлових систем і </a:t>
            </a:r>
            <a:r>
              <a:rPr lang="uk-UA" sz="2200" dirty="0" err="1">
                <a:solidFill>
                  <a:schemeClr val="bg1"/>
                </a:solidFill>
                <a:latin typeface="Times New Roman" panose="02020603050405020304" pitchFamily="18" charset="0"/>
                <a:cs typeface="Times New Roman" panose="02020603050405020304" pitchFamily="18" charset="0"/>
              </a:rPr>
              <a:t>т.д</a:t>
            </a:r>
            <a:r>
              <a:rPr lang="uk-UA" sz="2200" dirty="0">
                <a:solidFill>
                  <a:schemeClr val="bg1"/>
                </a:solidFill>
                <a:latin typeface="Times New Roman" panose="02020603050405020304" pitchFamily="18" charset="0"/>
                <a:cs typeface="Times New Roman" panose="02020603050405020304" pitchFamily="18" charset="0"/>
              </a:rPr>
              <a:t>. </a:t>
            </a:r>
          </a:p>
          <a:p>
            <a:pPr algn="just">
              <a:defRPr/>
            </a:pPr>
            <a:endParaRPr lang="uk-UA" sz="2200" dirty="0">
              <a:solidFill>
                <a:schemeClr val="bg1"/>
              </a:solidFill>
              <a:latin typeface="Times New Roman" panose="02020603050405020304" pitchFamily="18" charset="0"/>
              <a:cs typeface="Times New Roman" panose="02020603050405020304" pitchFamily="18" charset="0"/>
            </a:endParaRPr>
          </a:p>
          <a:p>
            <a:pPr algn="just">
              <a:defRPr/>
            </a:pPr>
            <a:r>
              <a:rPr lang="uk-UA" sz="2200" i="1" dirty="0">
                <a:solidFill>
                  <a:srgbClr val="FF0000"/>
                </a:solidFill>
                <a:latin typeface="Times New Roman" panose="02020603050405020304" pitchFamily="18" charset="0"/>
                <a:cs typeface="Times New Roman" panose="02020603050405020304" pitchFamily="18" charset="0"/>
              </a:rPr>
              <a:t>Рівень 7 – Прикладний, або Рівень додатків (</a:t>
            </a:r>
            <a:r>
              <a:rPr lang="uk-UA" sz="2200" i="1" dirty="0" err="1">
                <a:solidFill>
                  <a:srgbClr val="FF0000"/>
                </a:solidFill>
                <a:latin typeface="Times New Roman" panose="02020603050405020304" pitchFamily="18" charset="0"/>
                <a:cs typeface="Times New Roman" panose="02020603050405020304" pitchFamily="18" charset="0"/>
              </a:rPr>
              <a:t>Application</a:t>
            </a:r>
            <a:r>
              <a:rPr lang="uk-UA" sz="2200" i="1" dirty="0">
                <a:solidFill>
                  <a:srgbClr val="FF0000"/>
                </a:solidFill>
                <a:latin typeface="Times New Roman" panose="02020603050405020304" pitchFamily="18" charset="0"/>
                <a:cs typeface="Times New Roman" panose="02020603050405020304" pitchFamily="18" charset="0"/>
              </a:rPr>
              <a:t>). </a:t>
            </a:r>
            <a:r>
              <a:rPr lang="uk-UA" sz="2200" dirty="0">
                <a:solidFill>
                  <a:schemeClr val="bg1"/>
                </a:solidFill>
                <a:latin typeface="Times New Roman" panose="02020603050405020304" pitchFamily="18" charset="0"/>
                <a:cs typeface="Times New Roman" panose="02020603050405020304" pitchFamily="18" charset="0"/>
              </a:rPr>
              <a:t>Забезпечує інтерфейс взаємодії програм, які працюють на комп’ютерах у мережі. Саме за допомогою цих програм користувач одержує доступ до таких мережевих послуг, як обмін файлами, передача електронної пошти, віддалений термінальний доступ і </a:t>
            </a:r>
            <a:r>
              <a:rPr lang="uk-UA" sz="2200" dirty="0" err="1">
                <a:solidFill>
                  <a:schemeClr val="bg1"/>
                </a:solidFill>
                <a:latin typeface="Times New Roman" panose="02020603050405020304" pitchFamily="18" charset="0"/>
                <a:cs typeface="Times New Roman" panose="02020603050405020304" pitchFamily="18" charset="0"/>
              </a:rPr>
              <a:t>т.д</a:t>
            </a:r>
            <a:r>
              <a:rPr lang="uk-UA" sz="2200" dirty="0">
                <a:solidFill>
                  <a:schemeClr val="bg1"/>
                </a:solidFill>
                <a:latin typeface="Times New Roman" panose="02020603050405020304" pitchFamily="18" charset="0"/>
                <a:cs typeface="Times New Roman" panose="02020603050405020304" pitchFamily="18" charset="0"/>
              </a:rPr>
              <a:t>. </a:t>
            </a:r>
          </a:p>
          <a:p>
            <a:pPr indent="450215" algn="just">
              <a:defRPr/>
            </a:pPr>
            <a:endParaRPr lang="uk-UA"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defRPr/>
            </a:pPr>
            <a:endParaRPr lang="uk-UA"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501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52562" y="942975"/>
            <a:ext cx="9323388" cy="5386388"/>
          </a:xfrm>
          <a:prstGeom prst="rect">
            <a:avLst/>
          </a:prstGeom>
        </p:spPr>
        <p:txBody>
          <a:bodyPr>
            <a:spAutoFit/>
          </a:bodyPr>
          <a:lstStyle/>
          <a:p>
            <a:pPr algn="just">
              <a:defRPr/>
            </a:pPr>
            <a:r>
              <a:rPr lang="uk-UA" dirty="0">
                <a:solidFill>
                  <a:schemeClr val="bg1"/>
                </a:solidFill>
              </a:rPr>
              <a:t>	</a:t>
            </a:r>
            <a:r>
              <a:rPr lang="uk-UA" sz="2200" dirty="0">
                <a:solidFill>
                  <a:schemeClr val="bg1"/>
                </a:solidFill>
                <a:latin typeface="Times New Roman" panose="02020603050405020304" pitchFamily="18" charset="0"/>
                <a:cs typeface="Times New Roman" panose="02020603050405020304" pitchFamily="18" charset="0"/>
              </a:rPr>
              <a:t>Інформацію, відправлену в мережу, називають </a:t>
            </a:r>
            <a:r>
              <a:rPr lang="uk-UA" sz="2200" i="1" dirty="0">
                <a:solidFill>
                  <a:srgbClr val="FF0000"/>
                </a:solidFill>
                <a:latin typeface="Times New Roman" panose="02020603050405020304" pitchFamily="18" charset="0"/>
                <a:cs typeface="Times New Roman" panose="02020603050405020304" pitchFamily="18" charset="0"/>
              </a:rPr>
              <a:t>даними</a:t>
            </a:r>
            <a:r>
              <a:rPr lang="uk-UA" sz="2200" dirty="0">
                <a:solidFill>
                  <a:schemeClr val="bg1"/>
                </a:solidFill>
                <a:latin typeface="Times New Roman" panose="02020603050405020304" pitchFamily="18" charset="0"/>
                <a:cs typeface="Times New Roman" panose="02020603050405020304" pitchFamily="18" charset="0"/>
              </a:rPr>
              <a:t>, або </a:t>
            </a:r>
            <a:r>
              <a:rPr lang="uk-UA" sz="2200" i="1" dirty="0">
                <a:solidFill>
                  <a:srgbClr val="FF0000"/>
                </a:solidFill>
                <a:latin typeface="Times New Roman" panose="02020603050405020304" pitchFamily="18" charset="0"/>
                <a:cs typeface="Times New Roman" panose="02020603050405020304" pitchFamily="18" charset="0"/>
              </a:rPr>
              <a:t>пакетами даних</a:t>
            </a:r>
            <a:r>
              <a:rPr lang="uk-UA" sz="2200" dirty="0">
                <a:solidFill>
                  <a:schemeClr val="bg1"/>
                </a:solidFill>
                <a:latin typeface="Times New Roman" panose="02020603050405020304" pitchFamily="18" charset="0"/>
                <a:cs typeface="Times New Roman" panose="02020603050405020304" pitchFamily="18" charset="0"/>
              </a:rPr>
              <a:t>. Якщо один комп’ютер (джерело) бажає послати дані іншому комп’ютеру (одержувачу), то дані спочатку повинні бути зібрані в пакети в процесі </a:t>
            </a:r>
            <a:r>
              <a:rPr lang="uk-UA" sz="2200" i="1" dirty="0">
                <a:solidFill>
                  <a:srgbClr val="FF0000"/>
                </a:solidFill>
                <a:latin typeface="Times New Roman" panose="02020603050405020304" pitchFamily="18" charset="0"/>
                <a:cs typeface="Times New Roman" panose="02020603050405020304" pitchFamily="18" charset="0"/>
              </a:rPr>
              <a:t>інкапсуляції</a:t>
            </a:r>
            <a:r>
              <a:rPr lang="uk-UA" sz="2200" dirty="0">
                <a:solidFill>
                  <a:schemeClr val="bg1"/>
                </a:solidFill>
                <a:latin typeface="Times New Roman" panose="02020603050405020304" pitchFamily="18" charset="0"/>
                <a:cs typeface="Times New Roman" panose="02020603050405020304" pitchFamily="18" charset="0"/>
              </a:rPr>
              <a:t>, тобто перед відправленням у мережу комп’ютер поміщує дані у заголовок конкретного протоколу. </a:t>
            </a:r>
          </a:p>
          <a:p>
            <a:pPr algn="just">
              <a:defRPr/>
            </a:pPr>
            <a:endParaRPr lang="uk-UA" sz="2200" dirty="0">
              <a:solidFill>
                <a:schemeClr val="bg1"/>
              </a:solidFill>
              <a:latin typeface="Times New Roman" panose="02020603050405020304" pitchFamily="18" charset="0"/>
              <a:cs typeface="Times New Roman" panose="02020603050405020304" pitchFamily="18" charset="0"/>
            </a:endParaRPr>
          </a:p>
          <a:p>
            <a:pPr algn="just">
              <a:defRPr/>
            </a:pPr>
            <a:r>
              <a:rPr lang="uk-UA" sz="2200" dirty="0">
                <a:solidFill>
                  <a:schemeClr val="bg1"/>
                </a:solidFill>
                <a:latin typeface="Times New Roman" panose="02020603050405020304" pitchFamily="18" charset="0"/>
                <a:cs typeface="Times New Roman" panose="02020603050405020304" pitchFamily="18" charset="0"/>
              </a:rPr>
              <a:t>	</a:t>
            </a:r>
            <a:r>
              <a:rPr lang="uk-UA" sz="2200" b="1" dirty="0">
                <a:solidFill>
                  <a:schemeClr val="bg1"/>
                </a:solidFill>
                <a:latin typeface="Times New Roman" panose="02020603050405020304" pitchFamily="18" charset="0"/>
                <a:cs typeface="Times New Roman" panose="02020603050405020304" pitchFamily="18" charset="0"/>
              </a:rPr>
              <a:t>Кожний рівень еталонної моделі залежить від послуг нижнього рівня. Щоб забезпечити ці послуги, нижній рівень за допомогою процесу </a:t>
            </a:r>
            <a:r>
              <a:rPr lang="uk-UA" sz="2200" b="1" i="1" dirty="0">
                <a:solidFill>
                  <a:srgbClr val="FF0000"/>
                </a:solidFill>
                <a:latin typeface="Times New Roman" panose="02020603050405020304" pitchFamily="18" charset="0"/>
                <a:cs typeface="Times New Roman" panose="02020603050405020304" pitchFamily="18" charset="0"/>
              </a:rPr>
              <a:t>інкапсуляції </a:t>
            </a:r>
            <a:r>
              <a:rPr lang="uk-UA" sz="2200" b="1" dirty="0">
                <a:solidFill>
                  <a:schemeClr val="bg1"/>
                </a:solidFill>
                <a:latin typeface="Times New Roman" panose="02020603050405020304" pitchFamily="18" charset="0"/>
                <a:cs typeface="Times New Roman" panose="02020603050405020304" pitchFamily="18" charset="0"/>
              </a:rPr>
              <a:t>розміщує </a:t>
            </a:r>
            <a:r>
              <a:rPr lang="uk-UA" sz="2200" b="1" i="1" dirty="0">
                <a:solidFill>
                  <a:srgbClr val="FF0000"/>
                </a:solidFill>
                <a:latin typeface="Times New Roman" panose="02020603050405020304" pitchFamily="18" charset="0"/>
                <a:cs typeface="Times New Roman" panose="02020603050405020304" pitchFamily="18" charset="0"/>
              </a:rPr>
              <a:t>PDU (</a:t>
            </a:r>
            <a:r>
              <a:rPr lang="uk-UA" sz="2200" b="1" i="1" dirty="0" err="1">
                <a:solidFill>
                  <a:srgbClr val="FF0000"/>
                </a:solidFill>
                <a:latin typeface="Times New Roman" panose="02020603050405020304" pitchFamily="18" charset="0"/>
                <a:cs typeface="Times New Roman" panose="02020603050405020304" pitchFamily="18" charset="0"/>
              </a:rPr>
              <a:t>Protocol</a:t>
            </a:r>
            <a:r>
              <a:rPr lang="uk-UA" sz="2200" b="1" i="1" dirty="0">
                <a:solidFill>
                  <a:srgbClr val="FF0000"/>
                </a:solidFill>
                <a:latin typeface="Times New Roman" panose="02020603050405020304" pitchFamily="18" charset="0"/>
                <a:cs typeface="Times New Roman" panose="02020603050405020304" pitchFamily="18" charset="0"/>
              </a:rPr>
              <a:t> </a:t>
            </a:r>
            <a:r>
              <a:rPr lang="uk-UA" sz="2200" b="1" i="1" dirty="0" err="1">
                <a:solidFill>
                  <a:srgbClr val="FF0000"/>
                </a:solidFill>
                <a:latin typeface="Times New Roman" panose="02020603050405020304" pitchFamily="18" charset="0"/>
                <a:cs typeface="Times New Roman" panose="02020603050405020304" pitchFamily="18" charset="0"/>
              </a:rPr>
              <a:t>Data</a:t>
            </a:r>
            <a:r>
              <a:rPr lang="uk-UA" sz="2200" b="1" i="1" dirty="0">
                <a:solidFill>
                  <a:srgbClr val="FF0000"/>
                </a:solidFill>
                <a:latin typeface="Times New Roman" panose="02020603050405020304" pitchFamily="18" charset="0"/>
                <a:cs typeface="Times New Roman" panose="02020603050405020304" pitchFamily="18" charset="0"/>
              </a:rPr>
              <a:t> </a:t>
            </a:r>
            <a:r>
              <a:rPr lang="uk-UA" sz="2200" b="1" i="1" dirty="0" err="1">
                <a:solidFill>
                  <a:srgbClr val="FF0000"/>
                </a:solidFill>
                <a:latin typeface="Times New Roman" panose="02020603050405020304" pitchFamily="18" charset="0"/>
                <a:cs typeface="Times New Roman" panose="02020603050405020304" pitchFamily="18" charset="0"/>
              </a:rPr>
              <a:t>Unit</a:t>
            </a:r>
            <a:r>
              <a:rPr lang="uk-UA" sz="2200" b="1" i="1" dirty="0">
                <a:solidFill>
                  <a:srgbClr val="FF0000"/>
                </a:solidFill>
                <a:latin typeface="Times New Roman" panose="02020603050405020304" pitchFamily="18" charset="0"/>
                <a:cs typeface="Times New Roman" panose="02020603050405020304" pitchFamily="18" charset="0"/>
              </a:rPr>
              <a:t> </a:t>
            </a:r>
            <a:r>
              <a:rPr lang="uk-UA" sz="2200" b="1" i="1" dirty="0">
                <a:solidFill>
                  <a:schemeClr val="bg1"/>
                </a:solidFill>
                <a:latin typeface="Times New Roman" panose="02020603050405020304" pitchFamily="18" charset="0"/>
                <a:cs typeface="Times New Roman" panose="02020603050405020304" pitchFamily="18" charset="0"/>
              </a:rPr>
              <a:t>– узагальнена назва фрагменту даних на різних рівнях моделі OSI)</a:t>
            </a:r>
            <a:r>
              <a:rPr lang="uk-UA" sz="2200" b="1" dirty="0">
                <a:solidFill>
                  <a:schemeClr val="bg1"/>
                </a:solidFill>
                <a:latin typeface="Times New Roman" panose="02020603050405020304" pitchFamily="18" charset="0"/>
                <a:cs typeface="Times New Roman" panose="02020603050405020304" pitchFamily="18" charset="0"/>
              </a:rPr>
              <a:t>, отриманий від верхнього рівня, у своє поле даних. Потім можуть додаватися заголовки й трейлери, необхідні рівню для реалізації своїх функцій. Згодом, у міру переміщення даних униз по рівнях моделі OSI, до них будуть прикріплюватися додаткові заголовки й трейлери. </a:t>
            </a:r>
          </a:p>
          <a:p>
            <a:pPr algn="just">
              <a:defRPr/>
            </a:pPr>
            <a:endParaRPr lang="uk-UA" b="1" dirty="0">
              <a:solidFill>
                <a:schemeClr val="bg1"/>
              </a:solidFill>
              <a:latin typeface="Times New Roman" panose="02020603050405020304" pitchFamily="18" charset="0"/>
              <a:ea typeface="Calibri" panose="020F0502020204030204" pitchFamily="34" charset="0"/>
            </a:endParaRPr>
          </a:p>
          <a:p>
            <a:pPr indent="450215" algn="just">
              <a:defRPr/>
            </a:pPr>
            <a:endParaRPr lang="uk-UA" b="1" u="sng"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6802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620713"/>
            <a:ext cx="72009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Прямоугольник 1"/>
          <p:cNvSpPr>
            <a:spLocks noChangeArrowheads="1"/>
          </p:cNvSpPr>
          <p:nvPr/>
        </p:nvSpPr>
        <p:spPr bwMode="auto">
          <a:xfrm>
            <a:off x="4389439" y="6092825"/>
            <a:ext cx="2586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uk-UA" altLang="uk-UA" sz="20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Рух пакетів у мережі</a:t>
            </a:r>
            <a:endParaRPr lang="uk-UA" altLang="uk-UA"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78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81245" y="655782"/>
            <a:ext cx="11463485" cy="4830618"/>
          </a:xfrm>
          <a:prstGeom prst="rect">
            <a:avLst/>
          </a:prstGeom>
        </p:spPr>
      </p:pic>
    </p:spTree>
    <p:extLst>
      <p:ext uri="{BB962C8B-B14F-4D97-AF65-F5344CB8AC3E}">
        <p14:creationId xmlns:p14="http://schemas.microsoft.com/office/powerpoint/2010/main" val="100812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816" y="203270"/>
            <a:ext cx="10321555" cy="494923"/>
          </a:xfrm>
        </p:spPr>
        <p:txBody>
          <a:bodyPr>
            <a:noAutofit/>
          </a:bodyPr>
          <a:lstStyle/>
          <a:p>
            <a:pPr algn="l"/>
            <a:r>
              <a:rPr lang="uk-UA" sz="2800" dirty="0" smtClean="0">
                <a:solidFill>
                  <a:schemeClr val="bg1"/>
                </a:solidFill>
              </a:rPr>
              <a:t>Історія розвитку мережевих технологій</a:t>
            </a:r>
            <a:endParaRPr lang="uk-UA" sz="2800" dirty="0">
              <a:solidFill>
                <a:schemeClr val="bg1"/>
              </a:solidFill>
            </a:endParaRPr>
          </a:p>
        </p:txBody>
      </p:sp>
      <p:pic>
        <p:nvPicPr>
          <p:cNvPr id="4" name="Picture 4" descr="Y:\slater\Internet-related_pics\telegraph_01.jpg"/>
          <p:cNvPicPr>
            <a:picLocks noChangeAspect="1" noChangeArrowheads="1"/>
          </p:cNvPicPr>
          <p:nvPr/>
        </p:nvPicPr>
        <p:blipFill>
          <a:blip r:embed="rId2">
            <a:extLst>
              <a:ext uri="{28A0092B-C50C-407E-A947-70E740481C1C}">
                <a14:useLocalDpi xmlns:a14="http://schemas.microsoft.com/office/drawing/2010/main" val="0"/>
              </a:ext>
            </a:extLst>
          </a:blip>
          <a:srcRect t="17999" b="18001"/>
          <a:stretch>
            <a:fillRect/>
          </a:stretch>
        </p:blipFill>
        <p:spPr bwMode="auto">
          <a:xfrm>
            <a:off x="433963" y="1312752"/>
            <a:ext cx="3860800" cy="185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2657" y="1312752"/>
            <a:ext cx="5675593" cy="523220"/>
          </a:xfrm>
          <a:prstGeom prst="rect">
            <a:avLst/>
          </a:prstGeom>
          <a:noFill/>
        </p:spPr>
        <p:txBody>
          <a:bodyPr wrap="none" rtlCol="0">
            <a:spAutoFit/>
          </a:bodyPr>
          <a:lstStyle/>
          <a:p>
            <a:r>
              <a:rPr lang="uk-UA" sz="2800" dirty="0" smtClean="0">
                <a:solidFill>
                  <a:schemeClr val="bg1"/>
                </a:solidFill>
              </a:rPr>
              <a:t>1836 рік – винайдення телеграфу</a:t>
            </a:r>
            <a:endParaRPr lang="uk-UA" sz="2800" dirty="0">
              <a:solidFill>
                <a:schemeClr val="bg1"/>
              </a:solidFill>
            </a:endParaRPr>
          </a:p>
        </p:txBody>
      </p:sp>
      <p:sp>
        <p:nvSpPr>
          <p:cNvPr id="6" name="TextBox 5"/>
          <p:cNvSpPr txBox="1"/>
          <p:nvPr/>
        </p:nvSpPr>
        <p:spPr>
          <a:xfrm>
            <a:off x="4852657" y="1978242"/>
            <a:ext cx="7417543" cy="523220"/>
          </a:xfrm>
          <a:prstGeom prst="rect">
            <a:avLst/>
          </a:prstGeom>
          <a:noFill/>
        </p:spPr>
        <p:txBody>
          <a:bodyPr wrap="none" rtlCol="0">
            <a:spAutoFit/>
          </a:bodyPr>
          <a:lstStyle/>
          <a:p>
            <a:r>
              <a:rPr lang="uk-UA" sz="2800" dirty="0" smtClean="0">
                <a:solidFill>
                  <a:schemeClr val="bg1"/>
                </a:solidFill>
              </a:rPr>
              <a:t>1858-1866 роки – Трансатлантичний кабель</a:t>
            </a:r>
            <a:endParaRPr lang="uk-UA" sz="2800" dirty="0">
              <a:solidFill>
                <a:schemeClr val="bg1"/>
              </a:solidFill>
            </a:endParaRPr>
          </a:p>
        </p:txBody>
      </p:sp>
      <p:sp>
        <p:nvSpPr>
          <p:cNvPr id="7" name="TextBox 6"/>
          <p:cNvSpPr txBox="1"/>
          <p:nvPr/>
        </p:nvSpPr>
        <p:spPr>
          <a:xfrm>
            <a:off x="4852656" y="2643732"/>
            <a:ext cx="5542223" cy="523220"/>
          </a:xfrm>
          <a:prstGeom prst="rect">
            <a:avLst/>
          </a:prstGeom>
          <a:noFill/>
        </p:spPr>
        <p:txBody>
          <a:bodyPr wrap="none" rtlCol="0">
            <a:spAutoFit/>
          </a:bodyPr>
          <a:lstStyle/>
          <a:p>
            <a:r>
              <a:rPr lang="uk-UA" sz="2800" dirty="0" smtClean="0">
                <a:solidFill>
                  <a:schemeClr val="bg1"/>
                </a:solidFill>
              </a:rPr>
              <a:t>1876 рік – винайдення телефону</a:t>
            </a:r>
            <a:endParaRPr lang="uk-UA" sz="2800" dirty="0">
              <a:solidFill>
                <a:schemeClr val="bg1"/>
              </a:solidFill>
            </a:endParaRPr>
          </a:p>
        </p:txBody>
      </p:sp>
      <p:sp>
        <p:nvSpPr>
          <p:cNvPr id="8" name="TextBox 7"/>
          <p:cNvSpPr txBox="1"/>
          <p:nvPr/>
        </p:nvSpPr>
        <p:spPr>
          <a:xfrm>
            <a:off x="369681" y="3610944"/>
            <a:ext cx="10139251" cy="954107"/>
          </a:xfrm>
          <a:prstGeom prst="rect">
            <a:avLst/>
          </a:prstGeom>
          <a:noFill/>
        </p:spPr>
        <p:txBody>
          <a:bodyPr wrap="none" rtlCol="0">
            <a:spAutoFit/>
          </a:bodyPr>
          <a:lstStyle/>
          <a:p>
            <a:r>
              <a:rPr lang="uk-UA" sz="2800" dirty="0" smtClean="0">
                <a:solidFill>
                  <a:schemeClr val="bg1"/>
                </a:solidFill>
              </a:rPr>
              <a:t>1957 рік – заснування </a:t>
            </a:r>
            <a:r>
              <a:rPr lang="en-US" sz="2800" dirty="0" smtClean="0">
                <a:solidFill>
                  <a:schemeClr val="bg1"/>
                </a:solidFill>
              </a:rPr>
              <a:t>DARPA (</a:t>
            </a:r>
            <a:r>
              <a:rPr lang="en-US" altLang="uk-UA" sz="2800" dirty="0">
                <a:solidFill>
                  <a:schemeClr val="bg1"/>
                </a:solidFill>
              </a:rPr>
              <a:t>Defense </a:t>
            </a:r>
            <a:r>
              <a:rPr lang="en-US" altLang="uk-UA" sz="2800" dirty="0" smtClean="0">
                <a:solidFill>
                  <a:schemeClr val="bg1"/>
                </a:solidFill>
              </a:rPr>
              <a:t> Advanced </a:t>
            </a:r>
            <a:r>
              <a:rPr lang="en-US" altLang="uk-UA" sz="2800" dirty="0">
                <a:solidFill>
                  <a:schemeClr val="bg1"/>
                </a:solidFill>
              </a:rPr>
              <a:t>Research </a:t>
            </a:r>
            <a:endParaRPr lang="en-US" altLang="uk-UA" sz="2800" dirty="0" smtClean="0">
              <a:solidFill>
                <a:schemeClr val="bg1"/>
              </a:solidFill>
            </a:endParaRPr>
          </a:p>
          <a:p>
            <a:r>
              <a:rPr lang="en-US" altLang="uk-UA" sz="2800" dirty="0" smtClean="0">
                <a:solidFill>
                  <a:schemeClr val="bg1"/>
                </a:solidFill>
              </a:rPr>
              <a:t>Projects Agency</a:t>
            </a:r>
            <a:endParaRPr lang="uk-UA" sz="2800" dirty="0">
              <a:solidFill>
                <a:schemeClr val="bg1"/>
              </a:solidFill>
            </a:endParaRPr>
          </a:p>
        </p:txBody>
      </p:sp>
      <p:sp>
        <p:nvSpPr>
          <p:cNvPr id="9" name="TextBox 8"/>
          <p:cNvSpPr txBox="1"/>
          <p:nvPr/>
        </p:nvSpPr>
        <p:spPr>
          <a:xfrm>
            <a:off x="336036" y="4765432"/>
            <a:ext cx="11934164" cy="1815882"/>
          </a:xfrm>
          <a:prstGeom prst="rect">
            <a:avLst/>
          </a:prstGeom>
          <a:noFill/>
        </p:spPr>
        <p:txBody>
          <a:bodyPr wrap="none" rtlCol="0">
            <a:spAutoFit/>
          </a:bodyPr>
          <a:lstStyle/>
          <a:p>
            <a:r>
              <a:rPr lang="uk-UA" sz="2800" dirty="0" smtClean="0">
                <a:solidFill>
                  <a:schemeClr val="bg1"/>
                </a:solidFill>
              </a:rPr>
              <a:t>19</a:t>
            </a:r>
            <a:r>
              <a:rPr lang="en-US" sz="2800" dirty="0" smtClean="0">
                <a:solidFill>
                  <a:schemeClr val="bg1"/>
                </a:solidFill>
              </a:rPr>
              <a:t>62</a:t>
            </a:r>
            <a:r>
              <a:rPr lang="uk-UA" sz="2800" dirty="0" smtClean="0">
                <a:solidFill>
                  <a:schemeClr val="bg1"/>
                </a:solidFill>
              </a:rPr>
              <a:t> рік – </a:t>
            </a:r>
            <a:r>
              <a:rPr lang="uk-UA" sz="2800" dirty="0" err="1" smtClean="0">
                <a:solidFill>
                  <a:schemeClr val="bg1"/>
                </a:solidFill>
              </a:rPr>
              <a:t>др</a:t>
            </a:r>
            <a:r>
              <a:rPr lang="uk-UA" sz="2800" dirty="0" smtClean="0">
                <a:solidFill>
                  <a:schemeClr val="bg1"/>
                </a:solidFill>
              </a:rPr>
              <a:t>. </a:t>
            </a:r>
            <a:r>
              <a:rPr lang="uk-UA" sz="2800" dirty="0" err="1" smtClean="0">
                <a:solidFill>
                  <a:schemeClr val="bg1"/>
                </a:solidFill>
              </a:rPr>
              <a:t>Ліклайдер</a:t>
            </a:r>
            <a:r>
              <a:rPr lang="uk-UA" sz="2800" dirty="0" smtClean="0">
                <a:solidFill>
                  <a:schemeClr val="bg1"/>
                </a:solidFill>
              </a:rPr>
              <a:t>, голова відділу комп’ютерних технологій </a:t>
            </a:r>
          </a:p>
          <a:p>
            <a:r>
              <a:rPr lang="en-US" sz="2800" dirty="0" smtClean="0">
                <a:solidFill>
                  <a:schemeClr val="bg1"/>
                </a:solidFill>
              </a:rPr>
              <a:t>DARPA</a:t>
            </a:r>
            <a:r>
              <a:rPr lang="uk-UA" sz="2800" dirty="0" smtClean="0">
                <a:solidFill>
                  <a:schemeClr val="bg1"/>
                </a:solidFill>
              </a:rPr>
              <a:t> пропонує сконцентрувати увагу на комп’ютерних технологіях і </a:t>
            </a:r>
          </a:p>
          <a:p>
            <a:r>
              <a:rPr lang="uk-UA" sz="2800" dirty="0" smtClean="0">
                <a:solidFill>
                  <a:schemeClr val="bg1"/>
                </a:solidFill>
              </a:rPr>
              <a:t>пакетній передачі даних. Підписує контракт з </a:t>
            </a:r>
            <a:r>
              <a:rPr lang="en-US" altLang="uk-UA" sz="2800" dirty="0">
                <a:solidFill>
                  <a:schemeClr val="bg1"/>
                </a:solidFill>
              </a:rPr>
              <a:t>Bolt, </a:t>
            </a:r>
            <a:r>
              <a:rPr lang="en-US" altLang="uk-UA" sz="2800" dirty="0" err="1">
                <a:solidFill>
                  <a:schemeClr val="bg1"/>
                </a:solidFill>
              </a:rPr>
              <a:t>Beranek</a:t>
            </a:r>
            <a:r>
              <a:rPr lang="en-US" altLang="uk-UA" sz="2800" dirty="0">
                <a:solidFill>
                  <a:schemeClr val="bg1"/>
                </a:solidFill>
              </a:rPr>
              <a:t> &amp; </a:t>
            </a:r>
            <a:r>
              <a:rPr lang="en-US" altLang="uk-UA" sz="2800" dirty="0" smtClean="0">
                <a:solidFill>
                  <a:schemeClr val="bg1"/>
                </a:solidFill>
              </a:rPr>
              <a:t>Newman</a:t>
            </a:r>
            <a:r>
              <a:rPr lang="uk-UA" altLang="uk-UA" sz="2800" dirty="0" smtClean="0">
                <a:solidFill>
                  <a:schemeClr val="bg1"/>
                </a:solidFill>
              </a:rPr>
              <a:t> </a:t>
            </a:r>
          </a:p>
          <a:p>
            <a:r>
              <a:rPr lang="uk-UA" sz="2800" dirty="0" smtClean="0">
                <a:solidFill>
                  <a:schemeClr val="bg1"/>
                </a:solidFill>
              </a:rPr>
              <a:t>для створення </a:t>
            </a:r>
            <a:r>
              <a:rPr lang="en-US" sz="2800" dirty="0" smtClean="0">
                <a:solidFill>
                  <a:schemeClr val="bg1"/>
                </a:solidFill>
              </a:rPr>
              <a:t>ARPANET</a:t>
            </a:r>
            <a:endParaRPr lang="uk-UA" sz="2800" dirty="0">
              <a:solidFill>
                <a:schemeClr val="bg1"/>
              </a:solidFill>
            </a:endParaRPr>
          </a:p>
        </p:txBody>
      </p:sp>
    </p:spTree>
    <p:extLst>
      <p:ext uri="{BB962C8B-B14F-4D97-AF65-F5344CB8AC3E}">
        <p14:creationId xmlns:p14="http://schemas.microsoft.com/office/powerpoint/2010/main" val="64660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6" y="609600"/>
            <a:ext cx="3676678" cy="1326321"/>
          </a:xfrm>
        </p:spPr>
        <p:txBody>
          <a:bodyPr/>
          <a:lstStyle/>
          <a:p>
            <a:r>
              <a:rPr lang="uk-UA" dirty="0" smtClean="0">
                <a:solidFill>
                  <a:schemeClr val="bg1"/>
                </a:solidFill>
              </a:rPr>
              <a:t>Модель </a:t>
            </a:r>
            <a:r>
              <a:rPr lang="en-US" dirty="0" smtClean="0">
                <a:solidFill>
                  <a:schemeClr val="bg1"/>
                </a:solidFill>
              </a:rPr>
              <a:t>TCP/IP</a:t>
            </a:r>
            <a:endParaRPr lang="uk-UA" dirty="0">
              <a:solidFill>
                <a:schemeClr val="bg1"/>
              </a:solidFill>
            </a:endParaRPr>
          </a:p>
        </p:txBody>
      </p:sp>
      <p:pic>
        <p:nvPicPr>
          <p:cNvPr id="512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451" y="609600"/>
            <a:ext cx="6491651" cy="557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3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6300" y="277090"/>
            <a:ext cx="11635278" cy="5745019"/>
          </a:xfrm>
          <a:prstGeom prst="rect">
            <a:avLst/>
          </a:prstGeom>
        </p:spPr>
      </p:pic>
    </p:spTree>
    <p:extLst>
      <p:ext uri="{BB962C8B-B14F-4D97-AF65-F5344CB8AC3E}">
        <p14:creationId xmlns:p14="http://schemas.microsoft.com/office/powerpoint/2010/main" val="269035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46" y="125059"/>
            <a:ext cx="10973292" cy="64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6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артинки по запросу tcp/ip incaps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36" y="146072"/>
            <a:ext cx="7647709" cy="651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17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4" y="0"/>
            <a:ext cx="10278860" cy="683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5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Рисуно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81075"/>
            <a:ext cx="88566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Прямоугольник 1"/>
          <p:cNvSpPr>
            <a:spLocks noChangeArrowheads="1"/>
          </p:cNvSpPr>
          <p:nvPr/>
        </p:nvSpPr>
        <p:spPr bwMode="auto">
          <a:xfrm>
            <a:off x="3810000" y="5446713"/>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uk-UA" altLang="uk-UA" sz="2400" b="1" dirty="0" smtClean="0">
                <a:solidFill>
                  <a:srgbClr val="000000"/>
                </a:solidFill>
                <a:latin typeface="Times New Roman" panose="02020603050405020304" pitchFamily="18" charset="0"/>
                <a:ea typeface="Calibri" panose="020F0502020204030204" pitchFamily="34" charset="0"/>
                <a:cs typeface="Calibri" panose="020F0502020204030204" pitchFamily="34" charset="0"/>
              </a:rPr>
              <a:t>Структура кадру</a:t>
            </a:r>
            <a:r>
              <a:rPr lang="uk-UA" altLang="uk-UA" sz="2400" b="1"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endParaRPr lang="uk-UA" altLang="uk-UA" sz="2400" dirty="0">
              <a:solidFill>
                <a:srgbClr val="000000"/>
              </a:solidFill>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163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Картинки по запросу tcp/ip incaps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67" y="517234"/>
            <a:ext cx="11069802" cy="577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9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2882" y="203201"/>
            <a:ext cx="6955587" cy="905164"/>
          </a:xfrm>
        </p:spPr>
        <p:txBody>
          <a:bodyPr/>
          <a:lstStyle/>
          <a:p>
            <a:r>
              <a:rPr lang="uk-UA" dirty="0" smtClean="0"/>
              <a:t>Що почитати?</a:t>
            </a:r>
            <a:endParaRPr lang="uk-UA" dirty="0"/>
          </a:p>
        </p:txBody>
      </p:sp>
      <p:pic>
        <p:nvPicPr>
          <p:cNvPr id="5" name="Рисунок 4"/>
          <p:cNvPicPr>
            <a:picLocks noChangeAspect="1"/>
          </p:cNvPicPr>
          <p:nvPr/>
        </p:nvPicPr>
        <p:blipFill>
          <a:blip r:embed="rId2"/>
          <a:stretch>
            <a:fillRect/>
          </a:stretch>
        </p:blipFill>
        <p:spPr>
          <a:xfrm>
            <a:off x="7868082" y="967675"/>
            <a:ext cx="4048125" cy="5429250"/>
          </a:xfrm>
          <a:prstGeom prst="rect">
            <a:avLst/>
          </a:prstGeom>
        </p:spPr>
      </p:pic>
      <p:pic>
        <p:nvPicPr>
          <p:cNvPr id="6" name="Рисунок 5"/>
          <p:cNvPicPr>
            <a:picLocks noChangeAspect="1"/>
          </p:cNvPicPr>
          <p:nvPr/>
        </p:nvPicPr>
        <p:blipFill>
          <a:blip r:embed="rId3"/>
          <a:stretch>
            <a:fillRect/>
          </a:stretch>
        </p:blipFill>
        <p:spPr>
          <a:xfrm>
            <a:off x="0" y="967675"/>
            <a:ext cx="4256477" cy="5606760"/>
          </a:xfrm>
          <a:prstGeom prst="rect">
            <a:avLst/>
          </a:prstGeom>
        </p:spPr>
      </p:pic>
      <p:pic>
        <p:nvPicPr>
          <p:cNvPr id="4" name="Рисунок 3"/>
          <p:cNvPicPr>
            <a:picLocks noChangeAspect="1"/>
          </p:cNvPicPr>
          <p:nvPr/>
        </p:nvPicPr>
        <p:blipFill>
          <a:blip r:embed="rId4"/>
          <a:stretch>
            <a:fillRect/>
          </a:stretch>
        </p:blipFill>
        <p:spPr>
          <a:xfrm>
            <a:off x="3990087" y="967675"/>
            <a:ext cx="4017841" cy="5890325"/>
          </a:xfrm>
          <a:prstGeom prst="rect">
            <a:avLst/>
          </a:prstGeom>
        </p:spPr>
      </p:pic>
    </p:spTree>
    <p:extLst>
      <p:ext uri="{BB962C8B-B14F-4D97-AF65-F5344CB8AC3E}">
        <p14:creationId xmlns:p14="http://schemas.microsoft.com/office/powerpoint/2010/main" val="3056824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0668" y="302347"/>
            <a:ext cx="6724678" cy="766617"/>
          </a:xfrm>
        </p:spPr>
        <p:txBody>
          <a:bodyPr/>
          <a:lstStyle/>
          <a:p>
            <a:r>
              <a:rPr lang="uk-UA" dirty="0" smtClean="0"/>
              <a:t>Якщо читати лінь?)</a:t>
            </a:r>
            <a:endParaRPr lang="uk-UA" dirty="0"/>
          </a:p>
        </p:txBody>
      </p:sp>
      <p:pic>
        <p:nvPicPr>
          <p:cNvPr id="4" name="Рисунок 3"/>
          <p:cNvPicPr>
            <a:picLocks noChangeAspect="1"/>
          </p:cNvPicPr>
          <p:nvPr/>
        </p:nvPicPr>
        <p:blipFill>
          <a:blip r:embed="rId2"/>
          <a:stretch>
            <a:fillRect/>
          </a:stretch>
        </p:blipFill>
        <p:spPr>
          <a:xfrm>
            <a:off x="534699" y="1376218"/>
            <a:ext cx="10125075" cy="1695450"/>
          </a:xfrm>
          <a:prstGeom prst="rect">
            <a:avLst/>
          </a:prstGeom>
        </p:spPr>
      </p:pic>
      <p:pic>
        <p:nvPicPr>
          <p:cNvPr id="5" name="Рисунок 4"/>
          <p:cNvPicPr>
            <a:picLocks noChangeAspect="1"/>
          </p:cNvPicPr>
          <p:nvPr/>
        </p:nvPicPr>
        <p:blipFill>
          <a:blip r:embed="rId3"/>
          <a:stretch>
            <a:fillRect/>
          </a:stretch>
        </p:blipFill>
        <p:spPr>
          <a:xfrm>
            <a:off x="3022455" y="2757343"/>
            <a:ext cx="1990725" cy="314325"/>
          </a:xfrm>
          <a:prstGeom prst="rect">
            <a:avLst/>
          </a:prstGeom>
        </p:spPr>
      </p:pic>
      <p:pic>
        <p:nvPicPr>
          <p:cNvPr id="6" name="Рисунок 5"/>
          <p:cNvPicPr>
            <a:picLocks noChangeAspect="1"/>
          </p:cNvPicPr>
          <p:nvPr/>
        </p:nvPicPr>
        <p:blipFill>
          <a:blip r:embed="rId4"/>
          <a:stretch>
            <a:fillRect/>
          </a:stretch>
        </p:blipFill>
        <p:spPr>
          <a:xfrm>
            <a:off x="2078182" y="3071668"/>
            <a:ext cx="8664720" cy="1009650"/>
          </a:xfrm>
          <a:prstGeom prst="rect">
            <a:avLst/>
          </a:prstGeom>
        </p:spPr>
      </p:pic>
      <p:pic>
        <p:nvPicPr>
          <p:cNvPr id="7" name="Рисунок 6"/>
          <p:cNvPicPr>
            <a:picLocks noChangeAspect="1"/>
          </p:cNvPicPr>
          <p:nvPr/>
        </p:nvPicPr>
        <p:blipFill>
          <a:blip r:embed="rId3"/>
          <a:stretch>
            <a:fillRect/>
          </a:stretch>
        </p:blipFill>
        <p:spPr>
          <a:xfrm>
            <a:off x="3022455" y="3667125"/>
            <a:ext cx="1990725" cy="314325"/>
          </a:xfrm>
          <a:prstGeom prst="rect">
            <a:avLst/>
          </a:prstGeom>
        </p:spPr>
      </p:pic>
      <p:pic>
        <p:nvPicPr>
          <p:cNvPr id="8" name="Рисунок 7"/>
          <p:cNvPicPr>
            <a:picLocks noChangeAspect="1"/>
          </p:cNvPicPr>
          <p:nvPr/>
        </p:nvPicPr>
        <p:blipFill>
          <a:blip r:embed="rId5"/>
          <a:stretch>
            <a:fillRect/>
          </a:stretch>
        </p:blipFill>
        <p:spPr>
          <a:xfrm>
            <a:off x="434109" y="4086658"/>
            <a:ext cx="9873673" cy="962025"/>
          </a:xfrm>
          <a:prstGeom prst="rect">
            <a:avLst/>
          </a:prstGeom>
        </p:spPr>
      </p:pic>
      <p:pic>
        <p:nvPicPr>
          <p:cNvPr id="9" name="Рисунок 8"/>
          <p:cNvPicPr>
            <a:picLocks noChangeAspect="1"/>
          </p:cNvPicPr>
          <p:nvPr/>
        </p:nvPicPr>
        <p:blipFill>
          <a:blip r:embed="rId3"/>
          <a:stretch>
            <a:fillRect/>
          </a:stretch>
        </p:blipFill>
        <p:spPr>
          <a:xfrm>
            <a:off x="3022454" y="4649643"/>
            <a:ext cx="1990725" cy="314325"/>
          </a:xfrm>
          <a:prstGeom prst="rect">
            <a:avLst/>
          </a:prstGeom>
        </p:spPr>
      </p:pic>
      <p:pic>
        <p:nvPicPr>
          <p:cNvPr id="10" name="Рисунок 9"/>
          <p:cNvPicPr>
            <a:picLocks noChangeAspect="1"/>
          </p:cNvPicPr>
          <p:nvPr/>
        </p:nvPicPr>
        <p:blipFill>
          <a:blip r:embed="rId6"/>
          <a:stretch>
            <a:fillRect/>
          </a:stretch>
        </p:blipFill>
        <p:spPr>
          <a:xfrm>
            <a:off x="9158288" y="2223944"/>
            <a:ext cx="1543050" cy="2824740"/>
          </a:xfrm>
          <a:prstGeom prst="rect">
            <a:avLst/>
          </a:prstGeom>
        </p:spPr>
      </p:pic>
      <p:pic>
        <p:nvPicPr>
          <p:cNvPr id="11" name="Рисунок 10"/>
          <p:cNvPicPr>
            <a:picLocks noChangeAspect="1"/>
          </p:cNvPicPr>
          <p:nvPr/>
        </p:nvPicPr>
        <p:blipFill>
          <a:blip r:embed="rId6"/>
          <a:stretch>
            <a:fillRect/>
          </a:stretch>
        </p:blipFill>
        <p:spPr>
          <a:xfrm>
            <a:off x="493568" y="2223944"/>
            <a:ext cx="1543050" cy="2824740"/>
          </a:xfrm>
          <a:prstGeom prst="rect">
            <a:avLst/>
          </a:prstGeom>
        </p:spPr>
      </p:pic>
    </p:spTree>
    <p:extLst>
      <p:ext uri="{BB962C8B-B14F-4D97-AF65-F5344CB8AC3E}">
        <p14:creationId xmlns:p14="http://schemas.microsoft.com/office/powerpoint/2010/main" val="214138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3577" y="83128"/>
            <a:ext cx="5403878" cy="1016000"/>
          </a:xfrm>
        </p:spPr>
        <p:txBody>
          <a:bodyPr/>
          <a:lstStyle/>
          <a:p>
            <a:r>
              <a:rPr lang="uk-UA" dirty="0" smtClean="0"/>
              <a:t>Не забувайте про</a:t>
            </a:r>
            <a:endParaRPr lang="uk-UA" dirty="0"/>
          </a:p>
        </p:txBody>
      </p:sp>
      <p:pic>
        <p:nvPicPr>
          <p:cNvPr id="5" name="Рисунок 4"/>
          <p:cNvPicPr>
            <a:picLocks noChangeAspect="1"/>
          </p:cNvPicPr>
          <p:nvPr/>
        </p:nvPicPr>
        <p:blipFill>
          <a:blip r:embed="rId2"/>
          <a:stretch>
            <a:fillRect/>
          </a:stretch>
        </p:blipFill>
        <p:spPr>
          <a:xfrm>
            <a:off x="1311563" y="897759"/>
            <a:ext cx="9172604" cy="5590785"/>
          </a:xfrm>
          <a:prstGeom prst="rect">
            <a:avLst/>
          </a:prstGeom>
        </p:spPr>
      </p:pic>
    </p:spTree>
    <p:extLst>
      <p:ext uri="{BB962C8B-B14F-4D97-AF65-F5344CB8AC3E}">
        <p14:creationId xmlns:p14="http://schemas.microsoft.com/office/powerpoint/2010/main" val="69976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5389" y="288665"/>
            <a:ext cx="9074866" cy="1032135"/>
          </a:xfrm>
        </p:spPr>
        <p:txBody>
          <a:bodyPr>
            <a:normAutofit/>
          </a:bodyPr>
          <a:lstStyle/>
          <a:p>
            <a:pPr marL="0" indent="0">
              <a:buNone/>
            </a:pPr>
            <a:r>
              <a:rPr lang="en-US" altLang="uk-UA" sz="2400" b="1" dirty="0">
                <a:solidFill>
                  <a:schemeClr val="bg1"/>
                </a:solidFill>
              </a:rPr>
              <a:t>1969</a:t>
            </a:r>
            <a:r>
              <a:rPr lang="en-US" altLang="uk-UA" sz="2400" dirty="0">
                <a:solidFill>
                  <a:schemeClr val="bg1"/>
                </a:solidFill>
              </a:rPr>
              <a:t> – </a:t>
            </a:r>
            <a:r>
              <a:rPr lang="uk-UA" altLang="uk-UA" sz="2400" dirty="0" smtClean="0">
                <a:solidFill>
                  <a:schemeClr val="bg1"/>
                </a:solidFill>
              </a:rPr>
              <a:t>створення перших чотирьох вузлів </a:t>
            </a:r>
            <a:r>
              <a:rPr lang="en-US" altLang="uk-UA" sz="2400" dirty="0" smtClean="0">
                <a:solidFill>
                  <a:schemeClr val="bg1"/>
                </a:solidFill>
              </a:rPr>
              <a:t>ARPANET</a:t>
            </a:r>
            <a:endParaRPr lang="en-US" altLang="uk-UA" sz="2400" dirty="0">
              <a:solidFill>
                <a:schemeClr val="bg1"/>
              </a:solidFill>
            </a:endParaRPr>
          </a:p>
          <a:p>
            <a:endParaRPr lang="uk-UA" dirty="0">
              <a:solidFill>
                <a:schemeClr val="bg1"/>
              </a:solidFill>
            </a:endParaRPr>
          </a:p>
        </p:txBody>
      </p:sp>
      <p:pic>
        <p:nvPicPr>
          <p:cNvPr id="4" name="Рисунок 3"/>
          <p:cNvPicPr>
            <a:picLocks noChangeAspect="1"/>
          </p:cNvPicPr>
          <p:nvPr/>
        </p:nvPicPr>
        <p:blipFill>
          <a:blip r:embed="rId2"/>
          <a:stretch>
            <a:fillRect/>
          </a:stretch>
        </p:blipFill>
        <p:spPr>
          <a:xfrm>
            <a:off x="1941303" y="1108362"/>
            <a:ext cx="7441540" cy="3849225"/>
          </a:xfrm>
          <a:prstGeom prst="rect">
            <a:avLst/>
          </a:prstGeom>
        </p:spPr>
      </p:pic>
      <p:sp>
        <p:nvSpPr>
          <p:cNvPr id="5" name="Прямоугольник 4"/>
          <p:cNvSpPr/>
          <p:nvPr/>
        </p:nvSpPr>
        <p:spPr>
          <a:xfrm>
            <a:off x="420116" y="5527174"/>
            <a:ext cx="10483914" cy="461665"/>
          </a:xfrm>
          <a:prstGeom prst="rect">
            <a:avLst/>
          </a:prstGeom>
        </p:spPr>
        <p:txBody>
          <a:bodyPr wrap="square">
            <a:spAutoFit/>
          </a:bodyPr>
          <a:lstStyle/>
          <a:p>
            <a:r>
              <a:rPr lang="en-US" altLang="uk-UA" sz="2400" dirty="0">
                <a:solidFill>
                  <a:schemeClr val="bg1"/>
                </a:solidFill>
              </a:rPr>
              <a:t>1974 </a:t>
            </a:r>
            <a:r>
              <a:rPr lang="en-US" altLang="uk-UA" sz="2400" dirty="0" smtClean="0">
                <a:solidFill>
                  <a:schemeClr val="bg1"/>
                </a:solidFill>
              </a:rPr>
              <a:t>– </a:t>
            </a:r>
            <a:r>
              <a:rPr lang="uk-UA" altLang="uk-UA" sz="2400" dirty="0" err="1" smtClean="0">
                <a:solidFill>
                  <a:schemeClr val="bg1"/>
                </a:solidFill>
              </a:rPr>
              <a:t>Вінтон</a:t>
            </a:r>
            <a:r>
              <a:rPr lang="uk-UA" altLang="uk-UA" sz="2400" dirty="0" smtClean="0">
                <a:solidFill>
                  <a:schemeClr val="bg1"/>
                </a:solidFill>
              </a:rPr>
              <a:t> </a:t>
            </a:r>
            <a:r>
              <a:rPr lang="uk-UA" altLang="uk-UA" sz="2400" dirty="0" err="1" smtClean="0">
                <a:solidFill>
                  <a:schemeClr val="bg1"/>
                </a:solidFill>
              </a:rPr>
              <a:t>Серф</a:t>
            </a:r>
            <a:r>
              <a:rPr lang="uk-UA" altLang="uk-UA" sz="2400" dirty="0" smtClean="0">
                <a:solidFill>
                  <a:schemeClr val="bg1"/>
                </a:solidFill>
              </a:rPr>
              <a:t> написав   специфікацію протоколу </a:t>
            </a:r>
            <a:r>
              <a:rPr lang="en-US" altLang="uk-UA" sz="2400" dirty="0" smtClean="0">
                <a:solidFill>
                  <a:schemeClr val="bg1"/>
                </a:solidFill>
              </a:rPr>
              <a:t>TCP</a:t>
            </a:r>
            <a:endParaRPr lang="uk-UA" altLang="uk-UA" sz="2400" dirty="0" smtClean="0">
              <a:solidFill>
                <a:schemeClr val="bg1"/>
              </a:solidFill>
            </a:endParaRPr>
          </a:p>
        </p:txBody>
      </p:sp>
    </p:spTree>
    <p:extLst>
      <p:ext uri="{BB962C8B-B14F-4D97-AF65-F5344CB8AC3E}">
        <p14:creationId xmlns:p14="http://schemas.microsoft.com/office/powerpoint/2010/main" val="1605943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120413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5781" y="713709"/>
            <a:ext cx="10594109" cy="1200329"/>
          </a:xfrm>
          <a:prstGeom prst="rect">
            <a:avLst/>
          </a:prstGeom>
        </p:spPr>
        <p:txBody>
          <a:bodyPr wrap="square">
            <a:spAutoFit/>
          </a:bodyPr>
          <a:lstStyle/>
          <a:p>
            <a:r>
              <a:rPr lang="en-US" altLang="uk-UA" sz="2400" dirty="0">
                <a:solidFill>
                  <a:schemeClr val="bg1"/>
                </a:solidFill>
              </a:rPr>
              <a:t>1984 –</a:t>
            </a:r>
            <a:r>
              <a:rPr lang="uk-UA" altLang="uk-UA" sz="2400" dirty="0">
                <a:solidFill>
                  <a:schemeClr val="bg1"/>
                </a:solidFill>
              </a:rPr>
              <a:t>На перше січня мережа складалась з близько 1000 вузлів і використовувала  </a:t>
            </a:r>
            <a:r>
              <a:rPr lang="en-US" altLang="uk-UA" sz="2400" dirty="0">
                <a:solidFill>
                  <a:schemeClr val="bg1"/>
                </a:solidFill>
              </a:rPr>
              <a:t>TCP/IP </a:t>
            </a:r>
            <a:r>
              <a:rPr lang="uk-UA" altLang="uk-UA" sz="2400" dirty="0">
                <a:solidFill>
                  <a:schemeClr val="bg1"/>
                </a:solidFill>
              </a:rPr>
              <a:t>для передачі повідомлень. Початок використання </a:t>
            </a:r>
            <a:r>
              <a:rPr lang="en-US" altLang="uk-UA" sz="2400" dirty="0">
                <a:solidFill>
                  <a:schemeClr val="bg1"/>
                </a:solidFill>
              </a:rPr>
              <a:t>Domain Name Server</a:t>
            </a:r>
            <a:r>
              <a:rPr lang="uk-UA" altLang="uk-UA" sz="2400" dirty="0">
                <a:solidFill>
                  <a:schemeClr val="bg1"/>
                </a:solidFill>
              </a:rPr>
              <a:t>. </a:t>
            </a:r>
          </a:p>
        </p:txBody>
      </p:sp>
      <p:sp>
        <p:nvSpPr>
          <p:cNvPr id="5" name="Rectangle 3"/>
          <p:cNvSpPr txBox="1">
            <a:spLocks noChangeArrowheads="1"/>
          </p:cNvSpPr>
          <p:nvPr/>
        </p:nvSpPr>
        <p:spPr>
          <a:xfrm>
            <a:off x="655781" y="2631462"/>
            <a:ext cx="10250786" cy="29103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altLang="uk-UA" sz="2400" dirty="0" smtClean="0">
                <a:solidFill>
                  <a:schemeClr val="bg1"/>
                </a:solidFill>
              </a:rPr>
              <a:t>1986 -</a:t>
            </a:r>
            <a:r>
              <a:rPr lang="uk-UA" altLang="uk-UA" sz="2400" dirty="0" smtClean="0">
                <a:solidFill>
                  <a:schemeClr val="bg1"/>
                </a:solidFill>
              </a:rPr>
              <a:t> створення</a:t>
            </a:r>
            <a:r>
              <a:rPr lang="en-US" altLang="uk-UA" sz="2400" dirty="0" smtClean="0">
                <a:solidFill>
                  <a:schemeClr val="bg1"/>
                </a:solidFill>
              </a:rPr>
              <a:t> NSFNET</a:t>
            </a:r>
            <a:r>
              <a:rPr lang="uk-UA" altLang="uk-UA" sz="2400" dirty="0" smtClean="0">
                <a:solidFill>
                  <a:schemeClr val="bg1"/>
                </a:solidFill>
              </a:rPr>
              <a:t>, що став прообразом сучасного інтернету</a:t>
            </a:r>
            <a:endParaRPr lang="en-US" altLang="uk-UA" sz="2400" dirty="0" smtClean="0">
              <a:solidFill>
                <a:schemeClr val="bg1"/>
              </a:solidFill>
            </a:endParaRPr>
          </a:p>
          <a:p>
            <a:pPr marL="0" indent="0">
              <a:buNone/>
            </a:pPr>
            <a:r>
              <a:rPr lang="en-US" altLang="uk-UA" sz="2400" dirty="0" smtClean="0">
                <a:solidFill>
                  <a:schemeClr val="bg1"/>
                </a:solidFill>
              </a:rPr>
              <a:t>  </a:t>
            </a:r>
          </a:p>
          <a:p>
            <a:pPr marL="0" indent="0">
              <a:buNone/>
            </a:pPr>
            <a:r>
              <a:rPr lang="uk-UA" altLang="uk-UA" sz="2400" dirty="0" smtClean="0">
                <a:solidFill>
                  <a:schemeClr val="bg1"/>
                </a:solidFill>
              </a:rPr>
              <a:t>1991 – Тім </a:t>
            </a:r>
            <a:r>
              <a:rPr lang="uk-UA" altLang="uk-UA" sz="2400" dirty="0" err="1" smtClean="0">
                <a:solidFill>
                  <a:schemeClr val="bg1"/>
                </a:solidFill>
              </a:rPr>
              <a:t>Бернерс</a:t>
            </a:r>
            <a:r>
              <a:rPr lang="uk-UA" altLang="uk-UA" sz="2400" dirty="0" smtClean="0">
                <a:solidFill>
                  <a:schemeClr val="bg1"/>
                </a:solidFill>
              </a:rPr>
              <a:t> Лі представляє </a:t>
            </a:r>
            <a:r>
              <a:rPr lang="en-US" altLang="uk-UA" sz="2400" dirty="0">
                <a:solidFill>
                  <a:schemeClr val="bg1"/>
                </a:solidFill>
                <a:effectLst/>
              </a:rPr>
              <a:t>World Wide </a:t>
            </a:r>
            <a:r>
              <a:rPr lang="en-US" altLang="uk-UA" sz="2400" dirty="0" smtClean="0">
                <a:solidFill>
                  <a:schemeClr val="bg1"/>
                </a:solidFill>
                <a:effectLst/>
              </a:rPr>
              <a:t>Web</a:t>
            </a:r>
          </a:p>
          <a:p>
            <a:pPr marL="0" indent="0">
              <a:buNone/>
            </a:pPr>
            <a:endParaRPr lang="uk-UA" altLang="uk-UA" sz="2400" dirty="0" smtClean="0">
              <a:solidFill>
                <a:schemeClr val="bg1"/>
              </a:solidFill>
              <a:effectLst/>
            </a:endParaRPr>
          </a:p>
          <a:p>
            <a:pPr marL="0" indent="0">
              <a:buNone/>
            </a:pPr>
            <a:r>
              <a:rPr lang="uk-UA" altLang="uk-UA" sz="2400" dirty="0" smtClean="0">
                <a:solidFill>
                  <a:schemeClr val="bg1"/>
                </a:solidFill>
              </a:rPr>
              <a:t>1995 – остаточна комерціалізація  мережі </a:t>
            </a:r>
            <a:endParaRPr lang="en-US" altLang="uk-UA" sz="2400" dirty="0">
              <a:solidFill>
                <a:schemeClr val="bg1"/>
              </a:solidFill>
            </a:endParaRPr>
          </a:p>
        </p:txBody>
      </p:sp>
    </p:spTree>
    <p:extLst>
      <p:ext uri="{BB962C8B-B14F-4D97-AF65-F5344CB8AC3E}">
        <p14:creationId xmlns:p14="http://schemas.microsoft.com/office/powerpoint/2010/main" val="79669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oti.com/sites/iot-institute.com/files/styles/article_featured_standard/public/ThinkstockPhotos-594060406_8.jpg?itok=dFEb-4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9703"/>
            <a:ext cx="8408972" cy="4368297"/>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stretch>
            <a:fillRect/>
          </a:stretch>
        </p:blipFill>
        <p:spPr>
          <a:xfrm>
            <a:off x="4753463" y="0"/>
            <a:ext cx="7311018" cy="6859622"/>
          </a:xfrm>
          <a:prstGeom prst="rect">
            <a:avLst/>
          </a:prstGeom>
        </p:spPr>
      </p:pic>
      <p:sp>
        <p:nvSpPr>
          <p:cNvPr id="5" name="TextBox 4"/>
          <p:cNvSpPr txBox="1"/>
          <p:nvPr/>
        </p:nvSpPr>
        <p:spPr>
          <a:xfrm>
            <a:off x="-66489" y="341745"/>
            <a:ext cx="4504118" cy="646331"/>
          </a:xfrm>
          <a:prstGeom prst="rect">
            <a:avLst/>
          </a:prstGeom>
          <a:noFill/>
        </p:spPr>
        <p:txBody>
          <a:bodyPr wrap="none" rtlCol="0">
            <a:spAutoFit/>
          </a:bodyPr>
          <a:lstStyle/>
          <a:p>
            <a:r>
              <a:rPr lang="uk-UA" dirty="0" smtClean="0">
                <a:solidFill>
                  <a:schemeClr val="bg1"/>
                </a:solidFill>
              </a:rPr>
              <a:t>3,5 млрд. користувачів – 48% населення </a:t>
            </a:r>
            <a:endParaRPr lang="uk-UA" dirty="0" smtClean="0">
              <a:solidFill>
                <a:schemeClr val="bg1"/>
              </a:solidFill>
            </a:endParaRPr>
          </a:p>
          <a:p>
            <a:r>
              <a:rPr lang="uk-UA" dirty="0" smtClean="0">
                <a:solidFill>
                  <a:schemeClr val="bg1"/>
                </a:solidFill>
              </a:rPr>
              <a:t>Землі</a:t>
            </a:r>
            <a:endParaRPr lang="uk-UA" dirty="0">
              <a:solidFill>
                <a:schemeClr val="bg1"/>
              </a:solidFill>
            </a:endParaRPr>
          </a:p>
        </p:txBody>
      </p:sp>
      <p:sp>
        <p:nvSpPr>
          <p:cNvPr id="8" name="TextBox 7"/>
          <p:cNvSpPr txBox="1"/>
          <p:nvPr/>
        </p:nvSpPr>
        <p:spPr>
          <a:xfrm>
            <a:off x="-66490" y="875520"/>
            <a:ext cx="4637552" cy="646331"/>
          </a:xfrm>
          <a:prstGeom prst="rect">
            <a:avLst/>
          </a:prstGeom>
          <a:noFill/>
        </p:spPr>
        <p:txBody>
          <a:bodyPr wrap="none" rtlCol="0">
            <a:spAutoFit/>
          </a:bodyPr>
          <a:lstStyle/>
          <a:p>
            <a:r>
              <a:rPr lang="uk-UA" dirty="0" smtClean="0">
                <a:solidFill>
                  <a:schemeClr val="bg1"/>
                </a:solidFill>
              </a:rPr>
              <a:t>Зріст кількості користувачів </a:t>
            </a:r>
            <a:r>
              <a:rPr lang="uk-UA" dirty="0" err="1" smtClean="0">
                <a:solidFill>
                  <a:schemeClr val="bg1"/>
                </a:solidFill>
              </a:rPr>
              <a:t>пов</a:t>
            </a:r>
            <a:r>
              <a:rPr lang="en-US" dirty="0" smtClean="0">
                <a:solidFill>
                  <a:schemeClr val="bg1"/>
                </a:solidFill>
              </a:rPr>
              <a:t>’</a:t>
            </a:r>
            <a:r>
              <a:rPr lang="uk-UA" dirty="0" err="1" smtClean="0">
                <a:solidFill>
                  <a:schemeClr val="bg1"/>
                </a:solidFill>
              </a:rPr>
              <a:t>язаний</a:t>
            </a:r>
            <a:r>
              <a:rPr lang="uk-UA" dirty="0" smtClean="0">
                <a:solidFill>
                  <a:schemeClr val="bg1"/>
                </a:solidFill>
              </a:rPr>
              <a:t> </a:t>
            </a:r>
          </a:p>
          <a:p>
            <a:r>
              <a:rPr lang="uk-UA" dirty="0" smtClean="0">
                <a:solidFill>
                  <a:schemeClr val="bg1"/>
                </a:solidFill>
              </a:rPr>
              <a:t>з стрімким розвитком бездротових мереж</a:t>
            </a:r>
            <a:endParaRPr lang="uk-UA" dirty="0">
              <a:solidFill>
                <a:schemeClr val="bg1"/>
              </a:solidFill>
            </a:endParaRPr>
          </a:p>
        </p:txBody>
      </p:sp>
    </p:spTree>
    <p:extLst>
      <p:ext uri="{BB962C8B-B14F-4D97-AF65-F5344CB8AC3E}">
        <p14:creationId xmlns:p14="http://schemas.microsoft.com/office/powerpoint/2010/main" val="125999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0960" y="397164"/>
            <a:ext cx="4184678" cy="757382"/>
          </a:xfrm>
        </p:spPr>
        <p:txBody>
          <a:bodyPr/>
          <a:lstStyle/>
          <a:p>
            <a:r>
              <a:rPr lang="uk-UA" dirty="0" smtClean="0">
                <a:solidFill>
                  <a:schemeClr val="bg1"/>
                </a:solidFill>
              </a:rPr>
              <a:t>Тип комутації</a:t>
            </a:r>
            <a:endParaRPr lang="uk-UA" dirty="0">
              <a:solidFill>
                <a:schemeClr val="bg1"/>
              </a:solidFill>
            </a:endParaRPr>
          </a:p>
        </p:txBody>
      </p:sp>
      <p:sp>
        <p:nvSpPr>
          <p:cNvPr id="3" name="Объект 2"/>
          <p:cNvSpPr>
            <a:spLocks noGrp="1"/>
          </p:cNvSpPr>
          <p:nvPr>
            <p:ph idx="1"/>
          </p:nvPr>
        </p:nvSpPr>
        <p:spPr>
          <a:xfrm>
            <a:off x="1495686" y="1447144"/>
            <a:ext cx="2845405" cy="406991"/>
          </a:xfrm>
        </p:spPr>
        <p:txBody>
          <a:bodyPr>
            <a:noAutofit/>
          </a:bodyPr>
          <a:lstStyle/>
          <a:p>
            <a:pPr marL="0" indent="0">
              <a:buNone/>
            </a:pPr>
            <a:r>
              <a:rPr lang="uk-UA" sz="2400" dirty="0" smtClean="0">
                <a:solidFill>
                  <a:schemeClr val="bg1"/>
                </a:solidFill>
              </a:rPr>
              <a:t>Комутація каналів</a:t>
            </a:r>
            <a:endParaRPr lang="uk-UA" sz="2400" dirty="0">
              <a:solidFill>
                <a:schemeClr val="bg1"/>
              </a:solidFill>
            </a:endParaRPr>
          </a:p>
        </p:txBody>
      </p:sp>
      <p:sp>
        <p:nvSpPr>
          <p:cNvPr id="4" name="Объект 2"/>
          <p:cNvSpPr txBox="1">
            <a:spLocks/>
          </p:cNvSpPr>
          <p:nvPr/>
        </p:nvSpPr>
        <p:spPr>
          <a:xfrm>
            <a:off x="6945745" y="1447144"/>
            <a:ext cx="3228110" cy="40699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uk-UA" sz="2400" dirty="0" smtClean="0">
                <a:solidFill>
                  <a:schemeClr val="bg1"/>
                </a:solidFill>
              </a:rPr>
              <a:t>Комутація пакетів</a:t>
            </a:r>
            <a:endParaRPr lang="uk-UA" sz="2400" dirty="0">
              <a:solidFill>
                <a:schemeClr val="bg1"/>
              </a:solidFill>
            </a:endParaRPr>
          </a:p>
        </p:txBody>
      </p:sp>
      <p:pic>
        <p:nvPicPr>
          <p:cNvPr id="1026" name="Picture 2" descr="Картинки по запросу packet swi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628" y="2074435"/>
            <a:ext cx="4986757" cy="290396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184714" y="2074435"/>
            <a:ext cx="5467350" cy="2028825"/>
          </a:xfrm>
          <a:prstGeom prst="rect">
            <a:avLst/>
          </a:prstGeom>
        </p:spPr>
      </p:pic>
    </p:spTree>
    <p:extLst>
      <p:ext uri="{BB962C8B-B14F-4D97-AF65-F5344CB8AC3E}">
        <p14:creationId xmlns:p14="http://schemas.microsoft.com/office/powerpoint/2010/main" val="336397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Технологія передавання</a:t>
            </a:r>
            <a:endParaRPr lang="uk-UA" dirty="0">
              <a:solidFill>
                <a:schemeClr val="bg1"/>
              </a:solidFill>
            </a:endParaRPr>
          </a:p>
        </p:txBody>
      </p:sp>
      <p:sp>
        <p:nvSpPr>
          <p:cNvPr id="4" name="Объект 2"/>
          <p:cNvSpPr>
            <a:spLocks noGrp="1"/>
          </p:cNvSpPr>
          <p:nvPr>
            <p:ph idx="1"/>
          </p:nvPr>
        </p:nvSpPr>
        <p:spPr>
          <a:xfrm>
            <a:off x="1200123" y="2112163"/>
            <a:ext cx="4064604" cy="406991"/>
          </a:xfrm>
        </p:spPr>
        <p:txBody>
          <a:bodyPr>
            <a:noAutofit/>
          </a:bodyPr>
          <a:lstStyle/>
          <a:p>
            <a:pPr marL="0" indent="0">
              <a:buNone/>
            </a:pPr>
            <a:r>
              <a:rPr lang="en-US" sz="2400" dirty="0" smtClean="0">
                <a:solidFill>
                  <a:schemeClr val="bg1"/>
                </a:solidFill>
              </a:rPr>
              <a:t>Broadcast </a:t>
            </a:r>
            <a:r>
              <a:rPr lang="uk-UA" sz="2400" dirty="0" smtClean="0">
                <a:solidFill>
                  <a:schemeClr val="bg1"/>
                </a:solidFill>
              </a:rPr>
              <a:t>(широкомовна)</a:t>
            </a:r>
            <a:endParaRPr lang="uk-UA" sz="2400" dirty="0">
              <a:solidFill>
                <a:schemeClr val="bg1"/>
              </a:solidFill>
            </a:endParaRPr>
          </a:p>
        </p:txBody>
      </p:sp>
      <p:sp>
        <p:nvSpPr>
          <p:cNvPr id="7" name="Прямоугольник 6"/>
          <p:cNvSpPr/>
          <p:nvPr/>
        </p:nvSpPr>
        <p:spPr>
          <a:xfrm>
            <a:off x="6958600" y="2200625"/>
            <a:ext cx="4308955" cy="461665"/>
          </a:xfrm>
          <a:prstGeom prst="rect">
            <a:avLst/>
          </a:prstGeom>
        </p:spPr>
        <p:txBody>
          <a:bodyPr wrap="square">
            <a:spAutoFit/>
          </a:bodyPr>
          <a:lstStyle/>
          <a:p>
            <a:r>
              <a:rPr lang="en-US" sz="2400" dirty="0" smtClean="0">
                <a:solidFill>
                  <a:schemeClr val="bg1"/>
                </a:solidFill>
              </a:rPr>
              <a:t>Point-to-Point</a:t>
            </a:r>
            <a:r>
              <a:rPr lang="uk-UA" sz="2400" dirty="0" smtClean="0">
                <a:solidFill>
                  <a:schemeClr val="bg1"/>
                </a:solidFill>
              </a:rPr>
              <a:t> (Точка-точка)</a:t>
            </a:r>
            <a:endParaRPr lang="uk-UA" sz="2400" dirty="0">
              <a:solidFill>
                <a:schemeClr val="bg1"/>
              </a:solidFill>
            </a:endParaRPr>
          </a:p>
        </p:txBody>
      </p:sp>
      <p:pic>
        <p:nvPicPr>
          <p:cNvPr id="8" name="Рисунок 7"/>
          <p:cNvPicPr>
            <a:picLocks noChangeAspect="1"/>
          </p:cNvPicPr>
          <p:nvPr/>
        </p:nvPicPr>
        <p:blipFill>
          <a:blip r:embed="rId2"/>
          <a:stretch>
            <a:fillRect/>
          </a:stretch>
        </p:blipFill>
        <p:spPr>
          <a:xfrm>
            <a:off x="737466" y="2862118"/>
            <a:ext cx="5047649" cy="2411846"/>
          </a:xfrm>
          <a:prstGeom prst="rect">
            <a:avLst/>
          </a:prstGeom>
        </p:spPr>
      </p:pic>
      <p:pic>
        <p:nvPicPr>
          <p:cNvPr id="9" name="Рисунок 8"/>
          <p:cNvPicPr>
            <a:picLocks noChangeAspect="1"/>
          </p:cNvPicPr>
          <p:nvPr/>
        </p:nvPicPr>
        <p:blipFill>
          <a:blip r:embed="rId3"/>
          <a:stretch>
            <a:fillRect/>
          </a:stretch>
        </p:blipFill>
        <p:spPr>
          <a:xfrm>
            <a:off x="6486005" y="3293341"/>
            <a:ext cx="4781550" cy="1028700"/>
          </a:xfrm>
          <a:prstGeom prst="rect">
            <a:avLst/>
          </a:prstGeom>
        </p:spPr>
      </p:pic>
    </p:spTree>
    <p:extLst>
      <p:ext uri="{BB962C8B-B14F-4D97-AF65-F5344CB8AC3E}">
        <p14:creationId xmlns:p14="http://schemas.microsoft.com/office/powerpoint/2010/main" val="7834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За довжиною мережі</a:t>
            </a:r>
            <a:endParaRPr lang="uk-UA" dirty="0">
              <a:solidFill>
                <a:schemeClr val="bg1"/>
              </a:solidFill>
            </a:endParaRPr>
          </a:p>
        </p:txBody>
      </p:sp>
      <p:pic>
        <p:nvPicPr>
          <p:cNvPr id="4" name="Рисунок 3"/>
          <p:cNvPicPr>
            <a:picLocks noChangeAspect="1"/>
          </p:cNvPicPr>
          <p:nvPr/>
        </p:nvPicPr>
        <p:blipFill>
          <a:blip r:embed="rId2"/>
          <a:stretch>
            <a:fillRect/>
          </a:stretch>
        </p:blipFill>
        <p:spPr>
          <a:xfrm>
            <a:off x="1152957" y="1832407"/>
            <a:ext cx="9394970" cy="3682828"/>
          </a:xfrm>
          <a:prstGeom prst="rect">
            <a:avLst/>
          </a:prstGeom>
        </p:spPr>
      </p:pic>
    </p:spTree>
    <p:extLst>
      <p:ext uri="{BB962C8B-B14F-4D97-AF65-F5344CB8AC3E}">
        <p14:creationId xmlns:p14="http://schemas.microsoft.com/office/powerpoint/2010/main" val="310481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8692" y="258027"/>
            <a:ext cx="11259126" cy="2208081"/>
          </a:xfrm>
        </p:spPr>
        <p:txBody>
          <a:bodyPr>
            <a:noAutofit/>
          </a:bodyPr>
          <a:lstStyle/>
          <a:p>
            <a:pPr marL="0" indent="0">
              <a:buNone/>
            </a:pPr>
            <a:r>
              <a:rPr lang="uk-UA" dirty="0" smtClean="0">
                <a:solidFill>
                  <a:schemeClr val="bg1"/>
                </a:solidFill>
              </a:rPr>
              <a:t>Протокол передавання даних – набір угод інтерфейсу логічного рівня, що забезпечують передачу даних між різними програмами. </a:t>
            </a:r>
            <a:r>
              <a:rPr lang="uk-UA" dirty="0">
                <a:solidFill>
                  <a:schemeClr val="bg1"/>
                </a:solidFill>
                <a:effectLst/>
              </a:rPr>
              <a:t>Ці угоди задають однаковий спосіб передачі повідомлень і обробки помилок при взаємодії програмного забезпечення рознесеного на просторі апаратної платформи, з'єднаної тим чи іншим </a:t>
            </a:r>
            <a:r>
              <a:rPr lang="uk-UA" dirty="0" smtClean="0">
                <a:solidFill>
                  <a:schemeClr val="bg1"/>
                </a:solidFill>
                <a:effectLst/>
              </a:rPr>
              <a:t>інтерфейсом, що не </a:t>
            </a:r>
            <a:r>
              <a:rPr lang="uk-UA" dirty="0" err="1" smtClean="0">
                <a:solidFill>
                  <a:schemeClr val="bg1"/>
                </a:solidFill>
                <a:effectLst/>
              </a:rPr>
              <a:t>прив</a:t>
            </a:r>
            <a:r>
              <a:rPr lang="en-US" dirty="0" smtClean="0">
                <a:solidFill>
                  <a:schemeClr val="bg1"/>
                </a:solidFill>
                <a:effectLst/>
              </a:rPr>
              <a:t>’</a:t>
            </a:r>
            <a:r>
              <a:rPr lang="uk-UA" dirty="0" err="1" smtClean="0">
                <a:solidFill>
                  <a:schemeClr val="bg1"/>
                </a:solidFill>
                <a:effectLst/>
              </a:rPr>
              <a:t>язаний</a:t>
            </a:r>
            <a:r>
              <a:rPr lang="uk-UA" dirty="0" smtClean="0">
                <a:solidFill>
                  <a:schemeClr val="bg1"/>
                </a:solidFill>
                <a:effectLst/>
              </a:rPr>
              <a:t> до конкретної платформи або виробника</a:t>
            </a:r>
            <a:endParaRPr lang="uk-UA" dirty="0">
              <a:solidFill>
                <a:schemeClr val="bg1"/>
              </a:solidFill>
            </a:endParaRPr>
          </a:p>
        </p:txBody>
      </p:sp>
      <p:pic>
        <p:nvPicPr>
          <p:cNvPr id="5" name="Рисунок 4"/>
          <p:cNvPicPr>
            <a:picLocks noChangeAspect="1"/>
          </p:cNvPicPr>
          <p:nvPr/>
        </p:nvPicPr>
        <p:blipFill>
          <a:blip r:embed="rId2"/>
          <a:stretch>
            <a:fillRect/>
          </a:stretch>
        </p:blipFill>
        <p:spPr>
          <a:xfrm>
            <a:off x="443347" y="2142836"/>
            <a:ext cx="5900422" cy="4598988"/>
          </a:xfrm>
          <a:prstGeom prst="rect">
            <a:avLst/>
          </a:prstGeom>
        </p:spPr>
      </p:pic>
      <p:pic>
        <p:nvPicPr>
          <p:cNvPr id="6" name="Рисунок 5"/>
          <p:cNvPicPr>
            <a:picLocks noChangeAspect="1"/>
          </p:cNvPicPr>
          <p:nvPr/>
        </p:nvPicPr>
        <p:blipFill>
          <a:blip r:embed="rId3"/>
          <a:stretch>
            <a:fillRect/>
          </a:stretch>
        </p:blipFill>
        <p:spPr>
          <a:xfrm>
            <a:off x="6740236" y="1772686"/>
            <a:ext cx="4897582" cy="4969138"/>
          </a:xfrm>
          <a:prstGeom prst="rect">
            <a:avLst/>
          </a:prstGeom>
        </p:spPr>
      </p:pic>
    </p:spTree>
    <p:extLst>
      <p:ext uri="{BB962C8B-B14F-4D97-AF65-F5344CB8AC3E}">
        <p14:creationId xmlns:p14="http://schemas.microsoft.com/office/powerpoint/2010/main" val="2738040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690</TotalTime>
  <Words>933</Words>
  <Application>Microsoft Office PowerPoint</Application>
  <PresentationFormat>Широкоэкранный</PresentationFormat>
  <Paragraphs>56</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Bookman Old Style</vt:lpstr>
      <vt:lpstr>Calibri</vt:lpstr>
      <vt:lpstr>Rockwell</vt:lpstr>
      <vt:lpstr>Times New Roman</vt:lpstr>
      <vt:lpstr>Damask</vt:lpstr>
      <vt:lpstr>Введення в спеціальність  Лекція 1. Основи мережевих технологій </vt:lpstr>
      <vt:lpstr>Історія розвитку мережевих технологій</vt:lpstr>
      <vt:lpstr>Презентация PowerPoint</vt:lpstr>
      <vt:lpstr>Презентация PowerPoint</vt:lpstr>
      <vt:lpstr>Презентация PowerPoint</vt:lpstr>
      <vt:lpstr>Тип комутації</vt:lpstr>
      <vt:lpstr>Технологія передавання</vt:lpstr>
      <vt:lpstr>За довжиною мережі</vt:lpstr>
      <vt:lpstr>Презентация PowerPoint</vt:lpstr>
      <vt:lpstr>Презентация PowerPoint</vt:lpstr>
      <vt:lpstr>Модель ISO-OSI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Модель TCP/IP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Що почитати?</vt:lpstr>
      <vt:lpstr>Якщо читати лінь?)</vt:lpstr>
      <vt:lpstr>Не забувайте про</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  амбітний?   Творчий?  розумієшся на   сучасних технологіях?</dc:title>
  <dc:creator>homer</dc:creator>
  <cp:lastModifiedBy>admin</cp:lastModifiedBy>
  <cp:revision>30</cp:revision>
  <dcterms:created xsi:type="dcterms:W3CDTF">2017-11-21T17:19:25Z</dcterms:created>
  <dcterms:modified xsi:type="dcterms:W3CDTF">2021-09-14T14:35:25Z</dcterms:modified>
</cp:coreProperties>
</file>