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CF7EE9-0D95-43BE-AB6F-4CF05AFF0314}" type="datetimeFigureOut">
              <a:rPr lang="uk-UA" smtClean="0"/>
              <a:t>02.02.2021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4F6C348-2358-4E94-918A-3D2CA288D523}" type="slidenum">
              <a:rPr lang="uk-UA" smtClean="0"/>
              <a:t>‹#›</a:t>
            </a:fld>
            <a:endParaRPr lang="uk-UA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2227515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F7EE9-0D95-43BE-AB6F-4CF05AFF0314}" type="datetimeFigureOut">
              <a:rPr lang="uk-UA" smtClean="0"/>
              <a:t>02.02.2021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6C348-2358-4E94-918A-3D2CA288D52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7716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F7EE9-0D95-43BE-AB6F-4CF05AFF0314}" type="datetimeFigureOut">
              <a:rPr lang="uk-UA" smtClean="0"/>
              <a:t>02.02.2021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6C348-2358-4E94-918A-3D2CA288D52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86486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F7EE9-0D95-43BE-AB6F-4CF05AFF0314}" type="datetimeFigureOut">
              <a:rPr lang="uk-UA" smtClean="0"/>
              <a:t>02.02.2021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6C348-2358-4E94-918A-3D2CA288D52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20660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CF7EE9-0D95-43BE-AB6F-4CF05AFF0314}" type="datetimeFigureOut">
              <a:rPr lang="uk-UA" smtClean="0"/>
              <a:t>02.02.2021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F6C348-2358-4E94-918A-3D2CA288D523}" type="slidenum">
              <a:rPr lang="uk-UA" smtClean="0"/>
              <a:t>‹#›</a:t>
            </a:fld>
            <a:endParaRPr lang="uk-UA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529797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F7EE9-0D95-43BE-AB6F-4CF05AFF0314}" type="datetimeFigureOut">
              <a:rPr lang="uk-UA" smtClean="0"/>
              <a:t>02.02.2021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6C348-2358-4E94-918A-3D2CA288D52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9030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F7EE9-0D95-43BE-AB6F-4CF05AFF0314}" type="datetimeFigureOut">
              <a:rPr lang="uk-UA" smtClean="0"/>
              <a:t>02.02.2021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6C348-2358-4E94-918A-3D2CA288D52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53015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F7EE9-0D95-43BE-AB6F-4CF05AFF0314}" type="datetimeFigureOut">
              <a:rPr lang="uk-UA" smtClean="0"/>
              <a:t>02.02.2021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6C348-2358-4E94-918A-3D2CA288D52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41684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F7EE9-0D95-43BE-AB6F-4CF05AFF0314}" type="datetimeFigureOut">
              <a:rPr lang="uk-UA" smtClean="0"/>
              <a:t>02.02.2021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6C348-2358-4E94-918A-3D2CA288D52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12269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CF7EE9-0D95-43BE-AB6F-4CF05AFF0314}" type="datetimeFigureOut">
              <a:rPr lang="uk-UA" smtClean="0"/>
              <a:t>02.02.2021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F6C348-2358-4E94-918A-3D2CA288D523}" type="slidenum">
              <a:rPr lang="uk-UA" smtClean="0"/>
              <a:t>‹#›</a:t>
            </a:fld>
            <a:endParaRPr lang="uk-UA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06703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CF7EE9-0D95-43BE-AB6F-4CF05AFF0314}" type="datetimeFigureOut">
              <a:rPr lang="uk-UA" smtClean="0"/>
              <a:t>02.02.2021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F6C348-2358-4E94-918A-3D2CA288D523}" type="slidenum">
              <a:rPr lang="uk-UA" smtClean="0"/>
              <a:t>‹#›</a:t>
            </a:fld>
            <a:endParaRPr lang="uk-UA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1584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CF7EE9-0D95-43BE-AB6F-4CF05AFF0314}" type="datetimeFigureOut">
              <a:rPr lang="uk-UA" smtClean="0"/>
              <a:t>02.02.2021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4F6C348-2358-4E94-918A-3D2CA288D523}" type="slidenum">
              <a:rPr lang="uk-UA" smtClean="0"/>
              <a:t>‹#›</a:t>
            </a:fld>
            <a:endParaRPr lang="uk-UA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57332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jpeg"/><Relationship Id="rId5" Type="http://schemas.openxmlformats.org/officeDocument/2006/relationships/image" Target="../media/image24.png"/><Relationship Id="rId4" Type="http://schemas.openxmlformats.org/officeDocument/2006/relationships/image" Target="../media/image2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7" Type="http://schemas.openxmlformats.org/officeDocument/2006/relationships/image" Target="../media/image35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jpeg"/><Relationship Id="rId5" Type="http://schemas.openxmlformats.org/officeDocument/2006/relationships/image" Target="../media/image33.jpeg"/><Relationship Id="rId4" Type="http://schemas.openxmlformats.org/officeDocument/2006/relationships/image" Target="../media/image3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0.jpeg"/><Relationship Id="rId5" Type="http://schemas.openxmlformats.org/officeDocument/2006/relationships/image" Target="../media/image39.jpeg"/><Relationship Id="rId4" Type="http://schemas.openxmlformats.org/officeDocument/2006/relationships/image" Target="../media/image3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eg"/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23582" y="2485850"/>
            <a:ext cx="9852773" cy="2098226"/>
          </a:xfrm>
        </p:spPr>
        <p:txBody>
          <a:bodyPr/>
          <a:lstStyle/>
          <a:p>
            <a:r>
              <a:rPr lang="uk-UA" dirty="0">
                <a:solidFill>
                  <a:schemeClr val="accent6">
                    <a:lumMod val="50000"/>
                  </a:schemeClr>
                </a:solidFill>
              </a:rPr>
              <a:t>ЛЕКЦІЯ 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2 </a:t>
            </a:r>
            <a:r>
              <a:rPr lang="uk-UA" sz="5400" dirty="0" smtClean="0">
                <a:solidFill>
                  <a:schemeClr val="accent6">
                    <a:lumMod val="50000"/>
                  </a:schemeClr>
                </a:solidFill>
              </a:rPr>
              <a:t>«. Режими роботи Трансформатора, напруга, струми, </a:t>
            </a:r>
            <a:r>
              <a:rPr lang="uk-UA" sz="5400" dirty="0" err="1" smtClean="0">
                <a:solidFill>
                  <a:schemeClr val="accent6">
                    <a:lumMod val="50000"/>
                  </a:schemeClr>
                </a:solidFill>
              </a:rPr>
              <a:t>ПоТужність</a:t>
            </a:r>
            <a:r>
              <a:rPr lang="uk-UA" sz="5400" dirty="0" smtClean="0">
                <a:solidFill>
                  <a:schemeClr val="accent6">
                    <a:lumMod val="50000"/>
                  </a:schemeClr>
                </a:solidFill>
              </a:rPr>
              <a:t>»</a:t>
            </a:r>
            <a:endParaRPr lang="uk-UA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81160" y="4609800"/>
            <a:ext cx="6831673" cy="1086237"/>
          </a:xfrm>
        </p:spPr>
        <p:txBody>
          <a:bodyPr/>
          <a:lstStyle/>
          <a:p>
            <a:pPr algn="r"/>
            <a:r>
              <a:rPr lang="uk-UA" dirty="0">
                <a:solidFill>
                  <a:srgbClr val="7030A0"/>
                </a:solidFill>
              </a:rPr>
              <a:t>З предмету Електротехніка та електромеханіка Ч.2.</a:t>
            </a:r>
          </a:p>
          <a:p>
            <a:pPr algn="r"/>
            <a:r>
              <a:rPr lang="uk-UA" dirty="0" err="1">
                <a:solidFill>
                  <a:srgbClr val="7030A0"/>
                </a:solidFill>
              </a:rPr>
              <a:t>К.т.н</a:t>
            </a:r>
            <a:r>
              <a:rPr lang="uk-UA" dirty="0">
                <a:solidFill>
                  <a:srgbClr val="7030A0"/>
                </a:solidFill>
              </a:rPr>
              <a:t>., доцент </a:t>
            </a:r>
            <a:r>
              <a:rPr lang="uk-UA" dirty="0" err="1">
                <a:solidFill>
                  <a:srgbClr val="7030A0"/>
                </a:solidFill>
              </a:rPr>
              <a:t>Шавурський</a:t>
            </a:r>
            <a:r>
              <a:rPr lang="uk-UA" dirty="0">
                <a:solidFill>
                  <a:srgbClr val="7030A0"/>
                </a:solidFill>
              </a:rPr>
              <a:t> Ю.О.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0458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30808" y="132644"/>
            <a:ext cx="62301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Навантажений режим трансформатора.</a:t>
            </a:r>
            <a:endParaRPr lang="uk-UA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59809" y="736685"/>
            <a:ext cx="110819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Припустимо, що до первинної обмотки трансформатора підключена напруга </a:t>
            </a:r>
            <a:r>
              <a:rPr lang="uk-UA" b="1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</a:t>
            </a:r>
            <a:r>
              <a:rPr lang="uk-UA" i="1" baseline="-2500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lang="uk-UA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і по ній протікає струм </a:t>
            </a:r>
            <a:r>
              <a:rPr lang="uk-UA" b="1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І</a:t>
            </a:r>
            <a:r>
              <a:rPr lang="uk-UA" i="1" baseline="-2500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lang="uk-UA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Він утворює магнітний потік, більша частина якого </a:t>
            </a:r>
            <a:r>
              <a:rPr lang="uk-UA" b="1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Ф</a:t>
            </a:r>
            <a:r>
              <a:rPr lang="uk-UA" i="1" baseline="-2500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0 </a:t>
            </a:r>
            <a:r>
              <a:rPr lang="uk-UA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буде замикатись через сердечник, а менша частина </a:t>
            </a:r>
            <a:r>
              <a:rPr lang="uk-UA" b="1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Ф</a:t>
            </a:r>
            <a:r>
              <a:rPr lang="uk-UA" i="1" baseline="-2500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1s</a:t>
            </a:r>
            <a:r>
              <a:rPr lang="uk-UA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буде замикатись через повітря: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484729" y="166001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uk-UA" b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Ф</a:t>
            </a:r>
            <a:r>
              <a:rPr lang="uk-UA" baseline="-2500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0</a:t>
            </a:r>
            <a:r>
              <a:rPr lang="uk-UA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– головний магнітний потік;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b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Ф</a:t>
            </a:r>
            <a:r>
              <a:rPr lang="uk-UA" baseline="-2500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1s</a:t>
            </a:r>
            <a:r>
              <a:rPr lang="uk-UA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– потік розсіювання первинної обмотки.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59809" y="2306346"/>
            <a:ext cx="110819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Головний магнітний потік пронизує витки первинної та вторинної обмотки і наводить в них ЕРС. ЕРС первинної обмотки врівноважується напругою живлення, а ЕРС вторинної обмотки живить навантаження, утворюючи струм у вторинному колі, тобто потужність.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098042" y="3229676"/>
            <a:ext cx="64826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Векторна діаграма навантаженого трансформатора.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10018" y="371219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uk-UA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Приймаються відомими: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· параметри обмоток (</a:t>
            </a:r>
            <a:r>
              <a:rPr lang="uk-UA" b="1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</a:t>
            </a:r>
            <a:r>
              <a:rPr lang="uk-UA" b="1" baseline="-2500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lang="uk-UA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 </a:t>
            </a:r>
            <a:r>
              <a:rPr lang="uk-UA" b="1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</a:t>
            </a:r>
            <a:r>
              <a:rPr lang="uk-UA" b="1" baseline="-2500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uk-UA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 </a:t>
            </a:r>
            <a:r>
              <a:rPr lang="uk-UA" b="1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lang="uk-UA" b="1" baseline="-2500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lang="uk-UA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 </a:t>
            </a:r>
            <a:r>
              <a:rPr lang="uk-UA" b="1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lang="uk-UA" b="1" baseline="-2500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uk-UA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 </a:t>
            </a:r>
            <a:r>
              <a:rPr lang="uk-UA" b="1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</a:t>
            </a:r>
            <a:r>
              <a:rPr lang="uk-UA" b="1" baseline="-2500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lang="uk-UA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 </a:t>
            </a:r>
            <a:r>
              <a:rPr lang="uk-UA" b="1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</a:t>
            </a:r>
            <a:r>
              <a:rPr lang="uk-UA" b="1" baseline="-2500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uk-UA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);</a:t>
            </a:r>
            <a:endParaRPr lang="uk-U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3098042" y="4471707"/>
                <a:ext cx="6096000" cy="64633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i="1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k-UA" i="1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e>
                        <m:sub>
                          <m:r>
                            <a:rPr lang="uk-UA" i="1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ru-RU" i="1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k-UA" i="1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𝐼</m:t>
                          </m:r>
                        </m:e>
                        <m:sub>
                          <m:r>
                            <a:rPr lang="uk-UA" i="1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uk-UA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uk-UA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𝑗</m:t>
                      </m:r>
                      <m:r>
                        <a:rPr lang="uk-UA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𝜔</m:t>
                      </m:r>
                      <m:sSub>
                        <m:sSubPr>
                          <m:ctrlPr>
                            <a:rPr lang="ru-RU" i="1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k-UA" i="1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𝐼</m:t>
                          </m:r>
                        </m:e>
                        <m:sub>
                          <m:r>
                            <a:rPr lang="uk-UA" i="1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ru-RU" i="1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k-UA" i="1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𝐿</m:t>
                          </m:r>
                        </m:e>
                        <m:sub>
                          <m:r>
                            <a:rPr lang="uk-UA" i="1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uk-UA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uk-UA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𝑗</m:t>
                      </m:r>
                      <m:r>
                        <a:rPr lang="uk-UA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𝜔</m:t>
                      </m:r>
                      <m:r>
                        <a:rPr lang="uk-UA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𝑀</m:t>
                      </m:r>
                      <m:sSub>
                        <m:sSubPr>
                          <m:ctrlPr>
                            <a:rPr lang="ru-RU" i="1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𝐼</m:t>
                          </m:r>
                        </m:e>
                        <m:sub>
                          <m:r>
                            <a:rPr lang="uk-UA" i="1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0=</m:t>
                      </m:r>
                      <m:sSub>
                        <m:sSubPr>
                          <m:ctrlPr>
                            <a:rPr lang="ru-RU" i="1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k-UA" i="1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e>
                        <m:sub>
                          <m:r>
                            <a:rPr lang="uk-UA" i="1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ru-RU" i="1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k-UA" i="1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𝐼</m:t>
                          </m:r>
                        </m:e>
                        <m:sub>
                          <m:r>
                            <a:rPr lang="uk-UA" i="1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uk-UA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uk-UA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𝑗</m:t>
                      </m:r>
                      <m:r>
                        <a:rPr lang="uk-UA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𝜔</m:t>
                      </m:r>
                      <m:sSub>
                        <m:sSubPr>
                          <m:ctrlPr>
                            <a:rPr lang="ru-RU" i="1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k-UA" i="1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𝐼</m:t>
                          </m:r>
                        </m:e>
                        <m:sub>
                          <m:r>
                            <a:rPr lang="uk-UA" i="1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ru-RU" i="1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k-UA" i="1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𝐿</m:t>
                          </m:r>
                        </m:e>
                        <m:sub>
                          <m:r>
                            <a:rPr lang="uk-UA" i="1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uk-UA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uk-UA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𝑗</m:t>
                      </m:r>
                      <m:r>
                        <a:rPr lang="uk-UA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𝜔</m:t>
                      </m:r>
                      <m:r>
                        <a:rPr lang="uk-UA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𝑀</m:t>
                      </m:r>
                      <m:sSub>
                        <m:sSubPr>
                          <m:ctrlPr>
                            <a:rPr lang="ru-RU" i="1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k-UA" i="1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𝐼</m:t>
                          </m:r>
                        </m:e>
                        <m:sub>
                          <m:r>
                            <a:rPr lang="uk-UA" i="1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8042" y="4471707"/>
                <a:ext cx="6096000" cy="646331"/>
              </a:xfrm>
              <a:prstGeom prst="rect">
                <a:avLst/>
              </a:prstGeom>
              <a:blipFill rotWithShape="0">
                <a:blip r:embed="rId2"/>
                <a:stretch>
                  <a:fillRect b="-7547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Прямоугольник 9"/>
          <p:cNvSpPr/>
          <p:nvPr/>
        </p:nvSpPr>
        <p:spPr>
          <a:xfrm>
            <a:off x="1110018" y="5118038"/>
            <a:ext cx="2709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uk-UA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uk-UA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взаємоіндуктивність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859809" y="5480070"/>
                <a:ext cx="11232107" cy="12065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uk-UA" dirty="0" smtClean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Побудова векторної діаграми почнемо з дійсної осі +1 комплексної площини, відкладаючи вектор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I</m:t>
                        </m:r>
                      </m:e>
                      <m:sub>
                        <m:r>
                          <a:rPr lang="uk-UA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uk-UA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. Напруга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U</m:t>
                        </m:r>
                      </m:e>
                      <m:sub>
                        <m:r>
                          <a:rPr lang="uk-UA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uk-UA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буде випереджати струм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I</m:t>
                        </m:r>
                      </m:e>
                      <m:sub>
                        <m:r>
                          <a:rPr lang="uk-UA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uk-UA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на кут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uk-UA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φ</m:t>
                        </m:r>
                      </m:e>
                      <m:sub>
                        <m:r>
                          <a:rPr lang="uk-UA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uk-UA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. Падіння напруги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I</m:t>
                        </m:r>
                      </m:e>
                      <m:sub>
                        <m:r>
                          <a:rPr lang="uk-UA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ru-RU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R</m:t>
                        </m:r>
                      </m:e>
                      <m:sub>
                        <m:r>
                          <a:rPr lang="uk-UA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k-UA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uk-UA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збігається по фазі зі струмом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I</m:t>
                        </m:r>
                      </m:e>
                      <m:sub>
                        <m:r>
                          <a:rPr lang="uk-UA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uk-UA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, а </a:t>
                </a:r>
                <a:r>
                  <a:rPr lang="uk-UA" dirty="0" err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ветор</a:t>
                </a:r>
                <a:r>
                  <a:rPr lang="uk-UA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k-UA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𝑗</m:t>
                    </m:r>
                    <m:r>
                      <a:rPr lang="uk-UA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𝜔</m:t>
                    </m:r>
                    <m:sSub>
                      <m:sSubPr>
                        <m:ctrlPr>
                          <a:rPr lang="ru-RU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b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ru-RU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𝐿</m:t>
                        </m:r>
                      </m:e>
                      <m:sub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uk-UA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випереджає вектор струму на кут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90</m:t>
                        </m:r>
                      </m:e>
                      <m:sup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uk-UA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. І останній вектор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uk-UA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та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uk-UA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будуть співпадати з останнім вектором </a:t>
                </a:r>
                <a14:m>
                  <m:oMath xmlns:m="http://schemas.openxmlformats.org/officeDocument/2006/math">
                    <m:r>
                      <a:rPr lang="uk-UA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𝑗</m:t>
                    </m:r>
                    <m:r>
                      <a:rPr lang="uk-UA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𝜔</m:t>
                    </m:r>
                    <m:sSub>
                      <m:sSubPr>
                        <m:ctrlPr>
                          <a:rPr lang="ru-RU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b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ru-RU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𝐿</m:t>
                        </m:r>
                      </m:e>
                      <m:sub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uk-UA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.</a:t>
                </a:r>
                <a:endParaRPr lang="ru-RU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809" y="5480070"/>
                <a:ext cx="11232107" cy="1206549"/>
              </a:xfrm>
              <a:prstGeom prst="rect">
                <a:avLst/>
              </a:prstGeom>
              <a:blipFill rotWithShape="0">
                <a:blip r:embed="rId3"/>
                <a:stretch>
                  <a:fillRect l="-434" t="-3030" r="-326" b="-7071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67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452" y="0"/>
            <a:ext cx="3276600" cy="49911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4249002" y="0"/>
                <a:ext cx="7638197" cy="9391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dirty="0" smtClean="0">
                    <a:latin typeface="Georgia-Identity-H"/>
                  </a:rPr>
                  <a:t>1. Вектор </a:t>
                </a:r>
                <a:r>
                  <a:rPr lang="ru-RU" dirty="0" err="1">
                    <a:latin typeface="Georgia-Identity-H"/>
                  </a:rPr>
                  <a:t>магнітного</a:t>
                </a:r>
                <a:r>
                  <a:rPr lang="ru-RU" dirty="0">
                    <a:latin typeface="Georgia-Identity-H"/>
                  </a:rPr>
                  <a:t> потоку </a:t>
                </a:r>
                <a14:m>
                  <m:oMath xmlns:m="http://schemas.openxmlformats.org/officeDocument/2006/math">
                    <m:r>
                      <a:rPr lang="uk-UA" i="1" u="sng">
                        <a:latin typeface="Cambria Math" panose="02040503050406030204" pitchFamily="18" charset="0"/>
                      </a:rPr>
                      <m:t>Ф </m:t>
                    </m:r>
                  </m:oMath>
                </a14:m>
                <a:r>
                  <a:rPr lang="ru-RU" dirty="0" smtClean="0">
                    <a:latin typeface="SymbolMT-Identity-H"/>
                  </a:rPr>
                  <a:t> </a:t>
                </a:r>
                <a:r>
                  <a:rPr lang="ru-RU" dirty="0" err="1">
                    <a:latin typeface="Georgia-Identity-H"/>
                  </a:rPr>
                  <a:t>спрямовується</a:t>
                </a:r>
                <a:r>
                  <a:rPr lang="ru-RU" dirty="0">
                    <a:latin typeface="Georgia-Identity-H"/>
                  </a:rPr>
                  <a:t> горизонтально.</a:t>
                </a:r>
              </a:p>
              <a:p>
                <a:r>
                  <a:rPr lang="ru-RU" dirty="0">
                    <a:latin typeface="Georgia-Identity-H"/>
                  </a:rPr>
                  <a:t>2. </a:t>
                </a:r>
                <a:r>
                  <a:rPr lang="ru-RU" dirty="0" err="1">
                    <a:latin typeface="Georgia-Identity-H"/>
                  </a:rPr>
                  <a:t>Вектори</a:t>
                </a:r>
                <a:r>
                  <a:rPr lang="ru-RU" dirty="0">
                    <a:latin typeface="Georgia-Identity-H"/>
                  </a:rPr>
                  <a:t> ЕРС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</m:oMath>
                </a14:m>
                <a:r>
                  <a:rPr lang="ru-RU" sz="1100" i="1" dirty="0" smtClean="0">
                    <a:latin typeface="TimesNewRomanPS-ItalicMT-Identity-H"/>
                  </a:rPr>
                  <a:t> </a:t>
                </a:r>
                <a:r>
                  <a:rPr lang="ru-RU" dirty="0" err="1">
                    <a:latin typeface="Georgia-Identity-H"/>
                  </a:rPr>
                  <a:t>відстають</a:t>
                </a:r>
                <a:r>
                  <a:rPr lang="ru-RU" dirty="0">
                    <a:latin typeface="Georgia-Identity-H"/>
                  </a:rPr>
                  <a:t> </a:t>
                </a:r>
                <a:r>
                  <a:rPr lang="ru-RU" dirty="0" err="1">
                    <a:latin typeface="Georgia-Identity-H"/>
                  </a:rPr>
                  <a:t>від</a:t>
                </a:r>
                <a:r>
                  <a:rPr lang="ru-RU" dirty="0">
                    <a:latin typeface="Georgia-Identity-H"/>
                  </a:rPr>
                  <a:t> вектора </a:t>
                </a:r>
                <a:r>
                  <a:rPr lang="ru-RU" dirty="0" err="1">
                    <a:latin typeface="Georgia-Identity-H"/>
                  </a:rPr>
                  <a:t>магнітного</a:t>
                </a:r>
                <a:r>
                  <a:rPr lang="ru-RU" dirty="0">
                    <a:latin typeface="Georgia-Identity-H"/>
                  </a:rPr>
                  <a:t> </a:t>
                </a:r>
                <a:r>
                  <a:rPr lang="ru-RU" dirty="0" smtClean="0">
                    <a:latin typeface="Georgia-Identity-H"/>
                  </a:rPr>
                  <a:t>потоку</a:t>
                </a:r>
                <a:r>
                  <a:rPr lang="en-US" dirty="0" smtClean="0">
                    <a:latin typeface="Georgia-Identity-H"/>
                  </a:rPr>
                  <a:t> </a:t>
                </a:r>
                <a14:m>
                  <m:oMath xmlns:m="http://schemas.openxmlformats.org/officeDocument/2006/math">
                    <m:r>
                      <a:rPr lang="uk-UA" b="0" i="1" u="sng" smtClean="0">
                        <a:latin typeface="Cambria Math" panose="02040503050406030204" pitchFamily="18" charset="0"/>
                      </a:rPr>
                      <m:t>Ф</m:t>
                    </m:r>
                  </m:oMath>
                </a14:m>
                <a:endParaRPr lang="ru-RU" u="sng" dirty="0">
                  <a:latin typeface="SymbolMT-Identity-H"/>
                </a:endParaRPr>
              </a:p>
              <a:p>
                <a:r>
                  <a:rPr lang="uk-UA" dirty="0">
                    <a:latin typeface="Georgia-Identity-H"/>
                  </a:rPr>
                  <a:t>на кут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k-UA" b="0" i="1" smtClean="0">
                            <a:latin typeface="Cambria Math" panose="02040503050406030204" pitchFamily="18" charset="0"/>
                          </a:rPr>
                          <m:t>90</m:t>
                        </m:r>
                      </m:e>
                      <m:sup>
                        <m:r>
                          <a:rPr lang="uk-UA" b="0" i="1" smtClean="0">
                            <a:latin typeface="Cambria Math" panose="02040503050406030204" pitchFamily="18" charset="0"/>
                          </a:rPr>
                          <m:t>о</m:t>
                        </m:r>
                      </m:sup>
                    </m:sSup>
                  </m:oMath>
                </a14:m>
                <a:r>
                  <a:rPr lang="uk-UA" dirty="0" smtClean="0">
                    <a:latin typeface="Georgia-Identity-H"/>
                  </a:rPr>
                  <a:t>.</a:t>
                </a:r>
                <a:endParaRPr lang="uk-UA" dirty="0"/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002" y="0"/>
                <a:ext cx="7638197" cy="939168"/>
              </a:xfrm>
              <a:prstGeom prst="rect">
                <a:avLst/>
              </a:prstGeom>
              <a:blipFill rotWithShape="0">
                <a:blip r:embed="rId3"/>
                <a:stretch>
                  <a:fillRect l="-638" t="-3247" b="-7792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4249002" y="996109"/>
            <a:ext cx="747442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latin typeface="Georgia-Identity-H"/>
              </a:rPr>
              <a:t>3. Під </a:t>
            </a:r>
            <a:r>
              <a:rPr lang="uk-UA" dirty="0" smtClean="0">
                <a:latin typeface="Georgia-Identity-H"/>
              </a:rPr>
              <a:t>кутом                                    </a:t>
            </a:r>
            <a:r>
              <a:rPr lang="ru-RU" dirty="0" smtClean="0">
                <a:latin typeface="Georgia-Identity-H"/>
              </a:rPr>
              <a:t>до </a:t>
            </a:r>
            <a:r>
              <a:rPr lang="ru-RU" dirty="0">
                <a:latin typeface="Georgia-Identity-H"/>
              </a:rPr>
              <a:t>вектора ЕРС </a:t>
            </a:r>
            <a:r>
              <a:rPr lang="ru-RU" dirty="0" smtClean="0">
                <a:latin typeface="Georgia-Identity-H"/>
              </a:rPr>
              <a:t>      проводиться </a:t>
            </a:r>
          </a:p>
          <a:p>
            <a:endParaRPr lang="ru-RU" dirty="0">
              <a:latin typeface="Georgia-Identity-H"/>
            </a:endParaRPr>
          </a:p>
          <a:p>
            <a:r>
              <a:rPr lang="ru-RU" dirty="0" smtClean="0">
                <a:latin typeface="Georgia-Identity-H"/>
              </a:rPr>
              <a:t>век</a:t>
            </a:r>
            <a:r>
              <a:rPr lang="uk-UA" dirty="0" smtClean="0">
                <a:latin typeface="Georgia-Identity-H"/>
              </a:rPr>
              <a:t>тор струму  </a:t>
            </a:r>
            <a:r>
              <a:rPr lang="en-AU" sz="1100" i="1" dirty="0" smtClean="0">
                <a:latin typeface="TimesNewRomanPS-ItalicMT-Identity-H"/>
              </a:rPr>
              <a:t> </a:t>
            </a:r>
            <a:r>
              <a:rPr lang="uk-UA" sz="1100" i="1" dirty="0" smtClean="0">
                <a:latin typeface="TimesNewRomanPS-ItalicMT-Identity-H"/>
              </a:rPr>
              <a:t>     </a:t>
            </a:r>
            <a:r>
              <a:rPr lang="en-AU" dirty="0" smtClean="0">
                <a:latin typeface="Georgia-Identity-H"/>
              </a:rPr>
              <a:t>.</a:t>
            </a:r>
            <a:endParaRPr lang="uk-UA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6680" y="875807"/>
            <a:ext cx="2028825" cy="55245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27181" y="1023227"/>
            <a:ext cx="361950" cy="25717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76000" y="1586375"/>
            <a:ext cx="276225" cy="228600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4249001" y="1980898"/>
            <a:ext cx="74744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Georgia-Identity-H"/>
              </a:rPr>
              <a:t>4. За </a:t>
            </a:r>
            <a:r>
              <a:rPr lang="ru-RU" dirty="0" err="1" smtClean="0">
                <a:latin typeface="Georgia-Identity-H"/>
              </a:rPr>
              <a:t>рівнянням</a:t>
            </a:r>
            <a:r>
              <a:rPr lang="ru-RU" dirty="0" smtClean="0">
                <a:latin typeface="Georgia-Identity-H"/>
              </a:rPr>
              <a:t> </a:t>
            </a:r>
            <a:r>
              <a:rPr lang="ru-RU" dirty="0" err="1" smtClean="0">
                <a:latin typeface="Georgia-Identity-H"/>
              </a:rPr>
              <a:t>будується</a:t>
            </a:r>
            <a:r>
              <a:rPr lang="ru-RU" dirty="0" smtClean="0">
                <a:latin typeface="Georgia-Identity-H"/>
              </a:rPr>
              <a:t> </a:t>
            </a:r>
            <a:r>
              <a:rPr lang="uk-UA" dirty="0" smtClean="0">
                <a:latin typeface="Georgia-Identity-H"/>
              </a:rPr>
              <a:t>вектор </a:t>
            </a:r>
            <a:r>
              <a:rPr lang="uk-UA" dirty="0">
                <a:latin typeface="Georgia-Identity-H"/>
              </a:rPr>
              <a:t>напруги </a:t>
            </a:r>
            <a:r>
              <a:rPr lang="uk-UA" dirty="0" smtClean="0">
                <a:latin typeface="Georgia-Identity-H"/>
              </a:rPr>
              <a:t>    </a:t>
            </a:r>
            <a:r>
              <a:rPr lang="en-AU" sz="1100" i="1" dirty="0" smtClean="0">
                <a:latin typeface="TimesNewRomanPS-ItalicMT-Identity-H"/>
              </a:rPr>
              <a:t> </a:t>
            </a:r>
            <a:r>
              <a:rPr lang="en-AU" dirty="0">
                <a:latin typeface="Georgia-Identity-H"/>
              </a:rPr>
              <a:t>.</a:t>
            </a:r>
            <a:endParaRPr lang="uk-UA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808990" y="2008970"/>
            <a:ext cx="333375" cy="238125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4249000" y="2411689"/>
            <a:ext cx="79429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latin typeface="Georgia-Identity-H"/>
              </a:rPr>
              <a:t>5. Під </a:t>
            </a:r>
            <a:r>
              <a:rPr lang="uk-UA" dirty="0" smtClean="0">
                <a:latin typeface="Georgia-Identity-H"/>
              </a:rPr>
              <a:t>кутом                          </a:t>
            </a:r>
            <a:r>
              <a:rPr lang="en-AU" dirty="0" smtClean="0">
                <a:latin typeface="TimesNewRomanPSMT-Identity-H"/>
              </a:rPr>
              <a:t> </a:t>
            </a:r>
            <a:r>
              <a:rPr lang="uk-UA" dirty="0">
                <a:latin typeface="Georgia-Identity-H"/>
              </a:rPr>
              <a:t>до </a:t>
            </a:r>
            <a:r>
              <a:rPr lang="uk-UA" dirty="0" err="1" smtClean="0">
                <a:latin typeface="Georgia-Identity-H"/>
              </a:rPr>
              <a:t>век</a:t>
            </a:r>
            <a:r>
              <a:rPr lang="ru-RU" dirty="0" smtClean="0">
                <a:latin typeface="Georgia-Identity-H"/>
              </a:rPr>
              <a:t>тора         проводиться вектор</a:t>
            </a:r>
          </a:p>
          <a:p>
            <a:endParaRPr lang="ru-RU" dirty="0">
              <a:latin typeface="Georgia-Identity-H"/>
            </a:endParaRPr>
          </a:p>
          <a:p>
            <a:r>
              <a:rPr lang="ru-RU" dirty="0" smtClean="0">
                <a:latin typeface="Georgia-Identity-H"/>
              </a:rPr>
              <a:t> струму       </a:t>
            </a:r>
            <a:r>
              <a:rPr lang="en-AU" sz="1100" i="1" dirty="0" smtClean="0">
                <a:latin typeface="TimesNewRomanPS-ItalicMT-Identity-H"/>
              </a:rPr>
              <a:t> </a:t>
            </a:r>
            <a:r>
              <a:rPr lang="en-AU" dirty="0">
                <a:latin typeface="Georgia-Identity-H"/>
              </a:rPr>
              <a:t>.</a:t>
            </a:r>
            <a:endParaRPr lang="uk-UA" dirty="0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36680" y="2350230"/>
            <a:ext cx="1343025" cy="542925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567384" y="2449104"/>
            <a:ext cx="438150" cy="28575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255810" y="2961169"/>
            <a:ext cx="342900" cy="285750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4249000" y="342779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latin typeface="Georgia-Identity-H"/>
              </a:rPr>
              <a:t>6. За </a:t>
            </a:r>
            <a:r>
              <a:rPr lang="ru-RU" dirty="0" err="1">
                <a:latin typeface="Georgia-Identity-H"/>
              </a:rPr>
              <a:t>рівнянням</a:t>
            </a:r>
            <a:r>
              <a:rPr lang="ru-RU" dirty="0">
                <a:latin typeface="Georgia-Identity-H"/>
              </a:rPr>
              <a:t> </a:t>
            </a:r>
            <a:r>
              <a:rPr lang="ru-RU" dirty="0" err="1" smtClean="0">
                <a:latin typeface="Georgia-Identity-H"/>
              </a:rPr>
              <a:t>будується</a:t>
            </a:r>
            <a:r>
              <a:rPr lang="ru-RU" dirty="0" smtClean="0">
                <a:latin typeface="Georgia-Identity-H"/>
              </a:rPr>
              <a:t>  </a:t>
            </a:r>
            <a:r>
              <a:rPr lang="uk-UA" dirty="0" smtClean="0">
                <a:latin typeface="Georgia-Identity-H"/>
              </a:rPr>
              <a:t>вектор струму      </a:t>
            </a:r>
            <a:r>
              <a:rPr lang="en-AU" dirty="0" smtClean="0">
                <a:latin typeface="Georgia-Identity-H"/>
              </a:rPr>
              <a:t>.</a:t>
            </a:r>
            <a:endParaRPr lang="uk-UA" dirty="0"/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823208" y="3452916"/>
            <a:ext cx="247650" cy="266700"/>
          </a:xfrm>
          <a:prstGeom prst="rect">
            <a:avLst/>
          </a:prstGeom>
        </p:spPr>
      </p:pic>
      <p:sp>
        <p:nvSpPr>
          <p:cNvPr id="19" name="Прямоугольник 18"/>
          <p:cNvSpPr/>
          <p:nvPr/>
        </p:nvSpPr>
        <p:spPr>
          <a:xfrm>
            <a:off x="4249000" y="3883304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latin typeface="Georgia-Identity-H"/>
              </a:rPr>
              <a:t>7. За </a:t>
            </a:r>
            <a:r>
              <a:rPr lang="ru-RU" dirty="0" err="1">
                <a:latin typeface="Georgia-Identity-H"/>
              </a:rPr>
              <a:t>рівнянням</a:t>
            </a:r>
            <a:r>
              <a:rPr lang="ru-RU" dirty="0">
                <a:latin typeface="Georgia-Identity-H"/>
              </a:rPr>
              <a:t> </a:t>
            </a:r>
            <a:r>
              <a:rPr lang="ru-RU" dirty="0" err="1" smtClean="0">
                <a:latin typeface="Georgia-Identity-H"/>
              </a:rPr>
              <a:t>будується</a:t>
            </a:r>
            <a:r>
              <a:rPr lang="ru-RU" dirty="0" smtClean="0">
                <a:latin typeface="Georgia-Identity-H"/>
              </a:rPr>
              <a:t>  </a:t>
            </a:r>
            <a:r>
              <a:rPr lang="uk-UA" dirty="0" smtClean="0">
                <a:latin typeface="Georgia-Identity-H"/>
              </a:rPr>
              <a:t>вектор </a:t>
            </a:r>
            <a:r>
              <a:rPr lang="uk-UA" dirty="0">
                <a:latin typeface="Georgia-Identity-H"/>
              </a:rPr>
              <a:t>напруги </a:t>
            </a:r>
            <a:r>
              <a:rPr lang="uk-UA" dirty="0" smtClean="0">
                <a:latin typeface="Georgia-Identity-H"/>
              </a:rPr>
              <a:t>     </a:t>
            </a:r>
            <a:r>
              <a:rPr lang="en-AU" sz="1100" i="1" dirty="0" smtClean="0">
                <a:latin typeface="TimesNewRomanPS-ItalicMT-Identity-H"/>
              </a:rPr>
              <a:t> </a:t>
            </a:r>
            <a:r>
              <a:rPr lang="en-AU" dirty="0">
                <a:latin typeface="Georgia-Identity-H"/>
              </a:rPr>
              <a:t>.</a:t>
            </a:r>
            <a:endParaRPr lang="uk-UA" dirty="0"/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931397" y="3883304"/>
            <a:ext cx="304800" cy="285750"/>
          </a:xfrm>
          <a:prstGeom prst="rect">
            <a:avLst/>
          </a:prstGeom>
        </p:spPr>
      </p:pic>
      <p:sp>
        <p:nvSpPr>
          <p:cNvPr id="21" name="Прямоугольник 20"/>
          <p:cNvSpPr/>
          <p:nvPr/>
        </p:nvSpPr>
        <p:spPr>
          <a:xfrm>
            <a:off x="4249000" y="4252636"/>
            <a:ext cx="77473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Georgia-Identity-H"/>
              </a:rPr>
              <a:t>8. </a:t>
            </a:r>
            <a:r>
              <a:rPr lang="ru-RU" dirty="0" smtClean="0">
                <a:latin typeface="Georgia-Identity-H"/>
              </a:rPr>
              <a:t>Кут         </a:t>
            </a:r>
            <a:r>
              <a:rPr lang="ru-RU" dirty="0" err="1" smtClean="0">
                <a:latin typeface="Georgia-Identity-H"/>
              </a:rPr>
              <a:t>між</a:t>
            </a:r>
            <a:r>
              <a:rPr lang="ru-RU" dirty="0" smtClean="0">
                <a:latin typeface="Georgia-Identity-H"/>
              </a:rPr>
              <a:t> </a:t>
            </a:r>
            <a:r>
              <a:rPr lang="ru-RU" dirty="0">
                <a:latin typeface="Georgia-Identity-H"/>
              </a:rPr>
              <a:t>векторами </a:t>
            </a:r>
            <a:r>
              <a:rPr lang="ru-RU" dirty="0" err="1" smtClean="0">
                <a:latin typeface="Georgia-Identity-H"/>
              </a:rPr>
              <a:t>напруги</a:t>
            </a:r>
            <a:r>
              <a:rPr lang="ru-RU" dirty="0" smtClean="0">
                <a:latin typeface="Georgia-Identity-H"/>
              </a:rPr>
              <a:t> </a:t>
            </a:r>
            <a:r>
              <a:rPr lang="ru-RU" i="1" dirty="0">
                <a:latin typeface="TimesNewRomanPS-ItalicMT-Identity-H"/>
              </a:rPr>
              <a:t> </a:t>
            </a:r>
            <a:r>
              <a:rPr lang="ru-RU" i="1" dirty="0" smtClean="0">
                <a:latin typeface="TimesNewRomanPS-ItalicMT-Identity-H"/>
              </a:rPr>
              <a:t>   </a:t>
            </a:r>
            <a:r>
              <a:rPr lang="ru-RU" sz="1100" i="1" dirty="0" smtClean="0">
                <a:latin typeface="TimesNewRomanPS-ItalicMT-Identity-H"/>
              </a:rPr>
              <a:t>     </a:t>
            </a:r>
            <a:r>
              <a:rPr lang="ru-RU" dirty="0" smtClean="0">
                <a:latin typeface="Georgia-Identity-H"/>
              </a:rPr>
              <a:t>та </a:t>
            </a:r>
            <a:r>
              <a:rPr lang="ru-RU" dirty="0">
                <a:latin typeface="Georgia-Identity-H"/>
              </a:rPr>
              <a:t>струму </a:t>
            </a:r>
            <a:r>
              <a:rPr lang="ru-RU" dirty="0" smtClean="0">
                <a:latin typeface="Georgia-Identity-H"/>
              </a:rPr>
              <a:t>       </a:t>
            </a:r>
            <a:r>
              <a:rPr lang="ru-RU" sz="1100" i="1" dirty="0" smtClean="0">
                <a:latin typeface="TimesNewRomanPS-ItalicMT-Identity-H"/>
              </a:rPr>
              <a:t> </a:t>
            </a:r>
            <a:r>
              <a:rPr lang="ru-RU" dirty="0" err="1" smtClean="0">
                <a:latin typeface="Georgia-Identity-H"/>
              </a:rPr>
              <a:t>визначається</a:t>
            </a:r>
            <a:endParaRPr lang="ru-RU" dirty="0" smtClean="0">
              <a:latin typeface="Georgia-Identity-H"/>
            </a:endParaRPr>
          </a:p>
          <a:p>
            <a:endParaRPr lang="ru-RU" dirty="0">
              <a:latin typeface="Georgia-Identity-H"/>
            </a:endParaRPr>
          </a:p>
          <a:p>
            <a:r>
              <a:rPr lang="ru-RU" dirty="0" smtClean="0">
                <a:latin typeface="Georgia-Identity-H"/>
              </a:rPr>
              <a:t>пара</a:t>
            </a:r>
            <a:r>
              <a:rPr lang="uk-UA" dirty="0" smtClean="0">
                <a:latin typeface="Georgia-Identity-H"/>
              </a:rPr>
              <a:t>метрами </a:t>
            </a:r>
            <a:r>
              <a:rPr lang="uk-UA" dirty="0">
                <a:latin typeface="Georgia-Identity-H"/>
              </a:rPr>
              <a:t>навантаження </a:t>
            </a:r>
            <a:r>
              <a:rPr lang="uk-UA" dirty="0" smtClean="0">
                <a:latin typeface="Georgia-Identity-H"/>
              </a:rPr>
              <a:t>трансформатора, тобто                      .</a:t>
            </a:r>
            <a:endParaRPr lang="uk-UA" dirty="0"/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068100" y="4300888"/>
            <a:ext cx="333375" cy="238125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131985" y="4342879"/>
            <a:ext cx="247650" cy="209550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627181" y="4310413"/>
            <a:ext cx="304800" cy="228600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9989131" y="4757737"/>
            <a:ext cx="1266825" cy="4667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786452" y="5259548"/>
                <a:ext cx="1085733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dirty="0" smtClean="0"/>
                  <a:t>Величина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uk-UA" dirty="0" smtClean="0"/>
                  <a:t>називається коефіцієнтом потужності трансформатора, який необхідний для визначення робочих характеристик трансформатора.</a:t>
                </a:r>
                <a:endParaRPr lang="uk-UA" dirty="0"/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452" y="5259548"/>
                <a:ext cx="10857334" cy="646331"/>
              </a:xfrm>
              <a:prstGeom prst="rect">
                <a:avLst/>
              </a:prstGeom>
              <a:blipFill rotWithShape="0">
                <a:blip r:embed="rId17"/>
                <a:stretch>
                  <a:fillRect l="-449" t="-5660" b="-14151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414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80513" y="109182"/>
            <a:ext cx="56865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ПРИНЦИП РОБОТИ ТРАНСФОРМАТОРА</a:t>
            </a:r>
            <a:endParaRPr lang="uk-UA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21308" y="478514"/>
            <a:ext cx="104018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Принцип дії трансформатора побудовано на явищі електромагнітної індукції 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21308" y="847846"/>
            <a:ext cx="111706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При приєднанні первинної обмотки до джерела змінного струму під дією первинної синусоїдної напруги u</a:t>
            </a:r>
            <a:r>
              <a:rPr lang="uk-UA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в первинній обмотці виникає змінний струм i</a:t>
            </a:r>
            <a:r>
              <a:rPr lang="uk-UA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MPC цієї обмотки </a:t>
            </a:r>
            <a:r>
              <a:rPr lang="uk-UA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Ф</a:t>
            </a:r>
            <a:r>
              <a:rPr lang="uk-UA" baseline="-250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=І</a:t>
            </a:r>
            <a:r>
              <a:rPr lang="uk-UA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lang="en-US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</a:t>
            </a:r>
            <a:r>
              <a:rPr lang="uk-UA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збу­джує в осерді змінний магнітний потік Ф, який, як і в котушці зі ста­левим осердям, є синусоїдним: Ф=</a:t>
            </a:r>
            <a:r>
              <a:rPr lang="uk-UA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Ф</a:t>
            </a:r>
            <a:r>
              <a:rPr lang="uk-UA" baseline="-250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</a:t>
            </a:r>
            <a:r>
              <a:rPr lang="uk-UA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sinωt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де ω = 2πf; f - частота всіх величин у трансформаторі.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21308" y="1955842"/>
            <a:ext cx="111706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У відповідності із законом електромагнітної індукції змінний магнітний потік індукує у вторинній обмотці ЕРС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uk-UA" dirty="0"/>
          </a:p>
        </p:txBody>
      </p:sp>
      <p:pic>
        <p:nvPicPr>
          <p:cNvPr id="1026" name="Picture 2" descr="image0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0584" y="2747074"/>
            <a:ext cx="4721549" cy="737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202228" y="3580599"/>
            <a:ext cx="3614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діюче значення якої аналогічно </a:t>
            </a:r>
            <a:endParaRPr lang="uk-UA" dirty="0"/>
          </a:p>
        </p:txBody>
      </p:sp>
      <p:pic>
        <p:nvPicPr>
          <p:cNvPr id="1027" name="Picture 3" descr="image0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5205" y="4042264"/>
            <a:ext cx="3647556" cy="684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021308" y="4928357"/>
            <a:ext cx="111706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Вторинну обмотку тепер можна розглядати як вторинне дже­рело електроенергії. Під дією ЕРС е</a:t>
            </a:r>
            <a:r>
              <a:rPr lang="uk-UA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на затискачах вторинної обмотки виникає змінна напруга </a:t>
            </a:r>
            <a:r>
              <a:rPr lang="en-US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</a:t>
            </a:r>
            <a:r>
              <a:rPr lang="uk-UA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яка подається і на наванта­ження. У підсумку в контурі, що утворюється вторинною обмот­кою і навантаженням, виникає змінний струм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</a:t>
            </a:r>
            <a:r>
              <a:rPr lang="uk-UA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і навантаження отримує електроенергію.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41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3541" y="130623"/>
            <a:ext cx="82386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Основний магнітний потік індукує ЕРС і в первинній обмотці</a:t>
            </a:r>
            <a:endParaRPr lang="uk-UA" dirty="0"/>
          </a:p>
        </p:txBody>
      </p:sp>
      <p:pic>
        <p:nvPicPr>
          <p:cNvPr id="2050" name="Picture 2" descr="image0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8273" y="646208"/>
            <a:ext cx="4729914" cy="773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271804" y="1565620"/>
            <a:ext cx="23257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 діючим значенням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051" name="Picture 3" descr="image00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2890" y="1934952"/>
            <a:ext cx="3197104" cy="767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980424" y="2702257"/>
            <a:ext cx="49085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Очевидно, що співвідношення ЕРС обмоток</a:t>
            </a:r>
            <a:endParaRPr lang="uk-UA" dirty="0"/>
          </a:p>
        </p:txBody>
      </p:sp>
      <p:pic>
        <p:nvPicPr>
          <p:cNvPr id="2052" name="Picture 4" descr="image00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1730" y="3071589"/>
            <a:ext cx="1950734" cy="845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80424" y="3916907"/>
            <a:ext cx="90643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це той же коефіцієнт трансформації, який може збігатися з поданим раніше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73540" y="4304394"/>
            <a:ext cx="112184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Крім того, кожна з обмоток створює пов'язаний тільки з нею магнітний потік розсіювання, відповідно Ф</a:t>
            </a:r>
            <a:r>
              <a:rPr lang="uk-UA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1роз 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і Ф</a:t>
            </a:r>
            <a:r>
              <a:rPr lang="uk-UA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2роз 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(див. рис.). Ці потоки індукують у своїх обмотках додатково ЕРС, анало­гічно</a:t>
            </a:r>
            <a:endParaRPr lang="uk-UA" dirty="0"/>
          </a:p>
        </p:txBody>
      </p:sp>
      <p:pic>
        <p:nvPicPr>
          <p:cNvPr id="2053" name="Picture 5" descr="24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3386" y="1419100"/>
            <a:ext cx="3691131" cy="1870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 descr="image00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071" y="4991163"/>
            <a:ext cx="5886052" cy="79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986070" y="5860449"/>
            <a:ext cx="110376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Розгляд якісних сторін процесів у трансформаторі дозволяє перейти до подання співвідношень основних величин у ньому - </a:t>
            </a:r>
            <a:r>
              <a:rPr lang="uk-UA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напруг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і струмів.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13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47933" y="118997"/>
            <a:ext cx="5532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Рівняння струмів в обмотках трансформатора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32597" y="488329"/>
            <a:ext cx="8893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У режимі неробочого ходу (НХ), коли навантаження відклю­чене і І</a:t>
            </a:r>
            <a:r>
              <a:rPr lang="uk-UA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=0, діє тільки MPC первинної обмотки й амплітуда потоку в векторній формі (приблизно)</a:t>
            </a:r>
            <a:endParaRPr lang="uk-UA" dirty="0"/>
          </a:p>
        </p:txBody>
      </p:sp>
      <p:pic>
        <p:nvPicPr>
          <p:cNvPr id="3074" name="Picture 2" descr="image0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1558" y="375293"/>
            <a:ext cx="2032240" cy="87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64609" y="1134660"/>
            <a:ext cx="86617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де </a:t>
            </a:r>
            <a:r>
              <a:rPr lang="uk-UA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lang="uk-UA" baseline="-250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м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- магнітний опір осердя; І</a:t>
            </a:r>
            <a:r>
              <a:rPr lang="uk-UA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10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- струм первинної обмотки в режимі НХ;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37069" y="1503992"/>
            <a:ext cx="79476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У режимі навантаження діють MPC обох обмоток і амплітуда потоку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75" name="Picture 3" descr="image0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6000" y="1927914"/>
            <a:ext cx="2734054" cy="719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974024" y="2647665"/>
            <a:ext cx="110297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Із формули трансформаторної ЕРС можна виразити амп­літуду магнітного потоку з урахуванням U</a:t>
            </a:r>
            <a:r>
              <a:rPr lang="uk-UA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і 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</a:t>
            </a:r>
            <a:r>
              <a:rPr lang="uk-UA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отримаємо: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76" name="Picture 4" descr="image0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3110" y="3248413"/>
            <a:ext cx="1933475" cy="765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932596" y="3955303"/>
            <a:ext cx="1125940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Діюче значення напруги джерела незмінне, тому амплітуда основного магнітного потоку також повинна бути приблизно постійною (</a:t>
            </a:r>
            <a:r>
              <a:rPr lang="uk-UA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Ф</a:t>
            </a:r>
            <a:r>
              <a:rPr lang="uk-UA" baseline="-250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т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=</a:t>
            </a:r>
            <a:r>
              <a:rPr lang="uk-UA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const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 в діапазоні від неробо­чого ходу до номінального навантаження. Тому прирівняємо вирази:</a:t>
            </a:r>
            <a:endParaRPr lang="uk-UA" dirty="0"/>
          </a:p>
        </p:txBody>
      </p:sp>
      <p:pic>
        <p:nvPicPr>
          <p:cNvPr id="3077" name="Picture 5" descr="image01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1016" y="4729644"/>
            <a:ext cx="3112776" cy="548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974024" y="5355274"/>
            <a:ext cx="10885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 попереднього виразу, 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виразимо струм первинної обмотки й отримаємо рів­няння струмів: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78" name="Picture 6" descr="image01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6803" y="5754558"/>
            <a:ext cx="3937890" cy="721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450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6118" y="0"/>
            <a:ext cx="113958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Тепер із рівняння струмів очевидно, що будь-яка зміна струму у вторинній обмотці при зміні її навантаження супрово­джується відповідною зміною первинного струму.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28053" y="646331"/>
            <a:ext cx="59320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Потужності і втрати потужності у трансформаторі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96115" y="1015663"/>
            <a:ext cx="113958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Із живильної мережі на первинну обмотку трансформатора надходить електрична енергія з активною потужністю</a:t>
            </a:r>
            <a:endParaRPr lang="uk-UA" dirty="0"/>
          </a:p>
        </p:txBody>
      </p:sp>
      <p:pic>
        <p:nvPicPr>
          <p:cNvPr id="4098" name="Picture 2" descr="image0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0218" y="1524675"/>
            <a:ext cx="2530331" cy="506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238768" y="2031326"/>
                <a:ext cx="10416419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uk-UA" dirty="0" smtClean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де </a:t>
                </a:r>
                <a:r>
                  <a:rPr lang="uk-UA" dirty="0" err="1" smtClean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соsφ</a:t>
                </a:r>
                <a:r>
                  <a:rPr lang="uk-UA" dirty="0" smtClean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- коефіцієнт потужності трансформатора;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i="1" dirty="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i="1" dirty="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uk-UA" b="0" i="1" dirty="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uk-UA" dirty="0" smtClean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 - зсув фаз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uk-UA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uk-UA" dirty="0" smtClean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і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uk-UA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ru-RU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8768" y="2031326"/>
                <a:ext cx="10416419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468" t="-8197" b="-24590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796115" y="2400658"/>
            <a:ext cx="91940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Із вторинної обмотки навантаженню віддається активна потужність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endParaRPr lang="uk-UA" dirty="0"/>
          </a:p>
        </p:txBody>
      </p:sp>
      <p:pic>
        <p:nvPicPr>
          <p:cNvPr id="4099" name="Picture 3" descr="image02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0218" y="2769991"/>
            <a:ext cx="2724791" cy="552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206375" y="3323988"/>
            <a:ext cx="52406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де </a:t>
            </a:r>
            <a:r>
              <a:rPr lang="uk-UA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соsφ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- коефіцієнт потужності навантаження;</a:t>
            </a:r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96115" y="3693320"/>
            <a:ext cx="5775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Корисна потужність Р</a:t>
            </a:r>
            <a:r>
              <a:rPr lang="uk-UA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менше затраченої </a:t>
            </a:r>
            <a:r>
              <a:rPr lang="uk-UA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Р</a:t>
            </a:r>
            <a:r>
              <a:rPr lang="uk-UA" baseline="-250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г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а саме: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100" name="Picture 4" descr="image02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7819" y="4062652"/>
            <a:ext cx="2547190" cy="462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778675" y="4570849"/>
            <a:ext cx="102623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тому що процес передачі енергії супроводжується втратами потужності в обмотках і осерді:</a:t>
            </a:r>
            <a:endParaRPr lang="uk-UA" dirty="0"/>
          </a:p>
        </p:txBody>
      </p:sp>
      <p:pic>
        <p:nvPicPr>
          <p:cNvPr id="4101" name="Picture 5" descr="image02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0753" y="5034876"/>
            <a:ext cx="1790251" cy="413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796115" y="5475305"/>
            <a:ext cx="52231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Потужність електричних втрат у двох обмотках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102" name="Picture 6" descr="image02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0218" y="6016198"/>
            <a:ext cx="3503013" cy="430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373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175" y="0"/>
            <a:ext cx="75426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Перетворимо рівняння з урахуванням співвідношення струмів: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122" name="Picture 2" descr="image03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7456" y="369332"/>
            <a:ext cx="37147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55174" y="1091773"/>
            <a:ext cx="109682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звідки видно, що електричні втрати потужності пропорційні струму вторинної обмотки в квадраті.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174" y="1461105"/>
            <a:ext cx="20572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У такому випадку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123" name="Picture 3" descr="image0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0047" y="1897795"/>
            <a:ext cx="2573718" cy="654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755174" y="2665654"/>
            <a:ext cx="11227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Магнітні втрати потужності в сталі осердя були розглянуті і вони складаються із втрат потужності на гістерезис і вихрові струми:</a:t>
            </a:r>
            <a:endParaRPr lang="uk-UA" dirty="0"/>
          </a:p>
        </p:txBody>
      </p:sp>
      <p:pic>
        <p:nvPicPr>
          <p:cNvPr id="5124" name="Picture 4" descr="image03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8500" y="3309234"/>
            <a:ext cx="2205265" cy="447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755174" y="3777870"/>
            <a:ext cx="112275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Загальний енергетичний рівень трансформатора оцінюється його повною номінальною потужністю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125" name="Picture 5" descr="image03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964" y="4168393"/>
            <a:ext cx="5267202" cy="427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755174" y="4584483"/>
            <a:ext cx="5182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Коефіцієнт корисної дії (ККД) трансформатора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126" name="Picture 6" descr="image03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906" y="4953815"/>
            <a:ext cx="911095" cy="911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755174" y="5864910"/>
            <a:ext cx="113230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його номінальне значення </a:t>
            </a:r>
            <a:r>
              <a:rPr lang="uk-UA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</a:t>
            </a:r>
            <a:r>
              <a:rPr lang="uk-UA" baseline="-250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ном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може знаходитися в межах 0,9...0,995, зростаючи з одночасним підвищенням S</a:t>
            </a:r>
            <a:r>
              <a:rPr lang="uk-UA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Н0М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і габаритів трансформаторів.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18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5719" y="198861"/>
            <a:ext cx="103586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Зміна напруги на затискачах вторинної обмотки трансформатора при навантаженні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32598" y="709389"/>
            <a:ext cx="110910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Зовнішню характеристику трансформатора U</a:t>
            </a:r>
            <a:r>
              <a:rPr lang="uk-UA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(S), можна отримати розрахунковим шляхом, вико­ристовуючи паспортні дані трансформатора, де звичайно приво­диться напруга КЗ </a:t>
            </a:r>
            <a:r>
              <a:rPr lang="uk-UA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</a:t>
            </a:r>
            <a:r>
              <a:rPr lang="uk-UA" baseline="-250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к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у відсотках, а також втрати потужності в цьому режимі </a:t>
            </a:r>
            <a:r>
              <a:rPr lang="uk-UA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Р</a:t>
            </a:r>
            <a:r>
              <a:rPr lang="uk-UA" baseline="-250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к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32598" y="1773915"/>
            <a:ext cx="56187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 урахуванням цього напруга короткого замикання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146" name="Picture 2" descr="image03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7139" y="2284442"/>
            <a:ext cx="2763076" cy="690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514901" y="3105835"/>
            <a:ext cx="76290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і фазовий зсув між цією напругою і струмом при КЗ</a:t>
            </a:r>
            <a:endParaRPr lang="uk-UA" dirty="0"/>
          </a:p>
        </p:txBody>
      </p:sp>
      <p:pic>
        <p:nvPicPr>
          <p:cNvPr id="6147" name="Picture 3" descr="image03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0481" y="3605791"/>
            <a:ext cx="2735313" cy="804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932598" y="4622126"/>
            <a:ext cx="102449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враховано, що дослідне КЗ проводиться при номінальному струмі первинної обмотки</a:t>
            </a:r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32598" y="5132654"/>
            <a:ext cx="1125940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При КЗ напруга </a:t>
            </a:r>
            <a:r>
              <a:rPr lang="uk-UA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</a:t>
            </a:r>
            <a:r>
              <a:rPr lang="uk-UA" baseline="-250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lK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приходиться на внутрішній опір обмоток трансформатора Z</a:t>
            </a:r>
            <a:r>
              <a:rPr lang="uk-UA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При НХ струм у первинній обмотці дуже малий, а у вторинній обмотці відсутній. Тому внутрішнім спадом напруги на опорі Z</a:t>
            </a:r>
            <a:r>
              <a:rPr lang="uk-UA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можна знехтувати і напруга вторинної обмотки U</a:t>
            </a:r>
            <a:r>
              <a:rPr lang="uk-UA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20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виявиться найбільшою. Зі збільшенням струму навантаження вторинна напруга U</a:t>
            </a:r>
            <a:r>
              <a:rPr lang="uk-UA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змінюється, тому що вказаний внутрішній спад напруги зростає, і тоді U</a:t>
            </a:r>
            <a:r>
              <a:rPr lang="uk-UA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= U</a:t>
            </a:r>
            <a:r>
              <a:rPr lang="uk-UA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20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-U</a:t>
            </a:r>
            <a:r>
              <a:rPr lang="uk-UA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</a:t>
            </a:r>
            <a:r>
              <a:rPr lang="uk-UA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7223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TM10001105[[fn=Урожай]]</Template>
  <TotalTime>116</TotalTime>
  <Words>645</Words>
  <Application>Microsoft Office PowerPoint</Application>
  <PresentationFormat>Широкоэкранный</PresentationFormat>
  <Paragraphs>72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8" baseType="lpstr">
      <vt:lpstr>Arial</vt:lpstr>
      <vt:lpstr>Cambria Math</vt:lpstr>
      <vt:lpstr>Franklin Gothic Book</vt:lpstr>
      <vt:lpstr>Georgia-Identity-H</vt:lpstr>
      <vt:lpstr>SymbolMT-Identity-H</vt:lpstr>
      <vt:lpstr>Times New Roman</vt:lpstr>
      <vt:lpstr>TimesNewRomanPS-ItalicMT-Identity-H</vt:lpstr>
      <vt:lpstr>TimesNewRomanPSMT-Identity-H</vt:lpstr>
      <vt:lpstr>Crop</vt:lpstr>
      <vt:lpstr>ЛЕКЦІЯ 2 «. Режими роботи Трансформатора, напруга, струми, ПоТужність»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2 «Трансформатор. Режими роботи»</dc:title>
  <dc:creator>Шавурский Юра</dc:creator>
  <cp:lastModifiedBy>Шавурский Юра</cp:lastModifiedBy>
  <cp:revision>12</cp:revision>
  <dcterms:created xsi:type="dcterms:W3CDTF">2021-02-02T14:19:23Z</dcterms:created>
  <dcterms:modified xsi:type="dcterms:W3CDTF">2021-02-02T16:46:06Z</dcterms:modified>
</cp:coreProperties>
</file>