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1" r:id="rId1"/>
  </p:sldMasterIdLst>
  <p:notesMasterIdLst>
    <p:notesMasterId r:id="rId26"/>
  </p:notesMasterIdLst>
  <p:sldIdLst>
    <p:sldId id="256" r:id="rId2"/>
    <p:sldId id="264" r:id="rId3"/>
    <p:sldId id="257" r:id="rId4"/>
    <p:sldId id="265" r:id="rId5"/>
    <p:sldId id="258" r:id="rId6"/>
    <p:sldId id="277" r:id="rId7"/>
    <p:sldId id="278" r:id="rId8"/>
    <p:sldId id="266" r:id="rId9"/>
    <p:sldId id="267" r:id="rId10"/>
    <p:sldId id="259" r:id="rId11"/>
    <p:sldId id="268" r:id="rId12"/>
    <p:sldId id="269" r:id="rId13"/>
    <p:sldId id="260" r:id="rId14"/>
    <p:sldId id="270" r:id="rId15"/>
    <p:sldId id="261" r:id="rId16"/>
    <p:sldId id="271" r:id="rId17"/>
    <p:sldId id="272" r:id="rId18"/>
    <p:sldId id="273" r:id="rId19"/>
    <p:sldId id="274" r:id="rId20"/>
    <p:sldId id="262" r:id="rId21"/>
    <p:sldId id="275" r:id="rId22"/>
    <p:sldId id="276" r:id="rId23"/>
    <p:sldId id="263" r:id="rId24"/>
    <p:sldId id="279" r:id="rId25"/>
  </p:sldIdLst>
  <p:sldSz cx="14630400" cy="8229600"/>
  <p:notesSz cx="8229600" cy="14630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r" panose="020B0604020202020204" charset="0"/>
      <p:regular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  <p:embeddedFont>
      <p:font typeface="Tw Cen MT Condensed" panose="020B0606020104020203" pitchFamily="34" charset="0"/>
      <p:regular r:id="rId36"/>
      <p:bold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42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4630400" cy="548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54864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5952164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2720" y="5952164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2160"/>
            </a:lvl4pPr>
            <a:lvl5pPr marL="2194560" indent="0" algn="ctr">
              <a:buNone/>
              <a:defRPr sz="2160"/>
            </a:lvl5pPr>
            <a:lvl6pPr marL="2743200" indent="0" algn="ctr">
              <a:buNone/>
              <a:defRPr sz="2160"/>
            </a:lvl6pPr>
            <a:lvl7pPr marL="3291840" indent="0" algn="ctr">
              <a:buNone/>
              <a:defRPr sz="2160"/>
            </a:lvl7pPr>
            <a:lvl8pPr marL="3840480" indent="0" algn="ctr">
              <a:buNone/>
              <a:defRPr sz="2160"/>
            </a:lvl8pPr>
            <a:lvl9pPr marL="4389120" indent="0" algn="ctr">
              <a:buNone/>
              <a:defRPr sz="21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2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8499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914400"/>
            <a:ext cx="3154680" cy="649224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721" y="914400"/>
            <a:ext cx="9098280" cy="64922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2070080" y="71116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658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59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14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40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97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22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5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637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4630400" cy="5486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54864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952164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b="0" spc="24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2720" y="5952164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46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4" y="702259"/>
            <a:ext cx="11664086" cy="17995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952" y="2743200"/>
            <a:ext cx="5705856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7184" y="2743200"/>
            <a:ext cx="5705856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496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2615563"/>
            <a:ext cx="5705856" cy="9875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760" b="0" cap="none" baseline="0">
                <a:solidFill>
                  <a:schemeClr val="accent1"/>
                </a:solidFill>
                <a:latin typeface="+mn-lt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954" y="3561346"/>
            <a:ext cx="5705856" cy="40098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9066" y="2615563"/>
            <a:ext cx="5705856" cy="9875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76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216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9066" y="3561346"/>
            <a:ext cx="5705856" cy="40098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0609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6633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5884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28954" y="565811"/>
            <a:ext cx="5266944" cy="208483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987552"/>
            <a:ext cx="6814109" cy="622157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954" y="2709007"/>
            <a:ext cx="5266944" cy="451475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720"/>
              </a:spcBef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6961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952166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4626742" cy="54864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32720" y="5952166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046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8954" y="702259"/>
            <a:ext cx="11664086" cy="1799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2743200"/>
            <a:ext cx="11664088" cy="48280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8955" y="7764845"/>
            <a:ext cx="258497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519" y="7764845"/>
            <a:ext cx="708175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04800" y="7764845"/>
            <a:ext cx="1168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" y="991589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</p:sldLayoutIdLst>
  <p:hf sldNum="0" hdr="0" ftr="0" dt="0"/>
  <p:txStyles>
    <p:titleStyle>
      <a:lvl1pPr algn="l" defTabSz="1097280" rtl="0" eaLnBrk="1" latinLnBrk="0" hangingPunct="1">
        <a:lnSpc>
          <a:spcPct val="80000"/>
        </a:lnSpc>
        <a:spcBef>
          <a:spcPct val="0"/>
        </a:spcBef>
        <a:buNone/>
        <a:defRPr sz="6000" kern="1200" cap="all" spc="12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318211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1272845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145938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163494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prometheus.org.ua/learning/course/course-v1:NAUKMA+SPA101+2021_T1/home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3141" y="607100"/>
            <a:ext cx="7950518" cy="4632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Expert Relations: Роль експертних та аналітичних організацій у лобістській та GR-діяльності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083141" y="5495568"/>
            <a:ext cx="7950518" cy="1636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сучасному світі, де ухвалення рішень стає все складнішим, роль експертів у лобістській діяльності є надзвичайно важливою. Expert Relations - це стратегічна взаємодія з експертами та науковими установами для отримання спеціалізованих знань та експертної думки, що підтримують лобістські кампанії. Ця лекція розглядає ключові аспекти Expert Relations, включаючи роль аналітичних центрів (think-tanks), деліберативний процес та стратегії роботи з експертами в контексті лобізму та GR-діяльності.</a:t>
            </a:r>
            <a:endParaRPr lang="en-US" sz="1300" dirty="0"/>
          </a:p>
        </p:txBody>
      </p:sp>
      <p:sp>
        <p:nvSpPr>
          <p:cNvPr id="5" name="Shape 2"/>
          <p:cNvSpPr/>
          <p:nvPr/>
        </p:nvSpPr>
        <p:spPr>
          <a:xfrm>
            <a:off x="6083141" y="7336750"/>
            <a:ext cx="272772" cy="272772"/>
          </a:xfrm>
          <a:prstGeom prst="roundRect">
            <a:avLst>
              <a:gd name="adj" fmla="val 33519150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2431" y="776526"/>
            <a:ext cx="7891939" cy="1173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Поняття деліберативного процесу</a:t>
            </a:r>
            <a:endParaRPr lang="en-US"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12431" y="2419945"/>
            <a:ext cx="402431" cy="402431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53282" y="2480310"/>
            <a:ext cx="120610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693694" y="2419945"/>
            <a:ext cx="4536043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Залучення широкого кола учасників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37684" y="2756714"/>
            <a:ext cx="8224718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1" algn="just"/>
            <a:r>
              <a:rPr lang="aa-E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Деліберативний </a:t>
            </a:r>
            <a:r>
              <a:rPr lang="aa-E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передбачає участь різних зацікавлених сторін, включаючи експертів, представників громадськості, політиків, бізнес-лідерів, громадських активістів та інших учасників, які мають різні погляди та </a:t>
            </a:r>
            <a:r>
              <a:rPr lang="aa-E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інтереси.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aa-E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багатогранний підхід до вирішення проблеми, дозволяючи врахувати різні перспективи і потенційні наслідки рішень.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112431" y="3773210"/>
            <a:ext cx="402431" cy="402431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33755" y="3833574"/>
            <a:ext cx="159782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693694" y="3773210"/>
            <a:ext cx="393037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Відкрите і прозоре обговорення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693694" y="4173974"/>
            <a:ext cx="7768708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uk-UA" sz="1400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Деліберативний</a:t>
            </a:r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процес передбачає відкритий обмін ідеями та думками між учасниками. Кожен учасник має можливість висловити свою позицію, надати аргументи і обговорити їх з іншими.</a:t>
            </a:r>
          </a:p>
          <a:p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Прозорість процесу допомагає створити довіру між учасниками та підвищує легітимність прийнятих рішень</a:t>
            </a:r>
            <a:endParaRPr lang="uk-UA" sz="1400" dirty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112431" y="5126474"/>
            <a:ext cx="402431" cy="402431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33874" y="5186839"/>
            <a:ext cx="15954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693694" y="5126474"/>
            <a:ext cx="368415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Критичний аналіз і рефлексія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693693" y="5527238"/>
            <a:ext cx="7675449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Учасники </a:t>
            </a:r>
            <a:r>
              <a:rPr lang="uk-UA" sz="1400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деліберативного</a:t>
            </a:r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процесу не лише висловлюють свої думки, але й критично аналізують аргументи інших, обмірковують альтернативні підходи та наслідки різних варіантів рішень. Цей підхід сприяє глибшому розумінню проблеми та допомагає виявити найбільш ефективні рішення.</a:t>
            </a:r>
            <a:endParaRPr lang="uk-UA" sz="1400" dirty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112431" y="6479738"/>
            <a:ext cx="402431" cy="402431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37684" y="6540103"/>
            <a:ext cx="15192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693694" y="6479738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Пошук консенсусу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693694" y="6880503"/>
            <a:ext cx="7675448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uk-UA" sz="1400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Деліберативний</a:t>
            </a:r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процес часто спрямований на досягнення консенсусу серед учасників. Це означає, що рішення або рекомендації мають бути прийнятними для більшості учасників, навіть якщо вони не повністю збігаються з усіма індивідуальними поглядами.</a:t>
            </a:r>
          </a:p>
          <a:p>
            <a:pPr algn="just"/>
            <a:r>
              <a:rPr lang="uk-UA" sz="14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Консенсус сприяє підвищенню рівня підтримки впровадження політичних рекомендацій на практиці.</a:t>
            </a:r>
            <a:endParaRPr lang="uk-UA" sz="1400" dirty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713" y="706122"/>
            <a:ext cx="1295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Документування та аналіз результатів</a:t>
            </a: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деліберативного процесу зазвичай документуються у формі звітів, рекомендацій або інших аналітичних матеріалів. Ці документи містять підсумки обговорень, аргументи на користь прийнятих рішень і можливі наслідки їх впровадження.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може бути проведений аналіз ефективності самого процесу, щоб виявити його сильні сторони та можливі напрямки вдосконалення.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992891"/>
            <a:ext cx="6936947" cy="4616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42" y="2992891"/>
            <a:ext cx="6458630" cy="46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5" y="698480"/>
            <a:ext cx="68362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застосування деліберативного процесу в think-tanks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Громадські консультації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часто використовують деліберативний процес під час проведення громадських консультацій з метою розробки політичних рекомендацій. Це може включати організацію публічних слухань, круглих столів, фокус-груп та інших форматів, які сприяють обговоренню та врахуванню різних думок.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 деліберації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Деякі think-tanks використовують такі методи, як «деліберативні опитування» або «громадянські асамблеї», де випадково відібрані громадяни обговорюють конкретні політичні питання, отримуючи попередню інформацію та консультації від експертів.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політичних стратегій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можуть використовувати деліберативний підхід для розробки довгострокових політичних стратегій. Це передбачає активне залучення різних зацікавлених сторін для досягнення консенсусу щодо основних пріоритетів та напрямків дій.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89450" algn="l"/>
              </a:tabLs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Важливість деліберативного процесу	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Деліберативний процес є важливим інструментом для think-tanks, оскільки він забезпечує більш інклюзивний, прозорий та обґрунтований підхід до розробки політичних рекомендацій. Залучення різних зацікавлених сторін та досягнення консенсусу сприяє більшій легітимності рішень і підвищує їхню ефективність при впровадженні на практиці.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63" y="800099"/>
            <a:ext cx="5977423" cy="66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83876" y="1171516"/>
            <a:ext cx="12296299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Роль Think-tank у практиках лобізма</a:t>
            </a: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3003590"/>
            <a:ext cx="3898821" cy="810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Експертне обґрунтування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4060508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Think-tanks проводять дослідження та аналіз, готують звіти та аналітичні матеріали, які використовуються для розробки та просування законодавчих ініціатив.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3003590"/>
            <a:ext cx="3898821" cy="810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Вплив на громадську думку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4060508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Активна співпраця зі ЗМІ, публікації та медіа-кампанії допомагають формувати громадську думку на підтримку політичних ініціатив.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3003590"/>
            <a:ext cx="3898821" cy="810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Платформа для діалогу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4060508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Організація конференцій, семінарів та інших заходів створює можливості для обговорення важливих питань та лобіювання певних політичних ідей.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248" y="7081809"/>
            <a:ext cx="13171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Think-tanks відіграють значну роль у практиках лобізму, надаючи експертну підтримку, інформаційні ресурси та ідеї, які впливають на процеси ухвалення рішень. Їхня діяльність допомагає формувати політичний порядок денний, впливаючи на політиків, державних службовців та громадськість.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429" y="258187"/>
            <a:ext cx="9775371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Адвокація та просування ідей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Просування політичних рекомендацій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активно просувають свої політичні рекомендації серед політиків та урядовців, які беруть участь у процесі ухвалення рішень. Вони можуть безпосередньо співпрацювати з лобістами для донесення цих рекомендацій до цільової аудиторії.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законодавчих ініціатив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аналізують існуючі та запропоновані законодавчі ініціативи, надаючи рекомендації щодо їхньої зміни або підтримки, що допомагає лобістам коригувати свої стратегії.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Розробка нових ідей і концепцій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Інноваційні рішення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часто стають джерелом нових ідей та інноваційних підходів до вирішення проблем, що можуть бути використані лобістами для створення нових політичних ініціатив.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Стратегічне планування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Вони допомагають розробляти довгострокові стратегії та політики, що можуть бути ефективно просунуті через лобістські канали.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Інтелектуальна підтримка лобістів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 та тренінги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можуть надавати консультації та проводити тренінги для лобістів, підвищуючи їхні знання та навички щодо конкретних питань або стратегій лобізму.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риторики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Вони можуть допомагати у розробці ефективної риторики та аргументів, що можуть бути використані лобістами в їхніх кампаніях.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Етичні рамки та прозорість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етичних стандартів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Think-tanks можуть сприяти розробці етичних стандартів для лобістської діяльності, забезпечуючи її прозорість та відповідність суспільним очікуванням.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ризиків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Вони також можуть аналізувати потенційні ризики, пов'язані з лобістською діяльністю, і пропонувати шляхи їхнього мінімізації.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think-tanks відіграють центральну роль у сучасних практиках лобізму, надаючи аналітичну, стратегічну та інформаційну підтримку, що значно підвищує ефективність лобістських зусиль.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723" y="430665"/>
            <a:ext cx="3074534" cy="3074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439" y="3685494"/>
            <a:ext cx="2994387" cy="3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8384" y="497324"/>
            <a:ext cx="788003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Стратегії та технології роботи з експертами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384" y="1953339"/>
            <a:ext cx="902970" cy="144470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92221" y="2133838"/>
            <a:ext cx="3531513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Вибір відповідних експертів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292221" y="2538413"/>
            <a:ext cx="6706195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Обрання експертів, чия репутація та знання відповідають потребам кампанії.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384" y="3398044"/>
            <a:ext cx="902970" cy="14447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92221" y="3578543"/>
            <a:ext cx="4449485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Побудова довгострокових відносин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292221" y="3983117"/>
            <a:ext cx="6706195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Створення довірчих та взаємовигідних відносин з експертами через постійну співпрацю.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384" y="4842748"/>
            <a:ext cx="902970" cy="14447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92221" y="5023247"/>
            <a:ext cx="3162657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Забезпечення прозорості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292221" y="5427821"/>
            <a:ext cx="6706195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Дотримання прозорості в роботі з експертами, уникнення конфлікту інтересів.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384" y="6287453"/>
            <a:ext cx="902970" cy="144470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92221" y="6467951"/>
            <a:ext cx="483643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Використання результатів досліджень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7292221" y="6872526"/>
            <a:ext cx="6706195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Ефективне використання даних та аналізів у комунікаційних стратегіях та роботі з медіа.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914" y="866898"/>
            <a:ext cx="8229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Інструменти та методи залучення експертів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ефективної роботи з експертами в рамках лобістських кампаній використовуються різноманітні інструменти та методи. Деякі з них включають: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круглих столів та семінарів: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формат, який дозволяє зібрати разом експертів, представників бізнесу та політиків для обговорення певної проблеми. Такі заходи допомагають не лише обмінятися ідеями, але й сформувати консенсус щодо певних рішень.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Публікація наукових статей та аналітичних звітів: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Лобісти можуть співпрацювати з експертами у створенні статей або звітів, що висвітлюють певні питання. Такі публікації часто використовуються для інформування законодавців, урядовців та громадськості про певні аспекти політики.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Експертні комітети та консультативні ради: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експертів до складу таких органів дозволяє отримати постійний доступ до фахових консультацій. Це може бути корисно як для лобістів, так і для урядових структур, що шукають підтримку для розробки політики.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Медіа-виступи та PR-кампанії: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Експерти можуть виступати в медіа для просування певних ідей або ініціатив. Важливо, щоб такі виступи базувалися на фактах і наукових даних, що підсилює довіру громадськості до кампанії.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з науковими установами: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Лобістські організації можуть укладати угоди з університетами або науковими інститутами для проведення досліджень, що підтримують їхні ініціативи.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150" y="853299"/>
            <a:ext cx="4979534" cy="67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343" y="849200"/>
            <a:ext cx="7315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цифрових технологій у взаємодії з експертами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Цифрові технології суттєво змінили підходи до Expert Relations. Деякі з ключових змін включають: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Онлайн-платформи для співпраці: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платформи дозволяють об’єднувати експертів з усього світу для обговорення проблем та спільної роботи над дослідженнями. Це розширює можливості для пошуку та залучення фахівців з різних країн.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мережі: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мережі, такі як LinkedIn чи Twitter, стають важливими інструментами для зв’язку з експертами. Вони також дозволяють ефективно поширювати результати досліджень та експертні думки серед широкої аудиторії.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Аналітика великих даних: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аналітичних інструментів для обробки великих обсягів даних дозволяє глибше розуміти проблеми, з якими стикаються експерти, та знаходити нові шляхи для їхнього вирішення.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443" y="849200"/>
            <a:ext cx="5219700" cy="58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1172" y="620209"/>
            <a:ext cx="73152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Міжнародний контекст Expert Relations</a:t>
            </a:r>
            <a:endParaRPr lang="uk-UA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глобалізованому світі лобізм все частіше виходить за межі однієї країни. Це вимагає залучення експертів з різних країн та міжнародних організацій. Деякі важливі аспекти міжнародних Expert Relations включають: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міжнародних експертів: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вирішення глобальних проблем, таких як зміна клімату чи регулювання цифрової економіки, необхідно залучати експертів, які мають досвід роботи в різних юрисдикціях.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 з міжнародними організаціями: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з організаціями, такими як ООН, ВООЗ або МВФ, може надавати додаткову вагу лобістським ініціативам, особливо коли мова йде про питання глобального значення.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Крос-культурні комунікації: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міжнародних кампаніях важливо враховувати культурні особливості різних країн, що може вплинути на вибір експертів та методи взаємодії з ними.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209"/>
            <a:ext cx="5900057" cy="55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686" y="105289"/>
            <a:ext cx="13258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 практики в управлінні Expert Relations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забезпечення успіху Expert Relations у лобістській діяльності важливо впроваджувати певні практики управління, які можуть включати: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бази даних експертів: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Лобістським організаціям корисно створити та підтримувати базу даних експертів, з якими вони співпрацюють або можуть співпрацювати. Це дозволить швидко знаходити потрібних фахівців для кожної окремої кампанії.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Регулярна комунікація: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Ефективна взаємодія з експертами потребує регулярного обміну інформацією. Це можуть бути зустрічі, обговорення досліджень або просто підтримка контакту через електронну пошту чи інші комунікаційні канали.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експертних даних у процес ухвалення рішень: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Лобісти повинні інтегрувати дані, отримані від експертів, у свої аргументи та стратегії, щоб ці дані дійсно впливали на ухвалення рішень. Це може включати підготовку спеціальних звітів для політиків, створення інфографіки або презентацій, що демонструють ключові висновки.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підтримки експертів: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Лобістські організації можуть надавати підтримку експертам у вигляді фінансування досліджень, організації заходів для публікації їхніх робіт або надання ресурсів для продовження їхньої діяльності. Це може включати як фінансову допомогу, так і організаційні ресурси.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Врахування культурних та регіональних відмінностей: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лобістська кампанія має міжнародний характер, важливо враховувати культурні та регіональні відмінності при взаємодії з експертами. Це може вплинути на вибір підходів до роботи та комунікації з фахівцями в різних країнах.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1" y="3860163"/>
            <a:ext cx="13871205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5" y="581523"/>
            <a:ext cx="12975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 Relations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стратегічна взаємодія з експертами, науковими установами та іншими фахівцями з метою отримання та використання спеціалізованих знань, аналізу та експертної думки для підтримки лобістських кампаній. Це один з ключових елементів сучасного лобізму, що дозволяє забезпечити доказовість та легітимність позицій, які просуваються.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3206523"/>
            <a:ext cx="13735593" cy="45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7924" y="424339"/>
            <a:ext cx="8068151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Використання Expert Relations у кризових ситуаціях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24" y="1663541"/>
            <a:ext cx="384215" cy="3842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7924" y="2201466"/>
            <a:ext cx="3212068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Швидка мобілізація експертів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537924" y="2545794"/>
            <a:ext cx="8068151" cy="491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Здатність швидко залучати експертів для отримання актуальної інформації та рекомендацій у кризових ситуаціях.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24" y="3498652"/>
            <a:ext cx="384215" cy="3842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7924" y="4036576"/>
            <a:ext cx="3475434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Робота з науковими прогнозами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537924" y="4380905"/>
            <a:ext cx="8068151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експертних прогнозів для коригування стратегій в умовах невизначеності.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24" y="5087898"/>
            <a:ext cx="384215" cy="3842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37924" y="5625822"/>
            <a:ext cx="4202192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Забезпечення достовірності інформації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537924" y="5970151"/>
            <a:ext cx="8068151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Співпраця з перевіреними експертами для уникнення поширення недостовірної інформації.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24" y="6677144"/>
            <a:ext cx="384215" cy="3842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37924" y="7215068"/>
            <a:ext cx="3725108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Адаптація комунікаційної стратегії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537924" y="7559397"/>
            <a:ext cx="8068151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Зміна комунікаційної стратегії відповідно до нових умов з допомогою експертів.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2" y="871363"/>
            <a:ext cx="73152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громадської думки в Expert Relations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громадськості до лобістської діяльності через Expert Relations стає все більш важливим аспектом у демократичних суспільствах. Це дозволяє зробити лобістські ініціативи більш прозорими та легітимними. Основні підходи до інтеграції громадської думки: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громадських консультацій: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Лобістські організації можуть організовувати консультації з громадськістю з метою отримання зворотного зв’язку на певні ініціативи. Експерти можуть виступати як фасилітатори таких консультацій, пояснюючи складні питання та аналізуючи відповіді.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опитувань та соціальних досліджень: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громадської думки можуть надавати цінні дані про підтримку або спротив певним ініціативам. Експерти допомагають інтерпретувати ці дані та інтегрувати їх у стратегії лобіювання.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Публічні обговорення та дебати: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публічних дебатів за участю експертів, політиків та представників громадськості може підвищити прозорість процесу ухвалення рішень і сприяти кращому розумінню складних питань.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871363"/>
            <a:ext cx="5932714" cy="67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14" y="833067"/>
            <a:ext cx="73152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кейс-стаді для навчання та підвищення кваліфікації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із ефективних способів удосконалення навичок роботи з експертами є аналіз реальних кейс-стаді. Це дозволяє зрозуміти, як теоретичні концепції працюють на практиці та яких результатів можна досягти. Деякі приклади включають: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успішних лобістських кампаній: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Розбір реальних прикладів успішних кампаній, де було використано Expert Relations, дозволяє зрозуміти ключові фактори успіху та уникнути помилок у майбутньому.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 невдалих кейсів: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 випадків, коли лобістські ініціативи зазнали невдачі через недостатню роботу з експертами, може бути не менш корисним. Це дозволяє виявити слабкі місця та вдосконалити процеси взаємодії з фахівцями.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Навчальні симуляції: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симуляцій лобістських кампаній з використанням Expert Relations може допомогти учасникам зрозуміти реальні виклики та відпрацювати навички ефективної взаємодії з експертами.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370" y="933605"/>
            <a:ext cx="5631543" cy="60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3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5328" y="601504"/>
            <a:ext cx="13199745" cy="1341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Майбутнє Expert Relations у лобістській діяльності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8" y="2351365"/>
            <a:ext cx="4195524" cy="25929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5328" y="5199698"/>
            <a:ext cx="4195524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Віртуальні експертні платформи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715328" y="5992773"/>
            <a:ext cx="4195524" cy="163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Інтеграція цифрових технологій у процеси взаємодії з експертами, включаючи використання віртуальних платформ для обговорення та аналізу питань у режимі реального часу.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319" y="2351365"/>
            <a:ext cx="4195643" cy="25930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17319" y="5199817"/>
            <a:ext cx="4195643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Зростання ролі штучного інтелекту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5217319" y="5992892"/>
            <a:ext cx="4195643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ШІ для аналізу великих масивів даних, прогнозування тенденцій та визначення ключових експертів у певних галузях.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429" y="2351365"/>
            <a:ext cx="4195524" cy="259294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9429" y="5199698"/>
            <a:ext cx="4195524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Підвищення важливості міждисциплінарних знань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9719429" y="5992773"/>
            <a:ext cx="4195524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Орієнтація на міждисциплінарні підходи для ефективного вирішення комплексних питань у глобалізованому світі.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486" y="1121229"/>
            <a:ext cx="11310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курс: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https://apps.prometheus.org.ua/learning/course/course-v1:NAUKMA+SPA101+2021_T1/home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2308" y="881301"/>
            <a:ext cx="7952184" cy="1117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Визначення та роль Expert Relations у лобістській діяльності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082308" y="2253972"/>
            <a:ext cx="7952184" cy="1009650"/>
          </a:xfrm>
          <a:prstGeom prst="roundRect">
            <a:avLst>
              <a:gd name="adj" fmla="val 708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60187" y="2431852"/>
            <a:ext cx="2234922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Джерело знань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60187" y="2813328"/>
            <a:ext cx="7596426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Експерти надають спеціалізовані знання, недоступні для лобістів або їхніх клієнтів.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082308" y="3433882"/>
            <a:ext cx="7952184" cy="1282065"/>
          </a:xfrm>
          <a:prstGeom prst="roundRect">
            <a:avLst>
              <a:gd name="adj" fmla="val 55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260187" y="3611761"/>
            <a:ext cx="2847975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Підтримка аргументації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60187" y="3993237"/>
            <a:ext cx="7596426" cy="54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Експертна думка дозволяє формувати переконливі аргументи, базовані на доказах та наукових дослідженнях.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082308" y="4886206"/>
            <a:ext cx="7952184" cy="1009650"/>
          </a:xfrm>
          <a:prstGeom prst="roundRect">
            <a:avLst>
              <a:gd name="adj" fmla="val 708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60187" y="5064085"/>
            <a:ext cx="2234922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Легітимність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60187" y="5445562"/>
            <a:ext cx="7596426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Залучення авторитетних експертів додає ваги і легітимності лобістським ініціативам.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082308" y="6066115"/>
            <a:ext cx="7952184" cy="1282065"/>
          </a:xfrm>
          <a:prstGeom prst="roundRect">
            <a:avLst>
              <a:gd name="adj" fmla="val 557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60187" y="6243995"/>
            <a:ext cx="3422094" cy="27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Комунікація з громадськістю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260187" y="6625471"/>
            <a:ext cx="7596426" cy="54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Експерти часто використовуються як рупор для донесення позицій до громадськості через медіа та публічні виступи.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485" y="1423912"/>
            <a:ext cx="12453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експертів у лобістській діяльності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Експерти можуть бути різних типів, залежно від їхньої спеціалізації та ролі в лобістській кампанії: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Академічні експерти: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Вчені, дослідники, професори, які володіють глибокими знаннями у певній галузі.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Галузеві фахівці: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Професіонали, які працюють в певній індустрії і мають практичний досвід.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Консалтингові фірми: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Спеціалізовані компанії, які надають аналітичні та дослідницькі послуги.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Tanks: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Аналітичні центри, які займаються розробкою політик та стратегій в різних галузях.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5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9571" y="597218"/>
            <a:ext cx="7937659" cy="1131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Поняття та історія розвитку феномену Think-tank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36625" y="1986796"/>
            <a:ext cx="22860" cy="5645587"/>
          </a:xfrm>
          <a:prstGeom prst="roundRect">
            <a:avLst>
              <a:gd name="adj" fmla="val 316647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6519029" y="2363033"/>
            <a:ext cx="603171" cy="22860"/>
          </a:xfrm>
          <a:prstGeom prst="roundRect">
            <a:avLst>
              <a:gd name="adj" fmla="val 316647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6154222" y="2180630"/>
            <a:ext cx="387668" cy="387668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89953" y="2238732"/>
            <a:ext cx="11620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295912" y="2159079"/>
            <a:ext cx="4688205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Рання історія (XIX - початок XX століття)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295912" y="2545199"/>
            <a:ext cx="6731318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2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Перші think-tanks з'явилися в Європі та США для забезпечення урядів експертними </a:t>
            </a:r>
            <a:r>
              <a:rPr lang="en-US" sz="12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рекомендаціями</a:t>
            </a:r>
            <a:r>
              <a:rPr lang="en-US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aa-E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Великій Британії в 1831 році був заснований </a:t>
            </a:r>
            <a:r>
              <a:rPr lang="aa-E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United Services Institute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(RUSI), який спеціалізувався на питаннях оборони та </a:t>
            </a:r>
            <a:r>
              <a:rPr lang="aa-E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безпеки.Перший 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 think-tank у США — </a:t>
            </a:r>
            <a:r>
              <a:rPr lang="aa-E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Brookings Institution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заснований у 1916 році Робертом Брукінгсом. Він став одним з перших центрів, що фокусувалися на економічних дослідженнях та аналізі державної політики.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5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519029" y="3817501"/>
            <a:ext cx="603171" cy="22860"/>
          </a:xfrm>
          <a:prstGeom prst="roundRect">
            <a:avLst>
              <a:gd name="adj" fmla="val 316647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6154222" y="3635097"/>
            <a:ext cx="387668" cy="387668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71022" y="3693200"/>
            <a:ext cx="15394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295912" y="3613547"/>
            <a:ext cx="4825841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Міжвоєнний період і Друга світова війна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295912" y="3930669"/>
            <a:ext cx="6731318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 міжвоєнний період аналітичні центри почали відігравати дедалі важливішу роль у політиці. У цей час з'являється </a:t>
            </a:r>
            <a:r>
              <a:rPr lang="en-US" sz="1200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Chathm</a:t>
            </a:r>
            <a:r>
              <a:rPr lang="en-US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House (</a:t>
            </a:r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офіційно відомий як </a:t>
            </a:r>
            <a:r>
              <a:rPr lang="en-US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Royal Institute of International Affairs), </a:t>
            </a:r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заснований у 1920 році у Великій Британії. Він став важливим центром для досліджень міжнародних відносин.</a:t>
            </a:r>
          </a:p>
          <a:p>
            <a:pPr algn="just"/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Під час Другої світової війни та після неї роль </a:t>
            </a:r>
            <a:r>
              <a:rPr lang="en-US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think-tank'</a:t>
            </a:r>
            <a:r>
              <a:rPr lang="uk-UA" sz="1200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ів</a:t>
            </a:r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зросла, особливо у сферах національної безпеки та міжнародних відносин. У США в 1948 році був заснований </a:t>
            </a:r>
            <a:r>
              <a:rPr lang="en-US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Rand Corporation, </a:t>
            </a:r>
            <a:r>
              <a:rPr lang="uk-UA" sz="1200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який став одним з провідних центрів з питань національної безпеки, оборони та технологічних досліджень.</a:t>
            </a:r>
            <a:endParaRPr lang="uk-UA" sz="1200" dirty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519029" y="5271968"/>
            <a:ext cx="603171" cy="22860"/>
          </a:xfrm>
          <a:prstGeom prst="roundRect">
            <a:avLst>
              <a:gd name="adj" fmla="val 316647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6154222" y="5089565"/>
            <a:ext cx="387668" cy="387668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71260" y="5147667"/>
            <a:ext cx="15359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295912" y="5068014"/>
            <a:ext cx="455556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Післявоєнний період та холодна війна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820614" y="5454134"/>
            <a:ext cx="7206616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1"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aa-E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ісля 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 світової війни кількість think-tank'ів значно збільшилася, особливо в США та Західній Європі. Вони почали спеціалізуватися на різних аспектах державної політики, економіки, міжнародних відносин та інших галузях.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цей період багато think-tank'ів були створені з метою впливу на політичний курс під час холодної війни. Наприклад, </a:t>
            </a:r>
            <a:r>
              <a:rPr lang="aa-E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Heritage Foundation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заснований у 1973 році, став відомим своїми консервативними позиціями та впливом на політику адміністрації Рейгана.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519029" y="6726436"/>
            <a:ext cx="603171" cy="22860"/>
          </a:xfrm>
          <a:prstGeom prst="roundRect">
            <a:avLst>
              <a:gd name="adj" fmla="val 316647"/>
            </a:avLst>
          </a:prstGeom>
          <a:solidFill>
            <a:srgbClr val="B2D4E5"/>
          </a:solidFill>
          <a:ln/>
        </p:spPr>
      </p:sp>
      <p:sp>
        <p:nvSpPr>
          <p:cNvPr id="21" name="Shape 18"/>
          <p:cNvSpPr/>
          <p:nvPr/>
        </p:nvSpPr>
        <p:spPr>
          <a:xfrm>
            <a:off x="6154222" y="6544032"/>
            <a:ext cx="387668" cy="387668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74832" y="6602135"/>
            <a:ext cx="1463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4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295912" y="6522482"/>
            <a:ext cx="2261949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Сучасний</a:t>
            </a:r>
            <a:r>
              <a:rPr lang="en-US" sz="175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175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період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6925796" y="6908602"/>
            <a:ext cx="7101433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1" algn="just"/>
            <a:r>
              <a:rPr lang="aa-E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think-tanks функціонують у багатьох країнах світу, від США та Європи до Азії, Африки та Латинської Америки. Вони відіграють важливу роль у формуванні державної політики, впливаючи на прийняття рішень у галузі економіки, соціальної політики, охорони здоров'я, екології та інших сфер.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aa-E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зростаючого попиту на аналітичні дані та експертні думки, think-tanks продовжують еволюціонувати, адаптуючись до нових викликів і можливостей у сучасному світі.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064" y="2482579"/>
            <a:ext cx="5246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Think-tank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(або аналітичний центр) — це організація, яка займається дослідженнями та розробкою політики, пропонуючи рішення для урядів, бізнесу та інших зацікавлених сторін. Think-tanks можуть бути незалежними або афілійованими з конкретними політичними партіями, урядами чи бізнес-структурами. Вони працюють у різних сферах, таких як економіка, соціальна політика, міжнародні відносини, екологія та інші.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914" y="211753"/>
            <a:ext cx="8131629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січня 2019 року опублікований щорічний рейтинг найкращих аналітичних центрів світу "</a:t>
            </a:r>
            <a:r>
              <a:rPr lang="en-US" b="1" i="0" dirty="0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Go to Think Tank Index Report", </a:t>
            </a:r>
            <a:r>
              <a:rPr lang="uk-UA" b="1" i="0" dirty="0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 готується в рамках Програми аналітичних центрів та громадянського суспільства Інституту </a:t>
            </a:r>
            <a:r>
              <a:rPr lang="uk-UA" b="1" i="0" dirty="0" err="1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Лаудера</a:t>
            </a:r>
            <a:r>
              <a:rPr lang="uk-UA" b="1" i="0" dirty="0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</a:t>
            </a:r>
            <a:r>
              <a:rPr lang="uk-UA" b="1" i="0" dirty="0" err="1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Пенсільванії</a:t>
            </a:r>
            <a:r>
              <a:rPr lang="uk-UA" b="1" i="0" dirty="0" smtClean="0">
                <a:solidFill>
                  <a:srgbClr val="0A2B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"Аналітичні центри та громадянське суспільство" (</a:t>
            </a:r>
            <a:r>
              <a:rPr lang="en-US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TTCSP) 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</a:t>
            </a:r>
            <a:r>
              <a:rPr lang="uk-UA" b="0" i="0" dirty="0" err="1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Лаудера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dirty="0" err="1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Пенсильванського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проводить дослідження щодо ролі аналітичних центрів у розвитку громадянського суспільства та політичних інститутів у країнах світу.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досліджує базу даних понад 7500 аналітичних центрів у 181 країні світу. Щорічно </a:t>
            </a:r>
            <a:r>
              <a:rPr lang="en-US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TTCSP 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публікує індекс-рейтинг </a:t>
            </a:r>
            <a:r>
              <a:rPr lang="en-US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Go To Think Tank, 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 групує провідні світові аналітичні центри за різними категоріями.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згідно </a:t>
            </a:r>
            <a:r>
              <a:rPr lang="en-US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Go To Think Tank, 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кількість аналітичних центрів знаходиться в Європі, у нас їх 2219 або 27,2% від 8 162 світових. Країною в якій найбільше аналітичних центрів традиційно залишається – США, а РФ посіла 7 місце з показником 215 установ. У Польщі – 60, в Румунії – 54, в Болгарії – 44, в Україні – 39 та по 22 в Білорусі та Литві.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Метою цього рейтингу є збільшення ефективності аналітичних центрів та підвищення обізнаності громадськості щодо їхньої важливої ролі.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важливих висновків дослідження є поява нових бізнес-моделей для роботи аналітичних центрів. Для того, щоб вижити все більше аналітичних центрів визнають необхідність постійних інновацій. Зважаючи на зміну контексту, аналітичні центри мають реалізовувати </a:t>
            </a:r>
            <a:r>
              <a:rPr lang="uk-UA" b="0" i="0" dirty="0" err="1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іновації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тактиці управління, стратегічних планах, комунікації, </a:t>
            </a:r>
            <a:r>
              <a:rPr lang="uk-UA" b="0" i="0" dirty="0" err="1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фандрейзингу</a:t>
            </a:r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стратегії розвитку, в застосуванні великих масивів даних.</a:t>
            </a:r>
          </a:p>
          <a:p>
            <a:pPr algn="just"/>
            <a:r>
              <a:rPr lang="uk-UA" b="0" i="0" dirty="0" smtClean="0">
                <a:solidFill>
                  <a:srgbClr val="1F21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нова бізнес-модель не повинна суперечити первинній місії аналітичних центрів – проводити якісні та впливові дослідження, які можуть допомогти у формуванні політики. Тільки з інноваційними бізнес-моделями і досконалими дослідженнями аналітичні центри зможуть виживати в сучасному світі.</a:t>
            </a:r>
            <a:endParaRPr lang="uk-UA" b="0" i="0" dirty="0">
              <a:solidFill>
                <a:srgbClr val="1F21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327251"/>
            <a:ext cx="5132614" cy="75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370" y="909773"/>
            <a:ext cx="81316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українських аналітичних центрів рейтинг вже традиційно в переліку найкращих в Східній та Центральній Європі рейтинг відзначає наступні: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Разумкова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Центр Перспективних Досліджень – МЦПД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Initiatives Foundation-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"Демократичні Ініціативи"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економічних досліджень та політичних консультацій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Аналітики та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вперше в переліку.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світової політики /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World Policy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Kyiv National Economic University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Dniprovsky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Center for Social Research (DCSR)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інших номінацій, де присутні інші аналітичні центри, наступні: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Government Affiliated Think Tanks 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 аналітичні центри, пов'язані з урядом)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інститут стратегічних досліджень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Think Tank Network 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 аналітичні мережі)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Ukrainian Think Tanks Liaison Office in Brussels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Tank to Watch in 2018 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центри рекомендовані у 2018)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CEDOS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86" y="885279"/>
            <a:ext cx="5170714" cy="64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84" y="376726"/>
            <a:ext cx="123226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Ключові особливості think-tanks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Багато think-tanks прагнуть зберегти незалежність від урядів, політичних партій і корпорацій, щоб забезпечити неупередженість своїх досліджень і рекомендацій.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Мультидисциплінарний підхід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Багато think-tanks залучають експертів з різних галузей, щоб забезпечити всебічний аналіз проблем і розробити комплексні рішення.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Адвокація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Деякі think-tanks не лише досліджують, але й активно просувають свої ідеї та рекомендації серед політиків, громадськості та бізнесу.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Глобальність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Сучасні think-tanks все частіше працюють на міжнародному рівні, відкриваючи офіси у різних країнах і регіонах для кращого розуміння глобальних проблем.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Think-tanks є важливими гравцями у сучасному світі, що допомагають формувати державну політику, розробляти нові рішення для суспільних викликів і забезпечувати платформу для діалогу між різними зацікавленими сторонами. Історія їх розвитку показує, що вони завжди відігравали ключову роль у вирішенні найважливіших суспільних проблем, і їхня значущість лише зростатиме у майбутньому.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28" y="2791323"/>
            <a:ext cx="13639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Деліберативний процес у роботі think-tank (аналітичного центру) — це метод прийняття рішень і розробки політичних рекомендацій, який ґрунтується на ретельному обговоренні, врахуванні різних точок зору та активному залученні зацікавлених сторін. Метою такого підходу є досягнення більш глибокого розуміння проблеми та вироблення обґрунтованих і збалансованих рішень, які мають широку підтримку.</a:t>
            </a:r>
            <a:endParaRPr lang="uk-U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4722" y="969219"/>
            <a:ext cx="12894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Поняття </a:t>
            </a:r>
            <a:r>
              <a:rPr lang="uk-UA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деліберативного</a:t>
            </a:r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</a:t>
            </a:r>
            <a:endParaRPr lang="uk-UA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028" y="4892771"/>
            <a:ext cx="135418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демократія – це форма демократії, при якій групі громадян, що була обрана серед усієї спільноти, пропонується висловити думку з певного питання. Склад цих груп відображає окремі демографічні категорії, такі як стать, вік або рівень освіти, в тих самих пропорціях, в яких вони представлені в цілому суспільстві. Таким чином, утворюється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мінісуспільство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mini-public).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відібрана група людей може мати різні назви, наприклад: громадська асамблея, громадянський форум, громадські збори або громадське журі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citizens’ jury).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Проте, незалежно від назви,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охоплює три основні елементи, серед яких: відбір учасників, представницький характер групи та включення обговорень до порядку денного засідань. Під обговореннями тут розуміється обмін думками чи аргументами між учасниками громадської асамблеї. Мета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– знайти найкраще можливе рішення.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процес, такий як громадська асамблея, може бути водночас як формою публічних консультацій, так і використовуватися для прийняття юридично обов'язкових рішень.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9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3178</Words>
  <Application>Microsoft Office PowerPoint</Application>
  <PresentationFormat>Произвольный</PresentationFormat>
  <Paragraphs>206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Calibri</vt:lpstr>
      <vt:lpstr>Symbol</vt:lpstr>
      <vt:lpstr>Inter</vt:lpstr>
      <vt:lpstr>Petrona Bold</vt:lpstr>
      <vt:lpstr>Times New Roman</vt:lpstr>
      <vt:lpstr>Tw Cen MT</vt:lpstr>
      <vt:lpstr>Tw Cen MT Condensed</vt:lpstr>
      <vt:lpstr>Wingdings 3</vt:lpstr>
      <vt:lpstr>Courier New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7</cp:revision>
  <dcterms:created xsi:type="dcterms:W3CDTF">2024-10-31T10:50:54Z</dcterms:created>
  <dcterms:modified xsi:type="dcterms:W3CDTF">2024-10-31T11:47:33Z</dcterms:modified>
</cp:coreProperties>
</file>