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sldIdLst>
    <p:sldId id="267" r:id="rId2"/>
    <p:sldId id="274" r:id="rId3"/>
    <p:sldId id="305" r:id="rId4"/>
    <p:sldId id="355" r:id="rId5"/>
    <p:sldId id="356" r:id="rId6"/>
    <p:sldId id="357" r:id="rId7"/>
    <p:sldId id="358" r:id="rId8"/>
    <p:sldId id="359" r:id="rId9"/>
    <p:sldId id="360" r:id="rId10"/>
    <p:sldId id="361" r:id="rId11"/>
    <p:sldId id="362" r:id="rId12"/>
    <p:sldId id="363" r:id="rId13"/>
    <p:sldId id="364" r:id="rId14"/>
    <p:sldId id="365" r:id="rId15"/>
    <p:sldId id="366" r:id="rId16"/>
    <p:sldId id="367" r:id="rId17"/>
    <p:sldId id="368" r:id="rId18"/>
    <p:sldId id="369" r:id="rId19"/>
    <p:sldId id="370" r:id="rId20"/>
    <p:sldId id="371" r:id="rId21"/>
    <p:sldId id="372" r:id="rId22"/>
    <p:sldId id="374" r:id="rId23"/>
    <p:sldId id="373" r:id="rId24"/>
    <p:sldId id="375" r:id="rId25"/>
    <p:sldId id="376" r:id="rId26"/>
    <p:sldId id="266" r:id="rId27"/>
  </p:sldIdLst>
  <p:sldSz cx="9144000" cy="6858000" type="screen4x3"/>
  <p:notesSz cx="6735763" cy="9869488"/>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801" autoAdjust="0"/>
    <p:restoredTop sz="94672" autoAdjust="0"/>
  </p:normalViewPr>
  <p:slideViewPr>
    <p:cSldViewPr>
      <p:cViewPr varScale="1">
        <p:scale>
          <a:sx n="74" d="100"/>
          <a:sy n="74" d="100"/>
        </p:scale>
        <p:origin x="184" y="16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27D7FF59-3374-9289-5827-FB3BE3581A01}"/>
              </a:ext>
            </a:extLst>
          </p:cNvPr>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smtClean="0">
                <a:latin typeface="Arial" charset="0"/>
                <a:cs typeface="Arial" charset="0"/>
              </a:defRPr>
            </a:lvl1pPr>
          </a:lstStyle>
          <a:p>
            <a:pPr>
              <a:defRPr/>
            </a:pPr>
            <a:endParaRPr lang="uk-UA"/>
          </a:p>
        </p:txBody>
      </p:sp>
      <p:sp>
        <p:nvSpPr>
          <p:cNvPr id="3" name="Дата 2">
            <a:extLst>
              <a:ext uri="{FF2B5EF4-FFF2-40B4-BE49-F238E27FC236}">
                <a16:creationId xmlns:a16="http://schemas.microsoft.com/office/drawing/2014/main" id="{7A512BC7-49E6-8A48-5742-60A2995B135A}"/>
              </a:ext>
            </a:extLst>
          </p:cNvPr>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smtClean="0">
                <a:latin typeface="Arial" charset="0"/>
                <a:cs typeface="Arial" charset="0"/>
              </a:defRPr>
            </a:lvl1pPr>
          </a:lstStyle>
          <a:p>
            <a:pPr>
              <a:defRPr/>
            </a:pPr>
            <a:fld id="{C534580B-7891-1049-9C01-7EA7B64282DB}" type="datetimeFigureOut">
              <a:rPr lang="uk-UA"/>
              <a:pPr>
                <a:defRPr/>
              </a:pPr>
              <a:t>22.09.25</a:t>
            </a:fld>
            <a:endParaRPr lang="uk-UA"/>
          </a:p>
        </p:txBody>
      </p:sp>
      <p:sp>
        <p:nvSpPr>
          <p:cNvPr id="4" name="Образ слайда 3">
            <a:extLst>
              <a:ext uri="{FF2B5EF4-FFF2-40B4-BE49-F238E27FC236}">
                <a16:creationId xmlns:a16="http://schemas.microsoft.com/office/drawing/2014/main" id="{E77BD35D-BC52-1675-8F62-59B82DE49776}"/>
              </a:ext>
            </a:extLst>
          </p:cNvPr>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Заметки 4">
            <a:extLst>
              <a:ext uri="{FF2B5EF4-FFF2-40B4-BE49-F238E27FC236}">
                <a16:creationId xmlns:a16="http://schemas.microsoft.com/office/drawing/2014/main" id="{1FF1E4B5-0594-23AB-374C-76AC0283A7E2}"/>
              </a:ext>
            </a:extLst>
          </p:cNvPr>
          <p:cNvSpPr>
            <a:spLocks noGrp="1"/>
          </p:cNvSpPr>
          <p:nvPr>
            <p:ph type="body" sz="quarter" idx="3"/>
          </p:nvPr>
        </p:nvSpPr>
        <p:spPr>
          <a:xfrm>
            <a:off x="673100" y="4687888"/>
            <a:ext cx="5389563" cy="4441825"/>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endParaRPr lang="uk-UA" noProof="0"/>
          </a:p>
        </p:txBody>
      </p:sp>
      <p:sp>
        <p:nvSpPr>
          <p:cNvPr id="6" name="Нижний колонтитул 5">
            <a:extLst>
              <a:ext uri="{FF2B5EF4-FFF2-40B4-BE49-F238E27FC236}">
                <a16:creationId xmlns:a16="http://schemas.microsoft.com/office/drawing/2014/main" id="{713BE6D0-F73F-4CB0-93A5-2829BF0C2326}"/>
              </a:ext>
            </a:extLst>
          </p:cNvPr>
          <p:cNvSpPr>
            <a:spLocks noGrp="1"/>
          </p:cNvSpPr>
          <p:nvPr>
            <p:ph type="ftr" sz="quarter" idx="4"/>
          </p:nvPr>
        </p:nvSpPr>
        <p:spPr>
          <a:xfrm>
            <a:off x="0" y="9374188"/>
            <a:ext cx="2919413" cy="493712"/>
          </a:xfrm>
          <a:prstGeom prst="rect">
            <a:avLst/>
          </a:prstGeom>
        </p:spPr>
        <p:txBody>
          <a:bodyPr vert="horz" lIns="91440" tIns="45720" rIns="91440" bIns="45720" rtlCol="0" anchor="b"/>
          <a:lstStyle>
            <a:lvl1pPr algn="l">
              <a:defRPr sz="1200" smtClean="0">
                <a:latin typeface="Arial" charset="0"/>
                <a:cs typeface="Arial" charset="0"/>
              </a:defRPr>
            </a:lvl1pPr>
          </a:lstStyle>
          <a:p>
            <a:pPr>
              <a:defRPr/>
            </a:pPr>
            <a:endParaRPr lang="uk-UA"/>
          </a:p>
        </p:txBody>
      </p:sp>
      <p:sp>
        <p:nvSpPr>
          <p:cNvPr id="7" name="Номер слайда 6">
            <a:extLst>
              <a:ext uri="{FF2B5EF4-FFF2-40B4-BE49-F238E27FC236}">
                <a16:creationId xmlns:a16="http://schemas.microsoft.com/office/drawing/2014/main" id="{29E9952A-6434-9126-F975-BA261A207C32}"/>
              </a:ext>
            </a:extLst>
          </p:cNvPr>
          <p:cNvSpPr>
            <a:spLocks noGrp="1"/>
          </p:cNvSpPr>
          <p:nvPr>
            <p:ph type="sldNum" sz="quarter" idx="5"/>
          </p:nvPr>
        </p:nvSpPr>
        <p:spPr>
          <a:xfrm>
            <a:off x="3814763" y="9374188"/>
            <a:ext cx="2919412" cy="49371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C10555E-14D8-6A4E-A2C3-6DCE8371C7FA}" type="slidenum">
              <a:rPr lang="uk-UA" altLang="ru-UA"/>
              <a:pPr/>
              <a:t>‹#›</a:t>
            </a:fld>
            <a:endParaRPr lang="uk-UA" altLang="ru-U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раз слайда 1">
            <a:extLst>
              <a:ext uri="{FF2B5EF4-FFF2-40B4-BE49-F238E27FC236}">
                <a16:creationId xmlns:a16="http://schemas.microsoft.com/office/drawing/2014/main" id="{C7875ED0-A520-F40C-8C96-E384A3F04B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Заметки 2">
            <a:extLst>
              <a:ext uri="{FF2B5EF4-FFF2-40B4-BE49-F238E27FC236}">
                <a16:creationId xmlns:a16="http://schemas.microsoft.com/office/drawing/2014/main" id="{9C436E56-8235-F8B2-5F5C-7CABA9A6BE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uk-UA" altLang="ru-UA"/>
          </a:p>
        </p:txBody>
      </p:sp>
      <p:sp>
        <p:nvSpPr>
          <p:cNvPr id="35844" name="Номер слайда 3">
            <a:extLst>
              <a:ext uri="{FF2B5EF4-FFF2-40B4-BE49-F238E27FC236}">
                <a16:creationId xmlns:a16="http://schemas.microsoft.com/office/drawing/2014/main" id="{CAA65A31-C5E4-3286-905B-2D465067BE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3F6C43F-9423-6441-B0D5-4BBA1F4DF603}" type="slidenum">
              <a:rPr lang="uk-UA" altLang="ru-UA"/>
              <a:pPr eaLnBrk="1" hangingPunct="1"/>
              <a:t>15</a:t>
            </a:fld>
            <a:endParaRPr lang="uk-UA" altLang="ru-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Образ слайда 1">
            <a:extLst>
              <a:ext uri="{FF2B5EF4-FFF2-40B4-BE49-F238E27FC236}">
                <a16:creationId xmlns:a16="http://schemas.microsoft.com/office/drawing/2014/main" id="{EC66DBC3-936B-553D-26EE-CF7576B978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Заметки 2">
            <a:extLst>
              <a:ext uri="{FF2B5EF4-FFF2-40B4-BE49-F238E27FC236}">
                <a16:creationId xmlns:a16="http://schemas.microsoft.com/office/drawing/2014/main" id="{E8162208-FE5B-03FB-B9CD-3F537FD379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uk-UA" altLang="ru-UA"/>
          </a:p>
        </p:txBody>
      </p:sp>
      <p:sp>
        <p:nvSpPr>
          <p:cNvPr id="36868" name="Номер слайда 3">
            <a:extLst>
              <a:ext uri="{FF2B5EF4-FFF2-40B4-BE49-F238E27FC236}">
                <a16:creationId xmlns:a16="http://schemas.microsoft.com/office/drawing/2014/main" id="{0A048700-EB43-E180-6F86-2987912E65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07398B3-8278-094D-99DC-48CE85F38F1B}" type="slidenum">
              <a:rPr lang="uk-UA" altLang="ru-UA"/>
              <a:pPr eaLnBrk="1" hangingPunct="1"/>
              <a:t>17</a:t>
            </a:fld>
            <a:endParaRPr lang="uk-UA" altLang="ru-U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Образ слайда 1">
            <a:extLst>
              <a:ext uri="{FF2B5EF4-FFF2-40B4-BE49-F238E27FC236}">
                <a16:creationId xmlns:a16="http://schemas.microsoft.com/office/drawing/2014/main" id="{35440D1A-4666-EE20-3142-70C3A0A326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Заметки 2">
            <a:extLst>
              <a:ext uri="{FF2B5EF4-FFF2-40B4-BE49-F238E27FC236}">
                <a16:creationId xmlns:a16="http://schemas.microsoft.com/office/drawing/2014/main" id="{2940AF29-9FF6-AF83-BFAC-CECF845281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uk-UA" altLang="ru-UA"/>
          </a:p>
        </p:txBody>
      </p:sp>
      <p:sp>
        <p:nvSpPr>
          <p:cNvPr id="37892" name="Номер слайда 3">
            <a:extLst>
              <a:ext uri="{FF2B5EF4-FFF2-40B4-BE49-F238E27FC236}">
                <a16:creationId xmlns:a16="http://schemas.microsoft.com/office/drawing/2014/main" id="{56A99E2A-9F01-547B-6E5D-C874A6E26A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BE5D1A5-4996-744D-93BC-E0B94104B532}" type="slidenum">
              <a:rPr lang="uk-UA" altLang="ru-UA"/>
              <a:pPr eaLnBrk="1" hangingPunct="1"/>
              <a:t>19</a:t>
            </a:fld>
            <a:endParaRPr lang="uk-UA" altLang="ru-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Равнобедренный треугольник 9">
            <a:extLst>
              <a:ext uri="{FF2B5EF4-FFF2-40B4-BE49-F238E27FC236}">
                <a16:creationId xmlns:a16="http://schemas.microsoft.com/office/drawing/2014/main" id="{F719E0B8-46E3-5248-D15D-B743F5C29A4F}"/>
              </a:ext>
            </a:extLst>
          </p:cNvPr>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Заголовок 7"/>
          <p:cNvSpPr>
            <a:spLocks noGrp="1"/>
          </p:cNvSpPr>
          <p:nvPr>
            <p:ph type="ctrTitle"/>
          </p:nvPr>
        </p:nvSpPr>
        <p:spPr>
          <a:xfrm>
            <a:off x="540544" y="776288"/>
            <a:ext cx="8062912" cy="1470025"/>
          </a:xfrm>
        </p:spPr>
        <p:txBody>
          <a:bodyPr anchor="b"/>
          <a:lstStyle>
            <a:lvl1pPr algn="r">
              <a:defRPr sz="4400"/>
            </a:lvl1pPr>
          </a:lstStyle>
          <a:p>
            <a:r>
              <a:rPr lang="ru-RU"/>
              <a:t>Образец заголовка</a:t>
            </a:r>
            <a:endParaRPr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a:t>Образец подзаголовка</a:t>
            </a:r>
            <a:endParaRPr lang="en-US"/>
          </a:p>
        </p:txBody>
      </p:sp>
      <p:sp>
        <p:nvSpPr>
          <p:cNvPr id="3" name="Дата 27">
            <a:extLst>
              <a:ext uri="{FF2B5EF4-FFF2-40B4-BE49-F238E27FC236}">
                <a16:creationId xmlns:a16="http://schemas.microsoft.com/office/drawing/2014/main" id="{8E7816AB-3ABA-A69D-FDBC-A37FD44D6C1D}"/>
              </a:ext>
            </a:extLst>
          </p:cNvPr>
          <p:cNvSpPr>
            <a:spLocks noGrp="1"/>
          </p:cNvSpPr>
          <p:nvPr>
            <p:ph type="dt" sz="half" idx="10"/>
          </p:nvPr>
        </p:nvSpPr>
        <p:spPr>
          <a:xfrm>
            <a:off x="1371600" y="6011863"/>
            <a:ext cx="5791200" cy="365125"/>
          </a:xfrm>
        </p:spPr>
        <p:txBody>
          <a:bodyPr tIns="0" bIns="0" anchor="t"/>
          <a:lstStyle>
            <a:lvl1pPr algn="r">
              <a:defRPr sz="1000"/>
            </a:lvl1pPr>
          </a:lstStyle>
          <a:p>
            <a:pPr>
              <a:defRPr/>
            </a:pPr>
            <a:fld id="{8A4B1C74-A3A8-C74E-9E12-074188F35A72}" type="datetimeFigureOut">
              <a:rPr lang="ru-RU"/>
              <a:pPr>
                <a:defRPr/>
              </a:pPr>
              <a:t>22.09.2025</a:t>
            </a:fld>
            <a:endParaRPr lang="ru-RU"/>
          </a:p>
        </p:txBody>
      </p:sp>
      <p:sp>
        <p:nvSpPr>
          <p:cNvPr id="4" name="Нижний колонтитул 16">
            <a:extLst>
              <a:ext uri="{FF2B5EF4-FFF2-40B4-BE49-F238E27FC236}">
                <a16:creationId xmlns:a16="http://schemas.microsoft.com/office/drawing/2014/main" id="{AD733987-FBC2-FED5-756D-8A3DF4D5DA93}"/>
              </a:ext>
            </a:extLst>
          </p:cNvPr>
          <p:cNvSpPr>
            <a:spLocks noGrp="1"/>
          </p:cNvSpPr>
          <p:nvPr>
            <p:ph type="ftr" sz="quarter" idx="11"/>
          </p:nvPr>
        </p:nvSpPr>
        <p:spPr>
          <a:xfrm>
            <a:off x="1371600" y="5649913"/>
            <a:ext cx="5791200" cy="365125"/>
          </a:xfrm>
        </p:spPr>
        <p:txBody>
          <a:bodyPr tIns="0" bIns="0"/>
          <a:lstStyle>
            <a:lvl1pPr algn="r">
              <a:defRPr sz="1100"/>
            </a:lvl1pPr>
          </a:lstStyle>
          <a:p>
            <a:pPr>
              <a:defRPr/>
            </a:pPr>
            <a:endParaRPr lang="ru-RU"/>
          </a:p>
        </p:txBody>
      </p:sp>
      <p:sp>
        <p:nvSpPr>
          <p:cNvPr id="5" name="Номер слайда 28">
            <a:extLst>
              <a:ext uri="{FF2B5EF4-FFF2-40B4-BE49-F238E27FC236}">
                <a16:creationId xmlns:a16="http://schemas.microsoft.com/office/drawing/2014/main" id="{5B9BF78A-4347-6A97-0048-9C091234B2E5}"/>
              </a:ext>
            </a:extLst>
          </p:cNvPr>
          <p:cNvSpPr>
            <a:spLocks noGrp="1"/>
          </p:cNvSpPr>
          <p:nvPr>
            <p:ph type="sldNum" sz="quarter" idx="12"/>
          </p:nvPr>
        </p:nvSpPr>
        <p:spPr>
          <a:xfrm>
            <a:off x="8391525" y="5753100"/>
            <a:ext cx="503238" cy="365125"/>
          </a:xfrm>
        </p:spPr>
        <p:txBody>
          <a:bodyPr anchor="ctr"/>
          <a:lstStyle>
            <a:lvl1pPr>
              <a:defRPr sz="1300">
                <a:solidFill>
                  <a:srgbClr val="FFFFFF"/>
                </a:solidFill>
              </a:defRPr>
            </a:lvl1pPr>
          </a:lstStyle>
          <a:p>
            <a:fld id="{74C48F7C-0923-D449-AD32-6F899256D995}" type="slidenum">
              <a:rPr lang="ru-RU" altLang="ru-UA"/>
              <a:pPr/>
              <a:t>‹#›</a:t>
            </a:fld>
            <a:endParaRPr lang="ru-RU" altLang="ru-UA"/>
          </a:p>
        </p:txBody>
      </p:sp>
    </p:spTree>
    <p:extLst>
      <p:ext uri="{BB962C8B-B14F-4D97-AF65-F5344CB8AC3E}">
        <p14:creationId xmlns:p14="http://schemas.microsoft.com/office/powerpoint/2010/main" val="1386702848"/>
      </p:ext>
    </p:extLst>
  </p:cSld>
  <p:clrMapOvr>
    <a:masterClrMapping/>
  </p:clrMapOvr>
  <p:transition>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13">
            <a:extLst>
              <a:ext uri="{FF2B5EF4-FFF2-40B4-BE49-F238E27FC236}">
                <a16:creationId xmlns:a16="http://schemas.microsoft.com/office/drawing/2014/main" id="{DEF5F73C-5726-8F4F-0FD9-61F80A58EBD4}"/>
              </a:ext>
            </a:extLst>
          </p:cNvPr>
          <p:cNvSpPr>
            <a:spLocks noGrp="1"/>
          </p:cNvSpPr>
          <p:nvPr>
            <p:ph type="dt" sz="half" idx="10"/>
          </p:nvPr>
        </p:nvSpPr>
        <p:spPr/>
        <p:txBody>
          <a:bodyPr/>
          <a:lstStyle>
            <a:lvl1pPr>
              <a:defRPr/>
            </a:lvl1pPr>
          </a:lstStyle>
          <a:p>
            <a:pPr>
              <a:defRPr/>
            </a:pPr>
            <a:fld id="{E19F3C64-9EF1-E740-B97A-E99919DA3584}" type="datetimeFigureOut">
              <a:rPr lang="ru-RU"/>
              <a:pPr>
                <a:defRPr/>
              </a:pPr>
              <a:t>22.09.2025</a:t>
            </a:fld>
            <a:endParaRPr lang="ru-RU"/>
          </a:p>
        </p:txBody>
      </p:sp>
      <p:sp>
        <p:nvSpPr>
          <p:cNvPr id="5" name="Нижний колонтитул 2">
            <a:extLst>
              <a:ext uri="{FF2B5EF4-FFF2-40B4-BE49-F238E27FC236}">
                <a16:creationId xmlns:a16="http://schemas.microsoft.com/office/drawing/2014/main" id="{49969DCB-3FEA-07D8-E131-D4103A6FC2A7}"/>
              </a:ext>
            </a:extLst>
          </p:cNvPr>
          <p:cNvSpPr>
            <a:spLocks noGrp="1"/>
          </p:cNvSpPr>
          <p:nvPr>
            <p:ph type="ftr" sz="quarter" idx="11"/>
          </p:nvPr>
        </p:nvSpPr>
        <p:spPr/>
        <p:txBody>
          <a:bodyPr/>
          <a:lstStyle>
            <a:lvl1pPr>
              <a:defRPr/>
            </a:lvl1pPr>
          </a:lstStyle>
          <a:p>
            <a:pPr>
              <a:defRPr/>
            </a:pPr>
            <a:endParaRPr lang="ru-RU"/>
          </a:p>
        </p:txBody>
      </p:sp>
      <p:sp>
        <p:nvSpPr>
          <p:cNvPr id="6" name="Номер слайда 22">
            <a:extLst>
              <a:ext uri="{FF2B5EF4-FFF2-40B4-BE49-F238E27FC236}">
                <a16:creationId xmlns:a16="http://schemas.microsoft.com/office/drawing/2014/main" id="{CE495740-EAAA-4232-D876-3A0D69C219D9}"/>
              </a:ext>
            </a:extLst>
          </p:cNvPr>
          <p:cNvSpPr>
            <a:spLocks noGrp="1"/>
          </p:cNvSpPr>
          <p:nvPr>
            <p:ph type="sldNum" sz="quarter" idx="12"/>
          </p:nvPr>
        </p:nvSpPr>
        <p:spPr/>
        <p:txBody>
          <a:bodyPr/>
          <a:lstStyle>
            <a:lvl1pPr>
              <a:defRPr/>
            </a:lvl1pPr>
          </a:lstStyle>
          <a:p>
            <a:fld id="{9A134EF6-3F8F-6240-A9E5-9ECD47C7ADBE}" type="slidenum">
              <a:rPr lang="ru-RU" altLang="ru-UA"/>
              <a:pPr/>
              <a:t>‹#›</a:t>
            </a:fld>
            <a:endParaRPr lang="ru-RU" altLang="ru-UA"/>
          </a:p>
        </p:txBody>
      </p:sp>
    </p:spTree>
    <p:extLst>
      <p:ext uri="{BB962C8B-B14F-4D97-AF65-F5344CB8AC3E}">
        <p14:creationId xmlns:p14="http://schemas.microsoft.com/office/powerpoint/2010/main" val="571965036"/>
      </p:ext>
    </p:extLst>
  </p:cSld>
  <p:clrMapOvr>
    <a:masterClrMapping/>
  </p:clrMapOvr>
  <p:transition>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13">
            <a:extLst>
              <a:ext uri="{FF2B5EF4-FFF2-40B4-BE49-F238E27FC236}">
                <a16:creationId xmlns:a16="http://schemas.microsoft.com/office/drawing/2014/main" id="{E6040C9F-5061-8431-D4AC-A84AC719CD3C}"/>
              </a:ext>
            </a:extLst>
          </p:cNvPr>
          <p:cNvSpPr>
            <a:spLocks noGrp="1"/>
          </p:cNvSpPr>
          <p:nvPr>
            <p:ph type="dt" sz="half" idx="10"/>
          </p:nvPr>
        </p:nvSpPr>
        <p:spPr/>
        <p:txBody>
          <a:bodyPr/>
          <a:lstStyle>
            <a:lvl1pPr>
              <a:defRPr/>
            </a:lvl1pPr>
          </a:lstStyle>
          <a:p>
            <a:pPr>
              <a:defRPr/>
            </a:pPr>
            <a:fld id="{3CDE555A-02DD-7A48-B411-B7D7DE709F93}" type="datetimeFigureOut">
              <a:rPr lang="ru-RU"/>
              <a:pPr>
                <a:defRPr/>
              </a:pPr>
              <a:t>22.09.2025</a:t>
            </a:fld>
            <a:endParaRPr lang="ru-RU"/>
          </a:p>
        </p:txBody>
      </p:sp>
      <p:sp>
        <p:nvSpPr>
          <p:cNvPr id="5" name="Нижний колонтитул 2">
            <a:extLst>
              <a:ext uri="{FF2B5EF4-FFF2-40B4-BE49-F238E27FC236}">
                <a16:creationId xmlns:a16="http://schemas.microsoft.com/office/drawing/2014/main" id="{055F8F96-6FBA-9D53-B614-AC88716B5DDE}"/>
              </a:ext>
            </a:extLst>
          </p:cNvPr>
          <p:cNvSpPr>
            <a:spLocks noGrp="1"/>
          </p:cNvSpPr>
          <p:nvPr>
            <p:ph type="ftr" sz="quarter" idx="11"/>
          </p:nvPr>
        </p:nvSpPr>
        <p:spPr/>
        <p:txBody>
          <a:bodyPr/>
          <a:lstStyle>
            <a:lvl1pPr>
              <a:defRPr/>
            </a:lvl1pPr>
          </a:lstStyle>
          <a:p>
            <a:pPr>
              <a:defRPr/>
            </a:pPr>
            <a:endParaRPr lang="ru-RU"/>
          </a:p>
        </p:txBody>
      </p:sp>
      <p:sp>
        <p:nvSpPr>
          <p:cNvPr id="6" name="Номер слайда 22">
            <a:extLst>
              <a:ext uri="{FF2B5EF4-FFF2-40B4-BE49-F238E27FC236}">
                <a16:creationId xmlns:a16="http://schemas.microsoft.com/office/drawing/2014/main" id="{0B043299-FD5F-5675-D3CC-242E1DC7054F}"/>
              </a:ext>
            </a:extLst>
          </p:cNvPr>
          <p:cNvSpPr>
            <a:spLocks noGrp="1"/>
          </p:cNvSpPr>
          <p:nvPr>
            <p:ph type="sldNum" sz="quarter" idx="12"/>
          </p:nvPr>
        </p:nvSpPr>
        <p:spPr/>
        <p:txBody>
          <a:bodyPr/>
          <a:lstStyle>
            <a:lvl1pPr>
              <a:defRPr/>
            </a:lvl1pPr>
          </a:lstStyle>
          <a:p>
            <a:fld id="{2BA68F7F-E928-6B40-B5A7-AC16BF280A3B}" type="slidenum">
              <a:rPr lang="ru-RU" altLang="ru-UA"/>
              <a:pPr/>
              <a:t>‹#›</a:t>
            </a:fld>
            <a:endParaRPr lang="ru-RU" altLang="ru-UA"/>
          </a:p>
        </p:txBody>
      </p:sp>
    </p:spTree>
    <p:extLst>
      <p:ext uri="{BB962C8B-B14F-4D97-AF65-F5344CB8AC3E}">
        <p14:creationId xmlns:p14="http://schemas.microsoft.com/office/powerpoint/2010/main" val="169971294"/>
      </p:ext>
    </p:extLst>
  </p:cSld>
  <p:clrMapOvr>
    <a:masterClrMapping/>
  </p:clrMapOvr>
  <p:transition>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lang="ru-RU"/>
              <a:t>Образец заголовка</a:t>
            </a:r>
            <a:endParaRPr lang="en-US"/>
          </a:p>
        </p:txBody>
      </p:sp>
      <p:sp>
        <p:nvSpPr>
          <p:cNvPr id="3" name="Содержимое 2"/>
          <p:cNvSpPr>
            <a:spLocks noGrp="1"/>
          </p:cNvSpPr>
          <p:nvPr>
            <p:ph idx="1"/>
          </p:nvPr>
        </p:nvSpPr>
        <p:spPr>
          <a:xfrm>
            <a:off x="457200" y="1882808"/>
            <a:ext cx="8229600" cy="45720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a:extLst>
              <a:ext uri="{FF2B5EF4-FFF2-40B4-BE49-F238E27FC236}">
                <a16:creationId xmlns:a16="http://schemas.microsoft.com/office/drawing/2014/main" id="{1A5588EA-68BF-F61B-C776-49F28E47BCBD}"/>
              </a:ext>
            </a:extLst>
          </p:cNvPr>
          <p:cNvSpPr>
            <a:spLocks noGrp="1"/>
          </p:cNvSpPr>
          <p:nvPr>
            <p:ph type="dt" sz="half" idx="10"/>
          </p:nvPr>
        </p:nvSpPr>
        <p:spPr>
          <a:xfrm>
            <a:off x="4791075" y="6480175"/>
            <a:ext cx="2133600" cy="301625"/>
          </a:xfrm>
        </p:spPr>
        <p:txBody>
          <a:bodyPr/>
          <a:lstStyle>
            <a:lvl1pPr>
              <a:defRPr/>
            </a:lvl1pPr>
          </a:lstStyle>
          <a:p>
            <a:pPr>
              <a:defRPr/>
            </a:pPr>
            <a:fld id="{AA8351FD-28E8-6340-8FC5-F4245C4EB28C}" type="datetimeFigureOut">
              <a:rPr lang="ru-RU"/>
              <a:pPr>
                <a:defRPr/>
              </a:pPr>
              <a:t>22.09.2025</a:t>
            </a:fld>
            <a:endParaRPr lang="ru-RU"/>
          </a:p>
        </p:txBody>
      </p:sp>
      <p:sp>
        <p:nvSpPr>
          <p:cNvPr id="5" name="Нижний колонтитул 4">
            <a:extLst>
              <a:ext uri="{FF2B5EF4-FFF2-40B4-BE49-F238E27FC236}">
                <a16:creationId xmlns:a16="http://schemas.microsoft.com/office/drawing/2014/main" id="{B0384936-9A18-8E11-173A-883348FB9040}"/>
              </a:ext>
            </a:extLst>
          </p:cNvPr>
          <p:cNvSpPr>
            <a:spLocks noGrp="1"/>
          </p:cNvSpPr>
          <p:nvPr>
            <p:ph type="ftr" sz="quarter" idx="11"/>
          </p:nvPr>
        </p:nvSpPr>
        <p:spPr>
          <a:xfrm>
            <a:off x="457200" y="6481763"/>
            <a:ext cx="4259263" cy="300037"/>
          </a:xfrm>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85AAE830-DEB2-AE58-B050-BE83C6E7A3F9}"/>
              </a:ext>
            </a:extLst>
          </p:cNvPr>
          <p:cNvSpPr>
            <a:spLocks noGrp="1"/>
          </p:cNvSpPr>
          <p:nvPr>
            <p:ph type="sldNum" sz="quarter" idx="12"/>
          </p:nvPr>
        </p:nvSpPr>
        <p:spPr/>
        <p:txBody>
          <a:bodyPr/>
          <a:lstStyle>
            <a:lvl1pPr>
              <a:defRPr/>
            </a:lvl1pPr>
          </a:lstStyle>
          <a:p>
            <a:fld id="{07AE3BAF-7567-314B-BAF9-2CE181CBFE42}" type="slidenum">
              <a:rPr lang="ru-RU" altLang="ru-UA"/>
              <a:pPr/>
              <a:t>‹#›</a:t>
            </a:fld>
            <a:endParaRPr lang="ru-RU" altLang="ru-UA"/>
          </a:p>
        </p:txBody>
      </p:sp>
    </p:spTree>
    <p:extLst>
      <p:ext uri="{BB962C8B-B14F-4D97-AF65-F5344CB8AC3E}">
        <p14:creationId xmlns:p14="http://schemas.microsoft.com/office/powerpoint/2010/main" val="1216287467"/>
      </p:ext>
    </p:extLst>
  </p:cSld>
  <p:clrMapOvr>
    <a:masterClrMapping/>
  </p:clrMapOvr>
  <p:transition>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gradFill rotWithShape="1">
          <a:gsLst>
            <a:gs pos="0">
              <a:srgbClr val="000000"/>
            </a:gs>
            <a:gs pos="60001">
              <a:srgbClr val="000000"/>
            </a:gs>
            <a:gs pos="100000">
              <a:srgbClr val="6C6C6C"/>
            </a:gs>
          </a:gsLst>
          <a:lin ang="5400000"/>
        </a:gradFill>
        <a:effectLst/>
      </p:bgPr>
    </p:bg>
    <p:spTree>
      <p:nvGrpSpPr>
        <p:cNvPr id="1" name=""/>
        <p:cNvGrpSpPr/>
        <p:nvPr/>
      </p:nvGrpSpPr>
      <p:grpSpPr>
        <a:xfrm>
          <a:off x="0" y="0"/>
          <a:ext cx="0" cy="0"/>
          <a:chOff x="0" y="0"/>
          <a:chExt cx="0" cy="0"/>
        </a:xfrm>
      </p:grpSpPr>
      <p:sp>
        <p:nvSpPr>
          <p:cNvPr id="4" name="Прямоугольный треугольник 3">
            <a:extLst>
              <a:ext uri="{FF2B5EF4-FFF2-40B4-BE49-F238E27FC236}">
                <a16:creationId xmlns:a16="http://schemas.microsoft.com/office/drawing/2014/main" id="{C84BA299-9F99-11E3-507D-B7951D39284F}"/>
              </a:ext>
            </a:extLst>
          </p:cNvPr>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Равнобедренный треугольник 11">
            <a:extLst>
              <a:ext uri="{FF2B5EF4-FFF2-40B4-BE49-F238E27FC236}">
                <a16:creationId xmlns:a16="http://schemas.microsoft.com/office/drawing/2014/main" id="{CBFFFB47-CA3D-B117-587D-EAE0F685EDAE}"/>
              </a:ext>
            </a:extLst>
          </p:cNvPr>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Прямая соединительная линия 5">
            <a:extLst>
              <a:ext uri="{FF2B5EF4-FFF2-40B4-BE49-F238E27FC236}">
                <a16:creationId xmlns:a16="http://schemas.microsoft.com/office/drawing/2014/main" id="{446CEB1B-E36B-13EC-763B-EDC9D66A6B7E}"/>
              </a:ext>
            </a:extLst>
          </p:cNvPr>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Прямая соединительная линия 6">
            <a:extLst>
              <a:ext uri="{FF2B5EF4-FFF2-40B4-BE49-F238E27FC236}">
                <a16:creationId xmlns:a16="http://schemas.microsoft.com/office/drawing/2014/main" id="{445C5D25-8F59-A272-2DB3-D11CE6553715}"/>
              </a:ext>
            </a:extLst>
          </p:cNvPr>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lstStyle>
            <a:lvl1pPr marL="0" algn="l">
              <a:buNone/>
              <a:defRPr sz="3600" b="1" cap="none" baseline="0"/>
            </a:lvl1pPr>
          </a:lstStyle>
          <a:p>
            <a:r>
              <a:rPr lang="ru-RU"/>
              <a:t>Образец заголовка</a:t>
            </a:r>
            <a:endParaRPr lang="en-US"/>
          </a:p>
        </p:txBody>
      </p:sp>
      <p:sp>
        <p:nvSpPr>
          <p:cNvPr id="3" name="Текст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a:t>Образец текста</a:t>
            </a:r>
          </a:p>
        </p:txBody>
      </p:sp>
      <p:sp>
        <p:nvSpPr>
          <p:cNvPr id="8" name="Дата 3">
            <a:extLst>
              <a:ext uri="{FF2B5EF4-FFF2-40B4-BE49-F238E27FC236}">
                <a16:creationId xmlns:a16="http://schemas.microsoft.com/office/drawing/2014/main" id="{7F327DD3-AA60-E45E-3C77-C662499706E4}"/>
              </a:ext>
            </a:extLst>
          </p:cNvPr>
          <p:cNvSpPr>
            <a:spLocks noGrp="1"/>
          </p:cNvSpPr>
          <p:nvPr>
            <p:ph type="dt" sz="half" idx="10"/>
          </p:nvPr>
        </p:nvSpPr>
        <p:spPr>
          <a:xfrm>
            <a:off x="6956425" y="6477000"/>
            <a:ext cx="2133600" cy="304800"/>
          </a:xfrm>
        </p:spPr>
        <p:txBody>
          <a:bodyPr/>
          <a:lstStyle>
            <a:lvl1pPr>
              <a:defRPr/>
            </a:lvl1pPr>
          </a:lstStyle>
          <a:p>
            <a:pPr>
              <a:defRPr/>
            </a:pPr>
            <a:fld id="{CEE70D6F-3FF3-E648-B796-EA0715EB3998}" type="datetimeFigureOut">
              <a:rPr lang="ru-RU"/>
              <a:pPr>
                <a:defRPr/>
              </a:pPr>
              <a:t>22.09.2025</a:t>
            </a:fld>
            <a:endParaRPr lang="ru-RU"/>
          </a:p>
        </p:txBody>
      </p:sp>
      <p:sp>
        <p:nvSpPr>
          <p:cNvPr id="9" name="Нижний колонтитул 4">
            <a:extLst>
              <a:ext uri="{FF2B5EF4-FFF2-40B4-BE49-F238E27FC236}">
                <a16:creationId xmlns:a16="http://schemas.microsoft.com/office/drawing/2014/main" id="{52101FC2-E8CC-AC17-84F2-75622BEFA467}"/>
              </a:ext>
            </a:extLst>
          </p:cNvPr>
          <p:cNvSpPr>
            <a:spLocks noGrp="1"/>
          </p:cNvSpPr>
          <p:nvPr>
            <p:ph type="ftr" sz="quarter" idx="11"/>
          </p:nvPr>
        </p:nvSpPr>
        <p:spPr>
          <a:xfrm>
            <a:off x="2619375" y="6481763"/>
            <a:ext cx="4260850" cy="300037"/>
          </a:xfrm>
        </p:spPr>
        <p:txBody>
          <a:bodyPr/>
          <a:lstStyle>
            <a:lvl1pPr>
              <a:defRPr/>
            </a:lvl1pPr>
          </a:lstStyle>
          <a:p>
            <a:pPr>
              <a:defRPr/>
            </a:pPr>
            <a:endParaRPr lang="ru-RU"/>
          </a:p>
        </p:txBody>
      </p:sp>
      <p:sp>
        <p:nvSpPr>
          <p:cNvPr id="10" name="Номер слайда 5">
            <a:extLst>
              <a:ext uri="{FF2B5EF4-FFF2-40B4-BE49-F238E27FC236}">
                <a16:creationId xmlns:a16="http://schemas.microsoft.com/office/drawing/2014/main" id="{C021537C-E050-B0E5-24AF-514313DD4B8B}"/>
              </a:ext>
            </a:extLst>
          </p:cNvPr>
          <p:cNvSpPr>
            <a:spLocks noGrp="1"/>
          </p:cNvSpPr>
          <p:nvPr>
            <p:ph type="sldNum" sz="quarter" idx="12"/>
          </p:nvPr>
        </p:nvSpPr>
        <p:spPr>
          <a:xfrm>
            <a:off x="8450263" y="809625"/>
            <a:ext cx="503237" cy="300038"/>
          </a:xfrm>
        </p:spPr>
        <p:txBody>
          <a:bodyPr/>
          <a:lstStyle>
            <a:lvl1pPr>
              <a:defRPr/>
            </a:lvl1pPr>
          </a:lstStyle>
          <a:p>
            <a:fld id="{CD16A6C4-D59F-F743-9833-1C7549D09AC0}" type="slidenum">
              <a:rPr lang="ru-RU" altLang="ru-UA"/>
              <a:pPr/>
              <a:t>‹#›</a:t>
            </a:fld>
            <a:endParaRPr lang="ru-RU" altLang="ru-UA"/>
          </a:p>
        </p:txBody>
      </p:sp>
    </p:spTree>
    <p:extLst>
      <p:ext uri="{BB962C8B-B14F-4D97-AF65-F5344CB8AC3E}">
        <p14:creationId xmlns:p14="http://schemas.microsoft.com/office/powerpoint/2010/main" val="1725451216"/>
      </p:ext>
    </p:extLst>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lang="ru-RU"/>
              <a:t>Образец заголовка</a:t>
            </a:r>
            <a:endParaRPr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13">
            <a:extLst>
              <a:ext uri="{FF2B5EF4-FFF2-40B4-BE49-F238E27FC236}">
                <a16:creationId xmlns:a16="http://schemas.microsoft.com/office/drawing/2014/main" id="{DF5B4A5B-D90D-553A-E536-C5EC5B8F2880}"/>
              </a:ext>
            </a:extLst>
          </p:cNvPr>
          <p:cNvSpPr>
            <a:spLocks noGrp="1"/>
          </p:cNvSpPr>
          <p:nvPr>
            <p:ph type="dt" sz="half" idx="10"/>
          </p:nvPr>
        </p:nvSpPr>
        <p:spPr/>
        <p:txBody>
          <a:bodyPr/>
          <a:lstStyle>
            <a:lvl1pPr>
              <a:defRPr/>
            </a:lvl1pPr>
          </a:lstStyle>
          <a:p>
            <a:pPr>
              <a:defRPr/>
            </a:pPr>
            <a:fld id="{6D74FEA6-8A96-7542-90D0-75449AC2994E}" type="datetimeFigureOut">
              <a:rPr lang="ru-RU"/>
              <a:pPr>
                <a:defRPr/>
              </a:pPr>
              <a:t>22.09.2025</a:t>
            </a:fld>
            <a:endParaRPr lang="ru-RU"/>
          </a:p>
        </p:txBody>
      </p:sp>
      <p:sp>
        <p:nvSpPr>
          <p:cNvPr id="6" name="Нижний колонтитул 2">
            <a:extLst>
              <a:ext uri="{FF2B5EF4-FFF2-40B4-BE49-F238E27FC236}">
                <a16:creationId xmlns:a16="http://schemas.microsoft.com/office/drawing/2014/main" id="{A614FCEB-8469-3A73-94A0-D9A44CE5A306}"/>
              </a:ext>
            </a:extLst>
          </p:cNvPr>
          <p:cNvSpPr>
            <a:spLocks noGrp="1"/>
          </p:cNvSpPr>
          <p:nvPr>
            <p:ph type="ftr" sz="quarter" idx="11"/>
          </p:nvPr>
        </p:nvSpPr>
        <p:spPr/>
        <p:txBody>
          <a:bodyPr/>
          <a:lstStyle>
            <a:lvl1pPr>
              <a:defRPr/>
            </a:lvl1pPr>
          </a:lstStyle>
          <a:p>
            <a:pPr>
              <a:defRPr/>
            </a:pPr>
            <a:endParaRPr lang="ru-RU"/>
          </a:p>
        </p:txBody>
      </p:sp>
      <p:sp>
        <p:nvSpPr>
          <p:cNvPr id="7" name="Номер слайда 22">
            <a:extLst>
              <a:ext uri="{FF2B5EF4-FFF2-40B4-BE49-F238E27FC236}">
                <a16:creationId xmlns:a16="http://schemas.microsoft.com/office/drawing/2014/main" id="{85DF5A3C-7286-4B1C-1EC7-B91EA9E27C2F}"/>
              </a:ext>
            </a:extLst>
          </p:cNvPr>
          <p:cNvSpPr>
            <a:spLocks noGrp="1"/>
          </p:cNvSpPr>
          <p:nvPr>
            <p:ph type="sldNum" sz="quarter" idx="12"/>
          </p:nvPr>
        </p:nvSpPr>
        <p:spPr/>
        <p:txBody>
          <a:bodyPr/>
          <a:lstStyle>
            <a:lvl1pPr>
              <a:defRPr/>
            </a:lvl1pPr>
          </a:lstStyle>
          <a:p>
            <a:fld id="{E671C20D-C088-3E4D-900E-1093D0C08DC5}" type="slidenum">
              <a:rPr lang="ru-RU" altLang="ru-UA"/>
              <a:pPr/>
              <a:t>‹#›</a:t>
            </a:fld>
            <a:endParaRPr lang="ru-RU" altLang="ru-UA"/>
          </a:p>
        </p:txBody>
      </p:sp>
    </p:spTree>
    <p:extLst>
      <p:ext uri="{BB962C8B-B14F-4D97-AF65-F5344CB8AC3E}">
        <p14:creationId xmlns:p14="http://schemas.microsoft.com/office/powerpoint/2010/main" val="765152548"/>
      </p:ext>
    </p:extLst>
  </p:cSld>
  <p:clrMapOvr>
    <a:masterClrMapping/>
  </p:clrMapOvr>
  <p:transition>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ru-RU"/>
              <a:t>Образец заголовка</a:t>
            </a:r>
            <a:endParaRPr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a:extLst>
              <a:ext uri="{FF2B5EF4-FFF2-40B4-BE49-F238E27FC236}">
                <a16:creationId xmlns:a16="http://schemas.microsoft.com/office/drawing/2014/main" id="{46EFA246-D8CF-AF36-7840-B09A9168DA5F}"/>
              </a:ext>
            </a:extLst>
          </p:cNvPr>
          <p:cNvSpPr>
            <a:spLocks noGrp="1"/>
          </p:cNvSpPr>
          <p:nvPr>
            <p:ph type="dt" sz="half" idx="10"/>
          </p:nvPr>
        </p:nvSpPr>
        <p:spPr>
          <a:xfrm>
            <a:off x="4791075" y="6481763"/>
            <a:ext cx="2130425" cy="301625"/>
          </a:xfrm>
        </p:spPr>
        <p:txBody>
          <a:bodyPr/>
          <a:lstStyle>
            <a:lvl1pPr>
              <a:defRPr/>
            </a:lvl1pPr>
          </a:lstStyle>
          <a:p>
            <a:pPr>
              <a:defRPr/>
            </a:pPr>
            <a:fld id="{9DBD6B52-06D4-AD48-A417-E912B4E46514}" type="datetimeFigureOut">
              <a:rPr lang="ru-RU"/>
              <a:pPr>
                <a:defRPr/>
              </a:pPr>
              <a:t>22.09.2025</a:t>
            </a:fld>
            <a:endParaRPr lang="ru-RU"/>
          </a:p>
        </p:txBody>
      </p:sp>
      <p:sp>
        <p:nvSpPr>
          <p:cNvPr id="8" name="Нижний колонтитул 7">
            <a:extLst>
              <a:ext uri="{FF2B5EF4-FFF2-40B4-BE49-F238E27FC236}">
                <a16:creationId xmlns:a16="http://schemas.microsoft.com/office/drawing/2014/main" id="{D1F378B6-1BB3-66C3-6AE0-057E753C2E8B}"/>
              </a:ext>
            </a:extLst>
          </p:cNvPr>
          <p:cNvSpPr>
            <a:spLocks noGrp="1"/>
          </p:cNvSpPr>
          <p:nvPr>
            <p:ph type="ftr" sz="quarter" idx="11"/>
          </p:nvPr>
        </p:nvSpPr>
        <p:spPr>
          <a:xfrm>
            <a:off x="457200" y="6481763"/>
            <a:ext cx="4260850" cy="301625"/>
          </a:xfrm>
        </p:spPr>
        <p:txBody>
          <a:bodyPr/>
          <a:lstStyle>
            <a:lvl1pPr>
              <a:defRPr/>
            </a:lvl1pPr>
          </a:lstStyle>
          <a:p>
            <a:pPr>
              <a:defRPr/>
            </a:pPr>
            <a:endParaRPr lang="ru-RU"/>
          </a:p>
        </p:txBody>
      </p:sp>
      <p:sp>
        <p:nvSpPr>
          <p:cNvPr id="9" name="Номер слайда 8">
            <a:extLst>
              <a:ext uri="{FF2B5EF4-FFF2-40B4-BE49-F238E27FC236}">
                <a16:creationId xmlns:a16="http://schemas.microsoft.com/office/drawing/2014/main" id="{D0B12166-9BB0-F53A-372A-8C89BBC460B3}"/>
              </a:ext>
            </a:extLst>
          </p:cNvPr>
          <p:cNvSpPr>
            <a:spLocks noGrp="1"/>
          </p:cNvSpPr>
          <p:nvPr>
            <p:ph type="sldNum" sz="quarter" idx="12"/>
          </p:nvPr>
        </p:nvSpPr>
        <p:spPr>
          <a:xfrm>
            <a:off x="7589838" y="6483350"/>
            <a:ext cx="503237" cy="301625"/>
          </a:xfrm>
        </p:spPr>
        <p:txBody>
          <a:bodyPr/>
          <a:lstStyle>
            <a:lvl1pPr>
              <a:defRPr/>
            </a:lvl1pPr>
          </a:lstStyle>
          <a:p>
            <a:fld id="{8B89C945-463B-9741-AD30-8EE56C219666}" type="slidenum">
              <a:rPr lang="ru-RU" altLang="ru-UA"/>
              <a:pPr/>
              <a:t>‹#›</a:t>
            </a:fld>
            <a:endParaRPr lang="ru-RU" altLang="ru-UA"/>
          </a:p>
        </p:txBody>
      </p:sp>
    </p:spTree>
    <p:extLst>
      <p:ext uri="{BB962C8B-B14F-4D97-AF65-F5344CB8AC3E}">
        <p14:creationId xmlns:p14="http://schemas.microsoft.com/office/powerpoint/2010/main" val="2717186531"/>
      </p:ext>
    </p:extLst>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lang="ru-RU"/>
              <a:t>Образец заголовка</a:t>
            </a:r>
            <a:endParaRPr lang="en-US"/>
          </a:p>
        </p:txBody>
      </p:sp>
      <p:sp>
        <p:nvSpPr>
          <p:cNvPr id="3" name="Дата 13">
            <a:extLst>
              <a:ext uri="{FF2B5EF4-FFF2-40B4-BE49-F238E27FC236}">
                <a16:creationId xmlns:a16="http://schemas.microsoft.com/office/drawing/2014/main" id="{70994EEF-9055-F774-C0F9-380F0B192C39}"/>
              </a:ext>
            </a:extLst>
          </p:cNvPr>
          <p:cNvSpPr>
            <a:spLocks noGrp="1"/>
          </p:cNvSpPr>
          <p:nvPr>
            <p:ph type="dt" sz="half" idx="10"/>
          </p:nvPr>
        </p:nvSpPr>
        <p:spPr/>
        <p:txBody>
          <a:bodyPr/>
          <a:lstStyle>
            <a:lvl1pPr>
              <a:defRPr/>
            </a:lvl1pPr>
          </a:lstStyle>
          <a:p>
            <a:pPr>
              <a:defRPr/>
            </a:pPr>
            <a:fld id="{C1525AB5-A940-DE4E-B7F6-0C83F58548EE}" type="datetimeFigureOut">
              <a:rPr lang="ru-RU"/>
              <a:pPr>
                <a:defRPr/>
              </a:pPr>
              <a:t>22.09.2025</a:t>
            </a:fld>
            <a:endParaRPr lang="ru-RU"/>
          </a:p>
        </p:txBody>
      </p:sp>
      <p:sp>
        <p:nvSpPr>
          <p:cNvPr id="4" name="Нижний колонтитул 2">
            <a:extLst>
              <a:ext uri="{FF2B5EF4-FFF2-40B4-BE49-F238E27FC236}">
                <a16:creationId xmlns:a16="http://schemas.microsoft.com/office/drawing/2014/main" id="{03D79003-02B6-8B7E-AE42-826AF4A91FDA}"/>
              </a:ext>
            </a:extLst>
          </p:cNvPr>
          <p:cNvSpPr>
            <a:spLocks noGrp="1"/>
          </p:cNvSpPr>
          <p:nvPr>
            <p:ph type="ftr" sz="quarter" idx="11"/>
          </p:nvPr>
        </p:nvSpPr>
        <p:spPr/>
        <p:txBody>
          <a:bodyPr/>
          <a:lstStyle>
            <a:lvl1pPr>
              <a:defRPr/>
            </a:lvl1pPr>
          </a:lstStyle>
          <a:p>
            <a:pPr>
              <a:defRPr/>
            </a:pPr>
            <a:endParaRPr lang="ru-RU"/>
          </a:p>
        </p:txBody>
      </p:sp>
      <p:sp>
        <p:nvSpPr>
          <p:cNvPr id="5" name="Номер слайда 22">
            <a:extLst>
              <a:ext uri="{FF2B5EF4-FFF2-40B4-BE49-F238E27FC236}">
                <a16:creationId xmlns:a16="http://schemas.microsoft.com/office/drawing/2014/main" id="{2657F462-5A33-300A-9655-5A7DB11A2B59}"/>
              </a:ext>
            </a:extLst>
          </p:cNvPr>
          <p:cNvSpPr>
            <a:spLocks noGrp="1"/>
          </p:cNvSpPr>
          <p:nvPr>
            <p:ph type="sldNum" sz="quarter" idx="12"/>
          </p:nvPr>
        </p:nvSpPr>
        <p:spPr/>
        <p:txBody>
          <a:bodyPr/>
          <a:lstStyle>
            <a:lvl1pPr>
              <a:defRPr/>
            </a:lvl1pPr>
          </a:lstStyle>
          <a:p>
            <a:fld id="{FB960367-4782-CB47-9335-D615737E02BA}" type="slidenum">
              <a:rPr lang="ru-RU" altLang="ru-UA"/>
              <a:pPr/>
              <a:t>‹#›</a:t>
            </a:fld>
            <a:endParaRPr lang="ru-RU" altLang="ru-UA"/>
          </a:p>
        </p:txBody>
      </p:sp>
    </p:spTree>
    <p:extLst>
      <p:ext uri="{BB962C8B-B14F-4D97-AF65-F5344CB8AC3E}">
        <p14:creationId xmlns:p14="http://schemas.microsoft.com/office/powerpoint/2010/main" val="3820611551"/>
      </p:ext>
    </p:extLst>
  </p:cSld>
  <p:clrMapOvr>
    <a:masterClrMapping/>
  </p:clrMapOvr>
  <p:transition>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a:extLst>
              <a:ext uri="{FF2B5EF4-FFF2-40B4-BE49-F238E27FC236}">
                <a16:creationId xmlns:a16="http://schemas.microsoft.com/office/drawing/2014/main" id="{1D73695E-CEA3-8103-A38A-B71D536DC95C}"/>
              </a:ext>
            </a:extLst>
          </p:cNvPr>
          <p:cNvSpPr>
            <a:spLocks noGrp="1"/>
          </p:cNvSpPr>
          <p:nvPr>
            <p:ph type="dt" sz="half" idx="10"/>
          </p:nvPr>
        </p:nvSpPr>
        <p:spPr/>
        <p:txBody>
          <a:bodyPr/>
          <a:lstStyle>
            <a:lvl1pPr>
              <a:defRPr/>
            </a:lvl1pPr>
          </a:lstStyle>
          <a:p>
            <a:pPr>
              <a:defRPr/>
            </a:pPr>
            <a:fld id="{D9F8191F-6A13-DE4E-8708-726409F57BF9}" type="datetimeFigureOut">
              <a:rPr lang="ru-RU"/>
              <a:pPr>
                <a:defRPr/>
              </a:pPr>
              <a:t>22.09.2025</a:t>
            </a:fld>
            <a:endParaRPr lang="ru-RU"/>
          </a:p>
        </p:txBody>
      </p:sp>
      <p:sp>
        <p:nvSpPr>
          <p:cNvPr id="3" name="Нижний колонтитул 2">
            <a:extLst>
              <a:ext uri="{FF2B5EF4-FFF2-40B4-BE49-F238E27FC236}">
                <a16:creationId xmlns:a16="http://schemas.microsoft.com/office/drawing/2014/main" id="{0BC22152-8A97-FDC0-C4DB-1F5C0CB9ADA1}"/>
              </a:ext>
            </a:extLst>
          </p:cNvPr>
          <p:cNvSpPr>
            <a:spLocks noGrp="1"/>
          </p:cNvSpPr>
          <p:nvPr>
            <p:ph type="ftr" sz="quarter" idx="11"/>
          </p:nvPr>
        </p:nvSpPr>
        <p:spPr/>
        <p:txBody>
          <a:bodyPr/>
          <a:lstStyle>
            <a:lvl1pPr>
              <a:defRPr/>
            </a:lvl1pPr>
          </a:lstStyle>
          <a:p>
            <a:pPr>
              <a:defRPr/>
            </a:pPr>
            <a:endParaRPr lang="ru-RU"/>
          </a:p>
        </p:txBody>
      </p:sp>
      <p:sp>
        <p:nvSpPr>
          <p:cNvPr id="4" name="Номер слайда 22">
            <a:extLst>
              <a:ext uri="{FF2B5EF4-FFF2-40B4-BE49-F238E27FC236}">
                <a16:creationId xmlns:a16="http://schemas.microsoft.com/office/drawing/2014/main" id="{05492976-3336-5A24-C1E6-0536EE97B630}"/>
              </a:ext>
            </a:extLst>
          </p:cNvPr>
          <p:cNvSpPr>
            <a:spLocks noGrp="1"/>
          </p:cNvSpPr>
          <p:nvPr>
            <p:ph type="sldNum" sz="quarter" idx="12"/>
          </p:nvPr>
        </p:nvSpPr>
        <p:spPr/>
        <p:txBody>
          <a:bodyPr/>
          <a:lstStyle>
            <a:lvl1pPr>
              <a:defRPr/>
            </a:lvl1pPr>
          </a:lstStyle>
          <a:p>
            <a:fld id="{8AB251D2-5708-4B41-805F-F0FDBC1C3F37}" type="slidenum">
              <a:rPr lang="ru-RU" altLang="ru-UA"/>
              <a:pPr/>
              <a:t>‹#›</a:t>
            </a:fld>
            <a:endParaRPr lang="ru-RU" altLang="ru-UA"/>
          </a:p>
        </p:txBody>
      </p:sp>
    </p:spTree>
    <p:extLst>
      <p:ext uri="{BB962C8B-B14F-4D97-AF65-F5344CB8AC3E}">
        <p14:creationId xmlns:p14="http://schemas.microsoft.com/office/powerpoint/2010/main" val="1959103829"/>
      </p:ext>
    </p:extLst>
  </p:cSld>
  <p:clrMapOvr>
    <a:masterClrMapping/>
  </p:clrMapOvr>
  <p:transition>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ru-RU"/>
              <a:t>Образец заголовка</a:t>
            </a:r>
            <a:endParaRPr lang="en-US"/>
          </a:p>
        </p:txBody>
      </p:sp>
      <p:sp>
        <p:nvSpPr>
          <p:cNvPr id="3" name="Текст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ru-RU"/>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a:extLst>
              <a:ext uri="{FF2B5EF4-FFF2-40B4-BE49-F238E27FC236}">
                <a16:creationId xmlns:a16="http://schemas.microsoft.com/office/drawing/2014/main" id="{05274827-4ED0-138A-ABC8-919B24FEBC41}"/>
              </a:ext>
            </a:extLst>
          </p:cNvPr>
          <p:cNvSpPr>
            <a:spLocks noGrp="1"/>
          </p:cNvSpPr>
          <p:nvPr>
            <p:ph type="dt" sz="half" idx="10"/>
          </p:nvPr>
        </p:nvSpPr>
        <p:spPr>
          <a:xfrm>
            <a:off x="6278563" y="6556375"/>
            <a:ext cx="2133600" cy="301625"/>
          </a:xfrm>
        </p:spPr>
        <p:txBody>
          <a:bodyPr/>
          <a:lstStyle>
            <a:lvl1pPr>
              <a:defRPr sz="900"/>
            </a:lvl1pPr>
          </a:lstStyle>
          <a:p>
            <a:pPr>
              <a:defRPr/>
            </a:pPr>
            <a:fld id="{C96C7017-5A78-DB42-9203-6A386DF8D392}" type="datetimeFigureOut">
              <a:rPr lang="ru-RU"/>
              <a:pPr>
                <a:defRPr/>
              </a:pPr>
              <a:t>22.09.2025</a:t>
            </a:fld>
            <a:endParaRPr lang="ru-RU"/>
          </a:p>
        </p:txBody>
      </p:sp>
      <p:sp>
        <p:nvSpPr>
          <p:cNvPr id="6" name="Нижний колонтитул 5">
            <a:extLst>
              <a:ext uri="{FF2B5EF4-FFF2-40B4-BE49-F238E27FC236}">
                <a16:creationId xmlns:a16="http://schemas.microsoft.com/office/drawing/2014/main" id="{D37D28BD-DC9F-3706-7C11-AE0D9688B1F0}"/>
              </a:ext>
            </a:extLst>
          </p:cNvPr>
          <p:cNvSpPr>
            <a:spLocks noGrp="1"/>
          </p:cNvSpPr>
          <p:nvPr>
            <p:ph type="ftr" sz="quarter" idx="11"/>
          </p:nvPr>
        </p:nvSpPr>
        <p:spPr>
          <a:xfrm>
            <a:off x="1135063" y="6556375"/>
            <a:ext cx="5143500" cy="301625"/>
          </a:xfrm>
        </p:spPr>
        <p:txBody>
          <a:bodyPr/>
          <a:lstStyle>
            <a:lvl1pPr>
              <a:defRPr sz="900"/>
            </a:lvl1pPr>
          </a:lstStyle>
          <a:p>
            <a:pPr>
              <a:defRPr/>
            </a:pPr>
            <a:endParaRPr lang="ru-RU"/>
          </a:p>
        </p:txBody>
      </p:sp>
      <p:sp>
        <p:nvSpPr>
          <p:cNvPr id="7" name="Номер слайда 6">
            <a:extLst>
              <a:ext uri="{FF2B5EF4-FFF2-40B4-BE49-F238E27FC236}">
                <a16:creationId xmlns:a16="http://schemas.microsoft.com/office/drawing/2014/main" id="{548DF818-352A-6DBD-0468-10A3081F21C7}"/>
              </a:ext>
            </a:extLst>
          </p:cNvPr>
          <p:cNvSpPr>
            <a:spLocks noGrp="1"/>
          </p:cNvSpPr>
          <p:nvPr>
            <p:ph type="sldNum" sz="quarter" idx="12"/>
          </p:nvPr>
        </p:nvSpPr>
        <p:spPr>
          <a:xfrm>
            <a:off x="8410575" y="6556375"/>
            <a:ext cx="503238" cy="301625"/>
          </a:xfrm>
        </p:spPr>
        <p:txBody>
          <a:bodyPr/>
          <a:lstStyle>
            <a:lvl1pPr>
              <a:defRPr sz="900"/>
            </a:lvl1pPr>
          </a:lstStyle>
          <a:p>
            <a:fld id="{BEE15601-EECD-A144-9D5A-0109E7AFE23E}" type="slidenum">
              <a:rPr lang="ru-RU" altLang="ru-UA"/>
              <a:pPr/>
              <a:t>‹#›</a:t>
            </a:fld>
            <a:endParaRPr lang="ru-RU" altLang="ru-UA"/>
          </a:p>
        </p:txBody>
      </p:sp>
    </p:spTree>
    <p:extLst>
      <p:ext uri="{BB962C8B-B14F-4D97-AF65-F5344CB8AC3E}">
        <p14:creationId xmlns:p14="http://schemas.microsoft.com/office/powerpoint/2010/main" val="2403314266"/>
      </p:ext>
    </p:extLst>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Pr>
        <a:gradFill rotWithShape="1">
          <a:gsLst>
            <a:gs pos="0">
              <a:srgbClr val="000000"/>
            </a:gs>
            <a:gs pos="60001">
              <a:srgbClr val="000000"/>
            </a:gs>
            <a:gs pos="100000">
              <a:srgbClr val="6C6C6C"/>
            </a:gs>
          </a:gsLst>
          <a:lin ang="540000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ru-RU"/>
              <a:t>Образец заголовка</a:t>
            </a:r>
            <a:endParaRPr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ru-RU" noProof="0"/>
              <a:t>Вставка рисунка</a:t>
            </a:r>
            <a:endParaRPr lang="en-US" noProof="0"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ru-RU"/>
              <a:t>Образец текста</a:t>
            </a:r>
          </a:p>
        </p:txBody>
      </p:sp>
      <p:sp>
        <p:nvSpPr>
          <p:cNvPr id="5" name="Дата 4">
            <a:extLst>
              <a:ext uri="{FF2B5EF4-FFF2-40B4-BE49-F238E27FC236}">
                <a16:creationId xmlns:a16="http://schemas.microsoft.com/office/drawing/2014/main" id="{E3E732F8-F231-4AF6-D9CB-6461EC20F70B}"/>
              </a:ext>
            </a:extLst>
          </p:cNvPr>
          <p:cNvSpPr>
            <a:spLocks noGrp="1"/>
          </p:cNvSpPr>
          <p:nvPr>
            <p:ph type="dt" sz="half" idx="10"/>
          </p:nvPr>
        </p:nvSpPr>
        <p:spPr>
          <a:xfrm>
            <a:off x="6108700" y="6556375"/>
            <a:ext cx="2101850" cy="301625"/>
          </a:xfrm>
        </p:spPr>
        <p:txBody>
          <a:bodyPr/>
          <a:lstStyle>
            <a:lvl1pPr>
              <a:defRPr sz="900"/>
            </a:lvl1pPr>
          </a:lstStyle>
          <a:p>
            <a:pPr>
              <a:defRPr/>
            </a:pPr>
            <a:fld id="{F5FF0CE7-0C01-0343-AB69-DF6B9601A2B0}" type="datetimeFigureOut">
              <a:rPr lang="ru-RU"/>
              <a:pPr>
                <a:defRPr/>
              </a:pPr>
              <a:t>22.09.2025</a:t>
            </a:fld>
            <a:endParaRPr lang="ru-RU"/>
          </a:p>
        </p:txBody>
      </p:sp>
      <p:sp>
        <p:nvSpPr>
          <p:cNvPr id="6" name="Нижний колонтитул 5">
            <a:extLst>
              <a:ext uri="{FF2B5EF4-FFF2-40B4-BE49-F238E27FC236}">
                <a16:creationId xmlns:a16="http://schemas.microsoft.com/office/drawing/2014/main" id="{582BAAF9-1E20-E921-5BBC-63797BA62746}"/>
              </a:ext>
            </a:extLst>
          </p:cNvPr>
          <p:cNvSpPr>
            <a:spLocks noGrp="1"/>
          </p:cNvSpPr>
          <p:nvPr>
            <p:ph type="ftr" sz="quarter" idx="11"/>
          </p:nvPr>
        </p:nvSpPr>
        <p:spPr>
          <a:xfrm>
            <a:off x="1169988" y="6557963"/>
            <a:ext cx="4948237" cy="301625"/>
          </a:xfrm>
        </p:spPr>
        <p:txBody>
          <a:bodyPr/>
          <a:lstStyle>
            <a:lvl1pPr>
              <a:defRPr sz="900"/>
            </a:lvl1pPr>
          </a:lstStyle>
          <a:p>
            <a:pPr>
              <a:defRPr/>
            </a:pPr>
            <a:endParaRPr lang="ru-RU"/>
          </a:p>
        </p:txBody>
      </p:sp>
      <p:sp>
        <p:nvSpPr>
          <p:cNvPr id="7" name="Номер слайда 6">
            <a:extLst>
              <a:ext uri="{FF2B5EF4-FFF2-40B4-BE49-F238E27FC236}">
                <a16:creationId xmlns:a16="http://schemas.microsoft.com/office/drawing/2014/main" id="{711442B5-A6A1-BC4B-091F-3AC29F9A12BF}"/>
              </a:ext>
            </a:extLst>
          </p:cNvPr>
          <p:cNvSpPr>
            <a:spLocks noGrp="1"/>
          </p:cNvSpPr>
          <p:nvPr>
            <p:ph type="sldNum" sz="quarter" idx="12"/>
          </p:nvPr>
        </p:nvSpPr>
        <p:spPr>
          <a:xfrm>
            <a:off x="8216900" y="6556375"/>
            <a:ext cx="366713" cy="301625"/>
          </a:xfrm>
        </p:spPr>
        <p:txBody>
          <a:bodyPr/>
          <a:lstStyle>
            <a:lvl1pPr>
              <a:defRPr sz="900"/>
            </a:lvl1pPr>
          </a:lstStyle>
          <a:p>
            <a:fld id="{83A4287E-E829-8242-A021-E7F27BEC247A}" type="slidenum">
              <a:rPr lang="ru-RU" altLang="ru-UA"/>
              <a:pPr/>
              <a:t>‹#›</a:t>
            </a:fld>
            <a:endParaRPr lang="ru-RU" altLang="ru-UA"/>
          </a:p>
        </p:txBody>
      </p:sp>
    </p:spTree>
    <p:extLst>
      <p:ext uri="{BB962C8B-B14F-4D97-AF65-F5344CB8AC3E}">
        <p14:creationId xmlns:p14="http://schemas.microsoft.com/office/powerpoint/2010/main" val="2811607049"/>
      </p:ext>
    </p:extLst>
  </p:cSld>
  <p:clrMapOvr>
    <a:overrideClrMapping bg1="dk1" tx1="lt1" bg2="dk2" tx2="lt2" accent1="accent1" accent2="accent2" accent3="accent3" accent4="accent4" accent5="accent5" accent6="accent6" hlink="hlink" folHlink="folHlink"/>
  </p:clrMapOvr>
  <p:transition>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White">
      <p:bgPr>
        <a:gradFill rotWithShape="1">
          <a:gsLst>
            <a:gs pos="0">
              <a:srgbClr val="002D85"/>
            </a:gs>
            <a:gs pos="60001">
              <a:srgbClr val="0040B3"/>
            </a:gs>
            <a:gs pos="100000">
              <a:srgbClr val="3067DA"/>
            </a:gs>
          </a:gsLst>
          <a:lin ang="5400000"/>
        </a:gradFill>
        <a:effectLst/>
      </p:bgPr>
    </p:bg>
    <p:spTree>
      <p:nvGrpSpPr>
        <p:cNvPr id="1" name=""/>
        <p:cNvGrpSpPr/>
        <p:nvPr/>
      </p:nvGrpSpPr>
      <p:grpSpPr>
        <a:xfrm>
          <a:off x="0" y="0"/>
          <a:ext cx="0" cy="0"/>
          <a:chOff x="0" y="0"/>
          <a:chExt cx="0" cy="0"/>
        </a:xfrm>
      </p:grpSpPr>
      <p:sp>
        <p:nvSpPr>
          <p:cNvPr id="11" name="Прямоугольный треугольник 10">
            <a:extLst>
              <a:ext uri="{FF2B5EF4-FFF2-40B4-BE49-F238E27FC236}">
                <a16:creationId xmlns:a16="http://schemas.microsoft.com/office/drawing/2014/main" id="{5D85608E-59CB-27DC-05B5-E15C12D6E01B}"/>
              </a:ext>
            </a:extLst>
          </p:cNvPr>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Прямая соединительная линия 7">
            <a:extLst>
              <a:ext uri="{FF2B5EF4-FFF2-40B4-BE49-F238E27FC236}">
                <a16:creationId xmlns:a16="http://schemas.microsoft.com/office/drawing/2014/main" id="{EC7D6585-5748-3253-997D-B844AFBC801B}"/>
              </a:ext>
            </a:extLst>
          </p:cNvPr>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a:extLst>
              <a:ext uri="{FF2B5EF4-FFF2-40B4-BE49-F238E27FC236}">
                <a16:creationId xmlns:a16="http://schemas.microsoft.com/office/drawing/2014/main" id="{058B5E17-8FED-AAB4-AAE8-A25F1C7B6DE9}"/>
              </a:ext>
            </a:extLst>
          </p:cNvPr>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a:extLst>
              <a:ext uri="{FF2B5EF4-FFF2-40B4-BE49-F238E27FC236}">
                <a16:creationId xmlns:a16="http://schemas.microsoft.com/office/drawing/2014/main" id="{E2BF01FD-9D62-5AF3-6472-CCFF5E36CD8D}"/>
              </a:ext>
            </a:extLst>
          </p:cNvPr>
          <p:cNvSpPr>
            <a:spLocks noGrp="1"/>
          </p:cNvSpPr>
          <p:nvPr>
            <p:ph type="title"/>
          </p:nvPr>
        </p:nvSpPr>
        <p:spPr>
          <a:xfrm>
            <a:off x="457200" y="268288"/>
            <a:ext cx="8229600" cy="1398587"/>
          </a:xfrm>
          <a:prstGeom prst="rect">
            <a:avLst/>
          </a:prstGeom>
        </p:spPr>
        <p:txBody>
          <a:bodyPr vert="horz" anchor="ctr">
            <a:normAutofit/>
          </a:bodyPr>
          <a:lstStyle/>
          <a:p>
            <a:r>
              <a:rPr lang="ru-RU"/>
              <a:t>Образец заголовка</a:t>
            </a:r>
            <a:endParaRPr lang="en-US"/>
          </a:p>
        </p:txBody>
      </p:sp>
      <p:sp>
        <p:nvSpPr>
          <p:cNvPr id="1030" name="Текст 12">
            <a:extLst>
              <a:ext uri="{FF2B5EF4-FFF2-40B4-BE49-F238E27FC236}">
                <a16:creationId xmlns:a16="http://schemas.microsoft.com/office/drawing/2014/main" id="{07E39A33-EBFB-6EE4-A5EE-35279129D13E}"/>
              </a:ext>
            </a:extLst>
          </p:cNvPr>
          <p:cNvSpPr>
            <a:spLocks noGrp="1"/>
          </p:cNvSpPr>
          <p:nvPr>
            <p:ph type="body" idx="1"/>
          </p:nvPr>
        </p:nvSpPr>
        <p:spPr bwMode="auto">
          <a:xfrm>
            <a:off x="457200" y="1882775"/>
            <a:ext cx="8229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UA"/>
              <a:t>Образец текста</a:t>
            </a:r>
          </a:p>
          <a:p>
            <a:pPr lvl="1"/>
            <a:r>
              <a:rPr lang="ru-RU" altLang="ru-UA"/>
              <a:t>Второй уровень</a:t>
            </a:r>
          </a:p>
          <a:p>
            <a:pPr lvl="2"/>
            <a:r>
              <a:rPr lang="ru-RU" altLang="ru-UA"/>
              <a:t>Третий уровень</a:t>
            </a:r>
          </a:p>
          <a:p>
            <a:pPr lvl="3"/>
            <a:r>
              <a:rPr lang="ru-RU" altLang="ru-UA"/>
              <a:t>Четвертый уровень</a:t>
            </a:r>
          </a:p>
          <a:p>
            <a:pPr lvl="4"/>
            <a:r>
              <a:rPr lang="ru-RU" altLang="ru-UA"/>
              <a:t>Пятый уровень</a:t>
            </a:r>
            <a:endParaRPr lang="en-US" altLang="ru-UA"/>
          </a:p>
        </p:txBody>
      </p:sp>
      <p:sp>
        <p:nvSpPr>
          <p:cNvPr id="14" name="Дата 13">
            <a:extLst>
              <a:ext uri="{FF2B5EF4-FFF2-40B4-BE49-F238E27FC236}">
                <a16:creationId xmlns:a16="http://schemas.microsoft.com/office/drawing/2014/main" id="{75883461-8B68-96CC-CE94-D19E830DE0BC}"/>
              </a:ext>
            </a:extLst>
          </p:cNvPr>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cs typeface="+mn-cs"/>
              </a:defRPr>
            </a:lvl1pPr>
          </a:lstStyle>
          <a:p>
            <a:pPr>
              <a:defRPr/>
            </a:pPr>
            <a:fld id="{2767436B-152A-4F44-A9DF-613321D693C4}" type="datetimeFigureOut">
              <a:rPr lang="ru-RU"/>
              <a:pPr>
                <a:defRPr/>
              </a:pPr>
              <a:t>22.09.2025</a:t>
            </a:fld>
            <a:endParaRPr lang="ru-RU"/>
          </a:p>
        </p:txBody>
      </p:sp>
      <p:sp>
        <p:nvSpPr>
          <p:cNvPr id="3" name="Нижний колонтитул 2">
            <a:extLst>
              <a:ext uri="{FF2B5EF4-FFF2-40B4-BE49-F238E27FC236}">
                <a16:creationId xmlns:a16="http://schemas.microsoft.com/office/drawing/2014/main" id="{0B3DD103-3F53-E8FB-4480-6755162BC85B}"/>
              </a:ext>
            </a:extLst>
          </p:cNvPr>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lstStyle>
          <a:p>
            <a:pPr>
              <a:defRPr/>
            </a:pPr>
            <a:endParaRPr lang="ru-RU"/>
          </a:p>
        </p:txBody>
      </p:sp>
      <p:sp>
        <p:nvSpPr>
          <p:cNvPr id="23" name="Номер слайда 22">
            <a:extLst>
              <a:ext uri="{FF2B5EF4-FFF2-40B4-BE49-F238E27FC236}">
                <a16:creationId xmlns:a16="http://schemas.microsoft.com/office/drawing/2014/main" id="{5331AAE5-4429-2345-1C1F-04D6D84941F8}"/>
              </a:ext>
            </a:extLst>
          </p:cNvPr>
          <p:cNvSpPr>
            <a:spLocks noGrp="1"/>
          </p:cNvSpPr>
          <p:nvPr>
            <p:ph type="sldNum" sz="quarter" idx="4"/>
          </p:nvPr>
        </p:nvSpPr>
        <p:spPr>
          <a:xfrm>
            <a:off x="7589838" y="6481763"/>
            <a:ext cx="503237" cy="301625"/>
          </a:xfrm>
          <a:prstGeom prst="rect">
            <a:avLst/>
          </a:prstGeom>
        </p:spPr>
        <p:txBody>
          <a:bodyPr vert="horz" wrap="square" lIns="91440" tIns="45720" rIns="91440" bIns="45720" numCol="1" anchor="b" anchorCtr="0" compatLnSpc="1">
            <a:prstTxWarp prst="textNoShape">
              <a:avLst/>
            </a:prstTxWarp>
          </a:bodyPr>
          <a:lstStyle>
            <a:lvl1pPr algn="ctr">
              <a:defRPr sz="1200">
                <a:latin typeface="Century Gothic" panose="020B0502020202020204" pitchFamily="34" charset="0"/>
              </a:defRPr>
            </a:lvl1pPr>
          </a:lstStyle>
          <a:p>
            <a:fld id="{12B6E5ED-AE7D-5C45-817A-3E0054BAEBD1}" type="slidenum">
              <a:rPr lang="ru-RU" altLang="ru-UA"/>
              <a:pPr/>
              <a:t>‹#›</a:t>
            </a:fld>
            <a:endParaRPr lang="ru-RU" altLang="ru-UA"/>
          </a:p>
        </p:txBody>
      </p:sp>
    </p:spTree>
  </p:cSld>
  <p:clrMap bg1="dk1" tx1="lt1" bg2="dk2" tx2="lt2" accent1="accent1" accent2="accent2" accent3="accent3" accent4="accent4" accent5="accent5" accent6="accent6" hlink="hlink" folHlink="folHlink"/>
  <p:sldLayoutIdLst>
    <p:sldLayoutId id="2147483980" r:id="rId1"/>
    <p:sldLayoutId id="2147483981" r:id="rId2"/>
    <p:sldLayoutId id="2147483982" r:id="rId3"/>
    <p:sldLayoutId id="2147483975" r:id="rId4"/>
    <p:sldLayoutId id="2147483983" r:id="rId5"/>
    <p:sldLayoutId id="2147483976" r:id="rId6"/>
    <p:sldLayoutId id="2147483977" r:id="rId7"/>
    <p:sldLayoutId id="2147483984" r:id="rId8"/>
    <p:sldLayoutId id="2147483985" r:id="rId9"/>
    <p:sldLayoutId id="2147483978" r:id="rId10"/>
    <p:sldLayoutId id="2147483979" r:id="rId11"/>
  </p:sldLayoutIdLst>
  <p:transition>
    <p:wheel spokes="8"/>
  </p:transition>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749CD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749CDC"/>
          </a:solidFill>
          <a:latin typeface="Century Gothic" pitchFamily="34" charset="0"/>
        </a:defRPr>
      </a:lvl2pPr>
      <a:lvl3pPr marL="484188" indent="-484188" algn="l" rtl="0" eaLnBrk="0" fontAlgn="base" hangingPunct="0">
        <a:spcBef>
          <a:spcPct val="0"/>
        </a:spcBef>
        <a:spcAft>
          <a:spcPct val="0"/>
        </a:spcAft>
        <a:defRPr sz="4200">
          <a:solidFill>
            <a:srgbClr val="749CDC"/>
          </a:solidFill>
          <a:latin typeface="Century Gothic" pitchFamily="34" charset="0"/>
        </a:defRPr>
      </a:lvl3pPr>
      <a:lvl4pPr marL="484188" indent="-484188" algn="l" rtl="0" eaLnBrk="0" fontAlgn="base" hangingPunct="0">
        <a:spcBef>
          <a:spcPct val="0"/>
        </a:spcBef>
        <a:spcAft>
          <a:spcPct val="0"/>
        </a:spcAft>
        <a:defRPr sz="4200">
          <a:solidFill>
            <a:srgbClr val="749CDC"/>
          </a:solidFill>
          <a:latin typeface="Century Gothic" pitchFamily="34" charset="0"/>
        </a:defRPr>
      </a:lvl4pPr>
      <a:lvl5pPr marL="484188" indent="-484188" algn="l" rtl="0" eaLnBrk="0" fontAlgn="base" hangingPunct="0">
        <a:spcBef>
          <a:spcPct val="0"/>
        </a:spcBef>
        <a:spcAft>
          <a:spcPct val="0"/>
        </a:spcAft>
        <a:defRPr sz="4200">
          <a:solidFill>
            <a:srgbClr val="749CDC"/>
          </a:solidFill>
          <a:latin typeface="Century Gothic" pitchFamily="34" charset="0"/>
        </a:defRPr>
      </a:lvl5pPr>
      <a:lvl6pPr marL="941388" indent="-484188" algn="l" rtl="0" fontAlgn="base">
        <a:spcBef>
          <a:spcPct val="0"/>
        </a:spcBef>
        <a:spcAft>
          <a:spcPct val="0"/>
        </a:spcAft>
        <a:defRPr sz="4200">
          <a:solidFill>
            <a:srgbClr val="749CDC"/>
          </a:solidFill>
          <a:latin typeface="Century Gothic" pitchFamily="34" charset="0"/>
        </a:defRPr>
      </a:lvl6pPr>
      <a:lvl7pPr marL="1398588" indent="-484188" algn="l" rtl="0" fontAlgn="base">
        <a:spcBef>
          <a:spcPct val="0"/>
        </a:spcBef>
        <a:spcAft>
          <a:spcPct val="0"/>
        </a:spcAft>
        <a:defRPr sz="4200">
          <a:solidFill>
            <a:srgbClr val="749CDC"/>
          </a:solidFill>
          <a:latin typeface="Century Gothic" pitchFamily="34" charset="0"/>
        </a:defRPr>
      </a:lvl7pPr>
      <a:lvl8pPr marL="1855788" indent="-484188" algn="l" rtl="0" fontAlgn="base">
        <a:spcBef>
          <a:spcPct val="0"/>
        </a:spcBef>
        <a:spcAft>
          <a:spcPct val="0"/>
        </a:spcAft>
        <a:defRPr sz="4200">
          <a:solidFill>
            <a:srgbClr val="749CDC"/>
          </a:solidFill>
          <a:latin typeface="Century Gothic" pitchFamily="34" charset="0"/>
        </a:defRPr>
      </a:lvl8pPr>
      <a:lvl9pPr marL="2312988" indent="-484188" algn="l" rtl="0" fontAlgn="base">
        <a:spcBef>
          <a:spcPct val="0"/>
        </a:spcBef>
        <a:spcAft>
          <a:spcPct val="0"/>
        </a:spcAft>
        <a:defRPr sz="4200">
          <a:solidFill>
            <a:srgbClr val="749CD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2"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anose="020B0604030504040204"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2"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2"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97ACD0"/>
        </a:buClr>
        <a:buFont typeface="Wingdings 2" pitchFamily="2"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ru.wikipedia.org/wiki/%D0%9A%D0%BE%D1%8D%D1%84%D1%84%D0%B8%D1%86%D0%B8%D0%B5%D0%BD%D1%82_%D0%B2%D0%B0%D1%80%D0%B8%D0%B0%D1%86%D0%B8%D0%B8"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4865FB-5890-5B3C-FC92-F195A8132694}"/>
              </a:ext>
            </a:extLst>
          </p:cNvPr>
          <p:cNvSpPr>
            <a:spLocks noGrp="1"/>
          </p:cNvSpPr>
          <p:nvPr>
            <p:ph type="ctrTitle"/>
          </p:nvPr>
        </p:nvSpPr>
        <p:spPr/>
        <p:style>
          <a:lnRef idx="1">
            <a:schemeClr val="accent5"/>
          </a:lnRef>
          <a:fillRef idx="2">
            <a:schemeClr val="accent5"/>
          </a:fillRef>
          <a:effectRef idx="1">
            <a:schemeClr val="accent5"/>
          </a:effectRef>
          <a:fontRef idx="minor">
            <a:schemeClr val="dk1"/>
          </a:fontRef>
        </p:style>
        <p:txBody>
          <a:bodyPr/>
          <a:lstStyle/>
          <a:p>
            <a:pPr marL="484632" indent="0" eaLnBrk="1" fontAlgn="auto" hangingPunct="1">
              <a:spcAft>
                <a:spcPts val="0"/>
              </a:spcAft>
              <a:defRPr/>
            </a:pPr>
            <a:r>
              <a:rPr lang="uk-UA" sz="5000"/>
              <a:t>Лекція </a:t>
            </a:r>
            <a:r>
              <a:rPr lang="uk-UA" sz="5000" dirty="0"/>
              <a:t>4</a:t>
            </a:r>
          </a:p>
        </p:txBody>
      </p:sp>
      <p:sp>
        <p:nvSpPr>
          <p:cNvPr id="3" name="Подзаголовок 2">
            <a:extLst>
              <a:ext uri="{FF2B5EF4-FFF2-40B4-BE49-F238E27FC236}">
                <a16:creationId xmlns:a16="http://schemas.microsoft.com/office/drawing/2014/main" id="{C54546E6-7BD7-4345-525F-DF92DA8D2CC8}"/>
              </a:ext>
            </a:extLst>
          </p:cNvPr>
          <p:cNvSpPr>
            <a:spLocks noGrp="1"/>
          </p:cNvSpPr>
          <p:nvPr>
            <p:ph type="subTitle" idx="1"/>
          </p:nvPr>
        </p:nvSpPr>
        <p:spPr>
          <a:xfrm>
            <a:off x="611560" y="2636912"/>
            <a:ext cx="8062912" cy="3060144"/>
          </a:xfrm>
          <a:ln>
            <a:miter lim="800000"/>
            <a:headEnd/>
            <a:tailEnd/>
          </a:ln>
        </p:spPr>
        <p:txBody>
          <a:bodyPr>
            <a:noAutofit/>
          </a:bodyPr>
          <a:lstStyle/>
          <a:p>
            <a:pPr eaLnBrk="1" fontAlgn="auto" hangingPunct="1">
              <a:spcAft>
                <a:spcPts val="0"/>
              </a:spcAft>
              <a:buFont typeface="Wingdings 2" pitchFamily="18" charset="2"/>
              <a:buNone/>
              <a:defRPr/>
            </a:pPr>
            <a:r>
              <a:rPr lang="uk-UA" sz="3500" b="1" spc="-30" dirty="0">
                <a:solidFill>
                  <a:schemeClr val="tx1"/>
                </a:solidFill>
                <a:latin typeface="Monotype Corsiva" pitchFamily="66" charset="0"/>
              </a:rPr>
              <a:t>Тема 5. Оцінка очікуваних витрат для прогнозування та прийняття управлінських рішень</a:t>
            </a:r>
          </a:p>
          <a:p>
            <a:pPr eaLnBrk="1" fontAlgn="auto" hangingPunct="1">
              <a:spcAft>
                <a:spcPts val="0"/>
              </a:spcAft>
              <a:buFont typeface="Wingdings 2"/>
              <a:buNone/>
              <a:defRPr/>
            </a:pPr>
            <a:endParaRPr lang="uk-UA" sz="5000" b="1" dirty="0">
              <a:solidFill>
                <a:schemeClr val="tx1"/>
              </a:solidFill>
              <a:latin typeface="Monotype Corsiva" pitchFamily="66" charset="0"/>
            </a:endParaRPr>
          </a:p>
        </p:txBody>
      </p:sp>
    </p:spTree>
  </p:cSld>
  <p:clrMapOvr>
    <a:masterClrMapping/>
  </p:clrMapOvr>
  <p:transition>
    <p:wheel spokes="8"/>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E906DEF-DFD9-AC6A-97E4-D10884BC831F}"/>
              </a:ext>
            </a:extLst>
          </p:cNvPr>
          <p:cNvSpPr/>
          <p:nvPr/>
        </p:nvSpPr>
        <p:spPr>
          <a:xfrm>
            <a:off x="571472" y="332656"/>
            <a:ext cx="8249000" cy="2376264"/>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lnSpc>
                <a:spcPct val="90000"/>
              </a:lnSpc>
              <a:spcBef>
                <a:spcPts val="0"/>
              </a:spcBef>
              <a:spcAft>
                <a:spcPts val="0"/>
              </a:spcAft>
              <a:defRPr/>
            </a:pPr>
            <a:r>
              <a:rPr lang="uk-UA" sz="2800" b="1" dirty="0" err="1"/>
              <a:t>Таргет-костинг</a:t>
            </a:r>
            <a:r>
              <a:rPr lang="uk-UA" sz="2800" b="1" dirty="0"/>
              <a:t> (</a:t>
            </a:r>
            <a:r>
              <a:rPr lang="ru-RU" sz="2800" b="1" dirty="0" err="1"/>
              <a:t>target</a:t>
            </a:r>
            <a:r>
              <a:rPr lang="uk-UA" sz="2800" b="1" dirty="0"/>
              <a:t>-</a:t>
            </a:r>
            <a:r>
              <a:rPr lang="ru-RU" sz="2800" b="1" dirty="0" err="1"/>
              <a:t>costing</a:t>
            </a:r>
            <a:r>
              <a:rPr lang="uk-UA" sz="2800" b="1" dirty="0"/>
              <a:t>) </a:t>
            </a:r>
            <a:r>
              <a:rPr lang="uk-UA" sz="23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метод стратегічного управління витратами підприємства, який передбачає розрахунок цільової собівартості продукції виходячи із попередньо встановленої ціни, метою якого є забезпечення оптимізації витрат на виробництво</a:t>
            </a:r>
          </a:p>
        </p:txBody>
      </p:sp>
      <p:sp>
        <p:nvSpPr>
          <p:cNvPr id="5" name="Прямоугольник с двумя вырезанными противолежащими углами 4">
            <a:extLst>
              <a:ext uri="{FF2B5EF4-FFF2-40B4-BE49-F238E27FC236}">
                <a16:creationId xmlns:a16="http://schemas.microsoft.com/office/drawing/2014/main" id="{2C506CA2-7100-09B4-A9A6-8581A8A4E6E4}"/>
              </a:ext>
            </a:extLst>
          </p:cNvPr>
          <p:cNvSpPr/>
          <p:nvPr/>
        </p:nvSpPr>
        <p:spPr>
          <a:xfrm>
            <a:off x="900113" y="2997200"/>
            <a:ext cx="5500687"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Переваги </a:t>
            </a:r>
          </a:p>
        </p:txBody>
      </p:sp>
      <p:sp>
        <p:nvSpPr>
          <p:cNvPr id="6" name="Прямоугольник с двумя вырезанными противолежащими углами 5">
            <a:extLst>
              <a:ext uri="{FF2B5EF4-FFF2-40B4-BE49-F238E27FC236}">
                <a16:creationId xmlns:a16="http://schemas.microsoft.com/office/drawing/2014/main" id="{744E3015-2636-0CA4-7541-F02C527DC000}"/>
              </a:ext>
            </a:extLst>
          </p:cNvPr>
          <p:cNvSpPr/>
          <p:nvPr/>
        </p:nvSpPr>
        <p:spPr>
          <a:xfrm>
            <a:off x="2571750" y="3789363"/>
            <a:ext cx="6248400" cy="12954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дозволяє</a:t>
            </a:r>
            <a:r>
              <a:rPr lang="ru-RU" sz="2000" dirty="0"/>
              <a:t> </a:t>
            </a:r>
            <a:r>
              <a:rPr lang="ru-RU" sz="2000" dirty="0" err="1"/>
              <a:t>заздалегідь</a:t>
            </a:r>
            <a:r>
              <a:rPr lang="ru-RU" sz="2000" dirty="0"/>
              <a:t>, до початку </a:t>
            </a:r>
            <a:r>
              <a:rPr lang="ru-RU" sz="2000" dirty="0" err="1"/>
              <a:t>виробництва</a:t>
            </a:r>
            <a:r>
              <a:rPr lang="ru-RU" sz="2000" dirty="0"/>
              <a:t>, </a:t>
            </a:r>
            <a:r>
              <a:rPr lang="ru-RU" sz="2000" dirty="0" err="1"/>
              <a:t>знизити</a:t>
            </a:r>
            <a:r>
              <a:rPr lang="ru-RU" sz="2000" dirty="0"/>
              <a:t> </a:t>
            </a:r>
            <a:r>
              <a:rPr lang="ru-RU" sz="2000" dirty="0" err="1"/>
              <a:t>всі</a:t>
            </a:r>
            <a:r>
              <a:rPr lang="ru-RU" sz="2000" dirty="0"/>
              <a:t> </a:t>
            </a:r>
            <a:r>
              <a:rPr lang="ru-RU" sz="2000" dirty="0" err="1"/>
              <a:t>ризики</a:t>
            </a:r>
            <a:r>
              <a:rPr lang="ru-RU" sz="2000" dirty="0"/>
              <a:t>, </a:t>
            </a:r>
            <a:r>
              <a:rPr lang="ru-RU" sz="2000" dirty="0" err="1"/>
              <a:t>пов’язані</a:t>
            </a:r>
            <a:r>
              <a:rPr lang="ru-RU" sz="2000" dirty="0"/>
              <a:t> </a:t>
            </a:r>
            <a:r>
              <a:rPr lang="ru-RU" sz="2000" dirty="0" err="1"/>
              <a:t>з</a:t>
            </a:r>
            <a:r>
              <a:rPr lang="ru-RU" sz="2000" dirty="0"/>
              <a:t> </a:t>
            </a:r>
            <a:r>
              <a:rPr lang="ru-RU" sz="2000" dirty="0" err="1"/>
              <a:t>виробництвом</a:t>
            </a:r>
            <a:r>
              <a:rPr lang="ru-RU" sz="2000" dirty="0"/>
              <a:t> </a:t>
            </a:r>
            <a:r>
              <a:rPr lang="ru-RU" sz="2000" dirty="0" err="1"/>
              <a:t>і</a:t>
            </a:r>
            <a:r>
              <a:rPr lang="ru-RU" sz="2000" dirty="0"/>
              <a:t> </a:t>
            </a:r>
            <a:r>
              <a:rPr lang="ru-RU" sz="2000" dirty="0" err="1"/>
              <a:t>реалізацією</a:t>
            </a:r>
            <a:r>
              <a:rPr lang="ru-RU" sz="2000" dirty="0"/>
              <a:t> </a:t>
            </a:r>
            <a:r>
              <a:rPr lang="ru-RU" sz="2000" dirty="0" err="1"/>
              <a:t>продукції</a:t>
            </a:r>
            <a:r>
              <a:rPr lang="ru-RU" sz="2000" dirty="0"/>
              <a:t>, </a:t>
            </a:r>
            <a:r>
              <a:rPr lang="ru-RU" sz="2000" dirty="0" err="1"/>
              <a:t>або</a:t>
            </a:r>
            <a:r>
              <a:rPr lang="ru-RU" sz="2000" dirty="0"/>
              <a:t>, </a:t>
            </a:r>
            <a:r>
              <a:rPr lang="ru-RU" sz="2000" dirty="0" err="1"/>
              <a:t>відмовитися</a:t>
            </a:r>
            <a:r>
              <a:rPr lang="ru-RU" sz="2000" dirty="0"/>
              <a:t> </a:t>
            </a:r>
            <a:r>
              <a:rPr lang="ru-RU" sz="2000" dirty="0" err="1"/>
              <a:t>від</a:t>
            </a:r>
            <a:r>
              <a:rPr lang="ru-RU" sz="2000" dirty="0"/>
              <a:t> них</a:t>
            </a:r>
            <a:endParaRPr lang="uk-UA" sz="2000" dirty="0"/>
          </a:p>
        </p:txBody>
      </p:sp>
      <p:sp>
        <p:nvSpPr>
          <p:cNvPr id="11" name="Штриховая стрелка вправо 10">
            <a:extLst>
              <a:ext uri="{FF2B5EF4-FFF2-40B4-BE49-F238E27FC236}">
                <a16:creationId xmlns:a16="http://schemas.microsoft.com/office/drawing/2014/main" id="{99848A23-CA5B-6B34-C87F-42ADCA5279B1}"/>
              </a:ext>
            </a:extLst>
          </p:cNvPr>
          <p:cNvSpPr/>
          <p:nvPr/>
        </p:nvSpPr>
        <p:spPr>
          <a:xfrm>
            <a:off x="928688" y="37893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7" name="Прямоугольник с двумя вырезанными противолежащими углами 6">
            <a:extLst>
              <a:ext uri="{FF2B5EF4-FFF2-40B4-BE49-F238E27FC236}">
                <a16:creationId xmlns:a16="http://schemas.microsoft.com/office/drawing/2014/main" id="{9BBED585-7966-BC3C-09AD-BB206500E76E}"/>
              </a:ext>
            </a:extLst>
          </p:cNvPr>
          <p:cNvSpPr/>
          <p:nvPr/>
        </p:nvSpPr>
        <p:spPr>
          <a:xfrm>
            <a:off x="2614613" y="5229225"/>
            <a:ext cx="6248400" cy="12954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відповідає</a:t>
            </a:r>
            <a:r>
              <a:rPr lang="ru-RU" sz="2000" dirty="0"/>
              <a:t> </a:t>
            </a:r>
            <a:r>
              <a:rPr lang="ru-RU" sz="2000" dirty="0" err="1"/>
              <a:t>вимогам</a:t>
            </a:r>
            <a:r>
              <a:rPr lang="ru-RU" sz="2000" dirty="0"/>
              <a:t> </a:t>
            </a:r>
            <a:r>
              <a:rPr lang="ru-RU" sz="2000" dirty="0" err="1"/>
              <a:t>стратегічного</a:t>
            </a:r>
            <a:r>
              <a:rPr lang="ru-RU" sz="2000" dirty="0"/>
              <a:t> </a:t>
            </a:r>
            <a:r>
              <a:rPr lang="ru-RU" sz="2000" dirty="0" err="1"/>
              <a:t>управління</a:t>
            </a:r>
            <a:r>
              <a:rPr lang="ru-RU" sz="2000" dirty="0"/>
              <a:t> </a:t>
            </a:r>
            <a:r>
              <a:rPr lang="ru-RU" sz="2000" dirty="0" err="1"/>
              <a:t>витратами</a:t>
            </a:r>
            <a:r>
              <a:rPr lang="ru-RU" sz="2000" dirty="0"/>
              <a:t> </a:t>
            </a:r>
            <a:r>
              <a:rPr lang="ru-RU" sz="2000" dirty="0" err="1"/>
              <a:t>і</a:t>
            </a:r>
            <a:r>
              <a:rPr lang="ru-RU" sz="2000" dirty="0"/>
              <a:t> </a:t>
            </a:r>
            <a:r>
              <a:rPr lang="ru-RU" sz="2000" dirty="0" err="1"/>
              <a:t>враховує</a:t>
            </a:r>
            <a:r>
              <a:rPr lang="ru-RU" sz="2000" dirty="0"/>
              <a:t> </a:t>
            </a:r>
            <a:r>
              <a:rPr lang="ru-RU" sz="2000" dirty="0" err="1"/>
              <a:t>зовнішні</a:t>
            </a:r>
            <a:r>
              <a:rPr lang="ru-RU" sz="2000" dirty="0"/>
              <a:t> </a:t>
            </a:r>
            <a:r>
              <a:rPr lang="ru-RU" sz="2000" dirty="0" err="1"/>
              <a:t>чинники</a:t>
            </a:r>
            <a:r>
              <a:rPr lang="ru-RU" sz="2000" dirty="0"/>
              <a:t> </a:t>
            </a:r>
            <a:r>
              <a:rPr lang="ru-RU" sz="2000" dirty="0" err="1"/>
              <a:t>впливу</a:t>
            </a:r>
            <a:r>
              <a:rPr lang="ru-RU" sz="2000" dirty="0"/>
              <a:t> на </a:t>
            </a:r>
            <a:r>
              <a:rPr lang="ru-RU" sz="2000" dirty="0" err="1"/>
              <a:t>параметри</a:t>
            </a:r>
            <a:r>
              <a:rPr lang="ru-RU" sz="2000" dirty="0"/>
              <a:t> </a:t>
            </a:r>
            <a:r>
              <a:rPr lang="ru-RU" sz="2000" dirty="0" err="1"/>
              <a:t>виробничої</a:t>
            </a:r>
            <a:r>
              <a:rPr lang="ru-RU" sz="2000" dirty="0"/>
              <a:t> </a:t>
            </a:r>
            <a:r>
              <a:rPr lang="ru-RU" sz="2000" dirty="0" err="1"/>
              <a:t>діяльності</a:t>
            </a:r>
            <a:endParaRPr lang="uk-UA" sz="2000" dirty="0"/>
          </a:p>
        </p:txBody>
      </p:sp>
      <p:sp>
        <p:nvSpPr>
          <p:cNvPr id="8" name="Штриховая стрелка вправо 7">
            <a:extLst>
              <a:ext uri="{FF2B5EF4-FFF2-40B4-BE49-F238E27FC236}">
                <a16:creationId xmlns:a16="http://schemas.microsoft.com/office/drawing/2014/main" id="{56373A47-CD72-5544-A10A-68FFD8AEA133}"/>
              </a:ext>
            </a:extLst>
          </p:cNvPr>
          <p:cNvSpPr/>
          <p:nvPr/>
        </p:nvSpPr>
        <p:spPr>
          <a:xfrm>
            <a:off x="971550" y="522922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 двумя вырезанными противолежащими углами 4">
            <a:extLst>
              <a:ext uri="{FF2B5EF4-FFF2-40B4-BE49-F238E27FC236}">
                <a16:creationId xmlns:a16="http://schemas.microsoft.com/office/drawing/2014/main" id="{DA516FB8-E46B-A980-F6C5-DA927247FB24}"/>
              </a:ext>
            </a:extLst>
          </p:cNvPr>
          <p:cNvSpPr/>
          <p:nvPr/>
        </p:nvSpPr>
        <p:spPr>
          <a:xfrm>
            <a:off x="900113" y="260350"/>
            <a:ext cx="7272337" cy="714375"/>
          </a:xfrm>
          <a:prstGeom prst="snip2Diag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400" b="1" dirty="0" err="1"/>
              <a:t>Визначення</a:t>
            </a:r>
            <a:r>
              <a:rPr lang="ru-RU" sz="2400" b="1" dirty="0"/>
              <a:t> </a:t>
            </a:r>
            <a:r>
              <a:rPr lang="ru-RU" sz="2400" b="1" dirty="0" err="1"/>
              <a:t>величини</a:t>
            </a:r>
            <a:r>
              <a:rPr lang="ru-RU" sz="2400" b="1" dirty="0"/>
              <a:t> </a:t>
            </a:r>
            <a:r>
              <a:rPr lang="ru-RU" sz="2400" b="1" dirty="0" err="1"/>
              <a:t>цільового</a:t>
            </a:r>
            <a:r>
              <a:rPr lang="ru-RU" sz="2400" b="1" dirty="0"/>
              <a:t> </a:t>
            </a:r>
            <a:r>
              <a:rPr lang="ru-RU" sz="2400" b="1" dirty="0" err="1"/>
              <a:t>скорочення</a:t>
            </a:r>
            <a:r>
              <a:rPr lang="ru-RU" sz="2400" b="1" dirty="0"/>
              <a:t> </a:t>
            </a:r>
            <a:r>
              <a:rPr lang="ru-RU" sz="2400" b="1" dirty="0" err="1"/>
              <a:t>витрат</a:t>
            </a:r>
            <a:r>
              <a:rPr lang="ru-RU" sz="2400" b="1" dirty="0"/>
              <a:t> на </a:t>
            </a:r>
            <a:r>
              <a:rPr lang="ru-RU" sz="2400" b="1" dirty="0" err="1"/>
              <a:t>базі</a:t>
            </a:r>
            <a:r>
              <a:rPr lang="ru-RU" sz="2400" b="1" dirty="0"/>
              <a:t> </a:t>
            </a:r>
            <a:r>
              <a:rPr lang="uk-UA" sz="2400" b="1" dirty="0" err="1"/>
              <a:t>таргет-костингу</a:t>
            </a:r>
            <a:endParaRPr lang="uk-UA" sz="2200" b="1" dirty="0"/>
          </a:p>
        </p:txBody>
      </p:sp>
      <p:sp>
        <p:nvSpPr>
          <p:cNvPr id="6" name="Прямоугольник с двумя вырезанными противолежащими углами 5">
            <a:extLst>
              <a:ext uri="{FF2B5EF4-FFF2-40B4-BE49-F238E27FC236}">
                <a16:creationId xmlns:a16="http://schemas.microsoft.com/office/drawing/2014/main" id="{558E2C4C-F9C1-B418-A5F1-86703751D2B0}"/>
              </a:ext>
            </a:extLst>
          </p:cNvPr>
          <p:cNvSpPr/>
          <p:nvPr/>
        </p:nvSpPr>
        <p:spPr>
          <a:xfrm>
            <a:off x="2571750" y="1268413"/>
            <a:ext cx="6248400" cy="6477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визначення</a:t>
            </a:r>
            <a:r>
              <a:rPr lang="ru-RU" sz="2000" dirty="0"/>
              <a:t> </a:t>
            </a:r>
            <a:r>
              <a:rPr lang="ru-RU" sz="2000" dirty="0" err="1"/>
              <a:t>можливої</a:t>
            </a:r>
            <a:r>
              <a:rPr lang="ru-RU" sz="2000" dirty="0"/>
              <a:t> </a:t>
            </a:r>
            <a:r>
              <a:rPr lang="ru-RU" sz="2000" dirty="0" err="1"/>
              <a:t>ціни</a:t>
            </a:r>
            <a:r>
              <a:rPr lang="ru-RU" sz="2000" dirty="0"/>
              <a:t> </a:t>
            </a:r>
            <a:r>
              <a:rPr lang="ru-RU" sz="2000" dirty="0" err="1"/>
              <a:t>реалізації</a:t>
            </a:r>
            <a:r>
              <a:rPr lang="ru-RU" sz="2000" dirty="0"/>
              <a:t> </a:t>
            </a:r>
            <a:r>
              <a:rPr lang="ru-RU" sz="2000" dirty="0" err="1"/>
              <a:t>одиниці</a:t>
            </a:r>
            <a:r>
              <a:rPr lang="ru-RU" sz="2000" dirty="0"/>
              <a:t> </a:t>
            </a:r>
            <a:r>
              <a:rPr lang="ru-RU" sz="2000" dirty="0" err="1"/>
              <a:t>продукції</a:t>
            </a:r>
            <a:endParaRPr lang="uk-UA" sz="2000" dirty="0"/>
          </a:p>
        </p:txBody>
      </p:sp>
      <p:sp>
        <p:nvSpPr>
          <p:cNvPr id="11" name="Штриховая стрелка вправо 10">
            <a:extLst>
              <a:ext uri="{FF2B5EF4-FFF2-40B4-BE49-F238E27FC236}">
                <a16:creationId xmlns:a16="http://schemas.microsoft.com/office/drawing/2014/main" id="{B621A23D-5DD5-C5DD-9C0A-57C655D5A33C}"/>
              </a:ext>
            </a:extLst>
          </p:cNvPr>
          <p:cNvSpPr/>
          <p:nvPr/>
        </p:nvSpPr>
        <p:spPr>
          <a:xfrm>
            <a:off x="928688" y="126841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7" name="Прямоугольник с двумя вырезанными противолежащими углами 6">
            <a:extLst>
              <a:ext uri="{FF2B5EF4-FFF2-40B4-BE49-F238E27FC236}">
                <a16:creationId xmlns:a16="http://schemas.microsoft.com/office/drawing/2014/main" id="{B9F0FAD2-BC79-BF2E-4FC4-653204F812C3}"/>
              </a:ext>
            </a:extLst>
          </p:cNvPr>
          <p:cNvSpPr/>
          <p:nvPr/>
        </p:nvSpPr>
        <p:spPr>
          <a:xfrm>
            <a:off x="2614613" y="2060575"/>
            <a:ext cx="6248400" cy="7207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визначення</a:t>
            </a:r>
            <a:r>
              <a:rPr lang="ru-RU" sz="2000" dirty="0"/>
              <a:t> </a:t>
            </a:r>
            <a:r>
              <a:rPr lang="ru-RU" sz="2000" dirty="0" err="1"/>
              <a:t>цільової</a:t>
            </a:r>
            <a:r>
              <a:rPr lang="ru-RU" sz="2000" dirty="0"/>
              <a:t> </a:t>
            </a:r>
            <a:r>
              <a:rPr lang="ru-RU" sz="2000" dirty="0" err="1"/>
              <a:t>собівартості</a:t>
            </a:r>
            <a:r>
              <a:rPr lang="ru-RU" sz="2000" dirty="0"/>
              <a:t> </a:t>
            </a:r>
            <a:r>
              <a:rPr lang="ru-RU" sz="2000" dirty="0" err="1"/>
              <a:t>продукції</a:t>
            </a:r>
            <a:r>
              <a:rPr lang="ru-RU" sz="2000" dirty="0"/>
              <a:t> (за </a:t>
            </a:r>
            <a:r>
              <a:rPr lang="ru-RU" sz="2000" dirty="0" err="1"/>
              <a:t>одиницю</a:t>
            </a:r>
            <a:r>
              <a:rPr lang="ru-RU" sz="2000" dirty="0"/>
              <a:t> </a:t>
            </a:r>
            <a:r>
              <a:rPr lang="ru-RU" sz="2000" dirty="0" err="1"/>
              <a:t>і</a:t>
            </a:r>
            <a:r>
              <a:rPr lang="ru-RU" sz="2000" dirty="0"/>
              <a:t> в </a:t>
            </a:r>
            <a:r>
              <a:rPr lang="ru-RU" sz="2000" dirty="0" err="1"/>
              <a:t>цілому</a:t>
            </a:r>
            <a:r>
              <a:rPr lang="ru-RU" sz="2000" dirty="0"/>
              <a:t>)</a:t>
            </a:r>
            <a:endParaRPr lang="uk-UA" sz="2000" dirty="0"/>
          </a:p>
        </p:txBody>
      </p:sp>
      <p:sp>
        <p:nvSpPr>
          <p:cNvPr id="8" name="Штриховая стрелка вправо 7">
            <a:extLst>
              <a:ext uri="{FF2B5EF4-FFF2-40B4-BE49-F238E27FC236}">
                <a16:creationId xmlns:a16="http://schemas.microsoft.com/office/drawing/2014/main" id="{0566AD43-BEB5-8211-0B3F-D7C68D23358A}"/>
              </a:ext>
            </a:extLst>
          </p:cNvPr>
          <p:cNvSpPr/>
          <p:nvPr/>
        </p:nvSpPr>
        <p:spPr>
          <a:xfrm>
            <a:off x="971550" y="21367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9" name="Прямоугольник с двумя вырезанными противолежащими углами 8">
            <a:extLst>
              <a:ext uri="{FF2B5EF4-FFF2-40B4-BE49-F238E27FC236}">
                <a16:creationId xmlns:a16="http://schemas.microsoft.com/office/drawing/2014/main" id="{9ADD3FC4-294E-AA3B-5F33-5A0B4581B6C4}"/>
              </a:ext>
            </a:extLst>
          </p:cNvPr>
          <p:cNvSpPr/>
          <p:nvPr/>
        </p:nvSpPr>
        <p:spPr>
          <a:xfrm>
            <a:off x="2614613" y="2924175"/>
            <a:ext cx="6248400" cy="9366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порівняння</a:t>
            </a:r>
            <a:r>
              <a:rPr lang="ru-RU" sz="2000" dirty="0"/>
              <a:t> </a:t>
            </a:r>
            <a:r>
              <a:rPr lang="ru-RU" sz="2000" dirty="0" err="1"/>
              <a:t>цільової</a:t>
            </a:r>
            <a:r>
              <a:rPr lang="ru-RU" sz="2000" dirty="0"/>
              <a:t> </a:t>
            </a:r>
            <a:r>
              <a:rPr lang="ru-RU" sz="2000" dirty="0" err="1"/>
              <a:t>і</a:t>
            </a:r>
            <a:r>
              <a:rPr lang="ru-RU" sz="2000" dirty="0"/>
              <a:t> </a:t>
            </a:r>
            <a:r>
              <a:rPr lang="ru-RU" sz="2000" dirty="0" err="1"/>
              <a:t>планової</a:t>
            </a:r>
            <a:r>
              <a:rPr lang="ru-RU" sz="2000" dirty="0"/>
              <a:t> </a:t>
            </a:r>
            <a:r>
              <a:rPr lang="ru-RU" sz="2000" dirty="0" err="1"/>
              <a:t>собівартості</a:t>
            </a:r>
            <a:r>
              <a:rPr lang="ru-RU" sz="2000" dirty="0"/>
              <a:t> </a:t>
            </a:r>
            <a:r>
              <a:rPr lang="ru-RU" sz="2000" dirty="0" err="1"/>
              <a:t>продукції</a:t>
            </a:r>
            <a:r>
              <a:rPr lang="ru-RU" sz="2000" dirty="0"/>
              <a:t> </a:t>
            </a:r>
            <a:r>
              <a:rPr lang="ru-RU" sz="2000" dirty="0" err="1"/>
              <a:t>з</a:t>
            </a:r>
            <a:r>
              <a:rPr lang="ru-RU" sz="2000" dirty="0"/>
              <a:t> метою </a:t>
            </a:r>
            <a:r>
              <a:rPr lang="ru-RU" sz="2000" dirty="0" err="1"/>
              <a:t>встановлення</a:t>
            </a:r>
            <a:r>
              <a:rPr lang="ru-RU" sz="2000" dirty="0"/>
              <a:t> </a:t>
            </a:r>
            <a:r>
              <a:rPr lang="ru-RU" sz="2000" dirty="0" err="1"/>
              <a:t>величини</a:t>
            </a:r>
            <a:r>
              <a:rPr lang="ru-RU" sz="2000" dirty="0"/>
              <a:t> </a:t>
            </a:r>
            <a:r>
              <a:rPr lang="ru-RU" sz="2000" dirty="0" err="1"/>
              <a:t>цільового</a:t>
            </a:r>
            <a:r>
              <a:rPr lang="ru-RU" sz="2000" dirty="0"/>
              <a:t> </a:t>
            </a:r>
            <a:r>
              <a:rPr lang="ru-RU" sz="2000" dirty="0" err="1"/>
              <a:t>скорочення</a:t>
            </a:r>
            <a:r>
              <a:rPr lang="ru-RU" sz="2000" dirty="0"/>
              <a:t> </a:t>
            </a:r>
            <a:r>
              <a:rPr lang="ru-RU" sz="2000" dirty="0" err="1"/>
              <a:t>витрат</a:t>
            </a:r>
            <a:endParaRPr lang="uk-UA" sz="2000" dirty="0"/>
          </a:p>
        </p:txBody>
      </p:sp>
      <p:sp>
        <p:nvSpPr>
          <p:cNvPr id="10" name="Штриховая стрелка вправо 9">
            <a:extLst>
              <a:ext uri="{FF2B5EF4-FFF2-40B4-BE49-F238E27FC236}">
                <a16:creationId xmlns:a16="http://schemas.microsoft.com/office/drawing/2014/main" id="{D1B10AA8-BFBA-CE29-B3A8-3C6CF82CFB95}"/>
              </a:ext>
            </a:extLst>
          </p:cNvPr>
          <p:cNvSpPr/>
          <p:nvPr/>
        </p:nvSpPr>
        <p:spPr>
          <a:xfrm>
            <a:off x="971550" y="30734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Прямоугольник с двумя вырезанными противолежащими углами 11">
            <a:extLst>
              <a:ext uri="{FF2B5EF4-FFF2-40B4-BE49-F238E27FC236}">
                <a16:creationId xmlns:a16="http://schemas.microsoft.com/office/drawing/2014/main" id="{FDEB67A1-D887-F5C2-5BCF-47851D2B5B01}"/>
              </a:ext>
            </a:extLst>
          </p:cNvPr>
          <p:cNvSpPr/>
          <p:nvPr/>
        </p:nvSpPr>
        <p:spPr>
          <a:xfrm>
            <a:off x="2657475" y="4005263"/>
            <a:ext cx="6248400" cy="9366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модернізація</a:t>
            </a:r>
            <a:r>
              <a:rPr lang="ru-RU" sz="2000" dirty="0"/>
              <a:t> продукту та </a:t>
            </a:r>
            <a:r>
              <a:rPr lang="ru-RU" sz="2000" dirty="0" err="1"/>
              <a:t>внесення</a:t>
            </a:r>
            <a:r>
              <a:rPr lang="ru-RU" sz="2000" dirty="0"/>
              <a:t> </a:t>
            </a:r>
            <a:r>
              <a:rPr lang="ru-RU" sz="2000" dirty="0" err="1"/>
              <a:t>поліпшень</a:t>
            </a:r>
            <a:r>
              <a:rPr lang="ru-RU" sz="2000" dirty="0"/>
              <a:t> в </a:t>
            </a:r>
            <a:r>
              <a:rPr lang="ru-RU" sz="2000" dirty="0" err="1"/>
              <a:t>процес</a:t>
            </a:r>
            <a:r>
              <a:rPr lang="ru-RU" sz="2000" dirty="0"/>
              <a:t> </a:t>
            </a:r>
            <a:r>
              <a:rPr lang="ru-RU" sz="2000" dirty="0" err="1"/>
              <a:t>виробництва</a:t>
            </a:r>
            <a:r>
              <a:rPr lang="ru-RU" sz="2000" dirty="0"/>
              <a:t> для </a:t>
            </a:r>
            <a:r>
              <a:rPr lang="ru-RU" sz="2000" dirty="0" err="1"/>
              <a:t>досягнення</a:t>
            </a:r>
            <a:r>
              <a:rPr lang="ru-RU" sz="2000" dirty="0"/>
              <a:t> </a:t>
            </a:r>
            <a:r>
              <a:rPr lang="ru-RU" sz="2000" dirty="0" err="1"/>
              <a:t>цільового</a:t>
            </a:r>
            <a:r>
              <a:rPr lang="ru-RU" sz="2000" dirty="0"/>
              <a:t> </a:t>
            </a:r>
            <a:r>
              <a:rPr lang="ru-RU" sz="2000" dirty="0" err="1"/>
              <a:t>скорочення</a:t>
            </a:r>
            <a:r>
              <a:rPr lang="ru-RU" sz="2000" dirty="0"/>
              <a:t> </a:t>
            </a:r>
            <a:r>
              <a:rPr lang="ru-RU" sz="2000" dirty="0" err="1"/>
              <a:t>витрат</a:t>
            </a:r>
            <a:endParaRPr lang="uk-UA" sz="2000" dirty="0"/>
          </a:p>
        </p:txBody>
      </p:sp>
      <p:sp>
        <p:nvSpPr>
          <p:cNvPr id="13" name="Штриховая стрелка вправо 12">
            <a:extLst>
              <a:ext uri="{FF2B5EF4-FFF2-40B4-BE49-F238E27FC236}">
                <a16:creationId xmlns:a16="http://schemas.microsoft.com/office/drawing/2014/main" id="{6464A92A-C2EB-B82E-2AF4-760995E836B5}"/>
              </a:ext>
            </a:extLst>
          </p:cNvPr>
          <p:cNvSpPr/>
          <p:nvPr/>
        </p:nvSpPr>
        <p:spPr>
          <a:xfrm>
            <a:off x="1014413" y="41529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80E1B8B-DE8D-D5D3-E664-F8F75A8D1792}"/>
              </a:ext>
            </a:extLst>
          </p:cNvPr>
          <p:cNvSpPr/>
          <p:nvPr/>
        </p:nvSpPr>
        <p:spPr>
          <a:xfrm>
            <a:off x="571472" y="332656"/>
            <a:ext cx="8249000" cy="194421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lnSpc>
                <a:spcPct val="90000"/>
              </a:lnSpc>
              <a:spcBef>
                <a:spcPts val="0"/>
              </a:spcBef>
              <a:spcAft>
                <a:spcPts val="0"/>
              </a:spcAft>
              <a:defRPr/>
            </a:pPr>
            <a:r>
              <a:rPr lang="uk-UA" sz="2800" b="1" dirty="0" err="1"/>
              <a:t>Кайзен-костинг</a:t>
            </a:r>
            <a:r>
              <a:rPr lang="uk-UA" sz="2800" b="1" dirty="0"/>
              <a:t> (</a:t>
            </a:r>
            <a:r>
              <a:rPr lang="en-US" sz="2800" b="1" dirty="0"/>
              <a:t>k</a:t>
            </a:r>
            <a:r>
              <a:rPr lang="ru-RU" sz="2800" b="1" dirty="0" err="1"/>
              <a:t>aizen-costing</a:t>
            </a:r>
            <a:r>
              <a:rPr lang="en-US" sz="2800" b="1" dirty="0"/>
              <a:t>)</a:t>
            </a:r>
            <a:r>
              <a:rPr lang="uk-UA" sz="2800" b="1" dirty="0"/>
              <a:t> </a:t>
            </a:r>
            <a:r>
              <a:rPr lang="uk-UA" sz="23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це цілісна система управління витратами, що підтримує стратегію оптимізації витрат, направлена на підвищення ефективності виробничих процесів і приводить до запланованих результатів</a:t>
            </a:r>
          </a:p>
        </p:txBody>
      </p:sp>
      <p:sp>
        <p:nvSpPr>
          <p:cNvPr id="5" name="Прямоугольник с двумя вырезанными противолежащими углами 4">
            <a:extLst>
              <a:ext uri="{FF2B5EF4-FFF2-40B4-BE49-F238E27FC236}">
                <a16:creationId xmlns:a16="http://schemas.microsoft.com/office/drawing/2014/main" id="{C535E6CF-2632-0902-1915-CEF70E61C823}"/>
              </a:ext>
            </a:extLst>
          </p:cNvPr>
          <p:cNvSpPr/>
          <p:nvPr/>
        </p:nvSpPr>
        <p:spPr>
          <a:xfrm>
            <a:off x="900113" y="2420938"/>
            <a:ext cx="5500687"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Перевага </a:t>
            </a:r>
          </a:p>
        </p:txBody>
      </p:sp>
      <p:sp>
        <p:nvSpPr>
          <p:cNvPr id="6" name="Прямоугольник с двумя вырезанными противолежащими углами 5">
            <a:extLst>
              <a:ext uri="{FF2B5EF4-FFF2-40B4-BE49-F238E27FC236}">
                <a16:creationId xmlns:a16="http://schemas.microsoft.com/office/drawing/2014/main" id="{FB0A9F98-6111-50DD-E8CD-B51F7DCA04DD}"/>
              </a:ext>
            </a:extLst>
          </p:cNvPr>
          <p:cNvSpPr/>
          <p:nvPr/>
        </p:nvSpPr>
        <p:spPr>
          <a:xfrm>
            <a:off x="2571750" y="3213100"/>
            <a:ext cx="6248400" cy="792163"/>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забезпечує</a:t>
            </a:r>
            <a:r>
              <a:rPr lang="ru-RU" sz="2000" dirty="0"/>
              <a:t> </a:t>
            </a:r>
            <a:r>
              <a:rPr lang="ru-RU" sz="2000" dirty="0" err="1"/>
              <a:t>постійне</a:t>
            </a:r>
            <a:r>
              <a:rPr lang="ru-RU" sz="2000" dirty="0"/>
              <a:t> </a:t>
            </a:r>
            <a:r>
              <a:rPr lang="ru-RU" sz="2000" dirty="0" err="1"/>
              <a:t>зменшення</a:t>
            </a:r>
            <a:r>
              <a:rPr lang="ru-RU" sz="2000" dirty="0"/>
              <a:t> </a:t>
            </a:r>
            <a:r>
              <a:rPr lang="ru-RU" sz="2000" dirty="0" err="1"/>
              <a:t>витрат</a:t>
            </a:r>
            <a:r>
              <a:rPr lang="ru-RU" sz="2000" dirty="0"/>
              <a:t> </a:t>
            </a:r>
            <a:r>
              <a:rPr lang="ru-RU" sz="2000" dirty="0" err="1"/>
              <a:t>й</a:t>
            </a:r>
            <a:r>
              <a:rPr lang="ru-RU" sz="2000" dirty="0"/>
              <a:t> </a:t>
            </a:r>
            <a:r>
              <a:rPr lang="ru-RU" sz="2000" dirty="0" err="1"/>
              <a:t>утримання</a:t>
            </a:r>
            <a:r>
              <a:rPr lang="ru-RU" sz="2000" dirty="0"/>
              <a:t> </a:t>
            </a:r>
            <a:r>
              <a:rPr lang="ru-RU" sz="2000" dirty="0" err="1"/>
              <a:t>їх</a:t>
            </a:r>
            <a:r>
              <a:rPr lang="ru-RU" sz="2000" dirty="0"/>
              <a:t> на </a:t>
            </a:r>
            <a:r>
              <a:rPr lang="ru-RU" sz="2000" dirty="0" err="1"/>
              <a:t>заданому</a:t>
            </a:r>
            <a:r>
              <a:rPr lang="ru-RU" sz="2000" dirty="0"/>
              <a:t> </a:t>
            </a:r>
            <a:r>
              <a:rPr lang="ru-RU" sz="2000" dirty="0" err="1"/>
              <a:t>рівні</a:t>
            </a:r>
            <a:endParaRPr lang="uk-UA" sz="2000" dirty="0"/>
          </a:p>
        </p:txBody>
      </p:sp>
      <p:sp>
        <p:nvSpPr>
          <p:cNvPr id="11" name="Штриховая стрелка вправо 10">
            <a:extLst>
              <a:ext uri="{FF2B5EF4-FFF2-40B4-BE49-F238E27FC236}">
                <a16:creationId xmlns:a16="http://schemas.microsoft.com/office/drawing/2014/main" id="{EBAC2E00-D01A-A937-0D68-747FCA0B3EE4}"/>
              </a:ext>
            </a:extLst>
          </p:cNvPr>
          <p:cNvSpPr/>
          <p:nvPr/>
        </p:nvSpPr>
        <p:spPr>
          <a:xfrm>
            <a:off x="928688" y="32131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7" name="Прямоугольник с двумя вырезанными противолежащими углами 6">
            <a:extLst>
              <a:ext uri="{FF2B5EF4-FFF2-40B4-BE49-F238E27FC236}">
                <a16:creationId xmlns:a16="http://schemas.microsoft.com/office/drawing/2014/main" id="{F6F5C83A-2989-0CC4-7EC0-878BEA921C58}"/>
              </a:ext>
            </a:extLst>
          </p:cNvPr>
          <p:cNvSpPr/>
          <p:nvPr/>
        </p:nvSpPr>
        <p:spPr>
          <a:xfrm>
            <a:off x="2614613" y="5229225"/>
            <a:ext cx="6248400" cy="12954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необхідність</a:t>
            </a:r>
            <a:r>
              <a:rPr lang="ru-RU" sz="2000" dirty="0"/>
              <a:t> </a:t>
            </a:r>
            <a:r>
              <a:rPr lang="ru-RU" sz="2000" dirty="0" err="1"/>
              <a:t>мотивації</a:t>
            </a:r>
            <a:r>
              <a:rPr lang="ru-RU" sz="2000" dirty="0"/>
              <a:t> </a:t>
            </a:r>
            <a:r>
              <a:rPr lang="ru-RU" sz="2000" dirty="0" err="1"/>
              <a:t>працівників</a:t>
            </a:r>
            <a:r>
              <a:rPr lang="ru-RU" sz="2000" dirty="0"/>
              <a:t> </a:t>
            </a:r>
            <a:r>
              <a:rPr lang="ru-RU" sz="2000" dirty="0" err="1"/>
              <a:t>і</a:t>
            </a:r>
            <a:r>
              <a:rPr lang="ru-RU" sz="2000" dirty="0"/>
              <a:t> </a:t>
            </a:r>
            <a:r>
              <a:rPr lang="ru-RU" sz="2000" dirty="0" err="1"/>
              <a:t>корпоративної</a:t>
            </a:r>
            <a:r>
              <a:rPr lang="ru-RU" sz="2000" dirty="0"/>
              <a:t> </a:t>
            </a:r>
            <a:r>
              <a:rPr lang="ru-RU" sz="2000" dirty="0" err="1"/>
              <a:t>культури</a:t>
            </a:r>
            <a:r>
              <a:rPr lang="ru-RU" sz="2000" dirty="0"/>
              <a:t>, </a:t>
            </a:r>
            <a:r>
              <a:rPr lang="ru-RU" sz="2000" dirty="0" err="1"/>
              <a:t>що</a:t>
            </a:r>
            <a:r>
              <a:rPr lang="ru-RU" sz="2000" dirty="0"/>
              <a:t> </a:t>
            </a:r>
            <a:r>
              <a:rPr lang="ru-RU" sz="2000" dirty="0" err="1"/>
              <a:t>підтримує</a:t>
            </a:r>
            <a:r>
              <a:rPr lang="ru-RU" sz="2000" dirty="0"/>
              <a:t> </a:t>
            </a:r>
            <a:r>
              <a:rPr lang="ru-RU" sz="2000" dirty="0" err="1"/>
              <a:t>залучення</a:t>
            </a:r>
            <a:r>
              <a:rPr lang="ru-RU" sz="2000" dirty="0"/>
              <a:t> персоналу в </a:t>
            </a:r>
            <a:r>
              <a:rPr lang="ru-RU" sz="2000" dirty="0" err="1"/>
              <a:t>діяльність</a:t>
            </a:r>
            <a:r>
              <a:rPr lang="ru-RU" sz="2000" dirty="0"/>
              <a:t> </a:t>
            </a:r>
            <a:r>
              <a:rPr lang="ru-RU" sz="2000" dirty="0" err="1"/>
              <a:t>підприємства</a:t>
            </a:r>
            <a:r>
              <a:rPr lang="ru-RU" sz="2000" dirty="0"/>
              <a:t> </a:t>
            </a:r>
            <a:endParaRPr lang="uk-UA" sz="2000" dirty="0"/>
          </a:p>
        </p:txBody>
      </p:sp>
      <p:sp>
        <p:nvSpPr>
          <p:cNvPr id="8" name="Штриховая стрелка вправо 7">
            <a:extLst>
              <a:ext uri="{FF2B5EF4-FFF2-40B4-BE49-F238E27FC236}">
                <a16:creationId xmlns:a16="http://schemas.microsoft.com/office/drawing/2014/main" id="{08F27172-BD47-115A-C566-6FCC09D60CD3}"/>
              </a:ext>
            </a:extLst>
          </p:cNvPr>
          <p:cNvSpPr/>
          <p:nvPr/>
        </p:nvSpPr>
        <p:spPr>
          <a:xfrm>
            <a:off x="971550" y="522922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9" name="Прямоугольник с двумя вырезанными противолежащими углами 8">
            <a:extLst>
              <a:ext uri="{FF2B5EF4-FFF2-40B4-BE49-F238E27FC236}">
                <a16:creationId xmlns:a16="http://schemas.microsoft.com/office/drawing/2014/main" id="{0C2F0FF4-A4EA-D28D-82A1-F6C53115A1E7}"/>
              </a:ext>
            </a:extLst>
          </p:cNvPr>
          <p:cNvSpPr/>
          <p:nvPr/>
        </p:nvSpPr>
        <p:spPr>
          <a:xfrm>
            <a:off x="1052513" y="4227513"/>
            <a:ext cx="5500687"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Недолік</a:t>
            </a:r>
          </a:p>
        </p:txBody>
      </p:sp>
    </p:spTree>
  </p:cSld>
  <p:clrMapOvr>
    <a:masterClrMapping/>
  </p:clrMapOvr>
  <p:transition>
    <p:wheel spokes="8"/>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B3C3BC9-3FA7-13EA-D9EA-CEE803DA23FB}"/>
              </a:ext>
            </a:extLst>
          </p:cNvPr>
          <p:cNvSpPr/>
          <p:nvPr/>
        </p:nvSpPr>
        <p:spPr>
          <a:xfrm>
            <a:off x="571472" y="332656"/>
            <a:ext cx="8249000" cy="1368152"/>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lnSpc>
                <a:spcPct val="90000"/>
              </a:lnSpc>
              <a:spcBef>
                <a:spcPts val="0"/>
              </a:spcBef>
              <a:spcAft>
                <a:spcPts val="0"/>
              </a:spcAft>
              <a:defRPr/>
            </a:pPr>
            <a:r>
              <a:rPr lang="uk-UA" sz="2800" b="1" dirty="0"/>
              <a:t>Точно в строк (</a:t>
            </a:r>
            <a:r>
              <a:rPr lang="en-US" sz="2800" b="1" dirty="0"/>
              <a:t>just-in-time</a:t>
            </a:r>
            <a:r>
              <a:rPr lang="uk-UA" sz="2800" b="1" dirty="0"/>
              <a:t>) </a:t>
            </a:r>
            <a:r>
              <a:rPr lang="uk-UA" sz="2800" dirty="0"/>
              <a:t>– </a:t>
            </a:r>
            <a:r>
              <a:rPr lang="uk-UA"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метод організації руху матеріальних потоків таким чином, щоб усі матеріали і напівфабрикати надходили в необхідній кількості, у визначене місце і термін для виробництва, складання або реалізації готової продукції. При цьому страхові запаси підприємства не потрібні</a:t>
            </a:r>
          </a:p>
        </p:txBody>
      </p:sp>
      <p:sp>
        <p:nvSpPr>
          <p:cNvPr id="5" name="Прямоугольник с двумя вырезанными противолежащими углами 4">
            <a:extLst>
              <a:ext uri="{FF2B5EF4-FFF2-40B4-BE49-F238E27FC236}">
                <a16:creationId xmlns:a16="http://schemas.microsoft.com/office/drawing/2014/main" id="{213C4BA9-AB30-9DA7-0A66-1527F395ECC8}"/>
              </a:ext>
            </a:extLst>
          </p:cNvPr>
          <p:cNvSpPr/>
          <p:nvPr/>
        </p:nvSpPr>
        <p:spPr>
          <a:xfrm>
            <a:off x="900113" y="1773238"/>
            <a:ext cx="5500687" cy="3603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Переваги </a:t>
            </a:r>
          </a:p>
        </p:txBody>
      </p:sp>
      <p:sp>
        <p:nvSpPr>
          <p:cNvPr id="6" name="Прямоугольник с двумя вырезанными противолежащими углами 5">
            <a:extLst>
              <a:ext uri="{FF2B5EF4-FFF2-40B4-BE49-F238E27FC236}">
                <a16:creationId xmlns:a16="http://schemas.microsoft.com/office/drawing/2014/main" id="{3498387F-709C-D860-F269-D5C7B61E20E6}"/>
              </a:ext>
            </a:extLst>
          </p:cNvPr>
          <p:cNvSpPr/>
          <p:nvPr/>
        </p:nvSpPr>
        <p:spPr>
          <a:xfrm>
            <a:off x="2571750" y="2276475"/>
            <a:ext cx="6248400" cy="360363"/>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pc="-30" dirty="0" err="1"/>
              <a:t>скорочення</a:t>
            </a:r>
            <a:r>
              <a:rPr lang="ru-RU" spc="-30" dirty="0"/>
              <a:t> </a:t>
            </a:r>
            <a:r>
              <a:rPr lang="ru-RU" spc="-30" dirty="0" err="1"/>
              <a:t>витрат</a:t>
            </a:r>
            <a:r>
              <a:rPr lang="ru-RU" spc="-30" dirty="0"/>
              <a:t> на </a:t>
            </a:r>
            <a:r>
              <a:rPr lang="ru-RU" spc="-30" dirty="0" err="1"/>
              <a:t>утримання</a:t>
            </a:r>
            <a:r>
              <a:rPr lang="ru-RU" spc="-30" dirty="0"/>
              <a:t> </a:t>
            </a:r>
            <a:r>
              <a:rPr lang="ru-RU" spc="-30" dirty="0" err="1"/>
              <a:t>складських</a:t>
            </a:r>
            <a:r>
              <a:rPr lang="ru-RU" spc="-30" dirty="0"/>
              <a:t> </a:t>
            </a:r>
            <a:r>
              <a:rPr lang="ru-RU" spc="-30" dirty="0" err="1"/>
              <a:t>запасів</a:t>
            </a:r>
            <a:r>
              <a:rPr lang="ru-RU" spc="-30" dirty="0"/>
              <a:t> </a:t>
            </a:r>
            <a:endParaRPr lang="uk-UA" spc="-30" dirty="0"/>
          </a:p>
        </p:txBody>
      </p:sp>
      <p:sp>
        <p:nvSpPr>
          <p:cNvPr id="11" name="Штриховая стрелка вправо 10">
            <a:extLst>
              <a:ext uri="{FF2B5EF4-FFF2-40B4-BE49-F238E27FC236}">
                <a16:creationId xmlns:a16="http://schemas.microsoft.com/office/drawing/2014/main" id="{F2732B91-4E6A-D2DC-3A72-A81C47A28DD7}"/>
              </a:ext>
            </a:extLst>
          </p:cNvPr>
          <p:cNvSpPr/>
          <p:nvPr/>
        </p:nvSpPr>
        <p:spPr>
          <a:xfrm>
            <a:off x="928688" y="21336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7" name="Прямоугольник с двумя вырезанными противолежащими углами 6">
            <a:extLst>
              <a:ext uri="{FF2B5EF4-FFF2-40B4-BE49-F238E27FC236}">
                <a16:creationId xmlns:a16="http://schemas.microsoft.com/office/drawing/2014/main" id="{D2506415-6CD3-9F5B-18B3-2127B59171C9}"/>
              </a:ext>
            </a:extLst>
          </p:cNvPr>
          <p:cNvSpPr/>
          <p:nvPr/>
        </p:nvSpPr>
        <p:spPr>
          <a:xfrm>
            <a:off x="2614613" y="2708275"/>
            <a:ext cx="6248400" cy="360363"/>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скорочення</a:t>
            </a:r>
            <a:r>
              <a:rPr lang="ru-RU" sz="2000" dirty="0"/>
              <a:t> часу </a:t>
            </a:r>
            <a:r>
              <a:rPr lang="ru-RU" sz="2000" dirty="0" err="1"/>
              <a:t>проведення</a:t>
            </a:r>
            <a:r>
              <a:rPr lang="ru-RU" sz="2000" dirty="0"/>
              <a:t> </a:t>
            </a:r>
            <a:r>
              <a:rPr lang="ru-RU" sz="2000" dirty="0" err="1"/>
              <a:t>замовлень</a:t>
            </a:r>
            <a:r>
              <a:rPr lang="ru-RU" sz="2000" dirty="0"/>
              <a:t> </a:t>
            </a:r>
            <a:endParaRPr lang="uk-UA" sz="2000" dirty="0"/>
          </a:p>
        </p:txBody>
      </p:sp>
      <p:sp>
        <p:nvSpPr>
          <p:cNvPr id="8" name="Штриховая стрелка вправо 7">
            <a:extLst>
              <a:ext uri="{FF2B5EF4-FFF2-40B4-BE49-F238E27FC236}">
                <a16:creationId xmlns:a16="http://schemas.microsoft.com/office/drawing/2014/main" id="{28E60A6B-FFFF-DD97-37EA-CB407D038B52}"/>
              </a:ext>
            </a:extLst>
          </p:cNvPr>
          <p:cNvSpPr/>
          <p:nvPr/>
        </p:nvSpPr>
        <p:spPr>
          <a:xfrm>
            <a:off x="971550" y="27082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0" name="Прямоугольник с двумя вырезанными противолежащими углами 9">
            <a:extLst>
              <a:ext uri="{FF2B5EF4-FFF2-40B4-BE49-F238E27FC236}">
                <a16:creationId xmlns:a16="http://schemas.microsoft.com/office/drawing/2014/main" id="{A4AFAECF-E10A-F0EA-C513-57A7F96017BC}"/>
              </a:ext>
            </a:extLst>
          </p:cNvPr>
          <p:cNvSpPr/>
          <p:nvPr/>
        </p:nvSpPr>
        <p:spPr>
          <a:xfrm>
            <a:off x="2614613" y="3213100"/>
            <a:ext cx="6248400" cy="503238"/>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dirty="0" err="1"/>
              <a:t>довгострокове</a:t>
            </a:r>
            <a:r>
              <a:rPr lang="ru-RU" dirty="0"/>
              <a:t> </a:t>
            </a:r>
            <a:r>
              <a:rPr lang="ru-RU" dirty="0" err="1"/>
              <a:t>планування</a:t>
            </a:r>
            <a:r>
              <a:rPr lang="ru-RU" dirty="0"/>
              <a:t> для </a:t>
            </a:r>
            <a:r>
              <a:rPr lang="ru-RU" dirty="0" err="1"/>
              <a:t>постачальників</a:t>
            </a:r>
            <a:r>
              <a:rPr lang="ru-RU" dirty="0"/>
              <a:t> </a:t>
            </a:r>
            <a:r>
              <a:rPr lang="ru-RU" dirty="0" err="1"/>
              <a:t>і</a:t>
            </a:r>
            <a:r>
              <a:rPr lang="ru-RU" dirty="0"/>
              <a:t> </a:t>
            </a:r>
            <a:r>
              <a:rPr lang="ru-RU" dirty="0" err="1"/>
              <a:t>покращення</a:t>
            </a:r>
            <a:r>
              <a:rPr lang="ru-RU" dirty="0"/>
              <a:t> </a:t>
            </a:r>
            <a:r>
              <a:rPr lang="ru-RU" dirty="0" err="1"/>
              <a:t>процесу</a:t>
            </a:r>
            <a:r>
              <a:rPr lang="ru-RU" dirty="0"/>
              <a:t> </a:t>
            </a:r>
            <a:r>
              <a:rPr lang="ru-RU" dirty="0" err="1"/>
              <a:t>збуту</a:t>
            </a:r>
            <a:r>
              <a:rPr lang="ru-RU" dirty="0"/>
              <a:t> </a:t>
            </a:r>
            <a:r>
              <a:rPr lang="ru-RU" dirty="0" err="1"/>
              <a:t>товарів</a:t>
            </a:r>
            <a:endParaRPr lang="uk-UA" spc="-30" dirty="0"/>
          </a:p>
        </p:txBody>
      </p:sp>
      <p:sp>
        <p:nvSpPr>
          <p:cNvPr id="12" name="Штриховая стрелка вправо 11">
            <a:extLst>
              <a:ext uri="{FF2B5EF4-FFF2-40B4-BE49-F238E27FC236}">
                <a16:creationId xmlns:a16="http://schemas.microsoft.com/office/drawing/2014/main" id="{A96B3A7C-7525-A353-208D-7E6E5009A5E7}"/>
              </a:ext>
            </a:extLst>
          </p:cNvPr>
          <p:cNvSpPr/>
          <p:nvPr/>
        </p:nvSpPr>
        <p:spPr>
          <a:xfrm>
            <a:off x="971550" y="32893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Прямоугольник с двумя вырезанными противолежащими углами 12">
            <a:extLst>
              <a:ext uri="{FF2B5EF4-FFF2-40B4-BE49-F238E27FC236}">
                <a16:creationId xmlns:a16="http://schemas.microsoft.com/office/drawing/2014/main" id="{506EC39A-17F3-9C0E-6A9D-62004323A880}"/>
              </a:ext>
            </a:extLst>
          </p:cNvPr>
          <p:cNvSpPr/>
          <p:nvPr/>
        </p:nvSpPr>
        <p:spPr>
          <a:xfrm>
            <a:off x="2657475" y="3865563"/>
            <a:ext cx="6248400" cy="6429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раціоналізація</a:t>
            </a:r>
            <a:r>
              <a:rPr lang="ru-RU" sz="2000" dirty="0"/>
              <a:t> </a:t>
            </a:r>
            <a:r>
              <a:rPr lang="ru-RU" sz="2000" dirty="0" err="1"/>
              <a:t>виробництва</a:t>
            </a:r>
            <a:r>
              <a:rPr lang="ru-RU" sz="2000" dirty="0"/>
              <a:t>, яка </a:t>
            </a:r>
            <a:r>
              <a:rPr lang="ru-RU" sz="2000" dirty="0" err="1"/>
              <a:t>досягається</a:t>
            </a:r>
            <a:r>
              <a:rPr lang="ru-RU" sz="2000" dirty="0"/>
              <a:t> </a:t>
            </a:r>
            <a:r>
              <a:rPr lang="ru-RU" sz="2000" dirty="0" err="1"/>
              <a:t>спеціалізацією</a:t>
            </a:r>
            <a:r>
              <a:rPr lang="ru-RU" sz="2000" dirty="0"/>
              <a:t> </a:t>
            </a:r>
            <a:r>
              <a:rPr lang="ru-RU" sz="2000" dirty="0" err="1"/>
              <a:t>постачальників</a:t>
            </a:r>
            <a:endParaRPr lang="uk-UA" sz="2000" dirty="0"/>
          </a:p>
        </p:txBody>
      </p:sp>
      <p:sp>
        <p:nvSpPr>
          <p:cNvPr id="14" name="Штриховая стрелка вправо 13">
            <a:extLst>
              <a:ext uri="{FF2B5EF4-FFF2-40B4-BE49-F238E27FC236}">
                <a16:creationId xmlns:a16="http://schemas.microsoft.com/office/drawing/2014/main" id="{2D2CAD8E-A6DD-5F99-EE86-979F0B29FDBB}"/>
              </a:ext>
            </a:extLst>
          </p:cNvPr>
          <p:cNvSpPr/>
          <p:nvPr/>
        </p:nvSpPr>
        <p:spPr>
          <a:xfrm>
            <a:off x="1014413" y="38655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5" name="Прямоугольник с двумя вырезанными противолежащими углами 14">
            <a:extLst>
              <a:ext uri="{FF2B5EF4-FFF2-40B4-BE49-F238E27FC236}">
                <a16:creationId xmlns:a16="http://schemas.microsoft.com/office/drawing/2014/main" id="{79D33DF6-91F8-FDEC-B645-20E8A4583EA7}"/>
              </a:ext>
            </a:extLst>
          </p:cNvPr>
          <p:cNvSpPr/>
          <p:nvPr/>
        </p:nvSpPr>
        <p:spPr>
          <a:xfrm>
            <a:off x="1052513" y="4581525"/>
            <a:ext cx="5500687" cy="4318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Недоліки </a:t>
            </a:r>
          </a:p>
        </p:txBody>
      </p:sp>
      <p:sp>
        <p:nvSpPr>
          <p:cNvPr id="16" name="Прямоугольник с двумя вырезанными противолежащими углами 15">
            <a:extLst>
              <a:ext uri="{FF2B5EF4-FFF2-40B4-BE49-F238E27FC236}">
                <a16:creationId xmlns:a16="http://schemas.microsoft.com/office/drawing/2014/main" id="{D6775CEE-4417-16D9-7CA8-AD3B71D5E1D9}"/>
              </a:ext>
            </a:extLst>
          </p:cNvPr>
          <p:cNvSpPr/>
          <p:nvPr/>
        </p:nvSpPr>
        <p:spPr>
          <a:xfrm>
            <a:off x="1042988" y="5084763"/>
            <a:ext cx="7929562" cy="177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700" dirty="0"/>
              <a:t>- </a:t>
            </a:r>
            <a:r>
              <a:rPr lang="ru-RU" sz="1700" dirty="0" err="1"/>
              <a:t>високі</a:t>
            </a:r>
            <a:r>
              <a:rPr lang="ru-RU" sz="1700" dirty="0"/>
              <a:t> </a:t>
            </a:r>
            <a:r>
              <a:rPr lang="ru-RU" sz="1700" dirty="0" err="1"/>
              <a:t>транспортні</a:t>
            </a:r>
            <a:r>
              <a:rPr lang="ru-RU" sz="1700" dirty="0"/>
              <a:t> </a:t>
            </a:r>
            <a:r>
              <a:rPr lang="ru-RU" sz="1700" dirty="0" err="1"/>
              <a:t>витрати</a:t>
            </a:r>
            <a:r>
              <a:rPr lang="ru-RU" sz="1700" dirty="0"/>
              <a:t>; </a:t>
            </a:r>
          </a:p>
          <a:p>
            <a:pPr algn="just" fontAlgn="auto">
              <a:spcBef>
                <a:spcPts val="0"/>
              </a:spcBef>
              <a:spcAft>
                <a:spcPts val="0"/>
              </a:spcAft>
              <a:defRPr/>
            </a:pPr>
            <a:r>
              <a:rPr lang="ru-RU" sz="1700" dirty="0"/>
              <a:t>- </a:t>
            </a:r>
            <a:r>
              <a:rPr lang="ru-RU" sz="1700" dirty="0" err="1"/>
              <a:t>висока</a:t>
            </a:r>
            <a:r>
              <a:rPr lang="ru-RU" sz="1700" dirty="0"/>
              <a:t> </a:t>
            </a:r>
            <a:r>
              <a:rPr lang="ru-RU" sz="1700" dirty="0" err="1"/>
              <a:t>залежність</a:t>
            </a:r>
            <a:r>
              <a:rPr lang="ru-RU" sz="1700" dirty="0"/>
              <a:t> </a:t>
            </a:r>
            <a:r>
              <a:rPr lang="ru-RU" sz="1700" dirty="0" err="1"/>
              <a:t>від</a:t>
            </a:r>
            <a:r>
              <a:rPr lang="ru-RU" sz="1700" dirty="0"/>
              <a:t> одного </a:t>
            </a:r>
            <a:r>
              <a:rPr lang="ru-RU" sz="1700" dirty="0" err="1"/>
              <a:t>постачальника</a:t>
            </a:r>
            <a:r>
              <a:rPr lang="ru-RU" sz="1700" dirty="0"/>
              <a:t>  </a:t>
            </a:r>
          </a:p>
          <a:p>
            <a:pPr algn="just" fontAlgn="auto">
              <a:spcBef>
                <a:spcPts val="0"/>
              </a:spcBef>
              <a:spcAft>
                <a:spcPts val="0"/>
              </a:spcAft>
              <a:defRPr/>
            </a:pPr>
            <a:r>
              <a:rPr lang="ru-RU" sz="1700" dirty="0"/>
              <a:t>- </a:t>
            </a:r>
            <a:r>
              <a:rPr lang="ru-RU" sz="1700" dirty="0" err="1"/>
              <a:t>висока</a:t>
            </a:r>
            <a:r>
              <a:rPr lang="ru-RU" sz="1700" dirty="0"/>
              <a:t> </a:t>
            </a:r>
            <a:r>
              <a:rPr lang="ru-RU" sz="1700" dirty="0" err="1"/>
              <a:t>залежність</a:t>
            </a:r>
            <a:r>
              <a:rPr lang="ru-RU" sz="1700" dirty="0"/>
              <a:t> </a:t>
            </a:r>
            <a:r>
              <a:rPr lang="ru-RU" sz="1700" dirty="0" err="1"/>
              <a:t>від</a:t>
            </a:r>
            <a:r>
              <a:rPr lang="ru-RU" sz="1700" dirty="0"/>
              <a:t> </a:t>
            </a:r>
            <a:r>
              <a:rPr lang="ru-RU" sz="1700" dirty="0" err="1"/>
              <a:t>дотримання</a:t>
            </a:r>
            <a:r>
              <a:rPr lang="ru-RU" sz="1700" dirty="0"/>
              <a:t> </a:t>
            </a:r>
            <a:r>
              <a:rPr lang="ru-RU" sz="1700" dirty="0" err="1"/>
              <a:t>якості</a:t>
            </a:r>
            <a:r>
              <a:rPr lang="ru-RU" sz="1700" dirty="0"/>
              <a:t> </a:t>
            </a:r>
            <a:r>
              <a:rPr lang="ru-RU" sz="1700" dirty="0" err="1"/>
              <a:t>поставлених</a:t>
            </a:r>
            <a:r>
              <a:rPr lang="ru-RU" sz="1700" dirty="0"/>
              <a:t> </a:t>
            </a:r>
            <a:r>
              <a:rPr lang="ru-RU" sz="1700" dirty="0" err="1"/>
              <a:t>матеріалів</a:t>
            </a:r>
            <a:r>
              <a:rPr lang="ru-RU" sz="1700" dirty="0"/>
              <a:t>; </a:t>
            </a:r>
          </a:p>
          <a:p>
            <a:pPr algn="just" fontAlgn="auto">
              <a:spcBef>
                <a:spcPts val="0"/>
              </a:spcBef>
              <a:spcAft>
                <a:spcPts val="0"/>
              </a:spcAft>
              <a:defRPr/>
            </a:pPr>
            <a:r>
              <a:rPr lang="ru-RU" sz="1700" dirty="0"/>
              <a:t>- </a:t>
            </a:r>
            <a:r>
              <a:rPr lang="ru-RU" sz="1700" dirty="0" err="1"/>
              <a:t>потрібен</a:t>
            </a:r>
            <a:r>
              <a:rPr lang="ru-RU" sz="1700" dirty="0"/>
              <a:t> </a:t>
            </a:r>
            <a:r>
              <a:rPr lang="ru-RU" sz="1700" dirty="0" err="1"/>
              <a:t>постійний</a:t>
            </a:r>
            <a:r>
              <a:rPr lang="ru-RU" sz="1700" dirty="0"/>
              <a:t> </a:t>
            </a:r>
            <a:r>
              <a:rPr lang="ru-RU" sz="1700" dirty="0" err="1"/>
              <a:t>інформаційний</a:t>
            </a:r>
            <a:r>
              <a:rPr lang="ru-RU" sz="1700" dirty="0"/>
              <a:t> </a:t>
            </a:r>
            <a:r>
              <a:rPr lang="ru-RU" sz="1700" dirty="0" err="1"/>
              <a:t>обмін</a:t>
            </a:r>
            <a:r>
              <a:rPr lang="ru-RU" sz="1700" dirty="0"/>
              <a:t> </a:t>
            </a:r>
            <a:r>
              <a:rPr lang="ru-RU" sz="1700" dirty="0" err="1"/>
              <a:t>між</a:t>
            </a:r>
            <a:r>
              <a:rPr lang="ru-RU" sz="1700" dirty="0"/>
              <a:t> </a:t>
            </a:r>
            <a:r>
              <a:rPr lang="ru-RU" sz="1700" dirty="0" err="1"/>
              <a:t>постачальником</a:t>
            </a:r>
            <a:r>
              <a:rPr lang="ru-RU" sz="1700" dirty="0"/>
              <a:t> та </a:t>
            </a:r>
            <a:r>
              <a:rPr lang="ru-RU" sz="1700" dirty="0" err="1"/>
              <a:t>покупцем</a:t>
            </a:r>
            <a:r>
              <a:rPr lang="ru-RU" sz="1700" dirty="0"/>
              <a:t>; </a:t>
            </a:r>
          </a:p>
          <a:p>
            <a:pPr algn="just" fontAlgn="auto">
              <a:spcBef>
                <a:spcPts val="0"/>
              </a:spcBef>
              <a:spcAft>
                <a:spcPts val="0"/>
              </a:spcAft>
              <a:defRPr/>
            </a:pPr>
            <a:r>
              <a:rPr lang="ru-RU" sz="1700" dirty="0"/>
              <a:t>- </a:t>
            </a:r>
            <a:r>
              <a:rPr lang="ru-RU" sz="1700" dirty="0" err="1"/>
              <a:t>високі</a:t>
            </a:r>
            <a:r>
              <a:rPr lang="ru-RU" sz="1700" dirty="0"/>
              <a:t> </a:t>
            </a:r>
            <a:r>
              <a:rPr lang="ru-RU" sz="1700" dirty="0" err="1"/>
              <a:t>штрафи</a:t>
            </a:r>
            <a:r>
              <a:rPr lang="ru-RU" sz="1700" dirty="0"/>
              <a:t> для </a:t>
            </a:r>
            <a:r>
              <a:rPr lang="ru-RU" sz="1700" dirty="0" err="1"/>
              <a:t>постачальників</a:t>
            </a:r>
            <a:r>
              <a:rPr lang="ru-RU" sz="1700" dirty="0"/>
              <a:t> через </a:t>
            </a:r>
            <a:r>
              <a:rPr lang="ru-RU" sz="1700" dirty="0" err="1"/>
              <a:t>недотримання</a:t>
            </a:r>
            <a:r>
              <a:rPr lang="ru-RU" sz="1700" dirty="0"/>
              <a:t> </a:t>
            </a:r>
            <a:r>
              <a:rPr lang="ru-RU" sz="1700" dirty="0" err="1"/>
              <a:t>термінів</a:t>
            </a:r>
            <a:r>
              <a:rPr lang="ru-RU" sz="1700" dirty="0"/>
              <a:t> поставок</a:t>
            </a:r>
            <a:endParaRPr lang="uk-UA" sz="1700" spc="-30" dirty="0"/>
          </a:p>
        </p:txBody>
      </p:sp>
      <p:sp>
        <p:nvSpPr>
          <p:cNvPr id="17" name="Штриховая стрелка вправо 16">
            <a:extLst>
              <a:ext uri="{FF2B5EF4-FFF2-40B4-BE49-F238E27FC236}">
                <a16:creationId xmlns:a16="http://schemas.microsoft.com/office/drawing/2014/main" id="{85B9A394-B7D9-72B6-9E62-F1DDD0EC163D}"/>
              </a:ext>
            </a:extLst>
          </p:cNvPr>
          <p:cNvSpPr/>
          <p:nvPr/>
        </p:nvSpPr>
        <p:spPr>
          <a:xfrm>
            <a:off x="250825" y="5084763"/>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A14BA3E-5DF6-8390-2A18-98CE907CA3E3}"/>
              </a:ext>
            </a:extLst>
          </p:cNvPr>
          <p:cNvSpPr/>
          <p:nvPr/>
        </p:nvSpPr>
        <p:spPr>
          <a:xfrm>
            <a:off x="571472" y="188640"/>
            <a:ext cx="8393016" cy="1512168"/>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lnSpc>
                <a:spcPct val="90000"/>
              </a:lnSpc>
              <a:spcBef>
                <a:spcPts val="0"/>
              </a:spcBef>
              <a:spcAft>
                <a:spcPts val="0"/>
              </a:spcAft>
              <a:defRPr/>
            </a:pPr>
            <a:r>
              <a:rPr lang="en-US" sz="2800" b="1" dirty="0"/>
              <a:t>LCC</a:t>
            </a:r>
            <a:r>
              <a:rPr lang="uk-UA" sz="2800" b="1" dirty="0" err="1"/>
              <a:t>-аналіз</a:t>
            </a:r>
            <a:r>
              <a:rPr lang="uk-UA" sz="2800" b="1" dirty="0"/>
              <a:t> (</a:t>
            </a:r>
            <a:r>
              <a:rPr lang="en-US" sz="2800" b="1" dirty="0"/>
              <a:t>Life Cycle Cost</a:t>
            </a:r>
            <a:r>
              <a:rPr lang="uk-UA" sz="2800" b="1" dirty="0"/>
              <a:t>) - </a:t>
            </a:r>
            <a:r>
              <a:rPr lang="uk-UA"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метод за якого витрати визначають відповідно до процесу виробництва і продажу конкретного продукту протягом усього його життєвого циклу, які в подальшому </a:t>
            </a:r>
            <a:r>
              <a:rPr lang="uk-UA"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співставляють</a:t>
            </a:r>
            <a:r>
              <a:rPr lang="uk-UA"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з відповідними доходами. Планові витрати визначаються по кожній стадії життєвого циклу продукту (без поділу на періоди або з поділом за ним). </a:t>
            </a:r>
          </a:p>
        </p:txBody>
      </p:sp>
      <p:sp>
        <p:nvSpPr>
          <p:cNvPr id="5" name="Прямоугольник с двумя вырезанными противолежащими углами 4">
            <a:extLst>
              <a:ext uri="{FF2B5EF4-FFF2-40B4-BE49-F238E27FC236}">
                <a16:creationId xmlns:a16="http://schemas.microsoft.com/office/drawing/2014/main" id="{3376A54E-07A7-A4F2-ECF2-101A1FB6FFE3}"/>
              </a:ext>
            </a:extLst>
          </p:cNvPr>
          <p:cNvSpPr/>
          <p:nvPr/>
        </p:nvSpPr>
        <p:spPr>
          <a:xfrm>
            <a:off x="900113" y="1773238"/>
            <a:ext cx="5500687" cy="3603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Переваги </a:t>
            </a:r>
          </a:p>
        </p:txBody>
      </p:sp>
      <p:sp>
        <p:nvSpPr>
          <p:cNvPr id="6" name="Прямоугольник с двумя вырезанными противолежащими углами 5">
            <a:extLst>
              <a:ext uri="{FF2B5EF4-FFF2-40B4-BE49-F238E27FC236}">
                <a16:creationId xmlns:a16="http://schemas.microsoft.com/office/drawing/2014/main" id="{1FDDB81C-7C2C-FEE1-0A77-9727A75F9AE6}"/>
              </a:ext>
            </a:extLst>
          </p:cNvPr>
          <p:cNvSpPr/>
          <p:nvPr/>
        </p:nvSpPr>
        <p:spPr>
          <a:xfrm>
            <a:off x="971550" y="2276475"/>
            <a:ext cx="7848600" cy="576263"/>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600" spc="-30" dirty="0" err="1"/>
              <a:t>дозволяє</a:t>
            </a:r>
            <a:r>
              <a:rPr lang="ru-RU" sz="1600" spc="-30" dirty="0"/>
              <a:t> </a:t>
            </a:r>
            <a:r>
              <a:rPr lang="ru-RU" sz="1600" spc="-30" dirty="0" err="1"/>
              <a:t>визначити</a:t>
            </a:r>
            <a:r>
              <a:rPr lang="ru-RU" sz="1600" spc="-30" dirty="0"/>
              <a:t> </a:t>
            </a:r>
            <a:r>
              <a:rPr lang="ru-RU" sz="1600" spc="-30" dirty="0" err="1"/>
              <a:t>витрати</a:t>
            </a:r>
            <a:r>
              <a:rPr lang="ru-RU" sz="1600" spc="-30" dirty="0"/>
              <a:t>, </a:t>
            </a:r>
            <a:r>
              <a:rPr lang="ru-RU" sz="1600" spc="-30" dirty="0" err="1"/>
              <a:t>які</a:t>
            </a:r>
            <a:r>
              <a:rPr lang="ru-RU" sz="1600" spc="-30" dirty="0"/>
              <a:t> </a:t>
            </a:r>
            <a:r>
              <a:rPr lang="ru-RU" sz="1600" spc="-30" dirty="0" err="1"/>
              <a:t>були</a:t>
            </a:r>
            <a:r>
              <a:rPr lang="ru-RU" sz="1600" spc="-30" dirty="0"/>
              <a:t> </a:t>
            </a:r>
            <a:r>
              <a:rPr lang="ru-RU" sz="1600" spc="-30" dirty="0" err="1"/>
              <a:t>понесені</a:t>
            </a:r>
            <a:r>
              <a:rPr lang="ru-RU" sz="1600" spc="-30" dirty="0"/>
              <a:t> при </a:t>
            </a:r>
            <a:r>
              <a:rPr lang="ru-RU" sz="1600" spc="-30" dirty="0" err="1"/>
              <a:t>виробництві</a:t>
            </a:r>
            <a:r>
              <a:rPr lang="ru-RU" sz="1600" spc="-30" dirty="0"/>
              <a:t> конкретного виду </a:t>
            </a:r>
            <a:r>
              <a:rPr lang="ru-RU" sz="1600" spc="-30" dirty="0" err="1"/>
              <a:t>продукції</a:t>
            </a:r>
            <a:r>
              <a:rPr lang="ru-RU" sz="1600" spc="-30" dirty="0"/>
              <a:t> </a:t>
            </a:r>
            <a:r>
              <a:rPr lang="ru-RU" sz="1600" spc="-30" dirty="0" err="1"/>
              <a:t>або</a:t>
            </a:r>
            <a:r>
              <a:rPr lang="ru-RU" sz="1600" spc="-30" dirty="0"/>
              <a:t> </a:t>
            </a:r>
            <a:r>
              <a:rPr lang="ru-RU" sz="1600" spc="-30" dirty="0" err="1"/>
              <a:t>здійснення</a:t>
            </a:r>
            <a:r>
              <a:rPr lang="ru-RU" sz="1600" spc="-30" dirty="0"/>
              <a:t> </a:t>
            </a:r>
            <a:r>
              <a:rPr lang="ru-RU" sz="1600" spc="-30" dirty="0" err="1"/>
              <a:t>виду</a:t>
            </a:r>
            <a:r>
              <a:rPr lang="ru-RU" sz="1600" spc="-30" dirty="0"/>
              <a:t> </a:t>
            </a:r>
            <a:r>
              <a:rPr lang="ru-RU" sz="1600" spc="-30" dirty="0" err="1"/>
              <a:t>діяльності</a:t>
            </a:r>
            <a:r>
              <a:rPr lang="ru-RU" sz="1600" spc="-30" dirty="0"/>
              <a:t> на </a:t>
            </a:r>
            <a:r>
              <a:rPr lang="ru-RU" sz="1600" spc="-30" dirty="0" err="1"/>
              <a:t>будь-який</a:t>
            </a:r>
            <a:r>
              <a:rPr lang="ru-RU" sz="1600" spc="-30" dirty="0"/>
              <a:t> момент часу</a:t>
            </a:r>
            <a:endParaRPr lang="uk-UA" sz="1600" spc="-30" dirty="0"/>
          </a:p>
        </p:txBody>
      </p:sp>
      <p:sp>
        <p:nvSpPr>
          <p:cNvPr id="11" name="Штриховая стрелка вправо 10">
            <a:extLst>
              <a:ext uri="{FF2B5EF4-FFF2-40B4-BE49-F238E27FC236}">
                <a16:creationId xmlns:a16="http://schemas.microsoft.com/office/drawing/2014/main" id="{580ED2C5-56FE-7537-26E9-9BAA5F928B4E}"/>
              </a:ext>
            </a:extLst>
          </p:cNvPr>
          <p:cNvSpPr/>
          <p:nvPr/>
        </p:nvSpPr>
        <p:spPr>
          <a:xfrm>
            <a:off x="179388" y="2133600"/>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0" name="Прямоугольник с двумя вырезанными противолежащими углами 9">
            <a:extLst>
              <a:ext uri="{FF2B5EF4-FFF2-40B4-BE49-F238E27FC236}">
                <a16:creationId xmlns:a16="http://schemas.microsoft.com/office/drawing/2014/main" id="{098692C0-3446-BBA1-2F1C-BF80C918D340}"/>
              </a:ext>
            </a:extLst>
          </p:cNvPr>
          <p:cNvSpPr/>
          <p:nvPr/>
        </p:nvSpPr>
        <p:spPr>
          <a:xfrm>
            <a:off x="971550" y="2924175"/>
            <a:ext cx="7891463" cy="865188"/>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dirty="0" err="1"/>
              <a:t>дозволяє</a:t>
            </a:r>
            <a:r>
              <a:rPr lang="ru-RU" dirty="0"/>
              <a:t> </a:t>
            </a:r>
            <a:r>
              <a:rPr lang="ru-RU" dirty="0" err="1"/>
              <a:t>більш</a:t>
            </a:r>
            <a:r>
              <a:rPr lang="ru-RU" dirty="0"/>
              <a:t> адекватно </a:t>
            </a:r>
            <a:r>
              <a:rPr lang="ru-RU" dirty="0" err="1"/>
              <a:t>і</a:t>
            </a:r>
            <a:r>
              <a:rPr lang="ru-RU" dirty="0"/>
              <a:t> </a:t>
            </a:r>
            <a:r>
              <a:rPr lang="ru-RU" dirty="0" err="1"/>
              <a:t>обґрунтовано</a:t>
            </a:r>
            <a:r>
              <a:rPr lang="ru-RU" dirty="0"/>
              <a:t> </a:t>
            </a:r>
            <a:r>
              <a:rPr lang="ru-RU" dirty="0" err="1"/>
              <a:t>відобразити</a:t>
            </a:r>
            <a:r>
              <a:rPr lang="ru-RU" dirty="0"/>
              <a:t> </a:t>
            </a:r>
            <a:r>
              <a:rPr lang="ru-RU" dirty="0" err="1"/>
              <a:t>витрати</a:t>
            </a:r>
            <a:r>
              <a:rPr lang="ru-RU" dirty="0"/>
              <a:t> </a:t>
            </a:r>
            <a:r>
              <a:rPr lang="ru-RU" dirty="0" err="1"/>
              <a:t>підприємства</a:t>
            </a:r>
            <a:r>
              <a:rPr lang="ru-RU" dirty="0"/>
              <a:t> на </a:t>
            </a:r>
            <a:r>
              <a:rPr lang="ru-RU" dirty="0" err="1"/>
              <a:t>виробництво</a:t>
            </a:r>
            <a:r>
              <a:rPr lang="ru-RU" dirty="0"/>
              <a:t> нового виду </a:t>
            </a:r>
            <a:r>
              <a:rPr lang="ru-RU" dirty="0" err="1"/>
              <a:t>продукції</a:t>
            </a:r>
            <a:r>
              <a:rPr lang="ru-RU" dirty="0"/>
              <a:t> </a:t>
            </a:r>
            <a:r>
              <a:rPr lang="ru-RU" dirty="0" err="1"/>
              <a:t>і</a:t>
            </a:r>
            <a:r>
              <a:rPr lang="ru-RU" dirty="0"/>
              <a:t> на </a:t>
            </a:r>
            <a:r>
              <a:rPr lang="ru-RU" dirty="0" err="1"/>
              <a:t>підставі</a:t>
            </a:r>
            <a:r>
              <a:rPr lang="ru-RU" dirty="0"/>
              <a:t> </a:t>
            </a:r>
            <a:r>
              <a:rPr lang="ru-RU" dirty="0" err="1"/>
              <a:t>цього</a:t>
            </a:r>
            <a:r>
              <a:rPr lang="ru-RU" dirty="0"/>
              <a:t> </a:t>
            </a:r>
            <a:r>
              <a:rPr lang="ru-RU" dirty="0" err="1"/>
              <a:t>здійснювати</a:t>
            </a:r>
            <a:r>
              <a:rPr lang="ru-RU" dirty="0"/>
              <a:t> </a:t>
            </a:r>
            <a:r>
              <a:rPr lang="ru-RU" dirty="0" err="1"/>
              <a:t>управління</a:t>
            </a:r>
            <a:r>
              <a:rPr lang="ru-RU" dirty="0"/>
              <a:t> ними</a:t>
            </a:r>
            <a:endParaRPr lang="uk-UA" spc="-30" dirty="0"/>
          </a:p>
        </p:txBody>
      </p:sp>
      <p:sp>
        <p:nvSpPr>
          <p:cNvPr id="12" name="Штриховая стрелка вправо 11">
            <a:extLst>
              <a:ext uri="{FF2B5EF4-FFF2-40B4-BE49-F238E27FC236}">
                <a16:creationId xmlns:a16="http://schemas.microsoft.com/office/drawing/2014/main" id="{D6239522-C23A-12F2-037E-EC178A85DA25}"/>
              </a:ext>
            </a:extLst>
          </p:cNvPr>
          <p:cNvSpPr/>
          <p:nvPr/>
        </p:nvSpPr>
        <p:spPr>
          <a:xfrm>
            <a:off x="179388" y="3001963"/>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5" name="Прямоугольник с двумя вырезанными противолежащими углами 14">
            <a:extLst>
              <a:ext uri="{FF2B5EF4-FFF2-40B4-BE49-F238E27FC236}">
                <a16:creationId xmlns:a16="http://schemas.microsoft.com/office/drawing/2014/main" id="{D59955BE-D264-4C40-19EF-BDBC06E326B3}"/>
              </a:ext>
            </a:extLst>
          </p:cNvPr>
          <p:cNvSpPr/>
          <p:nvPr/>
        </p:nvSpPr>
        <p:spPr>
          <a:xfrm>
            <a:off x="1052513" y="4581525"/>
            <a:ext cx="5500687" cy="4318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Недоліки </a:t>
            </a:r>
          </a:p>
        </p:txBody>
      </p:sp>
      <p:sp>
        <p:nvSpPr>
          <p:cNvPr id="16" name="Прямоугольник с двумя вырезанными противолежащими углами 15">
            <a:extLst>
              <a:ext uri="{FF2B5EF4-FFF2-40B4-BE49-F238E27FC236}">
                <a16:creationId xmlns:a16="http://schemas.microsoft.com/office/drawing/2014/main" id="{2484A356-5200-F75C-BAB3-ADACBC34D08B}"/>
              </a:ext>
            </a:extLst>
          </p:cNvPr>
          <p:cNvSpPr/>
          <p:nvPr/>
        </p:nvSpPr>
        <p:spPr>
          <a:xfrm>
            <a:off x="1042988" y="5084763"/>
            <a:ext cx="7929562" cy="177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1200" dirty="0"/>
              <a:t>–</a:t>
            </a:r>
            <a:r>
              <a:rPr lang="uk-UA" sz="1400" dirty="0"/>
              <a:t> вимагає забезпечення точності інформації. Складнощі у забезпеченні точності інформації пов’язані, насамперед, з розподілом накладних витрат, які дуже умовно відносяться на собівартість конкретного, виду продукції;</a:t>
            </a:r>
          </a:p>
          <a:p>
            <a:pPr>
              <a:defRPr/>
            </a:pPr>
            <a:r>
              <a:rPr lang="uk-UA" sz="1400" dirty="0"/>
              <a:t>– відрізняється складнощами в сфері ідентифікації етапів життєвого циклу: для кожного етапу існують нормативні співвідношення між одержуваним доходом і витратами. </a:t>
            </a:r>
          </a:p>
          <a:p>
            <a:pPr>
              <a:defRPr/>
            </a:pPr>
            <a:r>
              <a:rPr lang="uk-UA" sz="1400" dirty="0"/>
              <a:t>– інформація, що використовується, може мати імовірнісний характер;</a:t>
            </a:r>
          </a:p>
          <a:p>
            <a:pPr>
              <a:defRPr/>
            </a:pPr>
            <a:r>
              <a:rPr lang="ru-RU" sz="1400" dirty="0"/>
              <a:t>– </a:t>
            </a:r>
            <a:r>
              <a:rPr lang="ru-RU" sz="1400" dirty="0" err="1"/>
              <a:t>може</a:t>
            </a:r>
            <a:r>
              <a:rPr lang="ru-RU" sz="1400" dirty="0"/>
              <a:t> </a:t>
            </a:r>
            <a:r>
              <a:rPr lang="ru-RU" sz="1400" dirty="0" err="1"/>
              <a:t>потребувати</a:t>
            </a:r>
            <a:r>
              <a:rPr lang="ru-RU" sz="1400" dirty="0"/>
              <a:t> </a:t>
            </a:r>
            <a:r>
              <a:rPr lang="ru-RU" sz="1400" dirty="0" err="1"/>
              <a:t>витрат</a:t>
            </a:r>
            <a:r>
              <a:rPr lang="ru-RU" sz="1400" dirty="0"/>
              <a:t> на </a:t>
            </a:r>
            <a:r>
              <a:rPr lang="ru-RU" sz="1400" dirty="0" err="1"/>
              <a:t>отримання</a:t>
            </a:r>
            <a:r>
              <a:rPr lang="ru-RU" sz="1400" dirty="0"/>
              <a:t> </a:t>
            </a:r>
            <a:r>
              <a:rPr lang="ru-RU" sz="1400" dirty="0" err="1"/>
              <a:t>обширної</a:t>
            </a:r>
            <a:r>
              <a:rPr lang="ru-RU" sz="1400" dirty="0"/>
              <a:t> </a:t>
            </a:r>
            <a:r>
              <a:rPr lang="ru-RU" sz="1400" dirty="0" err="1"/>
              <a:t>додаткової</a:t>
            </a:r>
            <a:r>
              <a:rPr lang="ru-RU" sz="1400" dirty="0"/>
              <a:t> </a:t>
            </a:r>
            <a:r>
              <a:rPr lang="ru-RU" sz="1400" dirty="0" err="1"/>
              <a:t>інформації</a:t>
            </a:r>
            <a:r>
              <a:rPr lang="ru-RU" sz="1400" dirty="0"/>
              <a:t>.</a:t>
            </a:r>
            <a:endParaRPr lang="uk-UA" sz="1400" spc="-30" dirty="0"/>
          </a:p>
        </p:txBody>
      </p:sp>
      <p:sp>
        <p:nvSpPr>
          <p:cNvPr id="17" name="Штриховая стрелка вправо 16">
            <a:extLst>
              <a:ext uri="{FF2B5EF4-FFF2-40B4-BE49-F238E27FC236}">
                <a16:creationId xmlns:a16="http://schemas.microsoft.com/office/drawing/2014/main" id="{34102625-7D33-4B50-3FC1-F003A2F57C0E}"/>
              </a:ext>
            </a:extLst>
          </p:cNvPr>
          <p:cNvSpPr/>
          <p:nvPr/>
        </p:nvSpPr>
        <p:spPr>
          <a:xfrm>
            <a:off x="179388" y="5084763"/>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8" name="Прямоугольник с двумя вырезанными противолежащими углами 17">
            <a:extLst>
              <a:ext uri="{FF2B5EF4-FFF2-40B4-BE49-F238E27FC236}">
                <a16:creationId xmlns:a16="http://schemas.microsoft.com/office/drawing/2014/main" id="{266A6B3D-FC4A-BBBC-E7AE-A9550F080050}"/>
              </a:ext>
            </a:extLst>
          </p:cNvPr>
          <p:cNvSpPr/>
          <p:nvPr/>
        </p:nvSpPr>
        <p:spPr>
          <a:xfrm>
            <a:off x="971550" y="3933825"/>
            <a:ext cx="7848600" cy="5746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600" dirty="0" err="1"/>
              <a:t>передбачає</a:t>
            </a:r>
            <a:r>
              <a:rPr lang="ru-RU" sz="1600" dirty="0"/>
              <a:t> </a:t>
            </a:r>
            <a:r>
              <a:rPr lang="ru-RU" sz="1600" dirty="0" err="1"/>
              <a:t>врахування</a:t>
            </a:r>
            <a:r>
              <a:rPr lang="ru-RU" sz="1600" dirty="0"/>
              <a:t> </a:t>
            </a:r>
            <a:r>
              <a:rPr lang="ru-RU" sz="1600" dirty="0" err="1"/>
              <a:t>впливу</a:t>
            </a:r>
            <a:r>
              <a:rPr lang="ru-RU" sz="1600" dirty="0"/>
              <a:t> </a:t>
            </a:r>
            <a:r>
              <a:rPr lang="ru-RU" sz="1600" dirty="0" err="1"/>
              <a:t>інфляції</a:t>
            </a:r>
            <a:r>
              <a:rPr lang="ru-RU" sz="1600" dirty="0"/>
              <a:t> та </a:t>
            </a:r>
            <a:r>
              <a:rPr lang="ru-RU" sz="1600" dirty="0" err="1"/>
              <a:t>застосування</a:t>
            </a:r>
            <a:r>
              <a:rPr lang="ru-RU" sz="1600" dirty="0"/>
              <a:t> </a:t>
            </a:r>
            <a:r>
              <a:rPr lang="ru-RU" sz="1600" dirty="0" err="1"/>
              <a:t>дисконтування</a:t>
            </a:r>
            <a:r>
              <a:rPr lang="ru-RU" sz="1600" dirty="0"/>
              <a:t> </a:t>
            </a:r>
            <a:r>
              <a:rPr lang="ru-RU" sz="1600" dirty="0" err="1"/>
              <a:t>грошових</a:t>
            </a:r>
            <a:r>
              <a:rPr lang="ru-RU" sz="1600" dirty="0"/>
              <a:t> </a:t>
            </a:r>
            <a:r>
              <a:rPr lang="ru-RU" sz="1600" dirty="0" err="1"/>
              <a:t>потоків</a:t>
            </a:r>
            <a:r>
              <a:rPr lang="ru-RU" sz="1600" dirty="0"/>
              <a:t> при </a:t>
            </a:r>
            <a:r>
              <a:rPr lang="ru-RU" sz="1600" dirty="0" err="1"/>
              <a:t>прийнятті</a:t>
            </a:r>
            <a:r>
              <a:rPr lang="ru-RU" sz="1600" dirty="0"/>
              <a:t> </a:t>
            </a:r>
            <a:r>
              <a:rPr lang="ru-RU" sz="1600" dirty="0" err="1"/>
              <a:t>рішень</a:t>
            </a:r>
            <a:endParaRPr lang="uk-UA" sz="1600" spc="-30" dirty="0"/>
          </a:p>
        </p:txBody>
      </p:sp>
      <p:sp>
        <p:nvSpPr>
          <p:cNvPr id="19" name="Штриховая стрелка вправо 18">
            <a:extLst>
              <a:ext uri="{FF2B5EF4-FFF2-40B4-BE49-F238E27FC236}">
                <a16:creationId xmlns:a16="http://schemas.microsoft.com/office/drawing/2014/main" id="{3CBE6DD3-E4FE-3E8D-ED60-E2374A2B7B96}"/>
              </a:ext>
            </a:extLst>
          </p:cNvPr>
          <p:cNvSpPr/>
          <p:nvPr/>
        </p:nvSpPr>
        <p:spPr>
          <a:xfrm>
            <a:off x="179388" y="3789363"/>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5BA8D78-6959-979A-A68E-FFC5D89571D9}"/>
              </a:ext>
            </a:extLst>
          </p:cNvPr>
          <p:cNvSpPr/>
          <p:nvPr/>
        </p:nvSpPr>
        <p:spPr>
          <a:xfrm>
            <a:off x="571472" y="188640"/>
            <a:ext cx="8393016" cy="1512168"/>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lnSpc>
                <a:spcPct val="90000"/>
              </a:lnSpc>
              <a:spcBef>
                <a:spcPts val="0"/>
              </a:spcBef>
              <a:spcAft>
                <a:spcPts val="0"/>
              </a:spcAft>
              <a:defRPr/>
            </a:pPr>
            <a:r>
              <a:rPr lang="en-US" sz="2800" b="1" dirty="0"/>
              <a:t>XYZ</a:t>
            </a:r>
            <a:r>
              <a:rPr lang="uk-UA" sz="2800" b="1" dirty="0" err="1"/>
              <a:t>-аналіз</a:t>
            </a:r>
            <a:r>
              <a:rPr lang="uk-UA" sz="2800" b="1" dirty="0"/>
              <a:t> - </a:t>
            </a:r>
            <a:r>
              <a:rPr lang="uk-UA" sz="23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метод класифікації ресурсів компанії залежно від характеру їх споживання і точності прогнозування змін в їх потреби протягом певного тимчасового циклу</a:t>
            </a:r>
          </a:p>
        </p:txBody>
      </p:sp>
      <p:sp>
        <p:nvSpPr>
          <p:cNvPr id="5" name="Прямоугольник с двумя вырезанными противолежащими углами 4">
            <a:extLst>
              <a:ext uri="{FF2B5EF4-FFF2-40B4-BE49-F238E27FC236}">
                <a16:creationId xmlns:a16="http://schemas.microsoft.com/office/drawing/2014/main" id="{A00236D8-D597-53E6-2272-835866C09B06}"/>
              </a:ext>
            </a:extLst>
          </p:cNvPr>
          <p:cNvSpPr/>
          <p:nvPr/>
        </p:nvSpPr>
        <p:spPr>
          <a:xfrm>
            <a:off x="900113" y="1773238"/>
            <a:ext cx="5500687" cy="3603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Переваги </a:t>
            </a:r>
          </a:p>
        </p:txBody>
      </p:sp>
      <p:sp>
        <p:nvSpPr>
          <p:cNvPr id="6" name="Прямоугольник с двумя вырезанными противолежащими углами 5">
            <a:extLst>
              <a:ext uri="{FF2B5EF4-FFF2-40B4-BE49-F238E27FC236}">
                <a16:creationId xmlns:a16="http://schemas.microsoft.com/office/drawing/2014/main" id="{DCEA48DA-BCF9-6991-C5AC-08222A51D685}"/>
              </a:ext>
            </a:extLst>
          </p:cNvPr>
          <p:cNvSpPr/>
          <p:nvPr/>
        </p:nvSpPr>
        <p:spPr>
          <a:xfrm>
            <a:off x="971550" y="2276475"/>
            <a:ext cx="7848600" cy="576263"/>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dirty="0"/>
              <a:t>значна кількість досліджуваних об’єктів</a:t>
            </a:r>
          </a:p>
        </p:txBody>
      </p:sp>
      <p:sp>
        <p:nvSpPr>
          <p:cNvPr id="11" name="Штриховая стрелка вправо 10">
            <a:extLst>
              <a:ext uri="{FF2B5EF4-FFF2-40B4-BE49-F238E27FC236}">
                <a16:creationId xmlns:a16="http://schemas.microsoft.com/office/drawing/2014/main" id="{08C8A641-84D4-C692-56D4-343DAF6EF6B1}"/>
              </a:ext>
            </a:extLst>
          </p:cNvPr>
          <p:cNvSpPr/>
          <p:nvPr/>
        </p:nvSpPr>
        <p:spPr>
          <a:xfrm>
            <a:off x="179388" y="2133600"/>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0" name="Прямоугольник с двумя вырезанными противолежащими углами 9">
            <a:extLst>
              <a:ext uri="{FF2B5EF4-FFF2-40B4-BE49-F238E27FC236}">
                <a16:creationId xmlns:a16="http://schemas.microsoft.com/office/drawing/2014/main" id="{62180C1D-2738-263F-D829-853365BBC752}"/>
              </a:ext>
            </a:extLst>
          </p:cNvPr>
          <p:cNvSpPr/>
          <p:nvPr/>
        </p:nvSpPr>
        <p:spPr>
          <a:xfrm>
            <a:off x="971550" y="2924175"/>
            <a:ext cx="7891463" cy="5048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dirty="0"/>
              <a:t>простота розрахунку та застосування аналізу, що не вимагає великих капіталовкладень</a:t>
            </a:r>
            <a:endParaRPr lang="uk-UA" spc="-30" dirty="0"/>
          </a:p>
        </p:txBody>
      </p:sp>
      <p:sp>
        <p:nvSpPr>
          <p:cNvPr id="12" name="Штриховая стрелка вправо 11">
            <a:extLst>
              <a:ext uri="{FF2B5EF4-FFF2-40B4-BE49-F238E27FC236}">
                <a16:creationId xmlns:a16="http://schemas.microsoft.com/office/drawing/2014/main" id="{39397543-0770-B26C-DBE1-E435AC1891A3}"/>
              </a:ext>
            </a:extLst>
          </p:cNvPr>
          <p:cNvSpPr/>
          <p:nvPr/>
        </p:nvSpPr>
        <p:spPr>
          <a:xfrm>
            <a:off x="179388" y="2781300"/>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6" name="Прямоугольник с двумя вырезанными противолежащими углами 15">
            <a:extLst>
              <a:ext uri="{FF2B5EF4-FFF2-40B4-BE49-F238E27FC236}">
                <a16:creationId xmlns:a16="http://schemas.microsoft.com/office/drawing/2014/main" id="{11373652-C705-3C43-6861-0AF4D7AFB823}"/>
              </a:ext>
            </a:extLst>
          </p:cNvPr>
          <p:cNvSpPr/>
          <p:nvPr/>
        </p:nvSpPr>
        <p:spPr>
          <a:xfrm>
            <a:off x="1035050" y="4941888"/>
            <a:ext cx="7929563"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dirty="0"/>
              <a:t>гнучкість застосування, можливість використання на різних рівнях управління.</a:t>
            </a:r>
            <a:endParaRPr lang="uk-UA" spc="-30" dirty="0"/>
          </a:p>
        </p:txBody>
      </p:sp>
      <p:sp>
        <p:nvSpPr>
          <p:cNvPr id="17" name="Штриховая стрелка вправо 16">
            <a:extLst>
              <a:ext uri="{FF2B5EF4-FFF2-40B4-BE49-F238E27FC236}">
                <a16:creationId xmlns:a16="http://schemas.microsoft.com/office/drawing/2014/main" id="{39CFFAAE-2260-7D59-D3A5-6BE8075A3F18}"/>
              </a:ext>
            </a:extLst>
          </p:cNvPr>
          <p:cNvSpPr/>
          <p:nvPr/>
        </p:nvSpPr>
        <p:spPr>
          <a:xfrm>
            <a:off x="179388" y="4797425"/>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8" name="Прямоугольник с двумя вырезанными противолежащими углами 17">
            <a:extLst>
              <a:ext uri="{FF2B5EF4-FFF2-40B4-BE49-F238E27FC236}">
                <a16:creationId xmlns:a16="http://schemas.microsoft.com/office/drawing/2014/main" id="{B7B9495C-75CB-87EA-C420-2199F122A043}"/>
              </a:ext>
            </a:extLst>
          </p:cNvPr>
          <p:cNvSpPr/>
          <p:nvPr/>
        </p:nvSpPr>
        <p:spPr>
          <a:xfrm>
            <a:off x="971550" y="3500438"/>
            <a:ext cx="7848600" cy="7207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1600" dirty="0"/>
              <a:t>широкий спектр сфер застосування методики стосовно збутової діяльності: оцінка клієнтів, продукції, асортименту, сегментів діяльності та інші</a:t>
            </a:r>
            <a:endParaRPr lang="uk-UA" sz="1600" spc="-30" dirty="0"/>
          </a:p>
        </p:txBody>
      </p:sp>
      <p:sp>
        <p:nvSpPr>
          <p:cNvPr id="19" name="Штриховая стрелка вправо 18">
            <a:extLst>
              <a:ext uri="{FF2B5EF4-FFF2-40B4-BE49-F238E27FC236}">
                <a16:creationId xmlns:a16="http://schemas.microsoft.com/office/drawing/2014/main" id="{A33AC43E-71FA-270E-76F3-1752B4218C12}"/>
              </a:ext>
            </a:extLst>
          </p:cNvPr>
          <p:cNvSpPr/>
          <p:nvPr/>
        </p:nvSpPr>
        <p:spPr>
          <a:xfrm>
            <a:off x="179388" y="3357563"/>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Прямоугольник с двумя вырезанными противолежащими углами 12">
            <a:extLst>
              <a:ext uri="{FF2B5EF4-FFF2-40B4-BE49-F238E27FC236}">
                <a16:creationId xmlns:a16="http://schemas.microsoft.com/office/drawing/2014/main" id="{462A46DF-8B61-23E1-1EA0-465460FDDBD8}"/>
              </a:ext>
            </a:extLst>
          </p:cNvPr>
          <p:cNvSpPr/>
          <p:nvPr/>
        </p:nvSpPr>
        <p:spPr>
          <a:xfrm>
            <a:off x="971550" y="4292600"/>
            <a:ext cx="7891463" cy="576263"/>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dirty="0"/>
              <a:t>дозволяє розраховувати та аналізувати значну кількість параметрів, що характеризують об’єкти дослідження</a:t>
            </a:r>
            <a:endParaRPr lang="uk-UA" spc="-30" dirty="0"/>
          </a:p>
        </p:txBody>
      </p:sp>
      <p:sp>
        <p:nvSpPr>
          <p:cNvPr id="14" name="Штриховая стрелка вправо 13">
            <a:extLst>
              <a:ext uri="{FF2B5EF4-FFF2-40B4-BE49-F238E27FC236}">
                <a16:creationId xmlns:a16="http://schemas.microsoft.com/office/drawing/2014/main" id="{8CBB9071-CE54-5752-CE7D-ADA04C98ACB6}"/>
              </a:ext>
            </a:extLst>
          </p:cNvPr>
          <p:cNvSpPr/>
          <p:nvPr/>
        </p:nvSpPr>
        <p:spPr>
          <a:xfrm>
            <a:off x="179388" y="4225925"/>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 двумя вырезанными противолежащими углами 4">
            <a:extLst>
              <a:ext uri="{FF2B5EF4-FFF2-40B4-BE49-F238E27FC236}">
                <a16:creationId xmlns:a16="http://schemas.microsoft.com/office/drawing/2014/main" id="{C28F5EA6-8286-D289-4377-03933613AF0B}"/>
              </a:ext>
            </a:extLst>
          </p:cNvPr>
          <p:cNvSpPr/>
          <p:nvPr/>
        </p:nvSpPr>
        <p:spPr>
          <a:xfrm>
            <a:off x="900113" y="260350"/>
            <a:ext cx="7272337" cy="576263"/>
          </a:xfrm>
          <a:prstGeom prst="snip2Diag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b="1" dirty="0"/>
              <a:t>Алгоритм проведення </a:t>
            </a:r>
            <a:r>
              <a:rPr lang="en-US" sz="2400" b="1" dirty="0"/>
              <a:t>XYZ</a:t>
            </a:r>
            <a:r>
              <a:rPr lang="uk-UA" sz="2400" b="1" dirty="0" err="1"/>
              <a:t>-аналізу</a:t>
            </a:r>
            <a:r>
              <a:rPr lang="uk-UA" sz="2400" b="1" dirty="0"/>
              <a:t> </a:t>
            </a:r>
            <a:endParaRPr lang="uk-UA" sz="2200" b="1" dirty="0"/>
          </a:p>
        </p:txBody>
      </p:sp>
      <p:sp>
        <p:nvSpPr>
          <p:cNvPr id="6" name="Прямоугольник с двумя вырезанными противолежащими углами 5">
            <a:extLst>
              <a:ext uri="{FF2B5EF4-FFF2-40B4-BE49-F238E27FC236}">
                <a16:creationId xmlns:a16="http://schemas.microsoft.com/office/drawing/2014/main" id="{52B6EFF8-1790-BF2A-D1B2-1A2D21369C55}"/>
              </a:ext>
            </a:extLst>
          </p:cNvPr>
          <p:cNvSpPr/>
          <p:nvPr/>
        </p:nvSpPr>
        <p:spPr>
          <a:xfrm>
            <a:off x="2571750" y="908050"/>
            <a:ext cx="6248400" cy="649288"/>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визначення</a:t>
            </a:r>
            <a:r>
              <a:rPr lang="ru-RU" sz="2000" dirty="0"/>
              <a:t> </a:t>
            </a:r>
            <a:r>
              <a:rPr lang="ru-RU" sz="2000" dirty="0" err="1">
                <a:hlinkClick r:id="rId2" tooltip="Коефіцієнт варіації"/>
              </a:rPr>
              <a:t>коефіцієнтів</a:t>
            </a:r>
            <a:r>
              <a:rPr lang="ru-RU" sz="2000" dirty="0">
                <a:hlinkClick r:id="rId2" tooltip="Коефіцієнт варіації"/>
              </a:rPr>
              <a:t> </a:t>
            </a:r>
            <a:r>
              <a:rPr lang="ru-RU" sz="2000" dirty="0" err="1">
                <a:hlinkClick r:id="rId2" tooltip="Коефіцієнт варіації"/>
              </a:rPr>
              <a:t>варіації</a:t>
            </a:r>
            <a:r>
              <a:rPr lang="ru-RU" sz="2000" dirty="0"/>
              <a:t> для </a:t>
            </a:r>
            <a:r>
              <a:rPr lang="ru-RU" sz="2000" dirty="0" err="1"/>
              <a:t>аналізованих</a:t>
            </a:r>
            <a:r>
              <a:rPr lang="ru-RU" sz="2000" dirty="0"/>
              <a:t> </a:t>
            </a:r>
            <a:r>
              <a:rPr lang="ru-RU" sz="2000" dirty="0" err="1"/>
              <a:t>ресурсів</a:t>
            </a:r>
            <a:endParaRPr lang="uk-UA" sz="2000" dirty="0"/>
          </a:p>
        </p:txBody>
      </p:sp>
      <p:sp>
        <p:nvSpPr>
          <p:cNvPr id="11" name="Штриховая стрелка вправо 10">
            <a:extLst>
              <a:ext uri="{FF2B5EF4-FFF2-40B4-BE49-F238E27FC236}">
                <a16:creationId xmlns:a16="http://schemas.microsoft.com/office/drawing/2014/main" id="{812A6945-FD4D-BDA1-4269-83C78908DC31}"/>
              </a:ext>
            </a:extLst>
          </p:cNvPr>
          <p:cNvSpPr/>
          <p:nvPr/>
        </p:nvSpPr>
        <p:spPr>
          <a:xfrm>
            <a:off x="928688" y="90805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7" name="Прямоугольник с двумя вырезанными противолежащими углами 6">
            <a:extLst>
              <a:ext uri="{FF2B5EF4-FFF2-40B4-BE49-F238E27FC236}">
                <a16:creationId xmlns:a16="http://schemas.microsoft.com/office/drawing/2014/main" id="{DCBAFA01-F14C-4F9E-3083-06298815425B}"/>
              </a:ext>
            </a:extLst>
          </p:cNvPr>
          <p:cNvSpPr/>
          <p:nvPr/>
        </p:nvSpPr>
        <p:spPr>
          <a:xfrm>
            <a:off x="2614613" y="1628775"/>
            <a:ext cx="6248400" cy="7207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групування</a:t>
            </a:r>
            <a:r>
              <a:rPr lang="ru-RU" sz="2000" dirty="0"/>
              <a:t> </a:t>
            </a:r>
            <a:r>
              <a:rPr lang="ru-RU" sz="2000" dirty="0" err="1"/>
              <a:t>ресурсів</a:t>
            </a:r>
            <a:r>
              <a:rPr lang="ru-RU" sz="2000" dirty="0"/>
              <a:t> </a:t>
            </a:r>
            <a:r>
              <a:rPr lang="ru-RU" sz="2000" dirty="0" err="1"/>
              <a:t>відповідно</a:t>
            </a:r>
            <a:r>
              <a:rPr lang="ru-RU" sz="2000" dirty="0"/>
              <a:t> до </a:t>
            </a:r>
            <a:r>
              <a:rPr lang="ru-RU" sz="2000" dirty="0" err="1"/>
              <a:t>зростання</a:t>
            </a:r>
            <a:r>
              <a:rPr lang="ru-RU" sz="2000" dirty="0"/>
              <a:t> </a:t>
            </a:r>
            <a:r>
              <a:rPr lang="ru-RU" sz="2000" dirty="0" err="1"/>
              <a:t>коефіцієнта</a:t>
            </a:r>
            <a:r>
              <a:rPr lang="ru-RU" sz="2000" dirty="0"/>
              <a:t> </a:t>
            </a:r>
            <a:r>
              <a:rPr lang="ru-RU" sz="2000" dirty="0" err="1"/>
              <a:t>варіації</a:t>
            </a:r>
            <a:endParaRPr lang="uk-UA" sz="2000" dirty="0"/>
          </a:p>
        </p:txBody>
      </p:sp>
      <p:sp>
        <p:nvSpPr>
          <p:cNvPr id="8" name="Штриховая стрелка вправо 7">
            <a:extLst>
              <a:ext uri="{FF2B5EF4-FFF2-40B4-BE49-F238E27FC236}">
                <a16:creationId xmlns:a16="http://schemas.microsoft.com/office/drawing/2014/main" id="{EAADEBB4-9852-D793-8161-744208AB0ECF}"/>
              </a:ext>
            </a:extLst>
          </p:cNvPr>
          <p:cNvSpPr/>
          <p:nvPr/>
        </p:nvSpPr>
        <p:spPr>
          <a:xfrm>
            <a:off x="971550" y="17049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9" name="Прямоугольник с двумя вырезанными противолежащими углами 8">
            <a:extLst>
              <a:ext uri="{FF2B5EF4-FFF2-40B4-BE49-F238E27FC236}">
                <a16:creationId xmlns:a16="http://schemas.microsoft.com/office/drawing/2014/main" id="{609C2F52-762B-D9CF-D873-2B167B21FD6D}"/>
              </a:ext>
            </a:extLst>
          </p:cNvPr>
          <p:cNvSpPr/>
          <p:nvPr/>
        </p:nvSpPr>
        <p:spPr>
          <a:xfrm>
            <a:off x="2614613" y="2420938"/>
            <a:ext cx="6248400" cy="4318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розподіл</a:t>
            </a:r>
            <a:r>
              <a:rPr lang="ru-RU" sz="2000" dirty="0"/>
              <a:t> за </a:t>
            </a:r>
            <a:r>
              <a:rPr lang="ru-RU" sz="2000" dirty="0" err="1"/>
              <a:t>категоріями</a:t>
            </a:r>
            <a:r>
              <a:rPr lang="ru-RU" sz="2000" dirty="0"/>
              <a:t> X, Y, Z</a:t>
            </a:r>
            <a:endParaRPr lang="uk-UA" sz="2000" dirty="0"/>
          </a:p>
        </p:txBody>
      </p:sp>
      <p:sp>
        <p:nvSpPr>
          <p:cNvPr id="10" name="Штриховая стрелка вправо 9">
            <a:extLst>
              <a:ext uri="{FF2B5EF4-FFF2-40B4-BE49-F238E27FC236}">
                <a16:creationId xmlns:a16="http://schemas.microsoft.com/office/drawing/2014/main" id="{06FCF395-8E4D-DD1B-90C8-84F235744A10}"/>
              </a:ext>
            </a:extLst>
          </p:cNvPr>
          <p:cNvSpPr/>
          <p:nvPr/>
        </p:nvSpPr>
        <p:spPr>
          <a:xfrm>
            <a:off x="971550" y="23495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Прямоугольник с двумя вырезанными противолежащими углами 11">
            <a:extLst>
              <a:ext uri="{FF2B5EF4-FFF2-40B4-BE49-F238E27FC236}">
                <a16:creationId xmlns:a16="http://schemas.microsoft.com/office/drawing/2014/main" id="{3AA34DFF-7E9F-8B23-A393-96365D7954D6}"/>
              </a:ext>
            </a:extLst>
          </p:cNvPr>
          <p:cNvSpPr/>
          <p:nvPr/>
        </p:nvSpPr>
        <p:spPr>
          <a:xfrm>
            <a:off x="2657475" y="5732463"/>
            <a:ext cx="6248400" cy="9366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графічне</a:t>
            </a:r>
            <a:r>
              <a:rPr lang="ru-RU" sz="2000" dirty="0"/>
              <a:t> </a:t>
            </a:r>
            <a:r>
              <a:rPr lang="ru-RU" sz="2000" dirty="0" err="1"/>
              <a:t>представлення</a:t>
            </a:r>
            <a:r>
              <a:rPr lang="ru-RU" sz="2000" dirty="0"/>
              <a:t> </a:t>
            </a:r>
            <a:r>
              <a:rPr lang="ru-RU" sz="2000" dirty="0" err="1"/>
              <a:t>результатів</a:t>
            </a:r>
            <a:r>
              <a:rPr lang="ru-RU" sz="2000" dirty="0"/>
              <a:t> </a:t>
            </a:r>
            <a:r>
              <a:rPr lang="ru-RU" sz="2000" dirty="0" err="1"/>
              <a:t>аналізу</a:t>
            </a:r>
            <a:endParaRPr lang="uk-UA" sz="2000" dirty="0"/>
          </a:p>
        </p:txBody>
      </p:sp>
      <p:sp>
        <p:nvSpPr>
          <p:cNvPr id="13" name="Штриховая стрелка вправо 12">
            <a:extLst>
              <a:ext uri="{FF2B5EF4-FFF2-40B4-BE49-F238E27FC236}">
                <a16:creationId xmlns:a16="http://schemas.microsoft.com/office/drawing/2014/main" id="{F087331F-0C41-722F-36E5-E69FC4ECC584}"/>
              </a:ext>
            </a:extLst>
          </p:cNvPr>
          <p:cNvSpPr/>
          <p:nvPr/>
        </p:nvSpPr>
        <p:spPr>
          <a:xfrm>
            <a:off x="1014413" y="588168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4" name="Прямоугольник с двумя вырезанными противолежащими углами 13">
            <a:extLst>
              <a:ext uri="{FF2B5EF4-FFF2-40B4-BE49-F238E27FC236}">
                <a16:creationId xmlns:a16="http://schemas.microsoft.com/office/drawing/2014/main" id="{E26FA7D8-D868-2D84-87F0-1553A42CB73F}"/>
              </a:ext>
            </a:extLst>
          </p:cNvPr>
          <p:cNvSpPr/>
          <p:nvPr/>
        </p:nvSpPr>
        <p:spPr>
          <a:xfrm>
            <a:off x="107950" y="2997200"/>
            <a:ext cx="2879725" cy="2592388"/>
          </a:xfrm>
          <a:prstGeom prst="snip2Diag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500" b="1" dirty="0"/>
              <a:t>КАТЕГОРІЯ X</a:t>
            </a:r>
            <a:r>
              <a:rPr lang="ru-RU" sz="1500" dirty="0"/>
              <a:t> – </a:t>
            </a:r>
            <a:r>
              <a:rPr lang="ru-RU" sz="1500" dirty="0" err="1"/>
              <a:t>ресурси</a:t>
            </a:r>
            <a:r>
              <a:rPr lang="ru-RU" sz="1500" dirty="0"/>
              <a:t> </a:t>
            </a:r>
            <a:r>
              <a:rPr lang="ru-RU" sz="1500" dirty="0" err="1"/>
              <a:t>характеризуються</a:t>
            </a:r>
            <a:r>
              <a:rPr lang="ru-RU" sz="1500" dirty="0"/>
              <a:t> </a:t>
            </a:r>
            <a:r>
              <a:rPr lang="ru-RU" sz="1500" dirty="0" err="1"/>
              <a:t>стабільною</a:t>
            </a:r>
            <a:r>
              <a:rPr lang="ru-RU" sz="1500" dirty="0"/>
              <a:t> величиною </a:t>
            </a:r>
            <a:r>
              <a:rPr lang="ru-RU" sz="1500" dirty="0" err="1"/>
              <a:t>споживання</a:t>
            </a:r>
            <a:r>
              <a:rPr lang="ru-RU" sz="1500" dirty="0"/>
              <a:t>, </a:t>
            </a:r>
            <a:r>
              <a:rPr lang="ru-RU" sz="1500" dirty="0" err="1"/>
              <a:t>незначними</a:t>
            </a:r>
            <a:r>
              <a:rPr lang="ru-RU" sz="1500" dirty="0"/>
              <a:t> </a:t>
            </a:r>
            <a:r>
              <a:rPr lang="ru-RU" sz="1500" dirty="0" err="1"/>
              <a:t>коливаннями</a:t>
            </a:r>
            <a:r>
              <a:rPr lang="ru-RU" sz="1500" dirty="0"/>
              <a:t> в </a:t>
            </a:r>
            <a:r>
              <a:rPr lang="ru-RU" sz="1500" dirty="0" err="1"/>
              <a:t>їх</a:t>
            </a:r>
            <a:r>
              <a:rPr lang="ru-RU" sz="1500" dirty="0"/>
              <a:t> </a:t>
            </a:r>
            <a:r>
              <a:rPr lang="ru-RU" sz="1500" dirty="0" err="1"/>
              <a:t>витратах</a:t>
            </a:r>
            <a:r>
              <a:rPr lang="ru-RU" sz="1500" dirty="0"/>
              <a:t> </a:t>
            </a:r>
            <a:r>
              <a:rPr lang="ru-RU" sz="1500" dirty="0" err="1"/>
              <a:t>і</a:t>
            </a:r>
            <a:r>
              <a:rPr lang="ru-RU" sz="1500" dirty="0"/>
              <a:t> </a:t>
            </a:r>
            <a:r>
              <a:rPr lang="ru-RU" sz="1500" dirty="0" err="1"/>
              <a:t>високою</a:t>
            </a:r>
            <a:r>
              <a:rPr lang="ru-RU" sz="1500" dirty="0"/>
              <a:t> </a:t>
            </a:r>
            <a:r>
              <a:rPr lang="ru-RU" sz="1500" dirty="0" err="1"/>
              <a:t>точністю</a:t>
            </a:r>
            <a:r>
              <a:rPr lang="ru-RU" sz="1500" dirty="0"/>
              <a:t> прогнозу. </a:t>
            </a:r>
            <a:r>
              <a:rPr lang="ru-RU" sz="1500" dirty="0" err="1"/>
              <a:t>Значення</a:t>
            </a:r>
            <a:r>
              <a:rPr lang="ru-RU" sz="1500" dirty="0"/>
              <a:t> </a:t>
            </a:r>
            <a:r>
              <a:rPr lang="ru-RU" sz="1500" dirty="0" err="1"/>
              <a:t>коефіцієнта</a:t>
            </a:r>
            <a:r>
              <a:rPr lang="ru-RU" sz="1500" dirty="0"/>
              <a:t> </a:t>
            </a:r>
            <a:r>
              <a:rPr lang="ru-RU" sz="1500" dirty="0" err="1"/>
              <a:t>варіації</a:t>
            </a:r>
            <a:r>
              <a:rPr lang="ru-RU" sz="1500" dirty="0"/>
              <a:t> </a:t>
            </a:r>
            <a:r>
              <a:rPr lang="ru-RU" sz="1500" dirty="0" err="1"/>
              <a:t>знаходиться</a:t>
            </a:r>
            <a:r>
              <a:rPr lang="ru-RU" sz="1500" dirty="0"/>
              <a:t> в </a:t>
            </a:r>
            <a:r>
              <a:rPr lang="ru-RU" sz="1500" dirty="0" err="1"/>
              <a:t>інтервалі</a:t>
            </a:r>
            <a:r>
              <a:rPr lang="ru-RU" sz="1500" dirty="0"/>
              <a:t> </a:t>
            </a:r>
            <a:r>
              <a:rPr lang="ru-RU" sz="1500" dirty="0" err="1"/>
              <a:t>від</a:t>
            </a:r>
            <a:r>
              <a:rPr lang="ru-RU" sz="1500" dirty="0"/>
              <a:t> 0 до 10%</a:t>
            </a:r>
            <a:endParaRPr lang="uk-UA" sz="1500" dirty="0"/>
          </a:p>
        </p:txBody>
      </p:sp>
      <p:sp>
        <p:nvSpPr>
          <p:cNvPr id="16" name="Прямоугольник с двумя вырезанными противолежащими углами 15">
            <a:extLst>
              <a:ext uri="{FF2B5EF4-FFF2-40B4-BE49-F238E27FC236}">
                <a16:creationId xmlns:a16="http://schemas.microsoft.com/office/drawing/2014/main" id="{76EF0087-641B-B6A8-2707-10C8E0C59B29}"/>
              </a:ext>
            </a:extLst>
          </p:cNvPr>
          <p:cNvSpPr/>
          <p:nvPr/>
        </p:nvSpPr>
        <p:spPr>
          <a:xfrm>
            <a:off x="3059113" y="2997200"/>
            <a:ext cx="3097212" cy="2592388"/>
          </a:xfrm>
          <a:prstGeom prst="snip2DiagRect">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500" b="1" dirty="0"/>
              <a:t>КАТЕГОРІЯ Y</a:t>
            </a:r>
            <a:r>
              <a:rPr lang="ru-RU" sz="1500" dirty="0"/>
              <a:t> – </a:t>
            </a:r>
            <a:r>
              <a:rPr lang="ru-RU" sz="1500" dirty="0" err="1"/>
              <a:t>ресурси</a:t>
            </a:r>
            <a:r>
              <a:rPr lang="ru-RU" sz="1500" dirty="0"/>
              <a:t> </a:t>
            </a:r>
            <a:r>
              <a:rPr lang="ru-RU" sz="1500" dirty="0" err="1"/>
              <a:t>характеризуються</a:t>
            </a:r>
            <a:r>
              <a:rPr lang="ru-RU" sz="1500" dirty="0"/>
              <a:t> </a:t>
            </a:r>
            <a:r>
              <a:rPr lang="ru-RU" sz="1500" dirty="0" err="1"/>
              <a:t>відомими</a:t>
            </a:r>
            <a:r>
              <a:rPr lang="ru-RU" sz="1500" dirty="0"/>
              <a:t> </a:t>
            </a:r>
            <a:r>
              <a:rPr lang="ru-RU" sz="1500" dirty="0" err="1"/>
              <a:t>тенденціями</a:t>
            </a:r>
            <a:r>
              <a:rPr lang="ru-RU" sz="1500" dirty="0"/>
              <a:t> </a:t>
            </a:r>
            <a:r>
              <a:rPr lang="ru-RU" sz="1500" dirty="0" err="1"/>
              <a:t>визначення</a:t>
            </a:r>
            <a:r>
              <a:rPr lang="ru-RU" sz="1500" dirty="0"/>
              <a:t> потреби в них (</a:t>
            </a:r>
            <a:r>
              <a:rPr lang="ru-RU" sz="1500" dirty="0" err="1"/>
              <a:t>наприклад</a:t>
            </a:r>
            <a:r>
              <a:rPr lang="ru-RU" sz="1500" dirty="0"/>
              <a:t>, </a:t>
            </a:r>
            <a:r>
              <a:rPr lang="ru-RU" sz="1500" dirty="0" err="1"/>
              <a:t>сезонними</a:t>
            </a:r>
            <a:r>
              <a:rPr lang="ru-RU" sz="1500" dirty="0"/>
              <a:t> </a:t>
            </a:r>
            <a:r>
              <a:rPr lang="ru-RU" sz="1500" dirty="0" err="1"/>
              <a:t>коливаннями</a:t>
            </a:r>
            <a:r>
              <a:rPr lang="ru-RU" sz="1500" dirty="0"/>
              <a:t>) </a:t>
            </a:r>
            <a:r>
              <a:rPr lang="ru-RU" sz="1500" dirty="0" err="1"/>
              <a:t>і</a:t>
            </a:r>
            <a:r>
              <a:rPr lang="ru-RU" sz="1500" dirty="0"/>
              <a:t> </a:t>
            </a:r>
            <a:r>
              <a:rPr lang="ru-RU" sz="1500" dirty="0" err="1"/>
              <a:t>середніми</a:t>
            </a:r>
            <a:r>
              <a:rPr lang="ru-RU" sz="1500" dirty="0"/>
              <a:t> </a:t>
            </a:r>
            <a:r>
              <a:rPr lang="ru-RU" sz="1500" dirty="0" err="1"/>
              <a:t>можливостями</a:t>
            </a:r>
            <a:r>
              <a:rPr lang="ru-RU" sz="1500" dirty="0"/>
              <a:t> </a:t>
            </a:r>
            <a:r>
              <a:rPr lang="ru-RU" sz="1500" dirty="0" err="1"/>
              <a:t>їхнього</a:t>
            </a:r>
            <a:r>
              <a:rPr lang="ru-RU" sz="1500" dirty="0"/>
              <a:t> </a:t>
            </a:r>
            <a:r>
              <a:rPr lang="ru-RU" sz="1500" dirty="0" err="1"/>
              <a:t>прогнозування</a:t>
            </a:r>
            <a:r>
              <a:rPr lang="ru-RU" sz="1500" dirty="0"/>
              <a:t>. </a:t>
            </a:r>
            <a:r>
              <a:rPr lang="ru-RU" sz="1500" dirty="0" err="1"/>
              <a:t>Значення</a:t>
            </a:r>
            <a:r>
              <a:rPr lang="ru-RU" sz="1500" dirty="0"/>
              <a:t> </a:t>
            </a:r>
            <a:r>
              <a:rPr lang="ru-RU" sz="1500" dirty="0" err="1"/>
              <a:t>коефіцієнта</a:t>
            </a:r>
            <a:r>
              <a:rPr lang="ru-RU" sz="1500" dirty="0"/>
              <a:t> </a:t>
            </a:r>
            <a:r>
              <a:rPr lang="ru-RU" sz="1500" dirty="0" err="1"/>
              <a:t>варіації</a:t>
            </a:r>
            <a:r>
              <a:rPr lang="ru-RU" sz="1500" dirty="0"/>
              <a:t> – </a:t>
            </a:r>
            <a:r>
              <a:rPr lang="ru-RU" sz="1500" dirty="0" err="1"/>
              <a:t>від</a:t>
            </a:r>
            <a:r>
              <a:rPr lang="ru-RU" sz="1500" dirty="0"/>
              <a:t> 10 до 25%</a:t>
            </a:r>
            <a:endParaRPr lang="uk-UA" sz="1500" dirty="0"/>
          </a:p>
        </p:txBody>
      </p:sp>
      <p:sp>
        <p:nvSpPr>
          <p:cNvPr id="17" name="Прямоугольник с двумя вырезанными противолежащими углами 16">
            <a:extLst>
              <a:ext uri="{FF2B5EF4-FFF2-40B4-BE49-F238E27FC236}">
                <a16:creationId xmlns:a16="http://schemas.microsoft.com/office/drawing/2014/main" id="{F95B960B-F6CF-4C99-8803-C5F34532C74D}"/>
              </a:ext>
            </a:extLst>
          </p:cNvPr>
          <p:cNvSpPr/>
          <p:nvPr/>
        </p:nvSpPr>
        <p:spPr>
          <a:xfrm>
            <a:off x="6227763" y="2997200"/>
            <a:ext cx="2736850" cy="2592388"/>
          </a:xfrm>
          <a:prstGeom prst="snip2Diag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600" b="1" dirty="0"/>
              <a:t>КАТЕГОРІЯ Z</a:t>
            </a:r>
            <a:r>
              <a:rPr lang="ru-RU" sz="1600" dirty="0"/>
              <a:t> – </a:t>
            </a:r>
            <a:r>
              <a:rPr lang="ru-RU" sz="1600" dirty="0" err="1"/>
              <a:t>споживання</a:t>
            </a:r>
            <a:r>
              <a:rPr lang="ru-RU" sz="1600" dirty="0"/>
              <a:t> </a:t>
            </a:r>
            <a:r>
              <a:rPr lang="ru-RU" sz="1600" dirty="0" err="1"/>
              <a:t>ресурсів</a:t>
            </a:r>
            <a:r>
              <a:rPr lang="ru-RU" sz="1600" dirty="0"/>
              <a:t> </a:t>
            </a:r>
            <a:r>
              <a:rPr lang="ru-RU" sz="1600" dirty="0" err="1"/>
              <a:t>нерегулярне</a:t>
            </a:r>
            <a:r>
              <a:rPr lang="ru-RU" sz="1600" dirty="0"/>
              <a:t>, </a:t>
            </a:r>
            <a:r>
              <a:rPr lang="ru-RU" sz="1600" dirty="0" err="1"/>
              <a:t>будь-які</a:t>
            </a:r>
            <a:r>
              <a:rPr lang="ru-RU" sz="1600" dirty="0"/>
              <a:t> </a:t>
            </a:r>
            <a:r>
              <a:rPr lang="ru-RU" sz="1600" dirty="0" err="1"/>
              <a:t>тенденції</a:t>
            </a:r>
            <a:r>
              <a:rPr lang="ru-RU" sz="1600" dirty="0"/>
              <a:t> </a:t>
            </a:r>
            <a:r>
              <a:rPr lang="ru-RU" sz="1600" dirty="0" err="1"/>
              <a:t>відсутні</a:t>
            </a:r>
            <a:r>
              <a:rPr lang="ru-RU" sz="1600" dirty="0"/>
              <a:t>, </a:t>
            </a:r>
            <a:r>
              <a:rPr lang="ru-RU" sz="1600" dirty="0" err="1"/>
              <a:t>точність</a:t>
            </a:r>
            <a:r>
              <a:rPr lang="ru-RU" sz="1600" dirty="0"/>
              <a:t> </a:t>
            </a:r>
            <a:r>
              <a:rPr lang="ru-RU" sz="1600" dirty="0" err="1"/>
              <a:t>прогнозування</a:t>
            </a:r>
            <a:r>
              <a:rPr lang="ru-RU" sz="1600" dirty="0"/>
              <a:t> </a:t>
            </a:r>
            <a:r>
              <a:rPr lang="ru-RU" sz="1600" dirty="0" err="1"/>
              <a:t>невисока</a:t>
            </a:r>
            <a:r>
              <a:rPr lang="ru-RU" sz="1600" dirty="0"/>
              <a:t>. </a:t>
            </a:r>
            <a:r>
              <a:rPr lang="ru-RU" sz="1600" dirty="0" err="1"/>
              <a:t>Значення</a:t>
            </a:r>
            <a:r>
              <a:rPr lang="ru-RU" sz="1600" dirty="0"/>
              <a:t> </a:t>
            </a:r>
            <a:r>
              <a:rPr lang="ru-RU" sz="1600" dirty="0" err="1"/>
              <a:t>коефіцієнта</a:t>
            </a:r>
            <a:r>
              <a:rPr lang="ru-RU" sz="1600" dirty="0"/>
              <a:t> </a:t>
            </a:r>
            <a:r>
              <a:rPr lang="ru-RU" sz="1600" dirty="0" err="1"/>
              <a:t>варіації</a:t>
            </a:r>
            <a:r>
              <a:rPr lang="ru-RU" sz="1600" dirty="0"/>
              <a:t> – </a:t>
            </a:r>
            <a:r>
              <a:rPr lang="ru-RU" sz="1600" dirty="0" err="1"/>
              <a:t>понад</a:t>
            </a:r>
            <a:r>
              <a:rPr lang="ru-RU" sz="1600" dirty="0"/>
              <a:t> 25%</a:t>
            </a:r>
            <a:endParaRPr lang="uk-UA" sz="1500" dirty="0"/>
          </a:p>
        </p:txBody>
      </p:sp>
    </p:spTree>
  </p:cSld>
  <p:clrMapOvr>
    <a:masterClrMapping/>
  </p:clrMapOvr>
  <p:transition>
    <p:wheel spokes="8"/>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413C2E7-13FC-3D99-CF53-9AD1EA1557C7}"/>
              </a:ext>
            </a:extLst>
          </p:cNvPr>
          <p:cNvSpPr/>
          <p:nvPr/>
        </p:nvSpPr>
        <p:spPr>
          <a:xfrm>
            <a:off x="571472" y="188640"/>
            <a:ext cx="8393016" cy="1728192"/>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lnSpc>
                <a:spcPct val="90000"/>
              </a:lnSpc>
              <a:spcBef>
                <a:spcPts val="0"/>
              </a:spcBef>
              <a:spcAft>
                <a:spcPts val="0"/>
              </a:spcAft>
              <a:defRPr/>
            </a:pPr>
            <a:r>
              <a:rPr lang="uk-UA" sz="2800" b="1" dirty="0"/>
              <a:t>АВС-аналіз – </a:t>
            </a:r>
            <a:r>
              <a:rPr lang="uk-UA"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метод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нормування</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і</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контролю за станом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запасів</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який</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полягає</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в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розділенні</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номенклатури</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товарно-матеріальних</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цінностей</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які</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підпадають</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під</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реалізацію</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на три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нерівномірних</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підмножини</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А, В, С на </a:t>
            </a:r>
            <a:r>
              <a:rPr lang="ru-RU" sz="2200" b="1" dirty="0" err="1">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основі</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a:t>
            </a:r>
            <a:r>
              <a:rPr lang="uk-UA"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певного</a:t>
            </a:r>
            <a:r>
              <a:rPr lang="ru-RU"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формального алгоритму</a:t>
            </a:r>
            <a:endParaRPr lang="uk-UA"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5" name="Прямоугольник с двумя вырезанными противолежащими углами 4">
            <a:extLst>
              <a:ext uri="{FF2B5EF4-FFF2-40B4-BE49-F238E27FC236}">
                <a16:creationId xmlns:a16="http://schemas.microsoft.com/office/drawing/2014/main" id="{ADD62BF2-ADBF-E965-152F-6A19FC6B84BE}"/>
              </a:ext>
            </a:extLst>
          </p:cNvPr>
          <p:cNvSpPr/>
          <p:nvPr/>
        </p:nvSpPr>
        <p:spPr>
          <a:xfrm>
            <a:off x="900113" y="2065338"/>
            <a:ext cx="5500687" cy="3603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Переваги </a:t>
            </a:r>
          </a:p>
        </p:txBody>
      </p:sp>
      <p:sp>
        <p:nvSpPr>
          <p:cNvPr id="6" name="Прямоугольник с двумя вырезанными противолежащими углами 5">
            <a:extLst>
              <a:ext uri="{FF2B5EF4-FFF2-40B4-BE49-F238E27FC236}">
                <a16:creationId xmlns:a16="http://schemas.microsoft.com/office/drawing/2014/main" id="{9F41A984-D07E-6133-90A5-7CB35B0C0584}"/>
              </a:ext>
            </a:extLst>
          </p:cNvPr>
          <p:cNvSpPr/>
          <p:nvPr/>
        </p:nvSpPr>
        <p:spPr>
          <a:xfrm>
            <a:off x="971550" y="2570163"/>
            <a:ext cx="7848600" cy="5746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dirty="0" err="1"/>
              <a:t>дозволяє</a:t>
            </a:r>
            <a:r>
              <a:rPr lang="ru-RU" dirty="0"/>
              <a:t> </a:t>
            </a:r>
            <a:r>
              <a:rPr lang="ru-RU" dirty="0" err="1"/>
              <a:t>виділити</a:t>
            </a:r>
            <a:r>
              <a:rPr lang="ru-RU" dirty="0"/>
              <a:t> </a:t>
            </a:r>
            <a:r>
              <a:rPr lang="ru-RU" dirty="0" err="1"/>
              <a:t>найбільш</a:t>
            </a:r>
            <a:r>
              <a:rPr lang="ru-RU" dirty="0"/>
              <a:t> </a:t>
            </a:r>
            <a:r>
              <a:rPr lang="ru-RU" dirty="0" err="1"/>
              <a:t>суттєві</a:t>
            </a:r>
            <a:r>
              <a:rPr lang="ru-RU" dirty="0"/>
              <a:t> </a:t>
            </a:r>
            <a:r>
              <a:rPr lang="ru-RU" dirty="0" err="1"/>
              <a:t>напрями</a:t>
            </a:r>
            <a:r>
              <a:rPr lang="ru-RU" dirty="0"/>
              <a:t> </a:t>
            </a:r>
            <a:r>
              <a:rPr lang="ru-RU" dirty="0" err="1"/>
              <a:t>діяльності</a:t>
            </a:r>
            <a:endParaRPr lang="uk-UA" dirty="0"/>
          </a:p>
        </p:txBody>
      </p:sp>
      <p:sp>
        <p:nvSpPr>
          <p:cNvPr id="11" name="Штриховая стрелка вправо 10">
            <a:extLst>
              <a:ext uri="{FF2B5EF4-FFF2-40B4-BE49-F238E27FC236}">
                <a16:creationId xmlns:a16="http://schemas.microsoft.com/office/drawing/2014/main" id="{CDD933B8-FEDA-9149-18E7-68858A4ADBAA}"/>
              </a:ext>
            </a:extLst>
          </p:cNvPr>
          <p:cNvSpPr/>
          <p:nvPr/>
        </p:nvSpPr>
        <p:spPr>
          <a:xfrm>
            <a:off x="179388" y="2425700"/>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0" name="Прямоугольник с двумя вырезанными противолежащими углами 9">
            <a:extLst>
              <a:ext uri="{FF2B5EF4-FFF2-40B4-BE49-F238E27FC236}">
                <a16:creationId xmlns:a16="http://schemas.microsoft.com/office/drawing/2014/main" id="{2A25A994-3737-2EC4-9325-B728527C88D7}"/>
              </a:ext>
            </a:extLst>
          </p:cNvPr>
          <p:cNvSpPr/>
          <p:nvPr/>
        </p:nvSpPr>
        <p:spPr>
          <a:xfrm>
            <a:off x="971550" y="3217863"/>
            <a:ext cx="7891463" cy="8636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dirty="0"/>
              <a:t>дозволяє </a:t>
            </a:r>
            <a:r>
              <a:rPr lang="ru-RU" dirty="0" err="1"/>
              <a:t>направити</a:t>
            </a:r>
            <a:r>
              <a:rPr lang="ru-RU" dirty="0"/>
              <a:t> </a:t>
            </a:r>
            <a:r>
              <a:rPr lang="ru-RU" dirty="0" err="1"/>
              <a:t>ділову</a:t>
            </a:r>
            <a:r>
              <a:rPr lang="ru-RU" dirty="0"/>
              <a:t> </a:t>
            </a:r>
            <a:r>
              <a:rPr lang="ru-RU" dirty="0" err="1"/>
              <a:t>активність</a:t>
            </a:r>
            <a:r>
              <a:rPr lang="ru-RU" dirty="0"/>
              <a:t> в сферу </a:t>
            </a:r>
            <a:r>
              <a:rPr lang="ru-RU" dirty="0" err="1"/>
              <a:t>підвищеної</a:t>
            </a:r>
            <a:r>
              <a:rPr lang="ru-RU" dirty="0"/>
              <a:t> </a:t>
            </a:r>
            <a:r>
              <a:rPr lang="ru-RU" dirty="0" err="1"/>
              <a:t>економічної</a:t>
            </a:r>
            <a:r>
              <a:rPr lang="ru-RU" dirty="0"/>
              <a:t> </a:t>
            </a:r>
            <a:r>
              <a:rPr lang="ru-RU" dirty="0" err="1"/>
              <a:t>значущості</a:t>
            </a:r>
            <a:r>
              <a:rPr lang="ru-RU" dirty="0"/>
              <a:t> </a:t>
            </a:r>
            <a:r>
              <a:rPr lang="ru-RU" dirty="0" err="1"/>
              <a:t>і</a:t>
            </a:r>
            <a:r>
              <a:rPr lang="ru-RU" dirty="0"/>
              <a:t> </a:t>
            </a:r>
            <a:r>
              <a:rPr lang="ru-RU" dirty="0" err="1"/>
              <a:t>одночасно</a:t>
            </a:r>
            <a:r>
              <a:rPr lang="ru-RU" dirty="0"/>
              <a:t> </a:t>
            </a:r>
            <a:r>
              <a:rPr lang="ru-RU" dirty="0" err="1"/>
              <a:t>знизити</a:t>
            </a:r>
            <a:r>
              <a:rPr lang="ru-RU" dirty="0"/>
              <a:t> </a:t>
            </a:r>
            <a:r>
              <a:rPr lang="ru-RU" dirty="0" err="1"/>
              <a:t>витрати</a:t>
            </a:r>
            <a:r>
              <a:rPr lang="ru-RU" dirty="0"/>
              <a:t> в </a:t>
            </a:r>
            <a:r>
              <a:rPr lang="ru-RU" dirty="0" err="1"/>
              <a:t>інших</a:t>
            </a:r>
            <a:r>
              <a:rPr lang="ru-RU" dirty="0"/>
              <a:t> сферах за </a:t>
            </a:r>
            <a:r>
              <a:rPr lang="ru-RU" dirty="0" err="1"/>
              <a:t>рахунок</a:t>
            </a:r>
            <a:r>
              <a:rPr lang="ru-RU" dirty="0"/>
              <a:t> </a:t>
            </a:r>
            <a:r>
              <a:rPr lang="ru-RU" dirty="0" err="1"/>
              <a:t>усунення</a:t>
            </a:r>
            <a:r>
              <a:rPr lang="ru-RU" dirty="0"/>
              <a:t> </a:t>
            </a:r>
            <a:r>
              <a:rPr lang="ru-RU" dirty="0" err="1"/>
              <a:t>зайвих</a:t>
            </a:r>
            <a:r>
              <a:rPr lang="ru-RU" dirty="0"/>
              <a:t> </a:t>
            </a:r>
            <a:r>
              <a:rPr lang="ru-RU" dirty="0" err="1"/>
              <a:t>функцій</a:t>
            </a:r>
            <a:r>
              <a:rPr lang="ru-RU" dirty="0"/>
              <a:t> </a:t>
            </a:r>
            <a:r>
              <a:rPr lang="ru-RU" dirty="0" err="1"/>
              <a:t>і</a:t>
            </a:r>
            <a:r>
              <a:rPr lang="ru-RU" dirty="0"/>
              <a:t> </a:t>
            </a:r>
            <a:r>
              <a:rPr lang="ru-RU" dirty="0" err="1"/>
              <a:t>видів</a:t>
            </a:r>
            <a:r>
              <a:rPr lang="ru-RU" dirty="0"/>
              <a:t> </a:t>
            </a:r>
            <a:r>
              <a:rPr lang="ru-RU" dirty="0" err="1"/>
              <a:t>робіт</a:t>
            </a:r>
            <a:endParaRPr lang="uk-UA" spc="-30" dirty="0"/>
          </a:p>
        </p:txBody>
      </p:sp>
      <p:sp>
        <p:nvSpPr>
          <p:cNvPr id="12" name="Штриховая стрелка вправо 11">
            <a:extLst>
              <a:ext uri="{FF2B5EF4-FFF2-40B4-BE49-F238E27FC236}">
                <a16:creationId xmlns:a16="http://schemas.microsoft.com/office/drawing/2014/main" id="{47A6B68D-8BBF-3F9A-B954-0573BDE1887C}"/>
              </a:ext>
            </a:extLst>
          </p:cNvPr>
          <p:cNvSpPr/>
          <p:nvPr/>
        </p:nvSpPr>
        <p:spPr>
          <a:xfrm>
            <a:off x="179388" y="3362325"/>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Прямоугольник с двумя вырезанными противолежащими углами 12">
            <a:extLst>
              <a:ext uri="{FF2B5EF4-FFF2-40B4-BE49-F238E27FC236}">
                <a16:creationId xmlns:a16="http://schemas.microsoft.com/office/drawing/2014/main" id="{75E2D025-1C93-5D4B-E91E-1B6290C9B67F}"/>
              </a:ext>
            </a:extLst>
          </p:cNvPr>
          <p:cNvSpPr/>
          <p:nvPr/>
        </p:nvSpPr>
        <p:spPr>
          <a:xfrm>
            <a:off x="971550" y="4221163"/>
            <a:ext cx="7891463" cy="5762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dirty="0" err="1"/>
              <a:t>підвищити</a:t>
            </a:r>
            <a:r>
              <a:rPr lang="ru-RU" dirty="0"/>
              <a:t> </a:t>
            </a:r>
            <a:r>
              <a:rPr lang="ru-RU" dirty="0" err="1"/>
              <a:t>ефективність</a:t>
            </a:r>
            <a:r>
              <a:rPr lang="ru-RU" dirty="0"/>
              <a:t> </a:t>
            </a:r>
            <a:r>
              <a:rPr lang="ru-RU" dirty="0" err="1"/>
              <a:t>організаційних</a:t>
            </a:r>
            <a:r>
              <a:rPr lang="ru-RU" dirty="0"/>
              <a:t> </a:t>
            </a:r>
            <a:r>
              <a:rPr lang="ru-RU" dirty="0" err="1"/>
              <a:t>і</a:t>
            </a:r>
            <a:r>
              <a:rPr lang="ru-RU" dirty="0"/>
              <a:t> </a:t>
            </a:r>
            <a:r>
              <a:rPr lang="ru-RU" dirty="0" err="1"/>
              <a:t>управлінських</a:t>
            </a:r>
            <a:r>
              <a:rPr lang="ru-RU" dirty="0"/>
              <a:t> </a:t>
            </a:r>
            <a:r>
              <a:rPr lang="ru-RU" dirty="0" err="1"/>
              <a:t>рішень</a:t>
            </a:r>
            <a:r>
              <a:rPr lang="ru-RU" dirty="0"/>
              <a:t> </a:t>
            </a:r>
            <a:r>
              <a:rPr lang="ru-RU" dirty="0" err="1"/>
              <a:t>завдяки</a:t>
            </a:r>
            <a:r>
              <a:rPr lang="ru-RU" dirty="0"/>
              <a:t> </a:t>
            </a:r>
            <a:r>
              <a:rPr lang="ru-RU" dirty="0" err="1"/>
              <a:t>їх</a:t>
            </a:r>
            <a:r>
              <a:rPr lang="ru-RU" dirty="0"/>
              <a:t> </a:t>
            </a:r>
            <a:r>
              <a:rPr lang="ru-RU" dirty="0" err="1"/>
              <a:t>цільовій</a:t>
            </a:r>
            <a:r>
              <a:rPr lang="ru-RU" dirty="0"/>
              <a:t> </a:t>
            </a:r>
            <a:r>
              <a:rPr lang="ru-RU" dirty="0" err="1"/>
              <a:t>орієнтації</a:t>
            </a:r>
            <a:endParaRPr lang="uk-UA" spc="-30" dirty="0"/>
          </a:p>
        </p:txBody>
      </p:sp>
      <p:sp>
        <p:nvSpPr>
          <p:cNvPr id="14" name="Штриховая стрелка вправо 13">
            <a:extLst>
              <a:ext uri="{FF2B5EF4-FFF2-40B4-BE49-F238E27FC236}">
                <a16:creationId xmlns:a16="http://schemas.microsoft.com/office/drawing/2014/main" id="{56F5E8AC-CD0A-6186-8415-AF1AF593C1C7}"/>
              </a:ext>
            </a:extLst>
          </p:cNvPr>
          <p:cNvSpPr/>
          <p:nvPr/>
        </p:nvSpPr>
        <p:spPr>
          <a:xfrm>
            <a:off x="179388" y="4152900"/>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 двумя вырезанными противолежащими углами 4">
            <a:extLst>
              <a:ext uri="{FF2B5EF4-FFF2-40B4-BE49-F238E27FC236}">
                <a16:creationId xmlns:a16="http://schemas.microsoft.com/office/drawing/2014/main" id="{F6C47A0E-FB7A-1484-FB61-33DD8E2772B4}"/>
              </a:ext>
            </a:extLst>
          </p:cNvPr>
          <p:cNvSpPr/>
          <p:nvPr/>
        </p:nvSpPr>
        <p:spPr>
          <a:xfrm>
            <a:off x="900113" y="115888"/>
            <a:ext cx="7272337" cy="576262"/>
          </a:xfrm>
          <a:prstGeom prst="snip2Diag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b="1" dirty="0"/>
              <a:t>Алгоритм проведення </a:t>
            </a:r>
            <a:r>
              <a:rPr lang="uk-UA" sz="2400" b="1" dirty="0" err="1"/>
              <a:t>АВС-аналізу</a:t>
            </a:r>
            <a:r>
              <a:rPr lang="uk-UA" sz="2400" b="1" dirty="0"/>
              <a:t> </a:t>
            </a:r>
            <a:endParaRPr lang="uk-UA" sz="2200" b="1" dirty="0"/>
          </a:p>
        </p:txBody>
      </p:sp>
      <p:sp>
        <p:nvSpPr>
          <p:cNvPr id="6" name="Прямоугольник с двумя вырезанными противолежащими углами 5">
            <a:extLst>
              <a:ext uri="{FF2B5EF4-FFF2-40B4-BE49-F238E27FC236}">
                <a16:creationId xmlns:a16="http://schemas.microsoft.com/office/drawing/2014/main" id="{275B08DD-0BFE-D37E-F2CE-02A4711EFAA4}"/>
              </a:ext>
            </a:extLst>
          </p:cNvPr>
          <p:cNvSpPr/>
          <p:nvPr/>
        </p:nvSpPr>
        <p:spPr>
          <a:xfrm>
            <a:off x="2571750" y="765175"/>
            <a:ext cx="6248400" cy="503238"/>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Вибір</a:t>
            </a:r>
            <a:r>
              <a:rPr lang="ru-RU" sz="2000" dirty="0"/>
              <a:t> </a:t>
            </a:r>
            <a:r>
              <a:rPr lang="ru-RU" sz="2000" dirty="0" err="1"/>
              <a:t>об’єкта</a:t>
            </a:r>
            <a:r>
              <a:rPr lang="ru-RU" sz="2000" dirty="0"/>
              <a:t> </a:t>
            </a:r>
            <a:r>
              <a:rPr lang="ru-RU" sz="2000" dirty="0" err="1"/>
              <a:t>аналізу</a:t>
            </a:r>
            <a:r>
              <a:rPr lang="ru-RU" sz="2000" dirty="0"/>
              <a:t> </a:t>
            </a:r>
            <a:endParaRPr lang="uk-UA" sz="2000" dirty="0"/>
          </a:p>
        </p:txBody>
      </p:sp>
      <p:sp>
        <p:nvSpPr>
          <p:cNvPr id="11" name="Штриховая стрелка вправо 10">
            <a:extLst>
              <a:ext uri="{FF2B5EF4-FFF2-40B4-BE49-F238E27FC236}">
                <a16:creationId xmlns:a16="http://schemas.microsoft.com/office/drawing/2014/main" id="{1E04E412-7A5A-6F5A-3E1B-985198174F57}"/>
              </a:ext>
            </a:extLst>
          </p:cNvPr>
          <p:cNvSpPr/>
          <p:nvPr/>
        </p:nvSpPr>
        <p:spPr>
          <a:xfrm>
            <a:off x="928688" y="7651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7" name="Прямоугольник с двумя вырезанными противолежащими углами 6">
            <a:extLst>
              <a:ext uri="{FF2B5EF4-FFF2-40B4-BE49-F238E27FC236}">
                <a16:creationId xmlns:a16="http://schemas.microsoft.com/office/drawing/2014/main" id="{D39AE9CA-0C66-A479-8E09-1935D11280D8}"/>
              </a:ext>
            </a:extLst>
          </p:cNvPr>
          <p:cNvSpPr/>
          <p:nvPr/>
        </p:nvSpPr>
        <p:spPr>
          <a:xfrm>
            <a:off x="2614613" y="1341438"/>
            <a:ext cx="6248400" cy="7191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Визначення</a:t>
            </a:r>
            <a:r>
              <a:rPr lang="ru-RU" sz="2000" dirty="0"/>
              <a:t> параметра, за </a:t>
            </a:r>
            <a:r>
              <a:rPr lang="ru-RU" sz="2000" dirty="0" err="1"/>
              <a:t>яким</a:t>
            </a:r>
            <a:r>
              <a:rPr lang="ru-RU" sz="2000" dirty="0"/>
              <a:t> буде </a:t>
            </a:r>
            <a:r>
              <a:rPr lang="ru-RU" sz="2000" dirty="0" err="1"/>
              <a:t>проводитися</a:t>
            </a:r>
            <a:r>
              <a:rPr lang="ru-RU" sz="2000" dirty="0"/>
              <a:t> </a:t>
            </a:r>
            <a:r>
              <a:rPr lang="ru-RU" sz="2000" dirty="0" err="1"/>
              <a:t>аналіз</a:t>
            </a:r>
            <a:r>
              <a:rPr lang="ru-RU" sz="2000" dirty="0"/>
              <a:t> </a:t>
            </a:r>
            <a:r>
              <a:rPr lang="ru-RU" sz="2000" dirty="0" err="1"/>
              <a:t>об’єкта</a:t>
            </a:r>
            <a:endParaRPr lang="uk-UA" sz="2000" dirty="0"/>
          </a:p>
        </p:txBody>
      </p:sp>
      <p:sp>
        <p:nvSpPr>
          <p:cNvPr id="8" name="Штриховая стрелка вправо 7">
            <a:extLst>
              <a:ext uri="{FF2B5EF4-FFF2-40B4-BE49-F238E27FC236}">
                <a16:creationId xmlns:a16="http://schemas.microsoft.com/office/drawing/2014/main" id="{69017F43-0BD9-1C4E-45B3-447833BCFE6A}"/>
              </a:ext>
            </a:extLst>
          </p:cNvPr>
          <p:cNvSpPr/>
          <p:nvPr/>
        </p:nvSpPr>
        <p:spPr>
          <a:xfrm>
            <a:off x="971550" y="14176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9" name="Прямоугольник с двумя вырезанными противолежащими углами 8">
            <a:extLst>
              <a:ext uri="{FF2B5EF4-FFF2-40B4-BE49-F238E27FC236}">
                <a16:creationId xmlns:a16="http://schemas.microsoft.com/office/drawing/2014/main" id="{AD33A2FD-2D80-2703-ECB7-05B1DB73B3F4}"/>
              </a:ext>
            </a:extLst>
          </p:cNvPr>
          <p:cNvSpPr/>
          <p:nvPr/>
        </p:nvSpPr>
        <p:spPr>
          <a:xfrm>
            <a:off x="2614613" y="2133600"/>
            <a:ext cx="6248400" cy="6477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Складання</a:t>
            </a:r>
            <a:r>
              <a:rPr lang="ru-RU" sz="2000" dirty="0"/>
              <a:t> рейтингового списку </a:t>
            </a:r>
            <a:r>
              <a:rPr lang="ru-RU" sz="2000" dirty="0" err="1"/>
              <a:t>об’єктів</a:t>
            </a:r>
            <a:r>
              <a:rPr lang="ru-RU" sz="2000" dirty="0"/>
              <a:t> по </a:t>
            </a:r>
            <a:r>
              <a:rPr lang="ru-RU" sz="2000" dirty="0" err="1"/>
              <a:t>спадаючій</a:t>
            </a:r>
            <a:r>
              <a:rPr lang="ru-RU" sz="2000" dirty="0"/>
              <a:t> </a:t>
            </a:r>
            <a:r>
              <a:rPr lang="ru-RU" sz="2000" dirty="0" err="1"/>
              <a:t>значимості</a:t>
            </a:r>
            <a:r>
              <a:rPr lang="ru-RU" sz="2000" dirty="0"/>
              <a:t> параметра</a:t>
            </a:r>
            <a:endParaRPr lang="uk-UA" sz="2000" dirty="0"/>
          </a:p>
        </p:txBody>
      </p:sp>
      <p:sp>
        <p:nvSpPr>
          <p:cNvPr id="10" name="Штриховая стрелка вправо 9">
            <a:extLst>
              <a:ext uri="{FF2B5EF4-FFF2-40B4-BE49-F238E27FC236}">
                <a16:creationId xmlns:a16="http://schemas.microsoft.com/office/drawing/2014/main" id="{88AB60A7-D8A5-BBB9-CCA3-1DD4345ACF16}"/>
              </a:ext>
            </a:extLst>
          </p:cNvPr>
          <p:cNvSpPr/>
          <p:nvPr/>
        </p:nvSpPr>
        <p:spPr>
          <a:xfrm>
            <a:off x="971550" y="20605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Прямоугольник с двумя вырезанными противолежащими углами 11">
            <a:extLst>
              <a:ext uri="{FF2B5EF4-FFF2-40B4-BE49-F238E27FC236}">
                <a16:creationId xmlns:a16="http://schemas.microsoft.com/office/drawing/2014/main" id="{292F3EA7-D0A8-924D-6C0C-439632D89C02}"/>
              </a:ext>
            </a:extLst>
          </p:cNvPr>
          <p:cNvSpPr/>
          <p:nvPr/>
        </p:nvSpPr>
        <p:spPr>
          <a:xfrm>
            <a:off x="2657475" y="2852738"/>
            <a:ext cx="6248400" cy="5048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2000" dirty="0" err="1"/>
              <a:t>Визначення</a:t>
            </a:r>
            <a:r>
              <a:rPr lang="ru-RU" sz="2000" dirty="0"/>
              <a:t> </a:t>
            </a:r>
            <a:r>
              <a:rPr lang="ru-RU" sz="2000" dirty="0" err="1"/>
              <a:t>груп</a:t>
            </a:r>
            <a:r>
              <a:rPr lang="ru-RU" sz="2000" dirty="0"/>
              <a:t> А, В </a:t>
            </a:r>
            <a:r>
              <a:rPr lang="ru-RU" sz="2000" dirty="0" err="1"/>
              <a:t>і</a:t>
            </a:r>
            <a:r>
              <a:rPr lang="ru-RU" sz="2000" dirty="0"/>
              <a:t> С</a:t>
            </a:r>
            <a:endParaRPr lang="uk-UA" sz="2000" dirty="0"/>
          </a:p>
        </p:txBody>
      </p:sp>
      <p:sp>
        <p:nvSpPr>
          <p:cNvPr id="13" name="Штриховая стрелка вправо 12">
            <a:extLst>
              <a:ext uri="{FF2B5EF4-FFF2-40B4-BE49-F238E27FC236}">
                <a16:creationId xmlns:a16="http://schemas.microsoft.com/office/drawing/2014/main" id="{D41DD26F-359B-C5B2-20E8-B2C82732C927}"/>
              </a:ext>
            </a:extLst>
          </p:cNvPr>
          <p:cNvSpPr/>
          <p:nvPr/>
        </p:nvSpPr>
        <p:spPr>
          <a:xfrm>
            <a:off x="1014413" y="27813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5" name="Прямоугольник с двумя вырезанными противолежащими углами 14">
            <a:extLst>
              <a:ext uri="{FF2B5EF4-FFF2-40B4-BE49-F238E27FC236}">
                <a16:creationId xmlns:a16="http://schemas.microsoft.com/office/drawing/2014/main" id="{59D628EB-8030-1502-D084-12208920B812}"/>
              </a:ext>
            </a:extLst>
          </p:cNvPr>
          <p:cNvSpPr/>
          <p:nvPr/>
        </p:nvSpPr>
        <p:spPr>
          <a:xfrm>
            <a:off x="107950" y="3429000"/>
            <a:ext cx="2879725" cy="1655763"/>
          </a:xfrm>
          <a:prstGeom prst="snip2Diag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500" dirty="0" err="1"/>
              <a:t>Група</a:t>
            </a:r>
            <a:r>
              <a:rPr lang="ru-RU" sz="1500" dirty="0"/>
              <a:t> А – </a:t>
            </a:r>
            <a:r>
              <a:rPr lang="ru-RU" sz="1500" dirty="0" err="1"/>
              <a:t>об’єкти</a:t>
            </a:r>
            <a:r>
              <a:rPr lang="ru-RU" sz="1500" dirty="0"/>
              <a:t>, сума </a:t>
            </a:r>
            <a:r>
              <a:rPr lang="ru-RU" sz="1500" dirty="0" err="1"/>
              <a:t>часток</a:t>
            </a:r>
            <a:r>
              <a:rPr lang="ru-RU" sz="1500" dirty="0"/>
              <a:t> </a:t>
            </a:r>
            <a:r>
              <a:rPr lang="ru-RU" sz="1500" dirty="0" err="1"/>
              <a:t>з</a:t>
            </a:r>
            <a:r>
              <a:rPr lang="ru-RU" sz="1500" dirty="0"/>
              <a:t> </a:t>
            </a:r>
            <a:r>
              <a:rPr lang="ru-RU" sz="1500" dirty="0" err="1"/>
              <a:t>накопичувальним</a:t>
            </a:r>
            <a:r>
              <a:rPr lang="ru-RU" sz="1500" dirty="0"/>
              <a:t> </a:t>
            </a:r>
            <a:r>
              <a:rPr lang="ru-RU" sz="1500" dirty="0" err="1"/>
              <a:t>підсумком</a:t>
            </a:r>
            <a:r>
              <a:rPr lang="ru-RU" sz="1500" dirty="0"/>
              <a:t> </a:t>
            </a:r>
            <a:r>
              <a:rPr lang="ru-RU" sz="1500" dirty="0" err="1"/>
              <a:t>яких</a:t>
            </a:r>
            <a:r>
              <a:rPr lang="ru-RU" sz="1500" dirty="0"/>
              <a:t> </a:t>
            </a:r>
            <a:r>
              <a:rPr lang="ru-RU" sz="1500" dirty="0" err="1"/>
              <a:t>складає</a:t>
            </a:r>
            <a:r>
              <a:rPr lang="ru-RU" sz="1500" dirty="0"/>
              <a:t> </a:t>
            </a:r>
            <a:r>
              <a:rPr lang="ru-RU" sz="1500" dirty="0" err="1"/>
              <a:t>перші</a:t>
            </a:r>
            <a:r>
              <a:rPr lang="ru-RU" sz="1500" dirty="0"/>
              <a:t> 50% </a:t>
            </a:r>
            <a:r>
              <a:rPr lang="ru-RU" sz="1500" dirty="0" err="1"/>
              <a:t>від</a:t>
            </a:r>
            <a:r>
              <a:rPr lang="ru-RU" sz="1500" dirty="0"/>
              <a:t> </a:t>
            </a:r>
            <a:r>
              <a:rPr lang="ru-RU" sz="1500" dirty="0" err="1"/>
              <a:t>загальної</a:t>
            </a:r>
            <a:r>
              <a:rPr lang="ru-RU" sz="1500" dirty="0"/>
              <a:t> </a:t>
            </a:r>
            <a:r>
              <a:rPr lang="ru-RU" sz="1500" dirty="0" err="1"/>
              <a:t>суми</a:t>
            </a:r>
            <a:r>
              <a:rPr lang="ru-RU" sz="1500" dirty="0"/>
              <a:t> </a:t>
            </a:r>
            <a:r>
              <a:rPr lang="ru-RU" sz="1500" dirty="0" err="1"/>
              <a:t>значень</a:t>
            </a:r>
            <a:r>
              <a:rPr lang="ru-RU" sz="1500" dirty="0"/>
              <a:t> </a:t>
            </a:r>
            <a:r>
              <a:rPr lang="ru-RU" sz="1500" dirty="0" err="1"/>
              <a:t>параметрів</a:t>
            </a:r>
            <a:endParaRPr lang="uk-UA" sz="1500" dirty="0"/>
          </a:p>
        </p:txBody>
      </p:sp>
      <p:sp>
        <p:nvSpPr>
          <p:cNvPr id="18" name="Прямоугольник с двумя вырезанными противолежащими углами 17">
            <a:extLst>
              <a:ext uri="{FF2B5EF4-FFF2-40B4-BE49-F238E27FC236}">
                <a16:creationId xmlns:a16="http://schemas.microsoft.com/office/drawing/2014/main" id="{3AD87DEC-CC32-E026-4815-A5FF285AD971}"/>
              </a:ext>
            </a:extLst>
          </p:cNvPr>
          <p:cNvSpPr/>
          <p:nvPr/>
        </p:nvSpPr>
        <p:spPr>
          <a:xfrm>
            <a:off x="3059113" y="3429000"/>
            <a:ext cx="3097212" cy="1655763"/>
          </a:xfrm>
          <a:prstGeom prst="snip2DiagRect">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sz="1500" dirty="0" err="1"/>
              <a:t>Група</a:t>
            </a:r>
            <a:r>
              <a:rPr lang="ru-RU" sz="1500" dirty="0"/>
              <a:t> В – </a:t>
            </a:r>
            <a:r>
              <a:rPr lang="ru-RU" sz="1500" dirty="0" err="1"/>
              <a:t>наступні</a:t>
            </a:r>
            <a:r>
              <a:rPr lang="ru-RU" sz="1500" dirty="0"/>
              <a:t> за </a:t>
            </a:r>
            <a:r>
              <a:rPr lang="ru-RU" sz="1500" dirty="0" err="1"/>
              <a:t>групою</a:t>
            </a:r>
            <a:r>
              <a:rPr lang="ru-RU" sz="1500" dirty="0"/>
              <a:t> А </a:t>
            </a:r>
            <a:r>
              <a:rPr lang="ru-RU" sz="1500" dirty="0" err="1"/>
              <a:t>об’єкти</a:t>
            </a:r>
            <a:r>
              <a:rPr lang="ru-RU" sz="1500" dirty="0"/>
              <a:t>, сума </a:t>
            </a:r>
            <a:r>
              <a:rPr lang="ru-RU" sz="1500" dirty="0" err="1"/>
              <a:t>часток</a:t>
            </a:r>
            <a:r>
              <a:rPr lang="ru-RU" sz="1500" dirty="0"/>
              <a:t> </a:t>
            </a:r>
            <a:r>
              <a:rPr lang="ru-RU" sz="1500" dirty="0" err="1"/>
              <a:t>з</a:t>
            </a:r>
            <a:r>
              <a:rPr lang="ru-RU" sz="1500" dirty="0"/>
              <a:t> </a:t>
            </a:r>
            <a:r>
              <a:rPr lang="ru-RU" sz="1500" dirty="0" err="1"/>
              <a:t>накопичувальним</a:t>
            </a:r>
            <a:r>
              <a:rPr lang="ru-RU" sz="1500" dirty="0"/>
              <a:t> </a:t>
            </a:r>
            <a:r>
              <a:rPr lang="ru-RU" sz="1500" dirty="0" err="1"/>
              <a:t>підсумком</a:t>
            </a:r>
            <a:r>
              <a:rPr lang="ru-RU" sz="1500" dirty="0"/>
              <a:t> </a:t>
            </a:r>
            <a:r>
              <a:rPr lang="ru-RU" sz="1500" dirty="0" err="1"/>
              <a:t>яких</a:t>
            </a:r>
            <a:r>
              <a:rPr lang="ru-RU" sz="1500" dirty="0"/>
              <a:t> становить </a:t>
            </a:r>
            <a:r>
              <a:rPr lang="ru-RU" sz="1500" dirty="0" err="1"/>
              <a:t>від</a:t>
            </a:r>
            <a:r>
              <a:rPr lang="ru-RU" sz="1500" dirty="0"/>
              <a:t> 50 до 80% </a:t>
            </a:r>
            <a:r>
              <a:rPr lang="ru-RU" sz="1500" dirty="0" err="1"/>
              <a:t>від</a:t>
            </a:r>
            <a:r>
              <a:rPr lang="ru-RU" sz="1500" dirty="0"/>
              <a:t> </a:t>
            </a:r>
            <a:r>
              <a:rPr lang="ru-RU" sz="1500" dirty="0" err="1"/>
              <a:t>загальної</a:t>
            </a:r>
            <a:r>
              <a:rPr lang="ru-RU" sz="1500" dirty="0"/>
              <a:t> </a:t>
            </a:r>
            <a:r>
              <a:rPr lang="ru-RU" sz="1500" dirty="0" err="1"/>
              <a:t>суми</a:t>
            </a:r>
            <a:r>
              <a:rPr lang="ru-RU" sz="1500" dirty="0"/>
              <a:t> </a:t>
            </a:r>
            <a:r>
              <a:rPr lang="ru-RU" sz="1500" dirty="0" err="1"/>
              <a:t>значень</a:t>
            </a:r>
            <a:r>
              <a:rPr lang="ru-RU" sz="1500" dirty="0"/>
              <a:t> </a:t>
            </a:r>
            <a:r>
              <a:rPr lang="ru-RU" sz="1500" dirty="0" err="1"/>
              <a:t>параметрів</a:t>
            </a:r>
            <a:r>
              <a:rPr lang="ru-RU" sz="1500" dirty="0"/>
              <a:t>.</a:t>
            </a:r>
            <a:endParaRPr lang="uk-UA" sz="1500" dirty="0"/>
          </a:p>
        </p:txBody>
      </p:sp>
      <p:sp>
        <p:nvSpPr>
          <p:cNvPr id="19" name="Прямоугольник с двумя вырезанными противолежащими углами 18">
            <a:extLst>
              <a:ext uri="{FF2B5EF4-FFF2-40B4-BE49-F238E27FC236}">
                <a16:creationId xmlns:a16="http://schemas.microsoft.com/office/drawing/2014/main" id="{A0B0E198-0221-0A28-EFCB-7591BF46E4DE}"/>
              </a:ext>
            </a:extLst>
          </p:cNvPr>
          <p:cNvSpPr/>
          <p:nvPr/>
        </p:nvSpPr>
        <p:spPr>
          <a:xfrm>
            <a:off x="6227763" y="3429000"/>
            <a:ext cx="2736850" cy="1655763"/>
          </a:xfrm>
          <a:prstGeom prst="snip2Diag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lnSpc>
                <a:spcPct val="90000"/>
              </a:lnSpc>
              <a:spcBef>
                <a:spcPts val="0"/>
              </a:spcBef>
              <a:spcAft>
                <a:spcPts val="0"/>
              </a:spcAft>
              <a:defRPr/>
            </a:pPr>
            <a:r>
              <a:rPr lang="ru-RU" sz="1500" dirty="0" err="1"/>
              <a:t>Група</a:t>
            </a:r>
            <a:r>
              <a:rPr lang="ru-RU" sz="1500" dirty="0"/>
              <a:t> С – </a:t>
            </a:r>
            <a:r>
              <a:rPr lang="ru-RU" sz="1500" dirty="0" err="1"/>
              <a:t>об’єкти</a:t>
            </a:r>
            <a:r>
              <a:rPr lang="ru-RU" sz="1500" dirty="0"/>
              <a:t>, </a:t>
            </a:r>
            <a:r>
              <a:rPr lang="ru-RU" sz="1500" dirty="0" err="1"/>
              <a:t>що</a:t>
            </a:r>
            <a:r>
              <a:rPr lang="ru-RU" sz="1500" dirty="0"/>
              <a:t> </a:t>
            </a:r>
            <a:r>
              <a:rPr lang="ru-RU" sz="1500" dirty="0" err="1"/>
              <a:t>залишилися</a:t>
            </a:r>
            <a:r>
              <a:rPr lang="ru-RU" sz="1500" dirty="0"/>
              <a:t>, сума </a:t>
            </a:r>
            <a:r>
              <a:rPr lang="ru-RU" sz="1500" dirty="0" err="1"/>
              <a:t>часток</a:t>
            </a:r>
            <a:r>
              <a:rPr lang="ru-RU" sz="1500" dirty="0"/>
              <a:t> </a:t>
            </a:r>
            <a:r>
              <a:rPr lang="ru-RU" sz="1500" dirty="0" err="1"/>
              <a:t>з</a:t>
            </a:r>
            <a:r>
              <a:rPr lang="ru-RU" sz="1500" dirty="0"/>
              <a:t> </a:t>
            </a:r>
            <a:r>
              <a:rPr lang="ru-RU" sz="1500" dirty="0" err="1"/>
              <a:t>накопичувальним</a:t>
            </a:r>
            <a:r>
              <a:rPr lang="ru-RU" sz="1500" dirty="0"/>
              <a:t> </a:t>
            </a:r>
            <a:r>
              <a:rPr lang="ru-RU" sz="1500" dirty="0" err="1"/>
              <a:t>підсумком</a:t>
            </a:r>
            <a:r>
              <a:rPr lang="ru-RU" sz="1500" dirty="0"/>
              <a:t> </a:t>
            </a:r>
            <a:r>
              <a:rPr lang="ru-RU" sz="1500" dirty="0" err="1"/>
              <a:t>яких</a:t>
            </a:r>
            <a:r>
              <a:rPr lang="ru-RU" sz="1500" dirty="0"/>
              <a:t> становить </a:t>
            </a:r>
            <a:r>
              <a:rPr lang="ru-RU" sz="1500" dirty="0" err="1"/>
              <a:t>від</a:t>
            </a:r>
            <a:r>
              <a:rPr lang="ru-RU" sz="1500" dirty="0"/>
              <a:t> 80 до 100% </a:t>
            </a:r>
            <a:r>
              <a:rPr lang="ru-RU" sz="1500" dirty="0" err="1"/>
              <a:t>від</a:t>
            </a:r>
            <a:r>
              <a:rPr lang="ru-RU" sz="1500" dirty="0"/>
              <a:t> </a:t>
            </a:r>
            <a:r>
              <a:rPr lang="ru-RU" sz="1500" dirty="0" err="1"/>
              <a:t>загальної</a:t>
            </a:r>
            <a:r>
              <a:rPr lang="ru-RU" sz="1500" dirty="0"/>
              <a:t> </a:t>
            </a:r>
            <a:r>
              <a:rPr lang="ru-RU" sz="1500" dirty="0" err="1"/>
              <a:t>суми</a:t>
            </a:r>
            <a:r>
              <a:rPr lang="ru-RU" sz="1500" dirty="0"/>
              <a:t> </a:t>
            </a:r>
            <a:r>
              <a:rPr lang="ru-RU" sz="1500" dirty="0" err="1"/>
              <a:t>значень</a:t>
            </a:r>
            <a:r>
              <a:rPr lang="ru-RU" sz="1500" dirty="0"/>
              <a:t> </a:t>
            </a:r>
            <a:r>
              <a:rPr lang="ru-RU" sz="1500" dirty="0" err="1"/>
              <a:t>параметрів</a:t>
            </a:r>
            <a:endParaRPr lang="uk-UA" sz="1500" dirty="0"/>
          </a:p>
        </p:txBody>
      </p:sp>
      <p:sp>
        <p:nvSpPr>
          <p:cNvPr id="20" name="Стрелка вниз 19">
            <a:extLst>
              <a:ext uri="{FF2B5EF4-FFF2-40B4-BE49-F238E27FC236}">
                <a16:creationId xmlns:a16="http://schemas.microsoft.com/office/drawing/2014/main" id="{DADA31B4-FEBE-A623-BAAC-A283A5A2F194}"/>
              </a:ext>
            </a:extLst>
          </p:cNvPr>
          <p:cNvSpPr/>
          <p:nvPr/>
        </p:nvSpPr>
        <p:spPr>
          <a:xfrm>
            <a:off x="1042988" y="5157788"/>
            <a:ext cx="1008062" cy="21590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p>
        </p:txBody>
      </p:sp>
      <p:sp>
        <p:nvSpPr>
          <p:cNvPr id="21" name="Прямоугольник 20">
            <a:extLst>
              <a:ext uri="{FF2B5EF4-FFF2-40B4-BE49-F238E27FC236}">
                <a16:creationId xmlns:a16="http://schemas.microsoft.com/office/drawing/2014/main" id="{19946CD5-BA50-27A4-88A7-7D687ECA3D71}"/>
              </a:ext>
            </a:extLst>
          </p:cNvPr>
          <p:cNvSpPr/>
          <p:nvPr/>
        </p:nvSpPr>
        <p:spPr>
          <a:xfrm>
            <a:off x="179388" y="5445125"/>
            <a:ext cx="2736850" cy="12239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400" dirty="0" err="1"/>
              <a:t>необхідно</a:t>
            </a:r>
            <a:r>
              <a:rPr lang="ru-RU" sz="1400" dirty="0"/>
              <a:t> </a:t>
            </a:r>
            <a:r>
              <a:rPr lang="ru-RU" sz="1400" dirty="0" err="1"/>
              <a:t>приділяти</a:t>
            </a:r>
            <a:r>
              <a:rPr lang="ru-RU" sz="1400" dirty="0"/>
              <a:t> </a:t>
            </a:r>
            <a:r>
              <a:rPr lang="ru-RU" sz="1400" dirty="0" err="1"/>
              <a:t>особливу</a:t>
            </a:r>
            <a:r>
              <a:rPr lang="ru-RU" sz="1400" dirty="0"/>
              <a:t> </a:t>
            </a:r>
            <a:r>
              <a:rPr lang="ru-RU" sz="1400" dirty="0" err="1"/>
              <a:t>увагу</a:t>
            </a:r>
            <a:r>
              <a:rPr lang="ru-RU" sz="1400" dirty="0"/>
              <a:t>, </a:t>
            </a:r>
            <a:r>
              <a:rPr lang="ru-RU" sz="1400" dirty="0" err="1"/>
              <a:t>постійно</a:t>
            </a:r>
            <a:r>
              <a:rPr lang="ru-RU" sz="1400" dirty="0"/>
              <a:t> </a:t>
            </a:r>
            <a:r>
              <a:rPr lang="ru-RU" sz="1400" dirty="0" err="1"/>
              <a:t>використовувати</a:t>
            </a:r>
            <a:r>
              <a:rPr lang="ru-RU" sz="1400" dirty="0"/>
              <a:t> </a:t>
            </a:r>
            <a:r>
              <a:rPr lang="ru-RU" sz="1400" dirty="0" err="1"/>
              <a:t>процедури</a:t>
            </a:r>
            <a:r>
              <a:rPr lang="ru-RU" sz="1400" dirty="0"/>
              <a:t> контролю (</a:t>
            </a:r>
            <a:r>
              <a:rPr lang="ru-RU" sz="1400" dirty="0" err="1"/>
              <a:t>моніторингу</a:t>
            </a:r>
            <a:r>
              <a:rPr lang="ru-RU" sz="1400" dirty="0"/>
              <a:t>) </a:t>
            </a:r>
            <a:r>
              <a:rPr lang="ru-RU" sz="1400" dirty="0" err="1"/>
              <a:t>і</a:t>
            </a:r>
            <a:r>
              <a:rPr lang="ru-RU" sz="1400" dirty="0"/>
              <a:t> </a:t>
            </a:r>
            <a:r>
              <a:rPr lang="ru-RU" sz="1400" dirty="0" err="1"/>
              <a:t>планування</a:t>
            </a:r>
            <a:endParaRPr lang="uk-UA" sz="1400" dirty="0"/>
          </a:p>
        </p:txBody>
      </p:sp>
      <p:sp>
        <p:nvSpPr>
          <p:cNvPr id="22" name="Стрелка вниз 21">
            <a:extLst>
              <a:ext uri="{FF2B5EF4-FFF2-40B4-BE49-F238E27FC236}">
                <a16:creationId xmlns:a16="http://schemas.microsoft.com/office/drawing/2014/main" id="{3C0CEA64-8EB6-B3C7-42CF-E3601872A0F5}"/>
              </a:ext>
            </a:extLst>
          </p:cNvPr>
          <p:cNvSpPr/>
          <p:nvPr/>
        </p:nvSpPr>
        <p:spPr>
          <a:xfrm>
            <a:off x="4067175" y="5157788"/>
            <a:ext cx="1009650" cy="21590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p>
        </p:txBody>
      </p:sp>
      <p:sp>
        <p:nvSpPr>
          <p:cNvPr id="23" name="Стрелка вниз 22">
            <a:extLst>
              <a:ext uri="{FF2B5EF4-FFF2-40B4-BE49-F238E27FC236}">
                <a16:creationId xmlns:a16="http://schemas.microsoft.com/office/drawing/2014/main" id="{05528CD6-AE4C-1EBF-1A1B-9CCA288DA3B0}"/>
              </a:ext>
            </a:extLst>
          </p:cNvPr>
          <p:cNvSpPr/>
          <p:nvPr/>
        </p:nvSpPr>
        <p:spPr>
          <a:xfrm>
            <a:off x="7092950" y="5157788"/>
            <a:ext cx="1008063" cy="21590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p>
        </p:txBody>
      </p:sp>
      <p:sp>
        <p:nvSpPr>
          <p:cNvPr id="24" name="Прямоугольник 23">
            <a:extLst>
              <a:ext uri="{FF2B5EF4-FFF2-40B4-BE49-F238E27FC236}">
                <a16:creationId xmlns:a16="http://schemas.microsoft.com/office/drawing/2014/main" id="{672CD19E-9EB6-CD7A-E645-B425A516EFEA}"/>
              </a:ext>
            </a:extLst>
          </p:cNvPr>
          <p:cNvSpPr/>
          <p:nvPr/>
        </p:nvSpPr>
        <p:spPr>
          <a:xfrm>
            <a:off x="3276600" y="5445125"/>
            <a:ext cx="2735263" cy="122396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400" dirty="0" err="1"/>
              <a:t>необхідно</a:t>
            </a:r>
            <a:r>
              <a:rPr lang="ru-RU" sz="1400" dirty="0"/>
              <a:t> </a:t>
            </a:r>
            <a:r>
              <a:rPr lang="ru-RU" sz="1400" dirty="0" err="1"/>
              <a:t>здійснювати</a:t>
            </a:r>
            <a:r>
              <a:rPr lang="ru-RU" sz="1400" dirty="0"/>
              <a:t> </a:t>
            </a:r>
            <a:r>
              <a:rPr lang="ru-RU" sz="1400" dirty="0" err="1"/>
              <a:t>періодичний</a:t>
            </a:r>
            <a:r>
              <a:rPr lang="ru-RU" sz="1400" dirty="0"/>
              <a:t> контроль та </a:t>
            </a:r>
            <a:r>
              <a:rPr lang="ru-RU" sz="1400" dirty="0" err="1"/>
              <a:t>аналіз</a:t>
            </a:r>
            <a:endParaRPr lang="uk-UA" sz="1400" dirty="0"/>
          </a:p>
        </p:txBody>
      </p:sp>
      <p:sp>
        <p:nvSpPr>
          <p:cNvPr id="25" name="Прямоугольник 24">
            <a:extLst>
              <a:ext uri="{FF2B5EF4-FFF2-40B4-BE49-F238E27FC236}">
                <a16:creationId xmlns:a16="http://schemas.microsoft.com/office/drawing/2014/main" id="{5E692B15-FB99-AC91-815E-96B4580E9DFB}"/>
              </a:ext>
            </a:extLst>
          </p:cNvPr>
          <p:cNvSpPr/>
          <p:nvPr/>
        </p:nvSpPr>
        <p:spPr>
          <a:xfrm>
            <a:off x="6300788" y="5445125"/>
            <a:ext cx="2735262" cy="1223963"/>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400" dirty="0" err="1"/>
              <a:t>Відсутність</a:t>
            </a:r>
            <a:r>
              <a:rPr lang="ru-RU" sz="1400" dirty="0"/>
              <a:t> </a:t>
            </a:r>
            <a:r>
              <a:rPr lang="ru-RU" sz="1400" dirty="0" err="1"/>
              <a:t>сенсу</a:t>
            </a:r>
            <a:r>
              <a:rPr lang="ru-RU" sz="1400" dirty="0"/>
              <a:t> </a:t>
            </a:r>
            <a:r>
              <a:rPr lang="ru-RU" sz="1400" dirty="0" err="1"/>
              <a:t>щоденного</a:t>
            </a:r>
            <a:r>
              <a:rPr lang="ru-RU" sz="1400" dirty="0"/>
              <a:t> контролю та </a:t>
            </a:r>
            <a:r>
              <a:rPr lang="ru-RU" sz="1400" dirty="0" err="1"/>
              <a:t>аналізу</a:t>
            </a:r>
            <a:endParaRPr lang="uk-UA" sz="1400" dirty="0"/>
          </a:p>
        </p:txBody>
      </p:sp>
    </p:spTree>
  </p:cSld>
  <p:clrMapOvr>
    <a:masterClrMapping/>
  </p:clrMapOvr>
  <p:transition>
    <p:wheel spokes="8"/>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7DC1887-DEB9-67D7-29F9-FA86DB2D1BAE}"/>
              </a:ext>
            </a:extLst>
          </p:cNvPr>
          <p:cNvSpPr/>
          <p:nvPr/>
        </p:nvSpPr>
        <p:spPr>
          <a:xfrm>
            <a:off x="571472" y="188640"/>
            <a:ext cx="8393016" cy="1152128"/>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lnSpc>
                <a:spcPct val="90000"/>
              </a:lnSpc>
              <a:spcBef>
                <a:spcPts val="0"/>
              </a:spcBef>
              <a:spcAft>
                <a:spcPts val="0"/>
              </a:spcAft>
              <a:defRPr/>
            </a:pPr>
            <a:r>
              <a:rPr lang="uk-UA" sz="2800" dirty="0"/>
              <a:t>Метод збалансованості</a:t>
            </a:r>
            <a:r>
              <a:rPr lang="uk-UA" sz="2800" b="1" dirty="0"/>
              <a:t> – </a:t>
            </a:r>
            <a:r>
              <a:rPr lang="uk-UA" sz="2400" dirty="0"/>
              <a:t>метод пов’язаний з тим, що цілі, які ставить перед собою компанія, завжди балансують з витратами</a:t>
            </a:r>
            <a:endParaRPr lang="uk-UA" sz="22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5" name="Прямоугольник с двумя вырезанными противолежащими углами 4">
            <a:extLst>
              <a:ext uri="{FF2B5EF4-FFF2-40B4-BE49-F238E27FC236}">
                <a16:creationId xmlns:a16="http://schemas.microsoft.com/office/drawing/2014/main" id="{AE2DD47F-FC02-D875-08DD-B96764D2F9B6}"/>
              </a:ext>
            </a:extLst>
          </p:cNvPr>
          <p:cNvSpPr/>
          <p:nvPr/>
        </p:nvSpPr>
        <p:spPr>
          <a:xfrm>
            <a:off x="900113" y="1484313"/>
            <a:ext cx="5500687" cy="3603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Передбачає застосування:</a:t>
            </a:r>
          </a:p>
        </p:txBody>
      </p:sp>
      <p:sp>
        <p:nvSpPr>
          <p:cNvPr id="6" name="Прямоугольник с двумя вырезанными противолежащими углами 5">
            <a:extLst>
              <a:ext uri="{FF2B5EF4-FFF2-40B4-BE49-F238E27FC236}">
                <a16:creationId xmlns:a16="http://schemas.microsoft.com/office/drawing/2014/main" id="{B210D55A-0E21-6B4A-6BAE-B1CBBE58D5E8}"/>
              </a:ext>
            </a:extLst>
          </p:cNvPr>
          <p:cNvSpPr/>
          <p:nvPr/>
        </p:nvSpPr>
        <p:spPr>
          <a:xfrm>
            <a:off x="971550" y="1989138"/>
            <a:ext cx="7848600" cy="5762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b="1" dirty="0" err="1"/>
              <a:t>узагальненого</a:t>
            </a:r>
            <a:r>
              <a:rPr lang="ru-RU" b="1" dirty="0"/>
              <a:t> </a:t>
            </a:r>
            <a:r>
              <a:rPr lang="ru-RU" b="1" dirty="0" err="1"/>
              <a:t>кошторису</a:t>
            </a:r>
            <a:r>
              <a:rPr lang="ru-RU" b="1" dirty="0"/>
              <a:t> </a:t>
            </a:r>
            <a:r>
              <a:rPr lang="ru-RU" b="1" dirty="0" err="1"/>
              <a:t>прибутків</a:t>
            </a:r>
            <a:r>
              <a:rPr lang="ru-RU" b="1" dirty="0"/>
              <a:t> </a:t>
            </a:r>
            <a:r>
              <a:rPr lang="ru-RU" b="1" dirty="0" err="1"/>
              <a:t>і</a:t>
            </a:r>
            <a:r>
              <a:rPr lang="ru-RU" b="1" dirty="0"/>
              <a:t> </a:t>
            </a:r>
            <a:r>
              <a:rPr lang="ru-RU" b="1" dirty="0" err="1"/>
              <a:t>збитків</a:t>
            </a:r>
            <a:r>
              <a:rPr lang="ru-RU" b="1" dirty="0"/>
              <a:t> та балансу </a:t>
            </a:r>
            <a:r>
              <a:rPr lang="ru-RU" b="1" dirty="0" err="1"/>
              <a:t>доходів</a:t>
            </a:r>
            <a:r>
              <a:rPr lang="ru-RU" b="1" dirty="0"/>
              <a:t> </a:t>
            </a:r>
            <a:r>
              <a:rPr lang="ru-RU" b="1" dirty="0" err="1"/>
              <a:t>і</a:t>
            </a:r>
            <a:r>
              <a:rPr lang="ru-RU" b="1" dirty="0"/>
              <a:t> </a:t>
            </a:r>
            <a:r>
              <a:rPr lang="ru-RU" b="1" dirty="0" err="1"/>
              <a:t>витрат</a:t>
            </a:r>
            <a:endParaRPr lang="uk-UA" b="1" dirty="0"/>
          </a:p>
        </p:txBody>
      </p:sp>
      <p:sp>
        <p:nvSpPr>
          <p:cNvPr id="11" name="Штриховая стрелка вправо 10">
            <a:extLst>
              <a:ext uri="{FF2B5EF4-FFF2-40B4-BE49-F238E27FC236}">
                <a16:creationId xmlns:a16="http://schemas.microsoft.com/office/drawing/2014/main" id="{9C6E461C-9EDB-8C63-4638-D60A504ADA5C}"/>
              </a:ext>
            </a:extLst>
          </p:cNvPr>
          <p:cNvSpPr/>
          <p:nvPr/>
        </p:nvSpPr>
        <p:spPr>
          <a:xfrm>
            <a:off x="179388" y="1993900"/>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0" name="Прямоугольник с двумя вырезанными противолежащими углами 9">
            <a:extLst>
              <a:ext uri="{FF2B5EF4-FFF2-40B4-BE49-F238E27FC236}">
                <a16:creationId xmlns:a16="http://schemas.microsoft.com/office/drawing/2014/main" id="{9B47CE22-6AD3-8FEA-59E7-33CD01E50225}"/>
              </a:ext>
            </a:extLst>
          </p:cNvPr>
          <p:cNvSpPr/>
          <p:nvPr/>
        </p:nvSpPr>
        <p:spPr>
          <a:xfrm>
            <a:off x="971550" y="2636838"/>
            <a:ext cx="7891463" cy="10763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b="1" dirty="0"/>
              <a:t>методу </a:t>
            </a:r>
            <a:r>
              <a:rPr lang="ru-RU" b="1" dirty="0" err="1"/>
              <a:t>розрахунку</a:t>
            </a:r>
            <a:r>
              <a:rPr lang="ru-RU" b="1" dirty="0"/>
              <a:t> </a:t>
            </a:r>
            <a:r>
              <a:rPr lang="ru-RU" b="1" dirty="0" err="1"/>
              <a:t>критичної</a:t>
            </a:r>
            <a:r>
              <a:rPr lang="ru-RU" b="1" dirty="0"/>
              <a:t> точки (порогу </a:t>
            </a:r>
            <a:r>
              <a:rPr lang="ru-RU" b="1" dirty="0" err="1"/>
              <a:t>рентабельності</a:t>
            </a:r>
            <a:r>
              <a:rPr lang="ru-RU" b="1" dirty="0"/>
              <a:t>) </a:t>
            </a:r>
            <a:r>
              <a:rPr lang="ru-RU" b="1" dirty="0" err="1"/>
              <a:t>виробництва</a:t>
            </a:r>
            <a:r>
              <a:rPr lang="ru-RU" b="1" dirty="0"/>
              <a:t> та </a:t>
            </a:r>
            <a:r>
              <a:rPr lang="ru-RU" b="1" dirty="0" err="1"/>
              <a:t>реалізації</a:t>
            </a:r>
            <a:r>
              <a:rPr lang="ru-RU" b="1" dirty="0"/>
              <a:t> </a:t>
            </a:r>
            <a:r>
              <a:rPr lang="ru-RU" b="1" dirty="0" err="1"/>
              <a:t>продукції</a:t>
            </a:r>
            <a:r>
              <a:rPr lang="ru-RU" b="1" dirty="0"/>
              <a:t> (метод CVP: “</a:t>
            </a:r>
            <a:r>
              <a:rPr lang="ru-RU" b="1" dirty="0" err="1"/>
              <a:t>витрати-обсяг-прибуток</a:t>
            </a:r>
            <a:r>
              <a:rPr lang="ru-RU" b="1" dirty="0"/>
              <a:t>”), </a:t>
            </a:r>
            <a:r>
              <a:rPr lang="ru-RU" b="1" dirty="0" err="1"/>
              <a:t>що</a:t>
            </a:r>
            <a:r>
              <a:rPr lang="ru-RU" b="1" dirty="0"/>
              <a:t> </a:t>
            </a:r>
            <a:r>
              <a:rPr lang="ru-RU" b="1" dirty="0" err="1"/>
              <a:t>дозволяє</a:t>
            </a:r>
            <a:r>
              <a:rPr lang="ru-RU" b="1" dirty="0"/>
              <a:t> </a:t>
            </a:r>
            <a:r>
              <a:rPr lang="ru-RU" b="1" dirty="0" err="1"/>
              <a:t>обґрунтувати</a:t>
            </a:r>
            <a:r>
              <a:rPr lang="ru-RU" b="1" dirty="0"/>
              <a:t> величину </a:t>
            </a:r>
            <a:r>
              <a:rPr lang="ru-RU" b="1" dirty="0" err="1"/>
              <a:t>беззбиткового</a:t>
            </a:r>
            <a:r>
              <a:rPr lang="ru-RU" b="1" dirty="0"/>
              <a:t> </a:t>
            </a:r>
            <a:r>
              <a:rPr lang="ru-RU" b="1" dirty="0" err="1"/>
              <a:t>обсягу</a:t>
            </a:r>
            <a:r>
              <a:rPr lang="ru-RU" b="1" dirty="0"/>
              <a:t> </a:t>
            </a:r>
            <a:r>
              <a:rPr lang="ru-RU" b="1" dirty="0" err="1"/>
              <a:t>продажів</a:t>
            </a:r>
            <a:endParaRPr lang="uk-UA" b="1" spc="-30" dirty="0"/>
          </a:p>
        </p:txBody>
      </p:sp>
      <p:sp>
        <p:nvSpPr>
          <p:cNvPr id="12" name="Штриховая стрелка вправо 11">
            <a:extLst>
              <a:ext uri="{FF2B5EF4-FFF2-40B4-BE49-F238E27FC236}">
                <a16:creationId xmlns:a16="http://schemas.microsoft.com/office/drawing/2014/main" id="{A72A08BB-0395-497B-3C4B-CA0C121DBD99}"/>
              </a:ext>
            </a:extLst>
          </p:cNvPr>
          <p:cNvSpPr/>
          <p:nvPr/>
        </p:nvSpPr>
        <p:spPr>
          <a:xfrm>
            <a:off x="179388" y="2781300"/>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Прямоугольник с двумя вырезанными противолежащими углами 12">
            <a:extLst>
              <a:ext uri="{FF2B5EF4-FFF2-40B4-BE49-F238E27FC236}">
                <a16:creationId xmlns:a16="http://schemas.microsoft.com/office/drawing/2014/main" id="{3F6FED32-54EA-E28D-6605-3BFA5CD77455}"/>
              </a:ext>
            </a:extLst>
          </p:cNvPr>
          <p:cNvSpPr/>
          <p:nvPr/>
        </p:nvSpPr>
        <p:spPr>
          <a:xfrm>
            <a:off x="971550" y="3856038"/>
            <a:ext cx="7891463" cy="108108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b="1" dirty="0"/>
              <a:t>методу граничного </a:t>
            </a:r>
            <a:r>
              <a:rPr lang="ru-RU" b="1" dirty="0" err="1"/>
              <a:t>аналізу</a:t>
            </a:r>
            <a:r>
              <a:rPr lang="ru-RU" b="1" dirty="0"/>
              <a:t>, </a:t>
            </a:r>
            <a:r>
              <a:rPr lang="ru-RU" b="1" dirty="0" err="1"/>
              <a:t>що</a:t>
            </a:r>
            <a:r>
              <a:rPr lang="ru-RU" b="1" dirty="0"/>
              <a:t> </a:t>
            </a:r>
            <a:r>
              <a:rPr lang="ru-RU" b="1" dirty="0" err="1"/>
              <a:t>дозволяє</a:t>
            </a:r>
            <a:r>
              <a:rPr lang="ru-RU" b="1" dirty="0"/>
              <a:t> </a:t>
            </a:r>
            <a:r>
              <a:rPr lang="ru-RU" b="1" dirty="0" err="1"/>
              <a:t>визначати</a:t>
            </a:r>
            <a:r>
              <a:rPr lang="ru-RU" b="1" dirty="0"/>
              <a:t> величину максимального </a:t>
            </a:r>
            <a:r>
              <a:rPr lang="ru-RU" b="1" dirty="0" err="1"/>
              <a:t>прибутку</a:t>
            </a:r>
            <a:r>
              <a:rPr lang="ru-RU" b="1" dirty="0"/>
              <a:t> </a:t>
            </a:r>
            <a:r>
              <a:rPr lang="ru-RU" b="1" dirty="0" err="1"/>
              <a:t>виходячи</a:t>
            </a:r>
            <a:r>
              <a:rPr lang="ru-RU" b="1" dirty="0"/>
              <a:t> </a:t>
            </a:r>
            <a:r>
              <a:rPr lang="ru-RU" b="1" dirty="0" err="1"/>
              <a:t>з</a:t>
            </a:r>
            <a:r>
              <a:rPr lang="ru-RU" b="1" dirty="0"/>
              <a:t> </a:t>
            </a:r>
            <a:r>
              <a:rPr lang="ru-RU" b="1" dirty="0" err="1"/>
              <a:t>рівності</a:t>
            </a:r>
            <a:r>
              <a:rPr lang="ru-RU" b="1" dirty="0"/>
              <a:t> граничного доходу (приросту </a:t>
            </a:r>
            <a:r>
              <a:rPr lang="ru-RU" b="1" dirty="0" err="1"/>
              <a:t>виручки</a:t>
            </a:r>
            <a:r>
              <a:rPr lang="ru-RU" b="1" dirty="0"/>
              <a:t> на </a:t>
            </a:r>
            <a:r>
              <a:rPr lang="ru-RU" b="1" dirty="0" err="1"/>
              <a:t>одиницю</a:t>
            </a:r>
            <a:r>
              <a:rPr lang="ru-RU" b="1" dirty="0"/>
              <a:t> продукту) </a:t>
            </a:r>
            <a:r>
              <a:rPr lang="ru-RU" b="1" dirty="0" err="1"/>
              <a:t>граничним</a:t>
            </a:r>
            <a:r>
              <a:rPr lang="ru-RU" b="1" dirty="0"/>
              <a:t> </a:t>
            </a:r>
            <a:r>
              <a:rPr lang="ru-RU" b="1" dirty="0" err="1"/>
              <a:t>витратам</a:t>
            </a:r>
            <a:r>
              <a:rPr lang="ru-RU" b="1" dirty="0"/>
              <a:t> (приросту </a:t>
            </a:r>
            <a:r>
              <a:rPr lang="ru-RU" b="1" dirty="0" err="1"/>
              <a:t>витрат</a:t>
            </a:r>
            <a:r>
              <a:rPr lang="ru-RU" b="1" dirty="0"/>
              <a:t> на </a:t>
            </a:r>
            <a:r>
              <a:rPr lang="ru-RU" b="1" dirty="0" err="1"/>
              <a:t>одиницю</a:t>
            </a:r>
            <a:r>
              <a:rPr lang="ru-RU" b="1" dirty="0"/>
              <a:t> продукту)</a:t>
            </a:r>
            <a:endParaRPr lang="uk-UA" b="1" spc="-30" dirty="0"/>
          </a:p>
        </p:txBody>
      </p:sp>
      <p:sp>
        <p:nvSpPr>
          <p:cNvPr id="14" name="Штриховая стрелка вправо 13">
            <a:extLst>
              <a:ext uri="{FF2B5EF4-FFF2-40B4-BE49-F238E27FC236}">
                <a16:creationId xmlns:a16="http://schemas.microsoft.com/office/drawing/2014/main" id="{00CFC6C5-E543-E306-4C58-5AAE6E011E7B}"/>
              </a:ext>
            </a:extLst>
          </p:cNvPr>
          <p:cNvSpPr/>
          <p:nvPr/>
        </p:nvSpPr>
        <p:spPr>
          <a:xfrm>
            <a:off x="179388" y="4076700"/>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5" name="Прямоугольник с двумя вырезанными противолежащими углами 14">
            <a:extLst>
              <a:ext uri="{FF2B5EF4-FFF2-40B4-BE49-F238E27FC236}">
                <a16:creationId xmlns:a16="http://schemas.microsoft.com/office/drawing/2014/main" id="{73C8AA30-2D8E-F251-E3E4-F3BA74A39E8C}"/>
              </a:ext>
            </a:extLst>
          </p:cNvPr>
          <p:cNvSpPr/>
          <p:nvPr/>
        </p:nvSpPr>
        <p:spPr>
          <a:xfrm>
            <a:off x="1000125" y="5080000"/>
            <a:ext cx="7893050" cy="86995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b="1" dirty="0"/>
              <a:t>методу </a:t>
            </a:r>
            <a:r>
              <a:rPr lang="ru-RU" b="1" dirty="0" err="1"/>
              <a:t>виробничої</a:t>
            </a:r>
            <a:r>
              <a:rPr lang="ru-RU" b="1" dirty="0"/>
              <a:t> </a:t>
            </a:r>
            <a:r>
              <a:rPr lang="ru-RU" b="1" dirty="0" err="1"/>
              <a:t>функції</a:t>
            </a:r>
            <a:r>
              <a:rPr lang="ru-RU" b="1" dirty="0"/>
              <a:t> (типу </a:t>
            </a:r>
            <a:r>
              <a:rPr lang="ru-RU" b="1" dirty="0" err="1"/>
              <a:t>функції</a:t>
            </a:r>
            <a:r>
              <a:rPr lang="ru-RU" b="1" dirty="0"/>
              <a:t> </a:t>
            </a:r>
            <a:r>
              <a:rPr lang="ru-RU" b="1" dirty="0" err="1"/>
              <a:t>Кобба-Дугласа</a:t>
            </a:r>
            <a:r>
              <a:rPr lang="ru-RU" b="1" dirty="0"/>
              <a:t>), </a:t>
            </a:r>
            <a:r>
              <a:rPr lang="ru-RU" b="1" dirty="0" err="1"/>
              <a:t>що</a:t>
            </a:r>
            <a:r>
              <a:rPr lang="ru-RU" b="1" dirty="0"/>
              <a:t> </a:t>
            </a:r>
            <a:r>
              <a:rPr lang="ru-RU" b="1" dirty="0" err="1"/>
              <a:t>дозволяє</a:t>
            </a:r>
            <a:r>
              <a:rPr lang="ru-RU" b="1" dirty="0"/>
              <a:t> </a:t>
            </a:r>
            <a:r>
              <a:rPr lang="ru-RU" b="1" dirty="0" err="1"/>
              <a:t>прогнозувати</a:t>
            </a:r>
            <a:r>
              <a:rPr lang="ru-RU" b="1" dirty="0"/>
              <a:t> </a:t>
            </a:r>
            <a:r>
              <a:rPr lang="ru-RU" b="1" dirty="0" err="1"/>
              <a:t>очікувані</a:t>
            </a:r>
            <a:r>
              <a:rPr lang="ru-RU" b="1" dirty="0"/>
              <a:t> </a:t>
            </a:r>
            <a:r>
              <a:rPr lang="ru-RU" b="1" dirty="0" err="1"/>
              <a:t>показники</a:t>
            </a:r>
            <a:r>
              <a:rPr lang="ru-RU" b="1" dirty="0"/>
              <a:t> </a:t>
            </a:r>
            <a:r>
              <a:rPr lang="ru-RU" b="1" dirty="0" err="1"/>
              <a:t>господарської</a:t>
            </a:r>
            <a:r>
              <a:rPr lang="ru-RU" b="1" dirty="0"/>
              <a:t> </a:t>
            </a:r>
            <a:r>
              <a:rPr lang="ru-RU" b="1" dirty="0" err="1"/>
              <a:t>діяльності</a:t>
            </a:r>
            <a:r>
              <a:rPr lang="ru-RU" b="1" dirty="0"/>
              <a:t> за факторами </a:t>
            </a:r>
            <a:r>
              <a:rPr lang="ru-RU" b="1" dirty="0" err="1"/>
              <a:t>витрат</a:t>
            </a:r>
            <a:r>
              <a:rPr lang="ru-RU" b="1" dirty="0"/>
              <a:t> на оплату </a:t>
            </a:r>
            <a:r>
              <a:rPr lang="ru-RU" b="1" dirty="0" err="1"/>
              <a:t>праці</a:t>
            </a:r>
            <a:r>
              <a:rPr lang="ru-RU" b="1" dirty="0"/>
              <a:t> та </a:t>
            </a:r>
            <a:r>
              <a:rPr lang="ru-RU" b="1" dirty="0" err="1"/>
              <a:t>капіталу</a:t>
            </a:r>
            <a:endParaRPr lang="uk-UA" b="1" spc="-30" dirty="0"/>
          </a:p>
        </p:txBody>
      </p:sp>
      <p:sp>
        <p:nvSpPr>
          <p:cNvPr id="16" name="Штриховая стрелка вправо 15">
            <a:extLst>
              <a:ext uri="{FF2B5EF4-FFF2-40B4-BE49-F238E27FC236}">
                <a16:creationId xmlns:a16="http://schemas.microsoft.com/office/drawing/2014/main" id="{62CDD2CA-5D6C-F24D-2F2B-05B851E66AAD}"/>
              </a:ext>
            </a:extLst>
          </p:cNvPr>
          <p:cNvSpPr/>
          <p:nvPr/>
        </p:nvSpPr>
        <p:spPr>
          <a:xfrm>
            <a:off x="207963" y="5157788"/>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7" name="Прямоугольник с двумя вырезанными противолежащими углами 16">
            <a:extLst>
              <a:ext uri="{FF2B5EF4-FFF2-40B4-BE49-F238E27FC236}">
                <a16:creationId xmlns:a16="http://schemas.microsoft.com/office/drawing/2014/main" id="{114D1F7F-BB10-DC3C-360C-9F763D19A8F2}"/>
              </a:ext>
            </a:extLst>
          </p:cNvPr>
          <p:cNvSpPr/>
          <p:nvPr/>
        </p:nvSpPr>
        <p:spPr>
          <a:xfrm>
            <a:off x="1123950" y="6021388"/>
            <a:ext cx="7848600" cy="5762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ru-RU" b="1" dirty="0"/>
              <a:t>методу </a:t>
            </a:r>
            <a:r>
              <a:rPr lang="ru-RU" b="1" dirty="0" err="1"/>
              <a:t>побудови</a:t>
            </a:r>
            <a:r>
              <a:rPr lang="ru-RU" b="1" dirty="0"/>
              <a:t> </a:t>
            </a:r>
            <a:r>
              <a:rPr lang="ru-RU" b="1" dirty="0" err="1"/>
              <a:t>подвійного</a:t>
            </a:r>
            <a:r>
              <a:rPr lang="ru-RU" b="1" dirty="0"/>
              <a:t> бюджету, </a:t>
            </a:r>
            <a:r>
              <a:rPr lang="ru-RU" b="1" dirty="0" err="1"/>
              <a:t>що</a:t>
            </a:r>
            <a:r>
              <a:rPr lang="ru-RU" b="1" dirty="0"/>
              <a:t> </a:t>
            </a:r>
            <a:r>
              <a:rPr lang="ru-RU" b="1" dirty="0" err="1"/>
              <a:t>дозволяє</a:t>
            </a:r>
            <a:r>
              <a:rPr lang="ru-RU" b="1" dirty="0"/>
              <a:t> </a:t>
            </a:r>
            <a:r>
              <a:rPr lang="ru-RU" b="1" dirty="0" err="1"/>
              <a:t>розділяти</a:t>
            </a:r>
            <a:r>
              <a:rPr lang="ru-RU" b="1" dirty="0"/>
              <a:t> бюджет </a:t>
            </a:r>
            <a:r>
              <a:rPr lang="ru-RU" b="1" dirty="0" err="1"/>
              <a:t>підприємства</a:t>
            </a:r>
            <a:r>
              <a:rPr lang="ru-RU" b="1" dirty="0"/>
              <a:t> на </a:t>
            </a:r>
            <a:r>
              <a:rPr lang="ru-RU" b="1" dirty="0" err="1"/>
              <a:t>поточний</a:t>
            </a:r>
            <a:r>
              <a:rPr lang="ru-RU" b="1" dirty="0"/>
              <a:t> </a:t>
            </a:r>
            <a:r>
              <a:rPr lang="ru-RU" b="1" dirty="0" err="1"/>
              <a:t>і</a:t>
            </a:r>
            <a:r>
              <a:rPr lang="ru-RU" b="1" dirty="0"/>
              <a:t> </a:t>
            </a:r>
            <a:r>
              <a:rPr lang="ru-RU" b="1" dirty="0" err="1"/>
              <a:t>стратегічний</a:t>
            </a:r>
            <a:endParaRPr lang="uk-UA" b="1" dirty="0"/>
          </a:p>
        </p:txBody>
      </p:sp>
      <p:sp>
        <p:nvSpPr>
          <p:cNvPr id="18" name="Штриховая стрелка вправо 17">
            <a:extLst>
              <a:ext uri="{FF2B5EF4-FFF2-40B4-BE49-F238E27FC236}">
                <a16:creationId xmlns:a16="http://schemas.microsoft.com/office/drawing/2014/main" id="{8ED9BBDD-D935-EDBA-7C6F-83EF963C3500}"/>
              </a:ext>
            </a:extLst>
          </p:cNvPr>
          <p:cNvSpPr/>
          <p:nvPr/>
        </p:nvSpPr>
        <p:spPr>
          <a:xfrm>
            <a:off x="331788" y="6026150"/>
            <a:ext cx="72072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980E99-BAA1-AC59-152B-94799DA3A50A}"/>
              </a:ext>
            </a:extLst>
          </p:cNvPr>
          <p:cNvSpPr>
            <a:spLocks noGrp="1"/>
          </p:cNvSpPr>
          <p:nvPr>
            <p:ph type="ctrTitle"/>
          </p:nvPr>
        </p:nvSpPr>
        <p:spPr>
          <a:xfrm>
            <a:off x="540544" y="776289"/>
            <a:ext cx="8062912" cy="708496"/>
          </a:xfrm>
        </p:spPr>
        <p:style>
          <a:lnRef idx="1">
            <a:schemeClr val="accent5"/>
          </a:lnRef>
          <a:fillRef idx="2">
            <a:schemeClr val="accent5"/>
          </a:fillRef>
          <a:effectRef idx="1">
            <a:schemeClr val="accent5"/>
          </a:effectRef>
          <a:fontRef idx="minor">
            <a:schemeClr val="dk1"/>
          </a:fontRef>
        </p:style>
        <p:txBody>
          <a:bodyPr>
            <a:normAutofit fontScale="90000"/>
          </a:bodyPr>
          <a:lstStyle/>
          <a:p>
            <a:pPr marL="484632" indent="0" eaLnBrk="1" fontAlgn="auto" hangingPunct="1">
              <a:spcAft>
                <a:spcPts val="0"/>
              </a:spcAft>
              <a:defRPr/>
            </a:pPr>
            <a:r>
              <a:rPr lang="uk-UA" sz="5000" dirty="0"/>
              <a:t>План заняття</a:t>
            </a:r>
          </a:p>
        </p:txBody>
      </p:sp>
      <p:sp>
        <p:nvSpPr>
          <p:cNvPr id="3" name="Подзаголовок 2">
            <a:extLst>
              <a:ext uri="{FF2B5EF4-FFF2-40B4-BE49-F238E27FC236}">
                <a16:creationId xmlns:a16="http://schemas.microsoft.com/office/drawing/2014/main" id="{32EA96A9-706B-31AB-31BF-34D9F9292553}"/>
              </a:ext>
            </a:extLst>
          </p:cNvPr>
          <p:cNvSpPr>
            <a:spLocks noGrp="1"/>
          </p:cNvSpPr>
          <p:nvPr>
            <p:ph type="subTitle" idx="1"/>
          </p:nvPr>
        </p:nvSpPr>
        <p:spPr>
          <a:xfrm>
            <a:off x="571472" y="1700808"/>
            <a:ext cx="8062912" cy="4536504"/>
          </a:xfrm>
          <a:ln>
            <a:miter lim="800000"/>
            <a:headEnd/>
            <a:tailEnd/>
          </a:ln>
        </p:spPr>
        <p:txBody>
          <a:bodyPr>
            <a:noAutofit/>
          </a:bodyPr>
          <a:lstStyle/>
          <a:p>
            <a:pPr lvl="1" algn="just">
              <a:defRPr/>
            </a:pPr>
            <a:r>
              <a:rPr lang="ru-RU" sz="3500" b="1" spc="-30" dirty="0">
                <a:ln>
                  <a:solidFill>
                    <a:schemeClr val="bg2"/>
                  </a:solidFill>
                </a:ln>
                <a:latin typeface="Monotype Corsiva" pitchFamily="66" charset="0"/>
              </a:rPr>
              <a:t>1. </a:t>
            </a:r>
            <a:r>
              <a:rPr lang="uk-UA" sz="3500" b="1" spc="-30" dirty="0">
                <a:ln>
                  <a:solidFill>
                    <a:schemeClr val="bg2"/>
                  </a:solidFill>
                </a:ln>
                <a:latin typeface="Monotype Corsiva" pitchFamily="66" charset="0"/>
              </a:rPr>
              <a:t>Методи оптимізації абсолютної величини витрат підприємства.</a:t>
            </a:r>
          </a:p>
          <a:p>
            <a:pPr lvl="1" algn="just">
              <a:defRPr/>
            </a:pPr>
            <a:r>
              <a:rPr lang="uk-UA" sz="3500" b="1" spc="-30" dirty="0">
                <a:ln>
                  <a:solidFill>
                    <a:schemeClr val="bg2"/>
                  </a:solidFill>
                </a:ln>
                <a:latin typeface="Monotype Corsiva" pitchFamily="66" charset="0"/>
              </a:rPr>
              <a:t>2. Оцінка очікуваних витрат та їх вплив на прийняття управлінських рішень.</a:t>
            </a:r>
          </a:p>
          <a:p>
            <a:pPr lvl="1" algn="just">
              <a:defRPr/>
            </a:pPr>
            <a:r>
              <a:rPr lang="uk-UA" sz="3500" b="1" spc="-30" dirty="0">
                <a:ln>
                  <a:solidFill>
                    <a:schemeClr val="bg2"/>
                  </a:solidFill>
                </a:ln>
                <a:latin typeface="Monotype Corsiva" pitchFamily="66" charset="0"/>
              </a:rPr>
              <a:t>3. Основні методи і технології бюджетування витрат та прогнозування прибутку підприємства</a:t>
            </a:r>
          </a:p>
          <a:p>
            <a:pPr eaLnBrk="1" fontAlgn="auto" hangingPunct="1">
              <a:spcAft>
                <a:spcPts val="0"/>
              </a:spcAft>
              <a:buFont typeface="Wingdings 2"/>
              <a:buNone/>
              <a:defRPr/>
            </a:pPr>
            <a:endParaRPr lang="uk-UA" sz="5000" b="1" dirty="0">
              <a:solidFill>
                <a:schemeClr val="tx1"/>
              </a:solidFill>
              <a:latin typeface="Monotype Corsiva" pitchFamily="66" charset="0"/>
            </a:endParaRPr>
          </a:p>
        </p:txBody>
      </p:sp>
    </p:spTree>
  </p:cSld>
  <p:clrMapOvr>
    <a:masterClrMapping/>
  </p:clrMapOvr>
  <p:transition>
    <p:wheel spokes="8"/>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36856E1-E030-8685-664F-150ECBA34E6C}"/>
              </a:ext>
            </a:extLst>
          </p:cNvPr>
          <p:cNvSpPr/>
          <p:nvPr/>
        </p:nvSpPr>
        <p:spPr>
          <a:xfrm>
            <a:off x="755576" y="908720"/>
            <a:ext cx="7776864" cy="1446550"/>
          </a:xfrm>
          <a:prstGeom prst="rect">
            <a:avLst/>
          </a:prstGeom>
        </p:spPr>
        <p:txBody>
          <a:bodyPr>
            <a:spAutoFit/>
          </a:bodyPr>
          <a:lstStyle/>
          <a:p>
            <a:pPr marL="0" lvl="1" algn="ctr">
              <a:defRPr/>
            </a:pPr>
            <a:r>
              <a:rPr lang="uk-UA" sz="3500" b="1" spc="-30" dirty="0">
                <a:ln>
                  <a:solidFill>
                    <a:schemeClr val="bg2"/>
                  </a:solidFill>
                </a:ln>
                <a:latin typeface="Monotype Corsiva" pitchFamily="66" charset="0"/>
                <a:cs typeface="Arial" charset="0"/>
              </a:rPr>
              <a:t>2. Оцінка очікуваних витрат та їх вплив на прийняття управлінських рішень.</a:t>
            </a:r>
          </a:p>
          <a:p>
            <a:pPr>
              <a:defRPr/>
            </a:pPr>
            <a:endParaRPr lang="uk-UA" dirty="0">
              <a:latin typeface="Arial" charset="0"/>
              <a:cs typeface="Arial" charset="0"/>
            </a:endParaRPr>
          </a:p>
        </p:txBody>
      </p:sp>
      <p:pic>
        <p:nvPicPr>
          <p:cNvPr id="27651" name="Picture 2" descr="C:\Users\Лена\Desktop\Statiy6961.jpg">
            <a:extLst>
              <a:ext uri="{FF2B5EF4-FFF2-40B4-BE49-F238E27FC236}">
                <a16:creationId xmlns:a16="http://schemas.microsoft.com/office/drawing/2014/main" id="{8CD3AA4E-E3A2-F2A9-A621-EB4B9B523C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313" y="2301875"/>
            <a:ext cx="4032250" cy="371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heel spokes="8"/>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4A8A85-18D1-7F6F-B240-C23506444DFC}"/>
              </a:ext>
            </a:extLst>
          </p:cNvPr>
          <p:cNvSpPr>
            <a:spLocks noGrp="1"/>
          </p:cNvSpPr>
          <p:nvPr>
            <p:ph type="title"/>
          </p:nvPr>
        </p:nvSpPr>
        <p:spPr>
          <a:xfrm>
            <a:off x="457200" y="627534"/>
            <a:ext cx="8229600" cy="1361306"/>
          </a:xfrm>
        </p:spPr>
        <p:txBody>
          <a:bodyPr>
            <a:normAutofit fontScale="90000"/>
          </a:bodyPr>
          <a:lstStyle/>
          <a:p>
            <a:pPr marL="0" indent="0" algn="just">
              <a:defRPr/>
            </a:pPr>
            <a:r>
              <a:rPr lang="uk-UA" sz="2600" b="1" dirty="0">
                <a:solidFill>
                  <a:schemeClr val="tx1"/>
                </a:solidFill>
                <a:latin typeface="Arial" pitchFamily="34" charset="0"/>
                <a:ea typeface="+mn-ea"/>
                <a:cs typeface="Arial" pitchFamily="34" charset="0"/>
              </a:rPr>
              <a:t>ОЦІНКА ОЧІКУВАНИХ ВИТРАТ – це процес визначення граничних витрат у відповідності до граничних доходів</a:t>
            </a:r>
            <a:br>
              <a:rPr lang="uk-UA" sz="2500" b="1" dirty="0">
                <a:solidFill>
                  <a:schemeClr val="tx1"/>
                </a:solidFill>
                <a:latin typeface="Arial" pitchFamily="34" charset="0"/>
                <a:ea typeface="+mn-ea"/>
                <a:cs typeface="Arial" pitchFamily="34" charset="0"/>
              </a:rPr>
            </a:br>
            <a:br>
              <a:rPr lang="uk-UA" sz="2500" b="1" dirty="0">
                <a:solidFill>
                  <a:schemeClr val="tx1"/>
                </a:solidFill>
                <a:latin typeface="Arial" pitchFamily="34" charset="0"/>
                <a:ea typeface="+mn-ea"/>
                <a:cs typeface="Arial" pitchFamily="34" charset="0"/>
              </a:rPr>
            </a:br>
            <a:endParaRPr lang="uk-UA" sz="2600" b="1" dirty="0">
              <a:solidFill>
                <a:schemeClr val="tx1"/>
              </a:solidFill>
              <a:latin typeface="Arial" pitchFamily="34" charset="0"/>
              <a:ea typeface="+mn-ea"/>
              <a:cs typeface="Arial" pitchFamily="34" charset="0"/>
            </a:endParaRPr>
          </a:p>
        </p:txBody>
      </p:sp>
      <p:sp>
        <p:nvSpPr>
          <p:cNvPr id="5" name="Стрелка вниз 4">
            <a:extLst>
              <a:ext uri="{FF2B5EF4-FFF2-40B4-BE49-F238E27FC236}">
                <a16:creationId xmlns:a16="http://schemas.microsoft.com/office/drawing/2014/main" id="{43F165CB-F90D-970D-DFA1-C15EA04ACBCA}"/>
              </a:ext>
            </a:extLst>
          </p:cNvPr>
          <p:cNvSpPr/>
          <p:nvPr/>
        </p:nvSpPr>
        <p:spPr>
          <a:xfrm>
            <a:off x="3059113" y="2781300"/>
            <a:ext cx="2736850" cy="2873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a:p>
        </p:txBody>
      </p:sp>
      <p:sp>
        <p:nvSpPr>
          <p:cNvPr id="28676" name="Прямоугольник 5">
            <a:extLst>
              <a:ext uri="{FF2B5EF4-FFF2-40B4-BE49-F238E27FC236}">
                <a16:creationId xmlns:a16="http://schemas.microsoft.com/office/drawing/2014/main" id="{10E53889-479A-85FF-59B8-2817F44CD870}"/>
              </a:ext>
            </a:extLst>
          </p:cNvPr>
          <p:cNvSpPr>
            <a:spLocks noChangeArrowheads="1"/>
          </p:cNvSpPr>
          <p:nvPr/>
        </p:nvSpPr>
        <p:spPr bwMode="auto">
          <a:xfrm>
            <a:off x="611188" y="2274888"/>
            <a:ext cx="8137525"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b="1">
                <a:solidFill>
                  <a:srgbClr val="FFFF00"/>
                </a:solidFill>
              </a:rPr>
              <a:t>МЕТА </a:t>
            </a:r>
            <a:r>
              <a:rPr lang="uk-UA" altLang="ru-UA" b="1">
                <a:solidFill>
                  <a:srgbClr val="FFFF00"/>
                </a:solidFill>
              </a:rPr>
              <a:t>ОЦІНКИ ОЧІКУВАНИХ ВИТРАТ </a:t>
            </a:r>
            <a:br>
              <a:rPr lang="uk-UA" altLang="ru-UA" b="1">
                <a:solidFill>
                  <a:srgbClr val="FFFF00"/>
                </a:solidFill>
              </a:rPr>
            </a:br>
            <a:br>
              <a:rPr lang="uk-UA" altLang="ru-UA" b="1">
                <a:solidFill>
                  <a:srgbClr val="FFFF00"/>
                </a:solidFill>
              </a:rPr>
            </a:br>
            <a:br>
              <a:rPr lang="uk-UA" altLang="ru-UA" b="1">
                <a:solidFill>
                  <a:srgbClr val="FFFF00"/>
                </a:solidFill>
              </a:rPr>
            </a:br>
            <a:r>
              <a:rPr lang="uk-UA" altLang="ru-UA" b="1">
                <a:solidFill>
                  <a:srgbClr val="FFFF00"/>
                </a:solidFill>
              </a:rPr>
              <a:t>пошук таких їх оптимальних співвідношень за структурою та обсягами, щоб збільшення витрат забезпечувало зростання доходів та прибутку підприємства </a:t>
            </a:r>
            <a:endParaRPr lang="uk-UA" altLang="ru-UA">
              <a:solidFill>
                <a:srgbClr val="FFFF00"/>
              </a:solidFill>
            </a:endParaRPr>
          </a:p>
        </p:txBody>
      </p:sp>
      <p:pic>
        <p:nvPicPr>
          <p:cNvPr id="28677" name="Picture 2" descr="C:\Users\Лена\Desktop\13.png">
            <a:extLst>
              <a:ext uri="{FF2B5EF4-FFF2-40B4-BE49-F238E27FC236}">
                <a16:creationId xmlns:a16="http://schemas.microsoft.com/office/drawing/2014/main" id="{C0352C7F-825C-E000-3B5F-7E80F8A930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213" y="4149725"/>
            <a:ext cx="3313112" cy="233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heel spokes="8"/>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E70928F-452B-2CBD-955F-452FB565C261}"/>
              </a:ext>
            </a:extLst>
          </p:cNvPr>
          <p:cNvSpPr/>
          <p:nvPr/>
        </p:nvSpPr>
        <p:spPr>
          <a:xfrm>
            <a:off x="571472" y="260648"/>
            <a:ext cx="7456912" cy="85725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Принципи оцінки очікуваних витрат</a:t>
            </a:r>
          </a:p>
        </p:txBody>
      </p:sp>
      <p:sp>
        <p:nvSpPr>
          <p:cNvPr id="5" name="Прямоугольник с двумя вырезанными противолежащими углами 4">
            <a:extLst>
              <a:ext uri="{FF2B5EF4-FFF2-40B4-BE49-F238E27FC236}">
                <a16:creationId xmlns:a16="http://schemas.microsoft.com/office/drawing/2014/main" id="{4E29BECB-A3E9-4377-6139-67A82D5BA158}"/>
              </a:ext>
            </a:extLst>
          </p:cNvPr>
          <p:cNvSpPr/>
          <p:nvPr/>
        </p:nvSpPr>
        <p:spPr>
          <a:xfrm>
            <a:off x="2339975" y="1196975"/>
            <a:ext cx="6553200"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700" dirty="0"/>
              <a:t>Усі витрати повинні бути економічно виправданими</a:t>
            </a:r>
          </a:p>
        </p:txBody>
      </p:sp>
      <p:sp>
        <p:nvSpPr>
          <p:cNvPr id="6" name="Прямоугольник с двумя вырезанными противолежащими углами 5">
            <a:extLst>
              <a:ext uri="{FF2B5EF4-FFF2-40B4-BE49-F238E27FC236}">
                <a16:creationId xmlns:a16="http://schemas.microsoft.com/office/drawing/2014/main" id="{D587A724-4F6F-9C34-1324-05B85944E9EB}"/>
              </a:ext>
            </a:extLst>
          </p:cNvPr>
          <p:cNvSpPr/>
          <p:nvPr/>
        </p:nvSpPr>
        <p:spPr>
          <a:xfrm>
            <a:off x="2339975" y="1989138"/>
            <a:ext cx="662463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700" dirty="0"/>
              <a:t>Дотримання такого мінімально допустимого рівня витрат, який би приносив максимально можливий дохід</a:t>
            </a:r>
          </a:p>
        </p:txBody>
      </p:sp>
      <p:sp>
        <p:nvSpPr>
          <p:cNvPr id="7" name="Прямоугольник с двумя вырезанными противолежащими углами 6">
            <a:extLst>
              <a:ext uri="{FF2B5EF4-FFF2-40B4-BE49-F238E27FC236}">
                <a16:creationId xmlns:a16="http://schemas.microsoft.com/office/drawing/2014/main" id="{8A5345F1-6C2D-5C53-7FAD-B61CE934DCB8}"/>
              </a:ext>
            </a:extLst>
          </p:cNvPr>
          <p:cNvSpPr/>
          <p:nvPr/>
        </p:nvSpPr>
        <p:spPr>
          <a:xfrm>
            <a:off x="2411413" y="2859088"/>
            <a:ext cx="6481762"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000" dirty="0"/>
          </a:p>
          <a:p>
            <a:pPr algn="ctr" fontAlgn="auto">
              <a:spcBef>
                <a:spcPts val="0"/>
              </a:spcBef>
              <a:spcAft>
                <a:spcPts val="0"/>
              </a:spcAft>
              <a:defRPr/>
            </a:pPr>
            <a:r>
              <a:rPr lang="uk-UA" sz="1700" dirty="0"/>
              <a:t>Умовно-постійні витрати оцінюються у вартісному вираженні</a:t>
            </a:r>
          </a:p>
          <a:p>
            <a:pPr algn="ctr" fontAlgn="auto">
              <a:spcBef>
                <a:spcPts val="0"/>
              </a:spcBef>
              <a:spcAft>
                <a:spcPts val="0"/>
              </a:spcAft>
              <a:defRPr/>
            </a:pPr>
            <a:endParaRPr lang="uk-UA" sz="2200" dirty="0"/>
          </a:p>
        </p:txBody>
      </p:sp>
      <p:sp>
        <p:nvSpPr>
          <p:cNvPr id="8" name="Прямоугольник с двумя вырезанными противолежащими углами 7">
            <a:extLst>
              <a:ext uri="{FF2B5EF4-FFF2-40B4-BE49-F238E27FC236}">
                <a16:creationId xmlns:a16="http://schemas.microsoft.com/office/drawing/2014/main" id="{37CB3ECE-654B-19FC-5D66-40948EDBCA69}"/>
              </a:ext>
            </a:extLst>
          </p:cNvPr>
          <p:cNvSpPr/>
          <p:nvPr/>
        </p:nvSpPr>
        <p:spPr>
          <a:xfrm>
            <a:off x="2411413" y="3722688"/>
            <a:ext cx="6481762"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700" dirty="0"/>
              <a:t>Умовно-змінні витрати оцінюються за рівнем відношення до обсягу загального доходу підприємства</a:t>
            </a:r>
          </a:p>
        </p:txBody>
      </p:sp>
      <p:sp>
        <p:nvSpPr>
          <p:cNvPr id="9" name="Прямоугольник с двумя вырезанными противолежащими углами 8">
            <a:extLst>
              <a:ext uri="{FF2B5EF4-FFF2-40B4-BE49-F238E27FC236}">
                <a16:creationId xmlns:a16="http://schemas.microsoft.com/office/drawing/2014/main" id="{863F2824-4719-3DAB-6FEA-D5B5CB227146}"/>
              </a:ext>
            </a:extLst>
          </p:cNvPr>
          <p:cNvSpPr/>
          <p:nvPr/>
        </p:nvSpPr>
        <p:spPr>
          <a:xfrm>
            <a:off x="2411413" y="4508500"/>
            <a:ext cx="6481762"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1700" dirty="0"/>
              <a:t>Узгодженість і однаковість віднесення витрат на той чи інший вид продукції або послуги, а також підрозділ при плануванні</a:t>
            </a:r>
          </a:p>
        </p:txBody>
      </p:sp>
      <p:sp>
        <p:nvSpPr>
          <p:cNvPr id="10" name="Штриховая стрелка вправо 9">
            <a:extLst>
              <a:ext uri="{FF2B5EF4-FFF2-40B4-BE49-F238E27FC236}">
                <a16:creationId xmlns:a16="http://schemas.microsoft.com/office/drawing/2014/main" id="{C77F19B4-D405-6E65-FE84-CF31B5364D0D}"/>
              </a:ext>
            </a:extLst>
          </p:cNvPr>
          <p:cNvSpPr/>
          <p:nvPr/>
        </p:nvSpPr>
        <p:spPr>
          <a:xfrm>
            <a:off x="928688" y="11969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1" name="Штриховая стрелка вправо 10">
            <a:extLst>
              <a:ext uri="{FF2B5EF4-FFF2-40B4-BE49-F238E27FC236}">
                <a16:creationId xmlns:a16="http://schemas.microsoft.com/office/drawing/2014/main" id="{55B8C66A-2071-D091-D64C-0D9216D97D85}"/>
              </a:ext>
            </a:extLst>
          </p:cNvPr>
          <p:cNvSpPr/>
          <p:nvPr/>
        </p:nvSpPr>
        <p:spPr>
          <a:xfrm>
            <a:off x="928688" y="19891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Штриховая стрелка вправо 11">
            <a:extLst>
              <a:ext uri="{FF2B5EF4-FFF2-40B4-BE49-F238E27FC236}">
                <a16:creationId xmlns:a16="http://schemas.microsoft.com/office/drawing/2014/main" id="{B615CBBB-B9C2-4AD2-8C33-FED7287938EB}"/>
              </a:ext>
            </a:extLst>
          </p:cNvPr>
          <p:cNvSpPr/>
          <p:nvPr/>
        </p:nvSpPr>
        <p:spPr>
          <a:xfrm>
            <a:off x="1000125" y="293052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Штриховая стрелка вправо 12">
            <a:extLst>
              <a:ext uri="{FF2B5EF4-FFF2-40B4-BE49-F238E27FC236}">
                <a16:creationId xmlns:a16="http://schemas.microsoft.com/office/drawing/2014/main" id="{E8B71429-0B00-6504-E7C7-DD86EF1003C8}"/>
              </a:ext>
            </a:extLst>
          </p:cNvPr>
          <p:cNvSpPr/>
          <p:nvPr/>
        </p:nvSpPr>
        <p:spPr>
          <a:xfrm>
            <a:off x="1000125" y="379412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4" name="Штриховая стрелка вправо 13">
            <a:extLst>
              <a:ext uri="{FF2B5EF4-FFF2-40B4-BE49-F238E27FC236}">
                <a16:creationId xmlns:a16="http://schemas.microsoft.com/office/drawing/2014/main" id="{7D17FC2F-B11B-29E0-A288-806531008A98}"/>
              </a:ext>
            </a:extLst>
          </p:cNvPr>
          <p:cNvSpPr/>
          <p:nvPr/>
        </p:nvSpPr>
        <p:spPr>
          <a:xfrm>
            <a:off x="1000125" y="45085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5" name="Штриховая стрелка вправо 14">
            <a:extLst>
              <a:ext uri="{FF2B5EF4-FFF2-40B4-BE49-F238E27FC236}">
                <a16:creationId xmlns:a16="http://schemas.microsoft.com/office/drawing/2014/main" id="{09DD76A1-4446-F246-4D5C-36C68D7D1F49}"/>
              </a:ext>
            </a:extLst>
          </p:cNvPr>
          <p:cNvSpPr/>
          <p:nvPr/>
        </p:nvSpPr>
        <p:spPr>
          <a:xfrm>
            <a:off x="971550" y="53006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6" name="Прямоугольник с двумя вырезанными противолежащими углами 15">
            <a:extLst>
              <a:ext uri="{FF2B5EF4-FFF2-40B4-BE49-F238E27FC236}">
                <a16:creationId xmlns:a16="http://schemas.microsoft.com/office/drawing/2014/main" id="{31061985-D1FE-F88B-3924-D3A6862FB08B}"/>
              </a:ext>
            </a:extLst>
          </p:cNvPr>
          <p:cNvSpPr/>
          <p:nvPr/>
        </p:nvSpPr>
        <p:spPr>
          <a:xfrm>
            <a:off x="2411413" y="5302250"/>
            <a:ext cx="6408737"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1700" dirty="0"/>
              <a:t>Відносити витрати на собівартість продукції та послуг залежно від їх обсягів виробництва та реалізації</a:t>
            </a:r>
          </a:p>
        </p:txBody>
      </p:sp>
      <p:sp>
        <p:nvSpPr>
          <p:cNvPr id="17" name="Штриховая стрелка вправо 16">
            <a:extLst>
              <a:ext uri="{FF2B5EF4-FFF2-40B4-BE49-F238E27FC236}">
                <a16:creationId xmlns:a16="http://schemas.microsoft.com/office/drawing/2014/main" id="{E326232D-1C81-9BFD-82BF-1A78FCEC9B0F}"/>
              </a:ext>
            </a:extLst>
          </p:cNvPr>
          <p:cNvSpPr/>
          <p:nvPr/>
        </p:nvSpPr>
        <p:spPr>
          <a:xfrm>
            <a:off x="971550" y="602138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8" name="Прямоугольник с двумя вырезанными противолежащими углами 17">
            <a:extLst>
              <a:ext uri="{FF2B5EF4-FFF2-40B4-BE49-F238E27FC236}">
                <a16:creationId xmlns:a16="http://schemas.microsoft.com/office/drawing/2014/main" id="{1A6C3BD9-B6FA-B77D-8CA4-E1E4613E84A3}"/>
              </a:ext>
            </a:extLst>
          </p:cNvPr>
          <p:cNvSpPr/>
          <p:nvPr/>
        </p:nvSpPr>
        <p:spPr>
          <a:xfrm>
            <a:off x="2411413" y="6094413"/>
            <a:ext cx="6408737"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700" dirty="0"/>
              <a:t>Визначати склад витрат  з використанням єдиного алгоритму розрахунків</a:t>
            </a:r>
            <a:endParaRPr lang="uk-UA" sz="2200" dirty="0"/>
          </a:p>
        </p:txBody>
      </p:sp>
    </p:spTree>
  </p:cSld>
  <p:clrMapOvr>
    <a:masterClrMapping/>
  </p:clrMapOvr>
  <p:transition>
    <p:wheel spokes="8"/>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888D17DC-7182-080C-1308-E07CFB23A330}"/>
              </a:ext>
            </a:extLst>
          </p:cNvPr>
          <p:cNvGraphicFramePr>
            <a:graphicFrameLocks noGrp="1"/>
          </p:cNvGraphicFramePr>
          <p:nvPr/>
        </p:nvGraphicFramePr>
        <p:xfrm>
          <a:off x="611188" y="836613"/>
          <a:ext cx="7921625" cy="5516562"/>
        </p:xfrm>
        <a:graphic>
          <a:graphicData uri="http://schemas.openxmlformats.org/drawingml/2006/table">
            <a:tbl>
              <a:tblPr/>
              <a:tblGrid>
                <a:gridCol w="2520950">
                  <a:extLst>
                    <a:ext uri="{9D8B030D-6E8A-4147-A177-3AD203B41FA5}">
                      <a16:colId xmlns:a16="http://schemas.microsoft.com/office/drawing/2014/main" val="791816694"/>
                    </a:ext>
                  </a:extLst>
                </a:gridCol>
                <a:gridCol w="5400675">
                  <a:extLst>
                    <a:ext uri="{9D8B030D-6E8A-4147-A177-3AD203B41FA5}">
                      <a16:colId xmlns:a16="http://schemas.microsoft.com/office/drawing/2014/main" val="626037912"/>
                    </a:ext>
                  </a:extLst>
                </a:gridCol>
              </a:tblGrid>
              <a:tr h="374650">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1"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Назва етапу</a:t>
                      </a:r>
                      <a:endPar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1"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Коротка характеристика</a:t>
                      </a:r>
                      <a:endPar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962034"/>
                  </a:ext>
                </a:extLst>
              </a:tr>
              <a:tr h="749300">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Етап 1. </a:t>
                      </a:r>
                    </a:p>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Аналітичні розрахунки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Здійснюється розподіл фактичних витрат за звітний період на умовно-постійні витрати та умовно-змінні витрати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84790111"/>
                  </a:ext>
                </a:extLst>
              </a:tr>
              <a:tr h="1123950">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Етап 2. </a:t>
                      </a:r>
                    </a:p>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Оцінка очікуваних витрат</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Проводиться власне оцінка (планування) очікуваних витрат та обґрунтування їх розподілу за статтями та ефективності в цілому по підприємству</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5328745"/>
                  </a:ext>
                </a:extLst>
              </a:tr>
              <a:tr h="749300">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Етап 3. </a:t>
                      </a:r>
                    </a:p>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Перевірка допустимості витрат</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20638" indent="-20638"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20638" marR="0" lvl="0" indent="-20638"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Проводиться порівняння запланованих обсягів витрат з гранично можливими витратами, граничними доходами та прибутком</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10596516"/>
                  </a:ext>
                </a:extLst>
              </a:tr>
              <a:tr h="1249363">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Етап 4. </a:t>
                      </a:r>
                    </a:p>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Прийняття управлінських рішень щодо очікуваних витрат</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Розробляються заходи щодо управління витратами з урахуванням їх оптимізації та ефективності</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28798464"/>
                  </a:ext>
                </a:extLst>
              </a:tr>
              <a:tr h="1123950">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Етап 5. </a:t>
                      </a:r>
                    </a:p>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Порівняння відносних показників витрат</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tabLst>
                          <a:tab pos="449263" algn="l"/>
                          <a:tab pos="539750" algn="l"/>
                        </a:tabLst>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tabLst>
                          <a:tab pos="449263" algn="l"/>
                          <a:tab pos="539750" algn="l"/>
                        </a:tabLst>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tabLst>
                          <a:tab pos="449263" algn="l"/>
                          <a:tab pos="539750" algn="l"/>
                        </a:tabLst>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tabLst>
                          <a:tab pos="449263" algn="l"/>
                          <a:tab pos="539750" algn="l"/>
                        </a:tabLst>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tabLst>
                          <a:tab pos="449263" algn="l"/>
                          <a:tab pos="539750" algn="l"/>
                        </a:tabLst>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449263" algn="l"/>
                          <a:tab pos="539750" algn="l"/>
                        </a:tabLst>
                      </a:pPr>
                      <a:r>
                        <a:rPr kumimoji="0" lang="uk-UA" altLang="ru-UA"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Проводиться порівняння відносних показників витрат і витрат на одиницю продукцію, обсяг реалізації</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27337923"/>
                  </a:ext>
                </a:extLst>
              </a:tr>
            </a:tbl>
          </a:graphicData>
        </a:graphic>
      </p:graphicFrame>
      <p:sp>
        <p:nvSpPr>
          <p:cNvPr id="30745" name="Rectangle 1">
            <a:extLst>
              <a:ext uri="{FF2B5EF4-FFF2-40B4-BE49-F238E27FC236}">
                <a16:creationId xmlns:a16="http://schemas.microsoft.com/office/drawing/2014/main" id="{C40EA8A3-3BBA-8922-55B6-DAD70CE2D63E}"/>
              </a:ext>
            </a:extLst>
          </p:cNvPr>
          <p:cNvSpPr>
            <a:spLocks noChangeArrowheads="1"/>
          </p:cNvSpPr>
          <p:nvPr/>
        </p:nvSpPr>
        <p:spPr bwMode="auto">
          <a:xfrm>
            <a:off x="1882775" y="220663"/>
            <a:ext cx="5378450" cy="40005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indent="450850" eaLnBrk="0" hangingPunct="0">
              <a:tabLst>
                <a:tab pos="450850" algn="l"/>
                <a:tab pos="539750" algn="l"/>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450850" algn="l"/>
                <a:tab pos="539750"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450850" algn="l"/>
                <a:tab pos="539750"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450850" algn="l"/>
                <a:tab pos="539750"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450850" algn="l"/>
                <a:tab pos="53975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450850" algn="l"/>
                <a:tab pos="53975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450850" algn="l"/>
                <a:tab pos="53975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450850" algn="l"/>
                <a:tab pos="53975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450850" algn="l"/>
                <a:tab pos="539750" algn="l"/>
              </a:tabLst>
              <a:defRPr>
                <a:solidFill>
                  <a:schemeClr val="tx1"/>
                </a:solidFill>
                <a:latin typeface="Arial" panose="020B0604020202020204" pitchFamily="34" charset="0"/>
                <a:cs typeface="Arial" panose="020B0604020202020204" pitchFamily="34" charset="0"/>
              </a:defRPr>
            </a:lvl9pPr>
          </a:lstStyle>
          <a:p>
            <a:pPr algn="ctr"/>
            <a:r>
              <a:rPr lang="uk-UA" altLang="ru-UA" sz="2000" b="1">
                <a:solidFill>
                  <a:srgbClr val="FF0000"/>
                </a:solidFill>
                <a:cs typeface="Times New Roman" panose="02020603050405020304" pitchFamily="18" charset="0"/>
              </a:rPr>
              <a:t>ЕТАПИ ОЦІНКИ ОЧІКУВАНИХ ВИТРАТ</a:t>
            </a:r>
            <a:endParaRPr lang="uk-UA" altLang="ru-UA" sz="2000">
              <a:solidFill>
                <a:srgbClr val="FF0000"/>
              </a:solidFill>
            </a:endParaRPr>
          </a:p>
        </p:txBody>
      </p:sp>
    </p:spTree>
  </p:cSld>
  <p:clrMapOvr>
    <a:masterClrMapping/>
  </p:clrMapOvr>
  <p:transition>
    <p:wheel spokes="8"/>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78603D8-E6BF-5CA0-6D3A-3FD35570D3C5}"/>
              </a:ext>
            </a:extLst>
          </p:cNvPr>
          <p:cNvSpPr/>
          <p:nvPr/>
        </p:nvSpPr>
        <p:spPr>
          <a:xfrm>
            <a:off x="571472" y="332656"/>
            <a:ext cx="6500858" cy="85725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5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a:p>
            <a:pPr algn="ctr">
              <a:spcAft>
                <a:spcPts val="0"/>
              </a:spcAft>
              <a:tabLst>
                <a:tab pos="450215" algn="l"/>
                <a:tab pos="540385" algn="l"/>
              </a:tabLst>
              <a:defRPr/>
            </a:pPr>
            <a:r>
              <a:rPr lang="uk-UA" sz="2800" dirty="0">
                <a:latin typeface="Times New Roman"/>
                <a:ea typeface="Times New Roman"/>
                <a:cs typeface="Times New Roman"/>
              </a:rPr>
              <a:t>Етап 2. </a:t>
            </a:r>
          </a:p>
          <a:p>
            <a:pPr algn="ctr">
              <a:spcAft>
                <a:spcPts val="0"/>
              </a:spcAft>
              <a:tabLst>
                <a:tab pos="450215" algn="l"/>
                <a:tab pos="540385" algn="l"/>
              </a:tabLst>
              <a:defRPr/>
            </a:pPr>
            <a:r>
              <a:rPr lang="uk-UA" sz="2800" dirty="0">
                <a:latin typeface="Times New Roman"/>
                <a:ea typeface="Times New Roman"/>
                <a:cs typeface="Times New Roman"/>
              </a:rPr>
              <a:t>Оцінка очікуваних витрат</a:t>
            </a:r>
          </a:p>
          <a:p>
            <a:pPr algn="ctr" fontAlgn="auto">
              <a:spcBef>
                <a:spcPts val="0"/>
              </a:spcBef>
              <a:spcAft>
                <a:spcPts val="0"/>
              </a:spcAft>
              <a:defRPr/>
            </a:pP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6" name="Прямоугольник с двумя вырезанными противолежащими углами 5">
            <a:extLst>
              <a:ext uri="{FF2B5EF4-FFF2-40B4-BE49-F238E27FC236}">
                <a16:creationId xmlns:a16="http://schemas.microsoft.com/office/drawing/2014/main" id="{234191A6-FC4B-4DA2-15D0-F7E852C1EF55}"/>
              </a:ext>
            </a:extLst>
          </p:cNvPr>
          <p:cNvSpPr/>
          <p:nvPr/>
        </p:nvSpPr>
        <p:spPr>
          <a:xfrm>
            <a:off x="2571750" y="1341438"/>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dirty="0"/>
              <a:t>Визначення умовно-постійних витрат з коригуванням на індекс інфляції</a:t>
            </a:r>
          </a:p>
        </p:txBody>
      </p:sp>
      <p:sp>
        <p:nvSpPr>
          <p:cNvPr id="7" name="Прямоугольник с двумя вырезанными противолежащими углами 6">
            <a:extLst>
              <a:ext uri="{FF2B5EF4-FFF2-40B4-BE49-F238E27FC236}">
                <a16:creationId xmlns:a16="http://schemas.microsoft.com/office/drawing/2014/main" id="{B40BFD94-B567-C117-9FFF-8108CF26F41F}"/>
              </a:ext>
            </a:extLst>
          </p:cNvPr>
          <p:cNvSpPr/>
          <p:nvPr/>
        </p:nvSpPr>
        <p:spPr>
          <a:xfrm>
            <a:off x="2571750" y="2120900"/>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a:t>оцінити умовно-змінні витрати</a:t>
            </a:r>
            <a:endParaRPr lang="uk-UA" sz="2200" dirty="0"/>
          </a:p>
        </p:txBody>
      </p:sp>
      <p:sp>
        <p:nvSpPr>
          <p:cNvPr id="11" name="Штриховая стрелка вправо 10">
            <a:extLst>
              <a:ext uri="{FF2B5EF4-FFF2-40B4-BE49-F238E27FC236}">
                <a16:creationId xmlns:a16="http://schemas.microsoft.com/office/drawing/2014/main" id="{AB8766A4-9BF3-2D56-17CB-3E0A8EE24400}"/>
              </a:ext>
            </a:extLst>
          </p:cNvPr>
          <p:cNvSpPr/>
          <p:nvPr/>
        </p:nvSpPr>
        <p:spPr>
          <a:xfrm>
            <a:off x="928688" y="13414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Штриховая стрелка вправо 11">
            <a:extLst>
              <a:ext uri="{FF2B5EF4-FFF2-40B4-BE49-F238E27FC236}">
                <a16:creationId xmlns:a16="http://schemas.microsoft.com/office/drawing/2014/main" id="{F68B82ED-3F98-D969-6184-A466E9D1C99B}"/>
              </a:ext>
            </a:extLst>
          </p:cNvPr>
          <p:cNvSpPr/>
          <p:nvPr/>
        </p:nvSpPr>
        <p:spPr>
          <a:xfrm>
            <a:off x="1000125" y="21923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Прямоугольник с двумя вырезанными противолежащими углами 12">
            <a:extLst>
              <a:ext uri="{FF2B5EF4-FFF2-40B4-BE49-F238E27FC236}">
                <a16:creationId xmlns:a16="http://schemas.microsoft.com/office/drawing/2014/main" id="{F45DD9DF-3A85-5031-C47B-75D98C7DBA18}"/>
              </a:ext>
            </a:extLst>
          </p:cNvPr>
          <p:cNvSpPr/>
          <p:nvPr/>
        </p:nvSpPr>
        <p:spPr>
          <a:xfrm>
            <a:off x="1016000" y="3213100"/>
            <a:ext cx="7300913" cy="22320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2400" dirty="0"/>
              <a:t> 				</a:t>
            </a:r>
          </a:p>
          <a:p>
            <a:pPr>
              <a:defRPr/>
            </a:pPr>
            <a:r>
              <a:rPr lang="uk-UA" sz="2400" dirty="0"/>
              <a:t> 	</a:t>
            </a:r>
          </a:p>
          <a:p>
            <a:pPr>
              <a:defRPr/>
            </a:pPr>
            <a:r>
              <a:rPr lang="uk-UA" sz="2400" dirty="0"/>
              <a:t>УЗВ – умовно-змінні витрати. </a:t>
            </a:r>
          </a:p>
          <a:p>
            <a:pPr>
              <a:defRPr/>
            </a:pPr>
            <a:r>
              <a:rPr lang="uk-UA" sz="2400" dirty="0" err="1"/>
              <a:t>ПВ</a:t>
            </a:r>
            <a:r>
              <a:rPr lang="uk-UA" sz="2400" dirty="0"/>
              <a:t> – плановий розмір виручки (обсягу виробництва).</a:t>
            </a:r>
          </a:p>
        </p:txBody>
      </p:sp>
      <p:sp>
        <p:nvSpPr>
          <p:cNvPr id="31752" name="Rectangle 2">
            <a:extLst>
              <a:ext uri="{FF2B5EF4-FFF2-40B4-BE49-F238E27FC236}">
                <a16:creationId xmlns:a16="http://schemas.microsoft.com/office/drawing/2014/main" id="{E7178E3D-8C70-07C3-5706-A304CB7EE2D6}"/>
              </a:ext>
            </a:extLst>
          </p:cNvPr>
          <p:cNvSpPr>
            <a:spLocks noChangeArrowheads="1"/>
          </p:cNvSpPr>
          <p:nvPr/>
        </p:nvSpPr>
        <p:spPr bwMode="auto">
          <a:xfrm>
            <a:off x="0" y="0"/>
            <a:ext cx="914400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1753" name="Rectangle 4">
            <a:extLst>
              <a:ext uri="{FF2B5EF4-FFF2-40B4-BE49-F238E27FC236}">
                <a16:creationId xmlns:a16="http://schemas.microsoft.com/office/drawing/2014/main" id="{D905D8D2-1029-DF98-FDC7-230941D51943}"/>
              </a:ext>
            </a:extLst>
          </p:cNvPr>
          <p:cNvSpPr>
            <a:spLocks noChangeArrowheads="1"/>
          </p:cNvSpPr>
          <p:nvPr/>
        </p:nvSpPr>
        <p:spPr bwMode="auto">
          <a:xfrm>
            <a:off x="0" y="0"/>
            <a:ext cx="914400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pic>
        <p:nvPicPr>
          <p:cNvPr id="31754" name="Picture 3">
            <a:extLst>
              <a:ext uri="{FF2B5EF4-FFF2-40B4-BE49-F238E27FC236}">
                <a16:creationId xmlns:a16="http://schemas.microsoft.com/office/drawing/2014/main" id="{C808889D-A57C-A918-C014-99440F9A6DA2}"/>
              </a:ext>
            </a:extLst>
          </p:cNvPr>
          <p:cNvPicPr>
            <a:picLocks noChangeAspect="1" noChangeArrowheads="1"/>
          </p:cNvPicPr>
          <p:nvPr/>
        </p:nvPicPr>
        <p:blipFill>
          <a:blip r:embed="rId2">
            <a:clrChange>
              <a:clrFrom>
                <a:srgbClr val="FFFFFF"/>
              </a:clrFrom>
              <a:clrTo>
                <a:srgbClr val="FFFFFF">
                  <a:alpha val="0"/>
                </a:srgbClr>
              </a:clrTo>
            </a:clrChange>
            <a:lum bright="-40000"/>
            <a:extLst>
              <a:ext uri="{28A0092B-C50C-407E-A947-70E740481C1C}">
                <a14:useLocalDpi xmlns:a14="http://schemas.microsoft.com/office/drawing/2010/main" val="0"/>
              </a:ext>
            </a:extLst>
          </a:blip>
          <a:srcRect/>
          <a:stretch>
            <a:fillRect/>
          </a:stretch>
        </p:blipFill>
        <p:spPr bwMode="auto">
          <a:xfrm>
            <a:off x="2411413" y="3357563"/>
            <a:ext cx="3313112"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5" name="Rectangle 5">
            <a:extLst>
              <a:ext uri="{FF2B5EF4-FFF2-40B4-BE49-F238E27FC236}">
                <a16:creationId xmlns:a16="http://schemas.microsoft.com/office/drawing/2014/main" id="{736F5443-6433-DF81-3E5F-0E3E447E3178}"/>
              </a:ext>
            </a:extLst>
          </p:cNvPr>
          <p:cNvSpPr>
            <a:spLocks noChangeArrowheads="1"/>
          </p:cNvSpPr>
          <p:nvPr/>
        </p:nvSpPr>
        <p:spPr bwMode="auto">
          <a:xfrm>
            <a:off x="0" y="285750"/>
            <a:ext cx="914400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uk-UA" altLang="ru-UA" sz="1300">
                <a:cs typeface="Times New Roman" panose="02020603050405020304" pitchFamily="18" charset="0"/>
              </a:rPr>
              <a:t> 	</a:t>
            </a:r>
            <a:r>
              <a:rPr lang="uk-UA" altLang="ru-UA" sz="900"/>
              <a:t> </a:t>
            </a:r>
            <a:endParaRPr lang="uk-UA" altLang="ru-UA"/>
          </a:p>
        </p:txBody>
      </p:sp>
    </p:spTree>
  </p:cSld>
  <p:clrMapOvr>
    <a:masterClrMapping/>
  </p:clrMapOvr>
  <p:transition>
    <p:wheel spokes="8"/>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647730A-3E0A-491C-6EAB-50BC48B39221}"/>
              </a:ext>
            </a:extLst>
          </p:cNvPr>
          <p:cNvSpPr/>
          <p:nvPr/>
        </p:nvSpPr>
        <p:spPr>
          <a:xfrm>
            <a:off x="571472" y="332656"/>
            <a:ext cx="6500858" cy="85725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5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a:p>
            <a:pPr algn="ctr">
              <a:spcAft>
                <a:spcPts val="0"/>
              </a:spcAft>
              <a:tabLst>
                <a:tab pos="450215" algn="l"/>
                <a:tab pos="540385" algn="l"/>
              </a:tabLst>
              <a:defRPr/>
            </a:pPr>
            <a:r>
              <a:rPr lang="uk-UA" sz="2800" dirty="0">
                <a:latin typeface="Times New Roman"/>
                <a:ea typeface="Times New Roman"/>
                <a:cs typeface="Times New Roman"/>
              </a:rPr>
              <a:t>Етап 3. </a:t>
            </a:r>
          </a:p>
          <a:p>
            <a:pPr algn="ctr">
              <a:spcAft>
                <a:spcPts val="0"/>
              </a:spcAft>
              <a:tabLst>
                <a:tab pos="450215" algn="l"/>
                <a:tab pos="540385" algn="l"/>
              </a:tabLst>
              <a:defRPr/>
            </a:pPr>
            <a:r>
              <a:rPr lang="uk-UA" sz="2800" dirty="0">
                <a:latin typeface="Times New Roman"/>
                <a:ea typeface="Times New Roman"/>
                <a:cs typeface="Times New Roman"/>
              </a:rPr>
              <a:t>Перевірка допустимості витрат</a:t>
            </a:r>
          </a:p>
          <a:p>
            <a:pPr algn="ctr" fontAlgn="auto">
              <a:spcBef>
                <a:spcPts val="0"/>
              </a:spcBef>
              <a:spcAft>
                <a:spcPts val="0"/>
              </a:spcAft>
              <a:defRPr/>
            </a:pP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6" name="Прямоугольник с двумя вырезанными противолежащими углами 5">
            <a:extLst>
              <a:ext uri="{FF2B5EF4-FFF2-40B4-BE49-F238E27FC236}">
                <a16:creationId xmlns:a16="http://schemas.microsoft.com/office/drawing/2014/main" id="{4D3C7960-9AB2-BA54-59BB-E1CD6C3FF0B6}"/>
              </a:ext>
            </a:extLst>
          </p:cNvPr>
          <p:cNvSpPr/>
          <p:nvPr/>
        </p:nvSpPr>
        <p:spPr>
          <a:xfrm>
            <a:off x="2571750" y="1196975"/>
            <a:ext cx="6176963" cy="858838"/>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визначається бажаний рівень прибутку, з урахуванням запланованих відносних показників його розподілу та використання</a:t>
            </a:r>
          </a:p>
        </p:txBody>
      </p:sp>
      <p:sp>
        <p:nvSpPr>
          <p:cNvPr id="7" name="Прямоугольник с двумя вырезанными противолежащими углами 6">
            <a:extLst>
              <a:ext uri="{FF2B5EF4-FFF2-40B4-BE49-F238E27FC236}">
                <a16:creationId xmlns:a16="http://schemas.microsoft.com/office/drawing/2014/main" id="{CA52C853-4DDC-39A4-932E-0A3E1EDEEA3C}"/>
              </a:ext>
            </a:extLst>
          </p:cNvPr>
          <p:cNvSpPr/>
          <p:nvPr/>
        </p:nvSpPr>
        <p:spPr>
          <a:xfrm>
            <a:off x="2571750" y="2120900"/>
            <a:ext cx="6103938" cy="1452563"/>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на основі розрахованих джерел отримання прибутку (виручки від реалізації та інших шляхів надходжень), які розглядаються на цьому етапі як граничні, визначаються допустимі обсяги витрат у плановому періоді</a:t>
            </a:r>
          </a:p>
        </p:txBody>
      </p:sp>
      <p:sp>
        <p:nvSpPr>
          <p:cNvPr id="11" name="Штриховая стрелка вправо 10">
            <a:extLst>
              <a:ext uri="{FF2B5EF4-FFF2-40B4-BE49-F238E27FC236}">
                <a16:creationId xmlns:a16="http://schemas.microsoft.com/office/drawing/2014/main" id="{F1E20DBD-ACEB-6D93-BBB1-FC6EA1FA01A7}"/>
              </a:ext>
            </a:extLst>
          </p:cNvPr>
          <p:cNvSpPr/>
          <p:nvPr/>
        </p:nvSpPr>
        <p:spPr>
          <a:xfrm>
            <a:off x="928688" y="13414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Штриховая стрелка вправо 11">
            <a:extLst>
              <a:ext uri="{FF2B5EF4-FFF2-40B4-BE49-F238E27FC236}">
                <a16:creationId xmlns:a16="http://schemas.microsoft.com/office/drawing/2014/main" id="{49ADF536-A36F-FB77-A683-E764B5FA1B1D}"/>
              </a:ext>
            </a:extLst>
          </p:cNvPr>
          <p:cNvSpPr/>
          <p:nvPr/>
        </p:nvSpPr>
        <p:spPr>
          <a:xfrm>
            <a:off x="1000125" y="25701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Прямоугольник с двумя вырезанными противолежащими углами 12">
            <a:extLst>
              <a:ext uri="{FF2B5EF4-FFF2-40B4-BE49-F238E27FC236}">
                <a16:creationId xmlns:a16="http://schemas.microsoft.com/office/drawing/2014/main" id="{B197ABE1-7FEB-9890-2E9A-082A52AB7E2D}"/>
              </a:ext>
            </a:extLst>
          </p:cNvPr>
          <p:cNvSpPr/>
          <p:nvPr/>
        </p:nvSpPr>
        <p:spPr>
          <a:xfrm>
            <a:off x="1016000" y="3716338"/>
            <a:ext cx="7300913" cy="295275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uk-UA" dirty="0"/>
          </a:p>
          <a:p>
            <a:pPr>
              <a:defRPr/>
            </a:pPr>
            <a:r>
              <a:rPr lang="uk-UA" dirty="0" err="1"/>
              <a:t>В</a:t>
            </a:r>
            <a:r>
              <a:rPr lang="uk-UA" baseline="-25000" dirty="0" err="1"/>
              <a:t>г</a:t>
            </a:r>
            <a:r>
              <a:rPr lang="uk-UA" baseline="-25000" dirty="0"/>
              <a:t> </a:t>
            </a:r>
            <a:r>
              <a:rPr lang="uk-UA" dirty="0"/>
              <a:t>– обсяг допустимих граничних витрат, грн.;</a:t>
            </a:r>
          </a:p>
          <a:p>
            <a:pPr>
              <a:defRPr/>
            </a:pPr>
            <a:r>
              <a:rPr lang="uk-UA" dirty="0" err="1"/>
              <a:t>Д</a:t>
            </a:r>
            <a:r>
              <a:rPr lang="uk-UA" baseline="-25000" dirty="0" err="1"/>
              <a:t>осн</a:t>
            </a:r>
            <a:r>
              <a:rPr lang="uk-UA" baseline="-25000" dirty="0"/>
              <a:t> </a:t>
            </a:r>
            <a:r>
              <a:rPr lang="uk-UA" dirty="0"/>
              <a:t>– загальні доходи від основної діяльності (без урахування сировини), грн.;</a:t>
            </a:r>
          </a:p>
          <a:p>
            <a:pPr>
              <a:defRPr/>
            </a:pPr>
            <a:r>
              <a:rPr lang="uk-UA" dirty="0" err="1"/>
              <a:t>Д</a:t>
            </a:r>
            <a:r>
              <a:rPr lang="uk-UA" baseline="-25000" dirty="0" err="1"/>
              <a:t>п</a:t>
            </a:r>
            <a:r>
              <a:rPr lang="uk-UA" dirty="0"/>
              <a:t> – позареалізаційні доходи, включаючи операційні доходи, грн.;</a:t>
            </a:r>
          </a:p>
          <a:p>
            <a:pPr>
              <a:defRPr/>
            </a:pPr>
            <a:r>
              <a:rPr lang="uk-UA" dirty="0" err="1"/>
              <a:t>П</a:t>
            </a:r>
            <a:r>
              <a:rPr lang="uk-UA" baseline="-25000" dirty="0" err="1"/>
              <a:t>п</a:t>
            </a:r>
            <a:r>
              <a:rPr lang="uk-UA" dirty="0"/>
              <a:t> – плановий обсяг прибутку від основної діяльності, грн.;</a:t>
            </a:r>
          </a:p>
          <a:p>
            <a:pPr>
              <a:defRPr/>
            </a:pPr>
            <a:r>
              <a:rPr lang="uk-UA" dirty="0" err="1"/>
              <a:t>В</a:t>
            </a:r>
            <a:r>
              <a:rPr lang="uk-UA" baseline="-25000" dirty="0" err="1"/>
              <a:t>п</a:t>
            </a:r>
            <a:r>
              <a:rPr lang="uk-UA" dirty="0"/>
              <a:t> – позареалізаційні витрати, грн.</a:t>
            </a:r>
          </a:p>
        </p:txBody>
      </p:sp>
      <p:sp>
        <p:nvSpPr>
          <p:cNvPr id="32776" name="Rectangle 2">
            <a:extLst>
              <a:ext uri="{FF2B5EF4-FFF2-40B4-BE49-F238E27FC236}">
                <a16:creationId xmlns:a16="http://schemas.microsoft.com/office/drawing/2014/main" id="{4FEC04BF-2B26-D534-4A76-75C00121766F}"/>
              </a:ext>
            </a:extLst>
          </p:cNvPr>
          <p:cNvSpPr>
            <a:spLocks noChangeArrowheads="1"/>
          </p:cNvSpPr>
          <p:nvPr/>
        </p:nvSpPr>
        <p:spPr bwMode="auto">
          <a:xfrm>
            <a:off x="0" y="0"/>
            <a:ext cx="914400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2777" name="Rectangle 4">
            <a:extLst>
              <a:ext uri="{FF2B5EF4-FFF2-40B4-BE49-F238E27FC236}">
                <a16:creationId xmlns:a16="http://schemas.microsoft.com/office/drawing/2014/main" id="{5A424F9B-A239-8C48-9473-CDED529BF570}"/>
              </a:ext>
            </a:extLst>
          </p:cNvPr>
          <p:cNvSpPr>
            <a:spLocks noChangeArrowheads="1"/>
          </p:cNvSpPr>
          <p:nvPr/>
        </p:nvSpPr>
        <p:spPr bwMode="auto">
          <a:xfrm>
            <a:off x="0" y="0"/>
            <a:ext cx="914400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2778" name="Rectangle 5">
            <a:extLst>
              <a:ext uri="{FF2B5EF4-FFF2-40B4-BE49-F238E27FC236}">
                <a16:creationId xmlns:a16="http://schemas.microsoft.com/office/drawing/2014/main" id="{F0A039D0-8162-A32B-D03C-F79B49FFC195}"/>
              </a:ext>
            </a:extLst>
          </p:cNvPr>
          <p:cNvSpPr>
            <a:spLocks noChangeArrowheads="1"/>
          </p:cNvSpPr>
          <p:nvPr/>
        </p:nvSpPr>
        <p:spPr bwMode="auto">
          <a:xfrm>
            <a:off x="0" y="285750"/>
            <a:ext cx="914400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uk-UA" altLang="ru-UA" sz="1300">
                <a:cs typeface="Times New Roman" panose="02020603050405020304" pitchFamily="18" charset="0"/>
              </a:rPr>
              <a:t> 	</a:t>
            </a:r>
            <a:r>
              <a:rPr lang="uk-UA" altLang="ru-UA" sz="900"/>
              <a:t> </a:t>
            </a:r>
            <a:endParaRPr lang="uk-UA" altLang="ru-UA"/>
          </a:p>
        </p:txBody>
      </p:sp>
      <p:sp>
        <p:nvSpPr>
          <p:cNvPr id="32779" name="Rectangle 2">
            <a:extLst>
              <a:ext uri="{FF2B5EF4-FFF2-40B4-BE49-F238E27FC236}">
                <a16:creationId xmlns:a16="http://schemas.microsoft.com/office/drawing/2014/main" id="{165603DC-E872-FCFB-FA99-81B408576623}"/>
              </a:ext>
            </a:extLst>
          </p:cNvPr>
          <p:cNvSpPr>
            <a:spLocks noChangeArrowheads="1"/>
          </p:cNvSpPr>
          <p:nvPr/>
        </p:nvSpPr>
        <p:spPr bwMode="auto">
          <a:xfrm>
            <a:off x="0" y="0"/>
            <a:ext cx="914400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pic>
        <p:nvPicPr>
          <p:cNvPr id="32780" name="Picture 1">
            <a:extLst>
              <a:ext uri="{FF2B5EF4-FFF2-40B4-BE49-F238E27FC236}">
                <a16:creationId xmlns:a16="http://schemas.microsoft.com/office/drawing/2014/main" id="{2741D316-ABA6-B868-D827-4ABF7AF04021}"/>
              </a:ext>
            </a:extLst>
          </p:cNvPr>
          <p:cNvPicPr>
            <a:picLocks noChangeAspect="1" noChangeArrowheads="1"/>
          </p:cNvPicPr>
          <p:nvPr/>
        </p:nvPicPr>
        <p:blipFill>
          <a:blip r:embed="rId2">
            <a:clrChange>
              <a:clrFrom>
                <a:srgbClr val="FFFFFF"/>
              </a:clrFrom>
              <a:clrTo>
                <a:srgbClr val="FFFFFF">
                  <a:alpha val="0"/>
                </a:srgbClr>
              </a:clrTo>
            </a:clrChange>
            <a:lum bright="-40000"/>
            <a:extLst>
              <a:ext uri="{28A0092B-C50C-407E-A947-70E740481C1C}">
                <a14:useLocalDpi xmlns:a14="http://schemas.microsoft.com/office/drawing/2010/main" val="0"/>
              </a:ext>
            </a:extLst>
          </a:blip>
          <a:srcRect/>
          <a:stretch>
            <a:fillRect/>
          </a:stretch>
        </p:blipFill>
        <p:spPr bwMode="auto">
          <a:xfrm>
            <a:off x="2339975" y="3860800"/>
            <a:ext cx="4103688"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heel spokes="8"/>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90064AFC-B39A-3916-4BCC-C757D7173657}"/>
              </a:ext>
            </a:extLst>
          </p:cNvPr>
          <p:cNvSpPr>
            <a:spLocks noChangeArrowheads="1"/>
          </p:cNvSpPr>
          <p:nvPr/>
        </p:nvSpPr>
        <p:spPr bwMode="auto">
          <a:xfrm>
            <a:off x="1500166" y="1571612"/>
            <a:ext cx="6286544" cy="3857652"/>
          </a:xfrm>
          <a:prstGeom prst="rect">
            <a:avLst/>
          </a:prstGeom>
          <a:solidFill>
            <a:srgbClr val="7030A0"/>
          </a:solidFill>
          <a:ln>
            <a:solidFill>
              <a:schemeClr val="accent5">
                <a:lumMod val="75000"/>
              </a:schemeClr>
            </a:solidFill>
            <a:headEnd/>
            <a:tailEnd/>
          </a:ln>
        </p:spPr>
        <p:style>
          <a:lnRef idx="0">
            <a:schemeClr val="dk1"/>
          </a:lnRef>
          <a:fillRef idx="3">
            <a:schemeClr val="dk1"/>
          </a:fillRef>
          <a:effectRef idx="3">
            <a:schemeClr val="dk1"/>
          </a:effectRef>
          <a:fontRef idx="minor">
            <a:schemeClr val="lt1"/>
          </a:fontRef>
        </p:style>
        <p:txBody>
          <a:bodyPr lIns="72000" tIns="72000" rIns="72000" bIns="72000"/>
          <a:lstStyle/>
          <a:p>
            <a:pPr algn="ctr">
              <a:lnSpc>
                <a:spcPct val="130000"/>
              </a:lnSpc>
              <a:spcAft>
                <a:spcPts val="0"/>
              </a:spcAft>
              <a:defRPr/>
            </a:pPr>
            <a:r>
              <a:rPr lang="uk-UA" sz="5000" dirty="0"/>
              <a:t>Вдалої підготовки до практичних занять </a:t>
            </a:r>
            <a:r>
              <a:rPr lang="uk-UA" sz="5000" dirty="0">
                <a:sym typeface="Wingdings" pitchFamily="2" charset="2"/>
              </a:rPr>
              <a:t></a:t>
            </a:r>
            <a:endParaRPr lang="uk-UA" sz="5000" dirty="0">
              <a:solidFill>
                <a:schemeClr val="tx1"/>
              </a:solidFill>
              <a:latin typeface="Arial" pitchFamily="34" charset="0"/>
              <a:cs typeface="Arial" pitchFamily="34" charset="0"/>
            </a:endParaRPr>
          </a:p>
        </p:txBody>
      </p:sp>
    </p:spTree>
  </p:cSld>
  <p:clrMapOvr>
    <a:masterClrMapping/>
  </p:clrMapOvr>
  <p:transition>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A37C63-E596-965A-30C9-4414692FA848}"/>
              </a:ext>
            </a:extLst>
          </p:cNvPr>
          <p:cNvSpPr>
            <a:spLocks noGrp="1"/>
          </p:cNvSpPr>
          <p:nvPr>
            <p:ph type="title"/>
          </p:nvPr>
        </p:nvSpPr>
        <p:spPr>
          <a:xfrm>
            <a:off x="457200" y="267494"/>
            <a:ext cx="8229600" cy="2873474"/>
          </a:xfrm>
        </p:spPr>
        <p:txBody>
          <a:bodyPr>
            <a:normAutofit fontScale="90000"/>
          </a:bodyPr>
          <a:lstStyle/>
          <a:p>
            <a:pPr marL="0" indent="0" algn="just">
              <a:defRPr/>
            </a:pPr>
            <a:r>
              <a:rPr lang="vi-VN" sz="2500" b="1" dirty="0">
                <a:solidFill>
                  <a:schemeClr val="tx1"/>
                </a:solidFill>
                <a:latin typeface="Arial" pitchFamily="34" charset="0"/>
                <a:ea typeface="+mn-ea"/>
                <a:cs typeface="Arial" pitchFamily="34" charset="0"/>
              </a:rPr>
              <a:t>ОПТИМІЗА́ЦІЯ </a:t>
            </a:r>
            <a:r>
              <a:rPr lang="uk-UA" sz="2500" b="1" dirty="0">
                <a:solidFill>
                  <a:schemeClr val="tx1"/>
                </a:solidFill>
                <a:latin typeface="Arial" pitchFamily="34" charset="0"/>
                <a:ea typeface="+mn-ea"/>
                <a:cs typeface="Arial" pitchFamily="34" charset="0"/>
              </a:rPr>
              <a:t>– це процес </a:t>
            </a:r>
            <a:r>
              <a:rPr lang="vi-VN" sz="2500" b="1" dirty="0">
                <a:solidFill>
                  <a:schemeClr val="tx1"/>
                </a:solidFill>
                <a:latin typeface="Arial" pitchFamily="34" charset="0"/>
                <a:ea typeface="+mn-ea"/>
                <a:cs typeface="Arial" pitchFamily="34" charset="0"/>
              </a:rPr>
              <a:t>надання будь-чому</a:t>
            </a:r>
            <a:r>
              <a:rPr lang="uk-UA" sz="2500" b="1" dirty="0">
                <a:solidFill>
                  <a:schemeClr val="tx1"/>
                </a:solidFill>
                <a:latin typeface="Arial" pitchFamily="34" charset="0"/>
                <a:ea typeface="+mn-ea"/>
                <a:cs typeface="Arial" pitchFamily="34" charset="0"/>
              </a:rPr>
              <a:t> </a:t>
            </a:r>
            <a:r>
              <a:rPr lang="vi-VN" sz="2500" b="1" dirty="0">
                <a:solidFill>
                  <a:schemeClr val="tx1"/>
                </a:solidFill>
                <a:latin typeface="Arial" pitchFamily="34" charset="0"/>
                <a:ea typeface="+mn-ea"/>
                <a:cs typeface="Arial" pitchFamily="34" charset="0"/>
              </a:rPr>
              <a:t>найвигідніших характеристик, співвідношень</a:t>
            </a:r>
            <a:br>
              <a:rPr lang="uk-UA" sz="2500" b="1" dirty="0">
                <a:solidFill>
                  <a:schemeClr val="tx1"/>
                </a:solidFill>
                <a:latin typeface="Arial" pitchFamily="34" charset="0"/>
                <a:ea typeface="+mn-ea"/>
                <a:cs typeface="Arial" pitchFamily="34" charset="0"/>
              </a:rPr>
            </a:br>
            <a:br>
              <a:rPr lang="uk-UA" sz="2500" b="1" dirty="0">
                <a:solidFill>
                  <a:schemeClr val="tx1"/>
                </a:solidFill>
                <a:latin typeface="Arial" pitchFamily="34" charset="0"/>
                <a:ea typeface="+mn-ea"/>
                <a:cs typeface="Arial" pitchFamily="34" charset="0"/>
              </a:rPr>
            </a:br>
            <a:r>
              <a:rPr lang="ru-RU" sz="2600" b="1" dirty="0">
                <a:solidFill>
                  <a:schemeClr val="tx1"/>
                </a:solidFill>
                <a:latin typeface="Arial" pitchFamily="34" charset="0"/>
                <a:ea typeface="+mn-ea"/>
                <a:cs typeface="Arial" pitchFamily="34" charset="0"/>
              </a:rPr>
              <a:t>ОПТИМІЗАЦІЯ ВИТРАТ </a:t>
            </a:r>
            <a:r>
              <a:rPr lang="ru-RU" sz="2600" b="1" dirty="0" err="1">
                <a:solidFill>
                  <a:schemeClr val="tx1"/>
                </a:solidFill>
                <a:latin typeface="Arial" pitchFamily="34" charset="0"/>
                <a:ea typeface="+mn-ea"/>
                <a:cs typeface="Arial" pitchFamily="34" charset="0"/>
              </a:rPr>
              <a:t>означає</a:t>
            </a:r>
            <a:r>
              <a:rPr lang="ru-RU" sz="2600" b="1" dirty="0">
                <a:solidFill>
                  <a:schemeClr val="tx1"/>
                </a:solidFill>
                <a:latin typeface="Arial" pitchFamily="34" charset="0"/>
                <a:ea typeface="+mn-ea"/>
                <a:cs typeface="Arial" pitchFamily="34" charset="0"/>
              </a:rPr>
              <a:t> </a:t>
            </a:r>
            <a:r>
              <a:rPr lang="ru-RU" sz="2600" b="1" dirty="0" err="1">
                <a:solidFill>
                  <a:schemeClr val="tx1"/>
                </a:solidFill>
                <a:latin typeface="Arial" pitchFamily="34" charset="0"/>
                <a:ea typeface="+mn-ea"/>
                <a:cs typeface="Arial" pitchFamily="34" charset="0"/>
              </a:rPr>
              <a:t>максимальне</a:t>
            </a:r>
            <a:r>
              <a:rPr lang="ru-RU" sz="2600" b="1" dirty="0">
                <a:solidFill>
                  <a:schemeClr val="tx1"/>
                </a:solidFill>
                <a:latin typeface="Arial" pitchFamily="34" charset="0"/>
                <a:ea typeface="+mn-ea"/>
                <a:cs typeface="Arial" pitchFamily="34" charset="0"/>
              </a:rPr>
              <a:t> </a:t>
            </a:r>
            <a:r>
              <a:rPr lang="ru-RU" sz="2600" b="1" dirty="0" err="1">
                <a:solidFill>
                  <a:schemeClr val="tx1"/>
                </a:solidFill>
                <a:latin typeface="Arial" pitchFamily="34" charset="0"/>
                <a:ea typeface="+mn-ea"/>
                <a:cs typeface="Arial" pitchFamily="34" charset="0"/>
              </a:rPr>
              <a:t>зменшення</a:t>
            </a:r>
            <a:r>
              <a:rPr lang="ru-RU" sz="2600" b="1" dirty="0">
                <a:solidFill>
                  <a:schemeClr val="tx1"/>
                </a:solidFill>
                <a:latin typeface="Arial" pitchFamily="34" charset="0"/>
                <a:ea typeface="+mn-ea"/>
                <a:cs typeface="Arial" pitchFamily="34" charset="0"/>
              </a:rPr>
              <a:t> </a:t>
            </a:r>
            <a:r>
              <a:rPr lang="ru-RU" sz="2600" b="1" dirty="0" err="1">
                <a:solidFill>
                  <a:schemeClr val="tx1"/>
                </a:solidFill>
                <a:latin typeface="Arial" pitchFamily="34" charset="0"/>
                <a:ea typeface="+mn-ea"/>
                <a:cs typeface="Arial" pitchFamily="34" charset="0"/>
              </a:rPr>
              <a:t>витрат</a:t>
            </a:r>
            <a:r>
              <a:rPr lang="ru-RU" sz="2600" b="1" dirty="0">
                <a:solidFill>
                  <a:schemeClr val="tx1"/>
                </a:solidFill>
                <a:latin typeface="Arial" pitchFamily="34" charset="0"/>
                <a:ea typeface="+mn-ea"/>
                <a:cs typeface="Arial" pitchFamily="34" charset="0"/>
              </a:rPr>
              <a:t> до </a:t>
            </a:r>
            <a:r>
              <a:rPr lang="ru-RU" sz="2600" b="1" dirty="0" err="1">
                <a:solidFill>
                  <a:schemeClr val="tx1"/>
                </a:solidFill>
                <a:latin typeface="Arial" pitchFamily="34" charset="0"/>
                <a:ea typeface="+mn-ea"/>
                <a:cs typeface="Arial" pitchFamily="34" charset="0"/>
              </a:rPr>
              <a:t>рівня</a:t>
            </a:r>
            <a:r>
              <a:rPr lang="ru-RU" sz="2600" b="1" dirty="0">
                <a:solidFill>
                  <a:schemeClr val="tx1"/>
                </a:solidFill>
                <a:latin typeface="Arial" pitchFamily="34" charset="0"/>
                <a:ea typeface="+mn-ea"/>
                <a:cs typeface="Arial" pitchFamily="34" charset="0"/>
              </a:rPr>
              <a:t>, коли </a:t>
            </a:r>
            <a:r>
              <a:rPr lang="ru-RU" sz="2600" b="1" dirty="0" err="1">
                <a:solidFill>
                  <a:schemeClr val="tx1"/>
                </a:solidFill>
                <a:latin typeface="Arial" pitchFamily="34" charset="0"/>
                <a:ea typeface="+mn-ea"/>
                <a:cs typeface="Arial" pitchFamily="34" charset="0"/>
              </a:rPr>
              <a:t>їх</a:t>
            </a:r>
            <a:r>
              <a:rPr lang="ru-RU" sz="2600" b="1" dirty="0">
                <a:solidFill>
                  <a:schemeClr val="tx1"/>
                </a:solidFill>
                <a:latin typeface="Arial" pitchFamily="34" charset="0"/>
                <a:ea typeface="+mn-ea"/>
                <a:cs typeface="Arial" pitchFamily="34" charset="0"/>
              </a:rPr>
              <a:t> буде </a:t>
            </a:r>
            <a:r>
              <a:rPr lang="ru-RU" sz="2600" b="1" dirty="0" err="1">
                <a:solidFill>
                  <a:schemeClr val="tx1"/>
                </a:solidFill>
                <a:latin typeface="Arial" pitchFamily="34" charset="0"/>
                <a:ea typeface="+mn-ea"/>
                <a:cs typeface="Arial" pitchFamily="34" charset="0"/>
              </a:rPr>
              <a:t>достатньо</a:t>
            </a:r>
            <a:r>
              <a:rPr lang="ru-RU" sz="2600" b="1" dirty="0">
                <a:solidFill>
                  <a:schemeClr val="tx1"/>
                </a:solidFill>
                <a:latin typeface="Arial" pitchFamily="34" charset="0"/>
                <a:ea typeface="+mn-ea"/>
                <a:cs typeface="Arial" pitchFamily="34" charset="0"/>
              </a:rPr>
              <a:t> для того, </a:t>
            </a:r>
            <a:r>
              <a:rPr lang="ru-RU" sz="2600" b="1" dirty="0" err="1">
                <a:solidFill>
                  <a:schemeClr val="tx1"/>
                </a:solidFill>
                <a:latin typeface="Arial" pitchFamily="34" charset="0"/>
                <a:ea typeface="+mn-ea"/>
                <a:cs typeface="Arial" pitchFamily="34" charset="0"/>
              </a:rPr>
              <a:t>щоб</a:t>
            </a:r>
            <a:r>
              <a:rPr lang="ru-RU" sz="2600" b="1" dirty="0">
                <a:solidFill>
                  <a:schemeClr val="tx1"/>
                </a:solidFill>
                <a:latin typeface="Arial" pitchFamily="34" charset="0"/>
                <a:ea typeface="+mn-ea"/>
                <a:cs typeface="Arial" pitchFamily="34" charset="0"/>
              </a:rPr>
              <a:t> </a:t>
            </a:r>
            <a:r>
              <a:rPr lang="ru-RU" sz="2600" b="1" dirty="0" err="1">
                <a:solidFill>
                  <a:schemeClr val="tx1"/>
                </a:solidFill>
                <a:latin typeface="Arial" pitchFamily="34" charset="0"/>
                <a:ea typeface="+mn-ea"/>
                <a:cs typeface="Arial" pitchFamily="34" charset="0"/>
              </a:rPr>
              <a:t>це</a:t>
            </a:r>
            <a:r>
              <a:rPr lang="ru-RU" sz="2600" b="1" dirty="0">
                <a:solidFill>
                  <a:schemeClr val="tx1"/>
                </a:solidFill>
                <a:latin typeface="Arial" pitchFamily="34" charset="0"/>
                <a:ea typeface="+mn-ea"/>
                <a:cs typeface="Arial" pitchFamily="34" charset="0"/>
              </a:rPr>
              <a:t> не </a:t>
            </a:r>
            <a:r>
              <a:rPr lang="ru-RU" sz="2600" b="1" dirty="0" err="1">
                <a:solidFill>
                  <a:schemeClr val="tx1"/>
                </a:solidFill>
                <a:latin typeface="Arial" pitchFamily="34" charset="0"/>
                <a:ea typeface="+mn-ea"/>
                <a:cs typeface="Arial" pitchFamily="34" charset="0"/>
              </a:rPr>
              <a:t>впливало</a:t>
            </a:r>
            <a:r>
              <a:rPr lang="ru-RU" sz="2600" b="1" dirty="0">
                <a:solidFill>
                  <a:schemeClr val="tx1"/>
                </a:solidFill>
                <a:latin typeface="Arial" pitchFamily="34" charset="0"/>
                <a:ea typeface="+mn-ea"/>
                <a:cs typeface="Arial" pitchFamily="34" charset="0"/>
              </a:rPr>
              <a:t> на </a:t>
            </a:r>
            <a:r>
              <a:rPr lang="ru-RU" sz="2600" b="1" dirty="0" err="1">
                <a:solidFill>
                  <a:schemeClr val="tx1"/>
                </a:solidFill>
                <a:latin typeface="Arial" pitchFamily="34" charset="0"/>
                <a:ea typeface="+mn-ea"/>
                <a:cs typeface="Arial" pitchFamily="34" charset="0"/>
              </a:rPr>
              <a:t>якість</a:t>
            </a:r>
            <a:r>
              <a:rPr lang="ru-RU" sz="2600" b="1" dirty="0">
                <a:solidFill>
                  <a:schemeClr val="tx1"/>
                </a:solidFill>
                <a:latin typeface="Arial" pitchFamily="34" charset="0"/>
                <a:ea typeface="+mn-ea"/>
                <a:cs typeface="Arial" pitchFamily="34" charset="0"/>
              </a:rPr>
              <a:t> </a:t>
            </a:r>
            <a:r>
              <a:rPr lang="ru-RU" sz="2600" b="1" dirty="0" err="1">
                <a:solidFill>
                  <a:schemeClr val="tx1"/>
                </a:solidFill>
                <a:latin typeface="Arial" pitchFamily="34" charset="0"/>
                <a:ea typeface="+mn-ea"/>
                <a:cs typeface="Arial" pitchFamily="34" charset="0"/>
              </a:rPr>
              <a:t>товарів</a:t>
            </a:r>
            <a:r>
              <a:rPr lang="ru-RU" sz="2600" b="1" dirty="0">
                <a:solidFill>
                  <a:schemeClr val="tx1"/>
                </a:solidFill>
                <a:latin typeface="Arial" pitchFamily="34" charset="0"/>
                <a:ea typeface="+mn-ea"/>
                <a:cs typeface="Arial" pitchFamily="34" charset="0"/>
              </a:rPr>
              <a:t> (</a:t>
            </a:r>
            <a:r>
              <a:rPr lang="ru-RU" sz="2600" b="1" dirty="0" err="1">
                <a:solidFill>
                  <a:schemeClr val="tx1"/>
                </a:solidFill>
                <a:latin typeface="Arial" pitchFamily="34" charset="0"/>
                <a:ea typeface="+mn-ea"/>
                <a:cs typeface="Arial" pitchFamily="34" charset="0"/>
              </a:rPr>
              <a:t>робіт</a:t>
            </a:r>
            <a:r>
              <a:rPr lang="ru-RU" sz="2600" b="1" dirty="0">
                <a:solidFill>
                  <a:schemeClr val="tx1"/>
                </a:solidFill>
                <a:latin typeface="Arial" pitchFamily="34" charset="0"/>
                <a:ea typeface="+mn-ea"/>
                <a:cs typeface="Arial" pitchFamily="34" charset="0"/>
              </a:rPr>
              <a:t>, </a:t>
            </a:r>
            <a:r>
              <a:rPr lang="ru-RU" sz="2600" b="1" dirty="0" err="1">
                <a:solidFill>
                  <a:schemeClr val="tx1"/>
                </a:solidFill>
                <a:latin typeface="Arial" pitchFamily="34" charset="0"/>
                <a:ea typeface="+mn-ea"/>
                <a:cs typeface="Arial" pitchFamily="34" charset="0"/>
              </a:rPr>
              <a:t>послуг</a:t>
            </a:r>
            <a:r>
              <a:rPr lang="ru-RU" sz="2600" b="1" dirty="0">
                <a:solidFill>
                  <a:schemeClr val="tx1"/>
                </a:solidFill>
                <a:latin typeface="Arial" pitchFamily="34" charset="0"/>
                <a:ea typeface="+mn-ea"/>
                <a:cs typeface="Arial" pitchFamily="34" charset="0"/>
              </a:rPr>
              <a:t>)</a:t>
            </a:r>
            <a:r>
              <a:rPr lang="vi-VN" sz="2600" b="1" dirty="0">
                <a:solidFill>
                  <a:schemeClr val="tx1"/>
                </a:solidFill>
                <a:latin typeface="Arial" pitchFamily="34" charset="0"/>
                <a:ea typeface="+mn-ea"/>
                <a:cs typeface="Arial" pitchFamily="34" charset="0"/>
              </a:rPr>
              <a:t> </a:t>
            </a:r>
            <a:r>
              <a:rPr lang="uk-UA" sz="2600" b="1" dirty="0">
                <a:solidFill>
                  <a:schemeClr val="tx1"/>
                </a:solidFill>
                <a:latin typeface="Arial" pitchFamily="34" charset="0"/>
                <a:ea typeface="+mn-ea"/>
                <a:cs typeface="Arial" pitchFamily="34" charset="0"/>
              </a:rPr>
              <a:t>та інші ключові показники діяльності підприємства, як правило,доходні </a:t>
            </a:r>
          </a:p>
        </p:txBody>
      </p:sp>
      <p:sp>
        <p:nvSpPr>
          <p:cNvPr id="10243" name="Содержимое 3">
            <a:extLst>
              <a:ext uri="{FF2B5EF4-FFF2-40B4-BE49-F238E27FC236}">
                <a16:creationId xmlns:a16="http://schemas.microsoft.com/office/drawing/2014/main" id="{C24F37E8-4E35-9867-E4AD-4C937709D8CA}"/>
              </a:ext>
            </a:extLst>
          </p:cNvPr>
          <p:cNvSpPr>
            <a:spLocks noGrp="1"/>
          </p:cNvSpPr>
          <p:nvPr>
            <p:ph idx="1"/>
          </p:nvPr>
        </p:nvSpPr>
        <p:spPr>
          <a:xfrm>
            <a:off x="457200" y="3357563"/>
            <a:ext cx="8229600" cy="3097212"/>
          </a:xfrm>
        </p:spPr>
        <p:txBody>
          <a:bodyPr/>
          <a:lstStyle/>
          <a:p>
            <a:endParaRPr lang="uk-UA" altLang="ru-UA"/>
          </a:p>
        </p:txBody>
      </p:sp>
      <p:pic>
        <p:nvPicPr>
          <p:cNvPr id="10244" name="Picture 4" descr="C:\Users\Лена\Desktop\4.jpg">
            <a:extLst>
              <a:ext uri="{FF2B5EF4-FFF2-40B4-BE49-F238E27FC236}">
                <a16:creationId xmlns:a16="http://schemas.microsoft.com/office/drawing/2014/main" id="{A99350FA-A256-371B-7B08-CF29619C5F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3573463"/>
            <a:ext cx="5472113" cy="273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FA4DCD5-AD11-4A38-CC99-98AD9F564A67}"/>
              </a:ext>
            </a:extLst>
          </p:cNvPr>
          <p:cNvSpPr/>
          <p:nvPr/>
        </p:nvSpPr>
        <p:spPr>
          <a:xfrm>
            <a:off x="571472" y="332656"/>
            <a:ext cx="7672936" cy="85725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800" dirty="0"/>
              <a:t>Оптимізація витрат підприємства спрямована на вирішення таких питань:</a:t>
            </a: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6" name="Прямоугольник с двумя вырезанными противолежащими углами 5">
            <a:extLst>
              <a:ext uri="{FF2B5EF4-FFF2-40B4-BE49-F238E27FC236}">
                <a16:creationId xmlns:a16="http://schemas.microsoft.com/office/drawing/2014/main" id="{F6383A31-4D1C-6FC8-C8F8-72747F282148}"/>
              </a:ext>
            </a:extLst>
          </p:cNvPr>
          <p:cNvSpPr/>
          <p:nvPr/>
        </p:nvSpPr>
        <p:spPr>
          <a:xfrm>
            <a:off x="2571750" y="1412875"/>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a:t>оцінка обґрунтованості абсолютної величини витрат</a:t>
            </a:r>
            <a:endParaRPr lang="uk-UA" sz="2200" dirty="0"/>
          </a:p>
        </p:txBody>
      </p:sp>
      <p:sp>
        <p:nvSpPr>
          <p:cNvPr id="7" name="Прямоугольник с двумя вырезанными противолежащими углами 6">
            <a:extLst>
              <a:ext uri="{FF2B5EF4-FFF2-40B4-BE49-F238E27FC236}">
                <a16:creationId xmlns:a16="http://schemas.microsoft.com/office/drawing/2014/main" id="{ADE15E5B-1A97-6867-F74C-68393557D4A6}"/>
              </a:ext>
            </a:extLst>
          </p:cNvPr>
          <p:cNvSpPr/>
          <p:nvPr/>
        </p:nvSpPr>
        <p:spPr>
          <a:xfrm>
            <a:off x="2571750" y="2192338"/>
            <a:ext cx="5500688" cy="10922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a:t>відповідність абсолютної величини витрат плановим обсягам</a:t>
            </a:r>
            <a:endParaRPr lang="uk-UA" sz="2200" dirty="0"/>
          </a:p>
        </p:txBody>
      </p:sp>
      <p:sp>
        <p:nvSpPr>
          <p:cNvPr id="11" name="Штриховая стрелка вправо 10">
            <a:extLst>
              <a:ext uri="{FF2B5EF4-FFF2-40B4-BE49-F238E27FC236}">
                <a16:creationId xmlns:a16="http://schemas.microsoft.com/office/drawing/2014/main" id="{A57E7B89-D103-2D4E-F0DF-5639A1838A15}"/>
              </a:ext>
            </a:extLst>
          </p:cNvPr>
          <p:cNvSpPr/>
          <p:nvPr/>
        </p:nvSpPr>
        <p:spPr>
          <a:xfrm>
            <a:off x="928688" y="14128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Штриховая стрелка вправо 11">
            <a:extLst>
              <a:ext uri="{FF2B5EF4-FFF2-40B4-BE49-F238E27FC236}">
                <a16:creationId xmlns:a16="http://schemas.microsoft.com/office/drawing/2014/main" id="{9EE6CE0E-8CC7-0334-BD39-3657DD87992B}"/>
              </a:ext>
            </a:extLst>
          </p:cNvPr>
          <p:cNvSpPr/>
          <p:nvPr/>
        </p:nvSpPr>
        <p:spPr>
          <a:xfrm>
            <a:off x="1000125" y="24971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9" name="Штриховая стрелка вправо 8">
            <a:extLst>
              <a:ext uri="{FF2B5EF4-FFF2-40B4-BE49-F238E27FC236}">
                <a16:creationId xmlns:a16="http://schemas.microsoft.com/office/drawing/2014/main" id="{4C6FA701-5583-C1A0-38A8-D037EF3CB645}"/>
              </a:ext>
            </a:extLst>
          </p:cNvPr>
          <p:cNvSpPr/>
          <p:nvPr/>
        </p:nvSpPr>
        <p:spPr>
          <a:xfrm>
            <a:off x="971550" y="35718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Прямоугольник с двумя вырезанными противолежащими углами 12">
            <a:extLst>
              <a:ext uri="{FF2B5EF4-FFF2-40B4-BE49-F238E27FC236}">
                <a16:creationId xmlns:a16="http://schemas.microsoft.com/office/drawing/2014/main" id="{C40C8B29-0C6A-EF43-90DE-61F3A20D49A6}"/>
              </a:ext>
            </a:extLst>
          </p:cNvPr>
          <p:cNvSpPr/>
          <p:nvPr/>
        </p:nvSpPr>
        <p:spPr>
          <a:xfrm>
            <a:off x="2555875" y="3435350"/>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a:t>оцінка факторів формування величини і структури витрат</a:t>
            </a:r>
            <a:endParaRPr lang="uk-UA" sz="2200" dirty="0"/>
          </a:p>
        </p:txBody>
      </p:sp>
      <p:sp>
        <p:nvSpPr>
          <p:cNvPr id="14" name="Прямоугольник с двумя вырезанными противолежащими углами 13">
            <a:extLst>
              <a:ext uri="{FF2B5EF4-FFF2-40B4-BE49-F238E27FC236}">
                <a16:creationId xmlns:a16="http://schemas.microsoft.com/office/drawing/2014/main" id="{8985D05F-9F22-1688-24AF-6699078D0559}"/>
              </a:ext>
            </a:extLst>
          </p:cNvPr>
          <p:cNvSpPr/>
          <p:nvPr/>
        </p:nvSpPr>
        <p:spPr>
          <a:xfrm>
            <a:off x="2543175" y="4298950"/>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a:t>своєчасне виявлення резервів зменшення витрат</a:t>
            </a:r>
            <a:endParaRPr lang="uk-UA" sz="2200" dirty="0"/>
          </a:p>
        </p:txBody>
      </p:sp>
      <p:sp>
        <p:nvSpPr>
          <p:cNvPr id="15" name="Штриховая стрелка вправо 14">
            <a:extLst>
              <a:ext uri="{FF2B5EF4-FFF2-40B4-BE49-F238E27FC236}">
                <a16:creationId xmlns:a16="http://schemas.microsoft.com/office/drawing/2014/main" id="{5CA45F3F-F7C4-08DC-A1F4-52523C545957}"/>
              </a:ext>
            </a:extLst>
          </p:cNvPr>
          <p:cNvSpPr/>
          <p:nvPr/>
        </p:nvSpPr>
        <p:spPr>
          <a:xfrm>
            <a:off x="971550" y="437038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6" name="Штриховая стрелка вправо 15">
            <a:extLst>
              <a:ext uri="{FF2B5EF4-FFF2-40B4-BE49-F238E27FC236}">
                <a16:creationId xmlns:a16="http://schemas.microsoft.com/office/drawing/2014/main" id="{23842B40-7BB2-E39A-DA39-72E23242D3A4}"/>
              </a:ext>
            </a:extLst>
          </p:cNvPr>
          <p:cNvSpPr/>
          <p:nvPr/>
        </p:nvSpPr>
        <p:spPr>
          <a:xfrm>
            <a:off x="971550" y="552132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7" name="Прямоугольник с двумя вырезанными противолежащими углами 16">
            <a:extLst>
              <a:ext uri="{FF2B5EF4-FFF2-40B4-BE49-F238E27FC236}">
                <a16:creationId xmlns:a16="http://schemas.microsoft.com/office/drawing/2014/main" id="{9906A36B-76D9-A077-F72F-E7BA32533B4B}"/>
              </a:ext>
            </a:extLst>
          </p:cNvPr>
          <p:cNvSpPr/>
          <p:nvPr/>
        </p:nvSpPr>
        <p:spPr>
          <a:xfrm>
            <a:off x="2627313" y="5235575"/>
            <a:ext cx="5500687" cy="107315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a:t>виявлення та обґрунтування механізмів мобілізації таких резервів</a:t>
            </a:r>
            <a:endParaRPr lang="uk-UA" sz="2200" dirty="0"/>
          </a:p>
        </p:txBody>
      </p:sp>
    </p:spTree>
  </p:cSld>
  <p:clrMapOvr>
    <a:masterClrMapping/>
  </p:clrMapOvr>
  <p:transition>
    <p:wheel spokes="8"/>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C16380-696C-27D8-8B3E-D0AAB5F664EC}"/>
              </a:ext>
            </a:extLst>
          </p:cNvPr>
          <p:cNvSpPr>
            <a:spLocks noGrp="1"/>
          </p:cNvSpPr>
          <p:nvPr>
            <p:ph type="title"/>
          </p:nvPr>
        </p:nvSpPr>
        <p:spPr>
          <a:xfrm>
            <a:off x="457200" y="267494"/>
            <a:ext cx="8229600" cy="1505322"/>
          </a:xfrm>
        </p:spPr>
        <p:txBody>
          <a:bodyPr/>
          <a:lstStyle/>
          <a:p>
            <a:pPr marL="0" indent="0" algn="ctr">
              <a:defRPr/>
            </a:pPr>
            <a:r>
              <a:rPr lang="uk-UA" sz="2300" b="1" dirty="0">
                <a:solidFill>
                  <a:schemeClr val="tx1"/>
                </a:solidFill>
                <a:latin typeface="Arial" pitchFamily="34" charset="0"/>
                <a:ea typeface="+mn-ea"/>
                <a:cs typeface="Arial" pitchFamily="34" charset="0"/>
              </a:rPr>
              <a:t>Оптимізація витрат підприємства є однією із технологій цільового планування прибутку</a:t>
            </a:r>
          </a:p>
        </p:txBody>
      </p:sp>
      <p:sp>
        <p:nvSpPr>
          <p:cNvPr id="5" name="Стрелка вниз 4">
            <a:extLst>
              <a:ext uri="{FF2B5EF4-FFF2-40B4-BE49-F238E27FC236}">
                <a16:creationId xmlns:a16="http://schemas.microsoft.com/office/drawing/2014/main" id="{CDA0BB7B-5943-3705-18AD-16601B599DB2}"/>
              </a:ext>
            </a:extLst>
          </p:cNvPr>
          <p:cNvSpPr/>
          <p:nvPr/>
        </p:nvSpPr>
        <p:spPr>
          <a:xfrm>
            <a:off x="3203575" y="1484313"/>
            <a:ext cx="2881313" cy="57626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t>визначає</a:t>
            </a:r>
          </a:p>
        </p:txBody>
      </p:sp>
      <p:sp>
        <p:nvSpPr>
          <p:cNvPr id="6" name="Заголовок 1">
            <a:extLst>
              <a:ext uri="{FF2B5EF4-FFF2-40B4-BE49-F238E27FC236}">
                <a16:creationId xmlns:a16="http://schemas.microsoft.com/office/drawing/2014/main" id="{9375E3F1-B6EE-CE14-137B-3C4E537217CB}"/>
              </a:ext>
            </a:extLst>
          </p:cNvPr>
          <p:cNvSpPr txBox="1">
            <a:spLocks/>
          </p:cNvSpPr>
          <p:nvPr/>
        </p:nvSpPr>
        <p:spPr>
          <a:xfrm>
            <a:off x="609600" y="1851670"/>
            <a:ext cx="8229600" cy="1505322"/>
          </a:xfrm>
          <a:prstGeom prst="rect">
            <a:avLst/>
          </a:prstGeom>
        </p:spPr>
        <p:txBody>
          <a:bodyPr anchor="ctr">
            <a:normAutofit/>
          </a:bodyPr>
          <a:lstStyle/>
          <a:p>
            <a:pPr algn="ctr" eaLnBrk="0" hangingPunct="0">
              <a:defRPr/>
            </a:pPr>
            <a:r>
              <a:rPr lang="uk-UA" sz="2400" b="1" dirty="0">
                <a:latin typeface="Arial" charset="0"/>
                <a:cs typeface="Arial" charset="0"/>
              </a:rPr>
              <a:t>ПАРАМЕТРИ МОДЕЛІ УПРАВЛІННЯ ПРИБУТКОМ ПІДПРИЄМСТВА</a:t>
            </a:r>
            <a:endParaRPr lang="uk-UA" sz="2300" b="1" dirty="0">
              <a:ln w="6350">
                <a:solidFill>
                  <a:schemeClr val="accent1">
                    <a:shade val="43000"/>
                  </a:schemeClr>
                </a:solidFill>
              </a:ln>
              <a:effectLst>
                <a:outerShdw blurRad="26000" dist="26000" dir="14500000" algn="tl" rotWithShape="0">
                  <a:srgbClr val="000000">
                    <a:alpha val="40000"/>
                  </a:srgbClr>
                </a:outerShdw>
              </a:effectLst>
            </a:endParaRPr>
          </a:p>
        </p:txBody>
      </p:sp>
      <p:sp>
        <p:nvSpPr>
          <p:cNvPr id="7" name="Стрелка вниз 6">
            <a:extLst>
              <a:ext uri="{FF2B5EF4-FFF2-40B4-BE49-F238E27FC236}">
                <a16:creationId xmlns:a16="http://schemas.microsoft.com/office/drawing/2014/main" id="{1728593C-4D0F-E93C-B85D-FF8E48A03EF9}"/>
              </a:ext>
            </a:extLst>
          </p:cNvPr>
          <p:cNvSpPr/>
          <p:nvPr/>
        </p:nvSpPr>
        <p:spPr>
          <a:xfrm>
            <a:off x="2987675" y="3284538"/>
            <a:ext cx="3303588" cy="57626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t>Передбачає вибір</a:t>
            </a:r>
          </a:p>
        </p:txBody>
      </p:sp>
      <p:sp>
        <p:nvSpPr>
          <p:cNvPr id="8" name="Заголовок 1">
            <a:extLst>
              <a:ext uri="{FF2B5EF4-FFF2-40B4-BE49-F238E27FC236}">
                <a16:creationId xmlns:a16="http://schemas.microsoft.com/office/drawing/2014/main" id="{F1A78F16-C4E2-7A4A-4B50-A4D9EEDF8CD8}"/>
              </a:ext>
            </a:extLst>
          </p:cNvPr>
          <p:cNvSpPr txBox="1">
            <a:spLocks/>
          </p:cNvSpPr>
          <p:nvPr/>
        </p:nvSpPr>
        <p:spPr>
          <a:xfrm>
            <a:off x="762000" y="3933056"/>
            <a:ext cx="8229600" cy="2664296"/>
          </a:xfrm>
          <a:prstGeom prst="rect">
            <a:avLst/>
          </a:prstGeom>
        </p:spPr>
        <p:txBody>
          <a:bodyPr anchor="ctr"/>
          <a:lstStyle/>
          <a:p>
            <a:pPr algn="just" eaLnBrk="0" hangingPunct="0">
              <a:defRPr/>
            </a:pPr>
            <a:r>
              <a:rPr lang="uk-UA" sz="2300" b="1" dirty="0">
                <a:ln w="6350">
                  <a:solidFill>
                    <a:schemeClr val="accent1">
                      <a:shade val="43000"/>
                    </a:schemeClr>
                  </a:solidFill>
                </a:ln>
                <a:effectLst>
                  <a:outerShdw blurRad="26000" dist="26000" dir="14500000" algn="tl" rotWithShape="0">
                    <a:srgbClr val="000000">
                      <a:alpha val="40000"/>
                    </a:srgbClr>
                  </a:outerShdw>
                </a:effectLst>
              </a:rPr>
              <a:t>МЕТОД ОПТИМІЗАЦІЇ АБСОЛЮТНОЇ ВЕЛИЧИНИ ВИТРАТ ПІДПРИЄМСТВА є сукупністю фінансових, математичних та статистичних прийомів цільового моделювання фінансових процесів і показників, що дозволяє з прийнятним рівнем статистичної достовірності обґрунтовувати управлінські рішення щодо визначення абсолютної величини або структури витрат підприємства</a:t>
            </a:r>
          </a:p>
        </p:txBody>
      </p:sp>
    </p:spTree>
  </p:cSld>
  <p:clrMapOvr>
    <a:masterClrMapping/>
  </p:clrMapOvr>
  <p:transition>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8">
            <a:extLst>
              <a:ext uri="{FF2B5EF4-FFF2-40B4-BE49-F238E27FC236}">
                <a16:creationId xmlns:a16="http://schemas.microsoft.com/office/drawing/2014/main" id="{CB642CA6-AD96-6128-51C8-12C3FFEC7992}"/>
              </a:ext>
            </a:extLst>
          </p:cNvPr>
          <p:cNvSpPr>
            <a:spLocks noChangeArrowheads="1"/>
          </p:cNvSpPr>
          <p:nvPr/>
        </p:nvSpPr>
        <p:spPr bwMode="auto">
          <a:xfrm>
            <a:off x="0" y="0"/>
            <a:ext cx="9144000" cy="45720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nvGrpSpPr>
          <p:cNvPr id="13315" name="Group 1">
            <a:extLst>
              <a:ext uri="{FF2B5EF4-FFF2-40B4-BE49-F238E27FC236}">
                <a16:creationId xmlns:a16="http://schemas.microsoft.com/office/drawing/2014/main" id="{67BABB45-45AB-3F23-65FD-657F6A7E13A9}"/>
              </a:ext>
            </a:extLst>
          </p:cNvPr>
          <p:cNvGrpSpPr>
            <a:grpSpLocks noChangeAspect="1"/>
          </p:cNvGrpSpPr>
          <p:nvPr/>
        </p:nvGrpSpPr>
        <p:grpSpPr bwMode="auto">
          <a:xfrm>
            <a:off x="0" y="457200"/>
            <a:ext cx="8632825" cy="4730750"/>
            <a:chOff x="1624" y="1639"/>
            <a:chExt cx="13594" cy="7451"/>
          </a:xfrm>
        </p:grpSpPr>
        <p:sp>
          <p:nvSpPr>
            <p:cNvPr id="13316" name="AutoShape 67">
              <a:extLst>
                <a:ext uri="{FF2B5EF4-FFF2-40B4-BE49-F238E27FC236}">
                  <a16:creationId xmlns:a16="http://schemas.microsoft.com/office/drawing/2014/main" id="{095A57DD-4C70-C6F1-8C75-2F4B4C48E92B}"/>
                </a:ext>
              </a:extLst>
            </p:cNvPr>
            <p:cNvSpPr>
              <a:spLocks noChangeAspect="1" noChangeArrowheads="1" noTextEdit="1"/>
            </p:cNvSpPr>
            <p:nvPr/>
          </p:nvSpPr>
          <p:spPr bwMode="auto">
            <a:xfrm>
              <a:off x="1624" y="1639"/>
              <a:ext cx="13594" cy="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UA"/>
            </a:p>
          </p:txBody>
        </p:sp>
        <p:grpSp>
          <p:nvGrpSpPr>
            <p:cNvPr id="13317" name="Group 59">
              <a:extLst>
                <a:ext uri="{FF2B5EF4-FFF2-40B4-BE49-F238E27FC236}">
                  <a16:creationId xmlns:a16="http://schemas.microsoft.com/office/drawing/2014/main" id="{0B0BDAB4-6E80-8DB5-55FE-F7BF5B09AE3D}"/>
                </a:ext>
              </a:extLst>
            </p:cNvPr>
            <p:cNvGrpSpPr>
              <a:grpSpLocks/>
            </p:cNvGrpSpPr>
            <p:nvPr/>
          </p:nvGrpSpPr>
          <p:grpSpPr bwMode="auto">
            <a:xfrm>
              <a:off x="11295" y="1996"/>
              <a:ext cx="249" cy="4094"/>
              <a:chOff x="11295" y="1996"/>
              <a:chExt cx="249" cy="4094"/>
            </a:xfrm>
          </p:grpSpPr>
          <p:cxnSp>
            <p:nvCxnSpPr>
              <p:cNvPr id="13375" name="AutoShape 66">
                <a:extLst>
                  <a:ext uri="{FF2B5EF4-FFF2-40B4-BE49-F238E27FC236}">
                    <a16:creationId xmlns:a16="http://schemas.microsoft.com/office/drawing/2014/main" id="{86AAEC32-7AB0-AA4F-3FEB-F1B668BBB777}"/>
                  </a:ext>
                </a:extLst>
              </p:cNvPr>
              <p:cNvCxnSpPr>
                <a:cxnSpLocks noChangeShapeType="1"/>
              </p:cNvCxnSpPr>
              <p:nvPr/>
            </p:nvCxnSpPr>
            <p:spPr bwMode="auto">
              <a:xfrm flipV="1">
                <a:off x="11543" y="1996"/>
                <a:ext cx="1" cy="409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3376" name="AutoShape 65">
                <a:extLst>
                  <a:ext uri="{FF2B5EF4-FFF2-40B4-BE49-F238E27FC236}">
                    <a16:creationId xmlns:a16="http://schemas.microsoft.com/office/drawing/2014/main" id="{DAF206F6-4786-3461-BA3E-DCBB19FB1C75}"/>
                  </a:ext>
                </a:extLst>
              </p:cNvPr>
              <p:cNvCxnSpPr>
                <a:cxnSpLocks noChangeShapeType="1"/>
              </p:cNvCxnSpPr>
              <p:nvPr/>
            </p:nvCxnSpPr>
            <p:spPr bwMode="auto">
              <a:xfrm flipH="1">
                <a:off x="11295" y="6089"/>
                <a:ext cx="248"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77" name="AutoShape 64">
                <a:extLst>
                  <a:ext uri="{FF2B5EF4-FFF2-40B4-BE49-F238E27FC236}">
                    <a16:creationId xmlns:a16="http://schemas.microsoft.com/office/drawing/2014/main" id="{D74A62DA-3536-ECC3-0B07-333B108A635E}"/>
                  </a:ext>
                </a:extLst>
              </p:cNvPr>
              <p:cNvCxnSpPr>
                <a:cxnSpLocks noChangeShapeType="1"/>
              </p:cNvCxnSpPr>
              <p:nvPr/>
            </p:nvCxnSpPr>
            <p:spPr bwMode="auto">
              <a:xfrm flipH="1">
                <a:off x="11295" y="5394"/>
                <a:ext cx="248"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78" name="AutoShape 63">
                <a:extLst>
                  <a:ext uri="{FF2B5EF4-FFF2-40B4-BE49-F238E27FC236}">
                    <a16:creationId xmlns:a16="http://schemas.microsoft.com/office/drawing/2014/main" id="{D06F8FB1-5486-F126-BA74-9B06F5279506}"/>
                  </a:ext>
                </a:extLst>
              </p:cNvPr>
              <p:cNvCxnSpPr>
                <a:cxnSpLocks noChangeShapeType="1"/>
              </p:cNvCxnSpPr>
              <p:nvPr/>
            </p:nvCxnSpPr>
            <p:spPr bwMode="auto">
              <a:xfrm flipH="1">
                <a:off x="11295" y="4703"/>
                <a:ext cx="248"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79" name="AutoShape 62">
                <a:extLst>
                  <a:ext uri="{FF2B5EF4-FFF2-40B4-BE49-F238E27FC236}">
                    <a16:creationId xmlns:a16="http://schemas.microsoft.com/office/drawing/2014/main" id="{048A1C73-0224-41E1-F082-058F10747AB8}"/>
                  </a:ext>
                </a:extLst>
              </p:cNvPr>
              <p:cNvCxnSpPr>
                <a:cxnSpLocks noChangeShapeType="1"/>
              </p:cNvCxnSpPr>
              <p:nvPr/>
            </p:nvCxnSpPr>
            <p:spPr bwMode="auto">
              <a:xfrm flipH="1">
                <a:off x="11295" y="4098"/>
                <a:ext cx="248"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80" name="AutoShape 61">
                <a:extLst>
                  <a:ext uri="{FF2B5EF4-FFF2-40B4-BE49-F238E27FC236}">
                    <a16:creationId xmlns:a16="http://schemas.microsoft.com/office/drawing/2014/main" id="{1C1681C9-2741-438E-0F20-973FF36C8FE5}"/>
                  </a:ext>
                </a:extLst>
              </p:cNvPr>
              <p:cNvCxnSpPr>
                <a:cxnSpLocks noChangeShapeType="1"/>
              </p:cNvCxnSpPr>
              <p:nvPr/>
            </p:nvCxnSpPr>
            <p:spPr bwMode="auto">
              <a:xfrm flipH="1">
                <a:off x="11295" y="3536"/>
                <a:ext cx="248"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81" name="AutoShape 60">
                <a:extLst>
                  <a:ext uri="{FF2B5EF4-FFF2-40B4-BE49-F238E27FC236}">
                    <a16:creationId xmlns:a16="http://schemas.microsoft.com/office/drawing/2014/main" id="{16B5C74E-5831-A3C0-7EE7-7D422AEF42D1}"/>
                  </a:ext>
                </a:extLst>
              </p:cNvPr>
              <p:cNvCxnSpPr>
                <a:cxnSpLocks noChangeShapeType="1"/>
              </p:cNvCxnSpPr>
              <p:nvPr/>
            </p:nvCxnSpPr>
            <p:spPr bwMode="auto">
              <a:xfrm flipH="1">
                <a:off x="11295" y="2828"/>
                <a:ext cx="248"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grpSp>
          <p:nvGrpSpPr>
            <p:cNvPr id="13318" name="Group 51">
              <a:extLst>
                <a:ext uri="{FF2B5EF4-FFF2-40B4-BE49-F238E27FC236}">
                  <a16:creationId xmlns:a16="http://schemas.microsoft.com/office/drawing/2014/main" id="{EE1F9F57-6618-B06A-E997-385E92BA5BBB}"/>
                </a:ext>
              </a:extLst>
            </p:cNvPr>
            <p:cNvGrpSpPr>
              <a:grpSpLocks/>
            </p:cNvGrpSpPr>
            <p:nvPr/>
          </p:nvGrpSpPr>
          <p:grpSpPr bwMode="auto">
            <a:xfrm>
              <a:off x="5027" y="1956"/>
              <a:ext cx="213" cy="4899"/>
              <a:chOff x="5027" y="1956"/>
              <a:chExt cx="213" cy="4899"/>
            </a:xfrm>
          </p:grpSpPr>
          <p:cxnSp>
            <p:nvCxnSpPr>
              <p:cNvPr id="13368" name="AutoShape 58">
                <a:extLst>
                  <a:ext uri="{FF2B5EF4-FFF2-40B4-BE49-F238E27FC236}">
                    <a16:creationId xmlns:a16="http://schemas.microsoft.com/office/drawing/2014/main" id="{EE668D21-C733-A538-F77B-386BB0FA4406}"/>
                  </a:ext>
                </a:extLst>
              </p:cNvPr>
              <p:cNvCxnSpPr>
                <a:cxnSpLocks noChangeShapeType="1"/>
              </p:cNvCxnSpPr>
              <p:nvPr/>
            </p:nvCxnSpPr>
            <p:spPr bwMode="auto">
              <a:xfrm flipV="1">
                <a:off x="5027" y="1956"/>
                <a:ext cx="1" cy="489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3369" name="AutoShape 57">
                <a:extLst>
                  <a:ext uri="{FF2B5EF4-FFF2-40B4-BE49-F238E27FC236}">
                    <a16:creationId xmlns:a16="http://schemas.microsoft.com/office/drawing/2014/main" id="{33BC94CB-AB22-3541-2D75-E6E8B481102D}"/>
                  </a:ext>
                </a:extLst>
              </p:cNvPr>
              <p:cNvCxnSpPr>
                <a:cxnSpLocks noChangeShapeType="1"/>
              </p:cNvCxnSpPr>
              <p:nvPr/>
            </p:nvCxnSpPr>
            <p:spPr bwMode="auto">
              <a:xfrm>
                <a:off x="5028" y="2826"/>
                <a:ext cx="212"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70" name="AutoShape 56">
                <a:extLst>
                  <a:ext uri="{FF2B5EF4-FFF2-40B4-BE49-F238E27FC236}">
                    <a16:creationId xmlns:a16="http://schemas.microsoft.com/office/drawing/2014/main" id="{8DB93B06-4E26-7F18-BA20-51F340314873}"/>
                  </a:ext>
                </a:extLst>
              </p:cNvPr>
              <p:cNvCxnSpPr>
                <a:cxnSpLocks noChangeShapeType="1"/>
              </p:cNvCxnSpPr>
              <p:nvPr/>
            </p:nvCxnSpPr>
            <p:spPr bwMode="auto">
              <a:xfrm>
                <a:off x="5028" y="3532"/>
                <a:ext cx="212"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71" name="AutoShape 55">
                <a:extLst>
                  <a:ext uri="{FF2B5EF4-FFF2-40B4-BE49-F238E27FC236}">
                    <a16:creationId xmlns:a16="http://schemas.microsoft.com/office/drawing/2014/main" id="{CFA6560F-7075-AA5E-6872-1F1ACBF73681}"/>
                  </a:ext>
                </a:extLst>
              </p:cNvPr>
              <p:cNvCxnSpPr>
                <a:cxnSpLocks noChangeShapeType="1"/>
              </p:cNvCxnSpPr>
              <p:nvPr/>
            </p:nvCxnSpPr>
            <p:spPr bwMode="auto">
              <a:xfrm>
                <a:off x="5028" y="4412"/>
                <a:ext cx="212"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72" name="AutoShape 54">
                <a:extLst>
                  <a:ext uri="{FF2B5EF4-FFF2-40B4-BE49-F238E27FC236}">
                    <a16:creationId xmlns:a16="http://schemas.microsoft.com/office/drawing/2014/main" id="{74BDC87D-9544-405D-62B9-681F378AF7E9}"/>
                  </a:ext>
                </a:extLst>
              </p:cNvPr>
              <p:cNvCxnSpPr>
                <a:cxnSpLocks noChangeShapeType="1"/>
              </p:cNvCxnSpPr>
              <p:nvPr/>
            </p:nvCxnSpPr>
            <p:spPr bwMode="auto">
              <a:xfrm>
                <a:off x="5028" y="5300"/>
                <a:ext cx="212"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73" name="AutoShape 53">
                <a:extLst>
                  <a:ext uri="{FF2B5EF4-FFF2-40B4-BE49-F238E27FC236}">
                    <a16:creationId xmlns:a16="http://schemas.microsoft.com/office/drawing/2014/main" id="{A9BDD02B-B0A8-B400-23A5-2C392C5CB898}"/>
                  </a:ext>
                </a:extLst>
              </p:cNvPr>
              <p:cNvCxnSpPr>
                <a:cxnSpLocks noChangeShapeType="1"/>
              </p:cNvCxnSpPr>
              <p:nvPr/>
            </p:nvCxnSpPr>
            <p:spPr bwMode="auto">
              <a:xfrm>
                <a:off x="5028" y="6103"/>
                <a:ext cx="212"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74" name="AutoShape 52">
                <a:extLst>
                  <a:ext uri="{FF2B5EF4-FFF2-40B4-BE49-F238E27FC236}">
                    <a16:creationId xmlns:a16="http://schemas.microsoft.com/office/drawing/2014/main" id="{623C0BFB-2959-8EFF-78F4-38169100AD61}"/>
                  </a:ext>
                </a:extLst>
              </p:cNvPr>
              <p:cNvCxnSpPr>
                <a:cxnSpLocks noChangeShapeType="1"/>
              </p:cNvCxnSpPr>
              <p:nvPr/>
            </p:nvCxnSpPr>
            <p:spPr bwMode="auto">
              <a:xfrm>
                <a:off x="5028" y="6853"/>
                <a:ext cx="212"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13319" name="Rectangle 50">
              <a:extLst>
                <a:ext uri="{FF2B5EF4-FFF2-40B4-BE49-F238E27FC236}">
                  <a16:creationId xmlns:a16="http://schemas.microsoft.com/office/drawing/2014/main" id="{6DF34A9E-1B73-7643-EBF9-81AF38A6B9E8}"/>
                </a:ext>
              </a:extLst>
            </p:cNvPr>
            <p:cNvSpPr>
              <a:spLocks noChangeArrowheads="1"/>
            </p:cNvSpPr>
            <p:nvPr/>
          </p:nvSpPr>
          <p:spPr bwMode="auto">
            <a:xfrm>
              <a:off x="2672" y="1639"/>
              <a:ext cx="11730" cy="659"/>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b="1">
                  <a:solidFill>
                    <a:schemeClr val="bg1"/>
                  </a:solidFill>
                  <a:latin typeface="Times New Roman" panose="02020603050405020304" pitchFamily="18" charset="0"/>
                  <a:cs typeface="Times New Roman" panose="02020603050405020304" pitchFamily="18" charset="0"/>
                </a:rPr>
                <a:t>ЗАХОДИ ОПТИМІЗАЦІЇ АБСОЛЮТНОЇ ВЕЛИЧИНИ ВИТРАТ</a:t>
              </a:r>
              <a:endParaRPr lang="uk-UA" altLang="ru-UA">
                <a:solidFill>
                  <a:schemeClr val="bg1"/>
                </a:solidFill>
              </a:endParaRPr>
            </a:p>
          </p:txBody>
        </p:sp>
        <p:sp>
          <p:nvSpPr>
            <p:cNvPr id="13320" name="Rectangle 49">
              <a:extLst>
                <a:ext uri="{FF2B5EF4-FFF2-40B4-BE49-F238E27FC236}">
                  <a16:creationId xmlns:a16="http://schemas.microsoft.com/office/drawing/2014/main" id="{4135B5B5-101B-F885-28E9-7E33F890A9C4}"/>
                </a:ext>
              </a:extLst>
            </p:cNvPr>
            <p:cNvSpPr>
              <a:spLocks noChangeArrowheads="1"/>
            </p:cNvSpPr>
            <p:nvPr/>
          </p:nvSpPr>
          <p:spPr bwMode="auto">
            <a:xfrm>
              <a:off x="1940" y="2536"/>
              <a:ext cx="2890" cy="583"/>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Підвищення технічного рівня виробництва</a:t>
              </a:r>
              <a:endParaRPr lang="uk-UA" altLang="ru-UA">
                <a:solidFill>
                  <a:schemeClr val="bg1"/>
                </a:solidFill>
              </a:endParaRPr>
            </a:p>
          </p:txBody>
        </p:sp>
        <p:sp>
          <p:nvSpPr>
            <p:cNvPr id="13321" name="Rectangle 48">
              <a:extLst>
                <a:ext uri="{FF2B5EF4-FFF2-40B4-BE49-F238E27FC236}">
                  <a16:creationId xmlns:a16="http://schemas.microsoft.com/office/drawing/2014/main" id="{9973C8E8-2D8A-5698-D131-B68B19351983}"/>
                </a:ext>
              </a:extLst>
            </p:cNvPr>
            <p:cNvSpPr>
              <a:spLocks noChangeArrowheads="1"/>
            </p:cNvSpPr>
            <p:nvPr/>
          </p:nvSpPr>
          <p:spPr bwMode="auto">
            <a:xfrm>
              <a:off x="1940" y="3227"/>
              <a:ext cx="2890" cy="583"/>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Удосконалення організації виробництва та праці</a:t>
              </a:r>
              <a:endParaRPr lang="uk-UA" altLang="ru-UA">
                <a:solidFill>
                  <a:schemeClr val="bg1"/>
                </a:solidFill>
              </a:endParaRPr>
            </a:p>
          </p:txBody>
        </p:sp>
        <p:sp>
          <p:nvSpPr>
            <p:cNvPr id="13322" name="Rectangle 47">
              <a:extLst>
                <a:ext uri="{FF2B5EF4-FFF2-40B4-BE49-F238E27FC236}">
                  <a16:creationId xmlns:a16="http://schemas.microsoft.com/office/drawing/2014/main" id="{901A2C2F-BD53-5B52-4E58-D74759E8EB91}"/>
                </a:ext>
              </a:extLst>
            </p:cNvPr>
            <p:cNvSpPr>
              <a:spLocks noChangeArrowheads="1"/>
            </p:cNvSpPr>
            <p:nvPr/>
          </p:nvSpPr>
          <p:spPr bwMode="auto">
            <a:xfrm>
              <a:off x="1940" y="3888"/>
              <a:ext cx="2890" cy="581"/>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Змін обсягу та структури продукції</a:t>
              </a:r>
              <a:endParaRPr lang="uk-UA" altLang="ru-UA">
                <a:solidFill>
                  <a:schemeClr val="bg1"/>
                </a:solidFill>
              </a:endParaRPr>
            </a:p>
          </p:txBody>
        </p:sp>
        <p:sp>
          <p:nvSpPr>
            <p:cNvPr id="13323" name="Rectangle 46">
              <a:extLst>
                <a:ext uri="{FF2B5EF4-FFF2-40B4-BE49-F238E27FC236}">
                  <a16:creationId xmlns:a16="http://schemas.microsoft.com/office/drawing/2014/main" id="{6D6CE921-5F59-DB90-C2F1-C9AD20563DD5}"/>
                </a:ext>
              </a:extLst>
            </p:cNvPr>
            <p:cNvSpPr>
              <a:spLocks noChangeArrowheads="1"/>
            </p:cNvSpPr>
            <p:nvPr/>
          </p:nvSpPr>
          <p:spPr bwMode="auto">
            <a:xfrm>
              <a:off x="1940" y="4549"/>
              <a:ext cx="2890" cy="1556"/>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Поліпшення використання природних ресурсів, застосування більш дешевих матеріалів, повторне їх використання, безвідходні технології виробництва</a:t>
              </a:r>
              <a:endParaRPr lang="uk-UA" altLang="ru-UA">
                <a:solidFill>
                  <a:schemeClr val="bg1"/>
                </a:solidFill>
              </a:endParaRPr>
            </a:p>
          </p:txBody>
        </p:sp>
        <p:sp>
          <p:nvSpPr>
            <p:cNvPr id="13324" name="Rectangle 45">
              <a:extLst>
                <a:ext uri="{FF2B5EF4-FFF2-40B4-BE49-F238E27FC236}">
                  <a16:creationId xmlns:a16="http://schemas.microsoft.com/office/drawing/2014/main" id="{B745CD4A-13E2-748F-7E62-4039B2A375C7}"/>
                </a:ext>
              </a:extLst>
            </p:cNvPr>
            <p:cNvSpPr>
              <a:spLocks noChangeArrowheads="1"/>
            </p:cNvSpPr>
            <p:nvPr/>
          </p:nvSpPr>
          <p:spPr bwMode="auto">
            <a:xfrm>
              <a:off x="1940" y="6184"/>
              <a:ext cx="2890" cy="1031"/>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Введення в дію нових цехів, виробництв і виробничих одиниць, диверсифікація виробництва</a:t>
              </a:r>
              <a:endParaRPr lang="uk-UA" altLang="ru-UA">
                <a:solidFill>
                  <a:schemeClr val="bg1"/>
                </a:solidFill>
              </a:endParaRPr>
            </a:p>
          </p:txBody>
        </p:sp>
        <p:sp>
          <p:nvSpPr>
            <p:cNvPr id="13325" name="Rectangle 44">
              <a:extLst>
                <a:ext uri="{FF2B5EF4-FFF2-40B4-BE49-F238E27FC236}">
                  <a16:creationId xmlns:a16="http://schemas.microsoft.com/office/drawing/2014/main" id="{448E8DEA-6A59-11AA-6020-19D08B659983}"/>
                </a:ext>
              </a:extLst>
            </p:cNvPr>
            <p:cNvSpPr>
              <a:spLocks noChangeArrowheads="1"/>
            </p:cNvSpPr>
            <p:nvPr/>
          </p:nvSpPr>
          <p:spPr bwMode="auto">
            <a:xfrm>
              <a:off x="1940" y="7324"/>
              <a:ext cx="2890" cy="536"/>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Використання альтернативних методів зниження витрат</a:t>
              </a:r>
              <a:endParaRPr lang="uk-UA" altLang="ru-UA">
                <a:solidFill>
                  <a:schemeClr val="bg1"/>
                </a:solidFill>
              </a:endParaRPr>
            </a:p>
          </p:txBody>
        </p:sp>
        <p:sp>
          <p:nvSpPr>
            <p:cNvPr id="13326" name="Rectangle 43">
              <a:extLst>
                <a:ext uri="{FF2B5EF4-FFF2-40B4-BE49-F238E27FC236}">
                  <a16:creationId xmlns:a16="http://schemas.microsoft.com/office/drawing/2014/main" id="{1A3A8497-F62B-0F1F-A5FF-AC51E98DC417}"/>
                </a:ext>
              </a:extLst>
            </p:cNvPr>
            <p:cNvSpPr>
              <a:spLocks noChangeArrowheads="1"/>
            </p:cNvSpPr>
            <p:nvPr/>
          </p:nvSpPr>
          <p:spPr bwMode="auto">
            <a:xfrm>
              <a:off x="1940" y="7954"/>
              <a:ext cx="2890" cy="401"/>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Вивчення причин браку</a:t>
              </a:r>
              <a:endParaRPr lang="uk-UA" altLang="ru-UA">
                <a:solidFill>
                  <a:schemeClr val="bg1"/>
                </a:solidFill>
              </a:endParaRPr>
            </a:p>
          </p:txBody>
        </p:sp>
        <p:sp>
          <p:nvSpPr>
            <p:cNvPr id="13327" name="Rectangle 42">
              <a:extLst>
                <a:ext uri="{FF2B5EF4-FFF2-40B4-BE49-F238E27FC236}">
                  <a16:creationId xmlns:a16="http://schemas.microsoft.com/office/drawing/2014/main" id="{BD3A7004-57A4-88A7-C033-BB533BAC1200}"/>
                </a:ext>
              </a:extLst>
            </p:cNvPr>
            <p:cNvSpPr>
              <a:spLocks noChangeArrowheads="1"/>
            </p:cNvSpPr>
            <p:nvPr/>
          </p:nvSpPr>
          <p:spPr bwMode="auto">
            <a:xfrm>
              <a:off x="1940" y="8479"/>
              <a:ext cx="2890" cy="611"/>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Оптимізація асортименту продукції і каналів розподілу</a:t>
              </a:r>
              <a:endParaRPr lang="uk-UA" altLang="ru-UA">
                <a:solidFill>
                  <a:schemeClr val="bg1"/>
                </a:solidFill>
              </a:endParaRPr>
            </a:p>
          </p:txBody>
        </p:sp>
        <p:sp>
          <p:nvSpPr>
            <p:cNvPr id="13328" name="Rectangle 41">
              <a:extLst>
                <a:ext uri="{FF2B5EF4-FFF2-40B4-BE49-F238E27FC236}">
                  <a16:creationId xmlns:a16="http://schemas.microsoft.com/office/drawing/2014/main" id="{39CC4839-2B08-0488-2058-3B128616D9C7}"/>
                </a:ext>
              </a:extLst>
            </p:cNvPr>
            <p:cNvSpPr>
              <a:spLocks noChangeArrowheads="1"/>
            </p:cNvSpPr>
            <p:nvPr/>
          </p:nvSpPr>
          <p:spPr bwMode="auto">
            <a:xfrm>
              <a:off x="5240" y="2536"/>
              <a:ext cx="2890" cy="583"/>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Чітке дотримання технологічної дисципліни</a:t>
              </a:r>
              <a:endParaRPr lang="uk-UA" altLang="ru-UA">
                <a:solidFill>
                  <a:schemeClr val="bg1"/>
                </a:solidFill>
              </a:endParaRPr>
            </a:p>
          </p:txBody>
        </p:sp>
        <p:sp>
          <p:nvSpPr>
            <p:cNvPr id="13329" name="Rectangle 40">
              <a:extLst>
                <a:ext uri="{FF2B5EF4-FFF2-40B4-BE49-F238E27FC236}">
                  <a16:creationId xmlns:a16="http://schemas.microsoft.com/office/drawing/2014/main" id="{9A67EF0B-9DC9-608D-BD82-1E74E69A66E5}"/>
                </a:ext>
              </a:extLst>
            </p:cNvPr>
            <p:cNvSpPr>
              <a:spLocks noChangeArrowheads="1"/>
            </p:cNvSpPr>
            <p:nvPr/>
          </p:nvSpPr>
          <p:spPr bwMode="auto">
            <a:xfrm>
              <a:off x="5240" y="3227"/>
              <a:ext cx="2890" cy="583"/>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Скорочення персоналу і оплати праці</a:t>
              </a:r>
              <a:endParaRPr lang="uk-UA" altLang="ru-UA">
                <a:solidFill>
                  <a:schemeClr val="bg1"/>
                </a:solidFill>
              </a:endParaRPr>
            </a:p>
          </p:txBody>
        </p:sp>
        <p:sp>
          <p:nvSpPr>
            <p:cNvPr id="13330" name="Rectangle 39">
              <a:extLst>
                <a:ext uri="{FF2B5EF4-FFF2-40B4-BE49-F238E27FC236}">
                  <a16:creationId xmlns:a16="http://schemas.microsoft.com/office/drawing/2014/main" id="{FDA4E897-7AE5-FC3C-6A72-ACD4B99BA014}"/>
                </a:ext>
              </a:extLst>
            </p:cNvPr>
            <p:cNvSpPr>
              <a:spLocks noChangeArrowheads="1"/>
            </p:cNvSpPr>
            <p:nvPr/>
          </p:nvSpPr>
          <p:spPr bwMode="auto">
            <a:xfrm>
              <a:off x="5240" y="3920"/>
              <a:ext cx="2890" cy="1042"/>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Посилення контролю за співвідношенням темпів зростання продуктивності праці та заробітної плати</a:t>
              </a:r>
              <a:endParaRPr lang="uk-UA" altLang="ru-UA">
                <a:solidFill>
                  <a:schemeClr val="bg1"/>
                </a:solidFill>
              </a:endParaRPr>
            </a:p>
          </p:txBody>
        </p:sp>
        <p:sp>
          <p:nvSpPr>
            <p:cNvPr id="13331" name="Rectangle 38">
              <a:extLst>
                <a:ext uri="{FF2B5EF4-FFF2-40B4-BE49-F238E27FC236}">
                  <a16:creationId xmlns:a16="http://schemas.microsoft.com/office/drawing/2014/main" id="{29A0105D-C9E5-CD55-928A-9AB93889B927}"/>
                </a:ext>
              </a:extLst>
            </p:cNvPr>
            <p:cNvSpPr>
              <a:spLocks noChangeArrowheads="1"/>
            </p:cNvSpPr>
            <p:nvPr/>
          </p:nvSpPr>
          <p:spPr bwMode="auto">
            <a:xfrm>
              <a:off x="5240" y="5052"/>
              <a:ext cx="2890" cy="596"/>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Зниження рівня комерційних та управлінських витрат</a:t>
              </a:r>
              <a:endParaRPr lang="uk-UA" altLang="ru-UA">
                <a:solidFill>
                  <a:schemeClr val="bg1"/>
                </a:solidFill>
              </a:endParaRPr>
            </a:p>
          </p:txBody>
        </p:sp>
        <p:sp>
          <p:nvSpPr>
            <p:cNvPr id="13332" name="Rectangle 37">
              <a:extLst>
                <a:ext uri="{FF2B5EF4-FFF2-40B4-BE49-F238E27FC236}">
                  <a16:creationId xmlns:a16="http://schemas.microsoft.com/office/drawing/2014/main" id="{74274869-0A00-2925-B513-F7BFDD130C6E}"/>
                </a:ext>
              </a:extLst>
            </p:cNvPr>
            <p:cNvSpPr>
              <a:spLocks noChangeArrowheads="1"/>
            </p:cNvSpPr>
            <p:nvPr/>
          </p:nvSpPr>
          <p:spPr bwMode="auto">
            <a:xfrm>
              <a:off x="5240" y="5742"/>
              <a:ext cx="2890" cy="810"/>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Встановлення в організації жорсткої фінансової дисципліни</a:t>
              </a:r>
              <a:endParaRPr lang="uk-UA" altLang="ru-UA">
                <a:solidFill>
                  <a:schemeClr val="bg1"/>
                </a:solidFill>
              </a:endParaRPr>
            </a:p>
          </p:txBody>
        </p:sp>
        <p:sp>
          <p:nvSpPr>
            <p:cNvPr id="13333" name="Rectangle 36">
              <a:extLst>
                <a:ext uri="{FF2B5EF4-FFF2-40B4-BE49-F238E27FC236}">
                  <a16:creationId xmlns:a16="http://schemas.microsoft.com/office/drawing/2014/main" id="{D456960F-E1A7-B5C7-0F0D-EEB9AFF9A850}"/>
                </a:ext>
              </a:extLst>
            </p:cNvPr>
            <p:cNvSpPr>
              <a:spLocks noChangeArrowheads="1"/>
            </p:cNvSpPr>
            <p:nvPr/>
          </p:nvSpPr>
          <p:spPr bwMode="auto">
            <a:xfrm>
              <a:off x="5240" y="6646"/>
              <a:ext cx="2890" cy="401"/>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Експрес-скорочення витрат</a:t>
              </a:r>
              <a:endParaRPr lang="uk-UA" altLang="ru-UA">
                <a:solidFill>
                  <a:schemeClr val="bg1"/>
                </a:solidFill>
              </a:endParaRPr>
            </a:p>
          </p:txBody>
        </p:sp>
        <p:sp>
          <p:nvSpPr>
            <p:cNvPr id="13334" name="Rectangle 35">
              <a:extLst>
                <a:ext uri="{FF2B5EF4-FFF2-40B4-BE49-F238E27FC236}">
                  <a16:creationId xmlns:a16="http://schemas.microsoft.com/office/drawing/2014/main" id="{9AEA3D60-F550-8AAC-61A1-CE24D399C9DF}"/>
                </a:ext>
              </a:extLst>
            </p:cNvPr>
            <p:cNvSpPr>
              <a:spLocks noChangeArrowheads="1"/>
            </p:cNvSpPr>
            <p:nvPr/>
          </p:nvSpPr>
          <p:spPr bwMode="auto">
            <a:xfrm>
              <a:off x="8405" y="2536"/>
              <a:ext cx="2890" cy="583"/>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Ліквідація непродуктивних втрат і витрат</a:t>
              </a:r>
              <a:endParaRPr lang="uk-UA" altLang="ru-UA">
                <a:solidFill>
                  <a:schemeClr val="bg1"/>
                </a:solidFill>
              </a:endParaRPr>
            </a:p>
          </p:txBody>
        </p:sp>
        <p:sp>
          <p:nvSpPr>
            <p:cNvPr id="13335" name="Rectangle 34">
              <a:extLst>
                <a:ext uri="{FF2B5EF4-FFF2-40B4-BE49-F238E27FC236}">
                  <a16:creationId xmlns:a16="http://schemas.microsoft.com/office/drawing/2014/main" id="{83C91469-320B-9948-59D4-4548C9553628}"/>
                </a:ext>
              </a:extLst>
            </p:cNvPr>
            <p:cNvSpPr>
              <a:spLocks noChangeArrowheads="1"/>
            </p:cNvSpPr>
            <p:nvPr/>
          </p:nvSpPr>
          <p:spPr bwMode="auto">
            <a:xfrm>
              <a:off x="8405" y="3227"/>
              <a:ext cx="2890" cy="583"/>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Використання ресурсозберігаючої технології</a:t>
              </a:r>
              <a:endParaRPr lang="uk-UA" altLang="ru-UA">
                <a:solidFill>
                  <a:schemeClr val="bg1"/>
                </a:solidFill>
              </a:endParaRPr>
            </a:p>
          </p:txBody>
        </p:sp>
        <p:sp>
          <p:nvSpPr>
            <p:cNvPr id="13336" name="Rectangle 33">
              <a:extLst>
                <a:ext uri="{FF2B5EF4-FFF2-40B4-BE49-F238E27FC236}">
                  <a16:creationId xmlns:a16="http://schemas.microsoft.com/office/drawing/2014/main" id="{4ABB2FF7-7AEC-79E7-DE8C-9A9363310065}"/>
                </a:ext>
              </a:extLst>
            </p:cNvPr>
            <p:cNvSpPr>
              <a:spLocks noChangeArrowheads="1"/>
            </p:cNvSpPr>
            <p:nvPr/>
          </p:nvSpPr>
          <p:spPr bwMode="auto">
            <a:xfrm>
              <a:off x="8405" y="3918"/>
              <a:ext cx="2890" cy="387"/>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Управління інвестиціями</a:t>
              </a:r>
              <a:endParaRPr lang="uk-UA" altLang="ru-UA">
                <a:solidFill>
                  <a:schemeClr val="bg1"/>
                </a:solidFill>
              </a:endParaRPr>
            </a:p>
          </p:txBody>
        </p:sp>
        <p:sp>
          <p:nvSpPr>
            <p:cNvPr id="13337" name="Rectangle 32">
              <a:extLst>
                <a:ext uri="{FF2B5EF4-FFF2-40B4-BE49-F238E27FC236}">
                  <a16:creationId xmlns:a16="http://schemas.microsoft.com/office/drawing/2014/main" id="{FC574D4F-BDCB-DB88-2AFB-123066E9B689}"/>
                </a:ext>
              </a:extLst>
            </p:cNvPr>
            <p:cNvSpPr>
              <a:spLocks noChangeArrowheads="1"/>
            </p:cNvSpPr>
            <p:nvPr/>
          </p:nvSpPr>
          <p:spPr bwMode="auto">
            <a:xfrm>
              <a:off x="8405" y="4414"/>
              <a:ext cx="2890" cy="592"/>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Збільшення рівня операційного важеля</a:t>
              </a:r>
              <a:endParaRPr lang="uk-UA" altLang="ru-UA">
                <a:solidFill>
                  <a:schemeClr val="bg1"/>
                </a:solidFill>
              </a:endParaRPr>
            </a:p>
          </p:txBody>
        </p:sp>
        <p:sp>
          <p:nvSpPr>
            <p:cNvPr id="13338" name="Rectangle 31">
              <a:extLst>
                <a:ext uri="{FF2B5EF4-FFF2-40B4-BE49-F238E27FC236}">
                  <a16:creationId xmlns:a16="http://schemas.microsoft.com/office/drawing/2014/main" id="{C82809DB-3C7B-5FA2-6501-C9EC2016320A}"/>
                </a:ext>
              </a:extLst>
            </p:cNvPr>
            <p:cNvSpPr>
              <a:spLocks noChangeArrowheads="1"/>
            </p:cNvSpPr>
            <p:nvPr/>
          </p:nvSpPr>
          <p:spPr bwMode="auto">
            <a:xfrm>
              <a:off x="8405" y="5104"/>
              <a:ext cx="2890" cy="596"/>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Проведення маркетингових досліджень</a:t>
              </a:r>
              <a:endParaRPr lang="uk-UA" altLang="ru-UA">
                <a:solidFill>
                  <a:schemeClr val="bg1"/>
                </a:solidFill>
              </a:endParaRPr>
            </a:p>
          </p:txBody>
        </p:sp>
        <p:sp>
          <p:nvSpPr>
            <p:cNvPr id="13339" name="Rectangle 30">
              <a:extLst>
                <a:ext uri="{FF2B5EF4-FFF2-40B4-BE49-F238E27FC236}">
                  <a16:creationId xmlns:a16="http://schemas.microsoft.com/office/drawing/2014/main" id="{1749A72D-B027-762A-E1E4-FDF7D312CD17}"/>
                </a:ext>
              </a:extLst>
            </p:cNvPr>
            <p:cNvSpPr>
              <a:spLocks noChangeArrowheads="1"/>
            </p:cNvSpPr>
            <p:nvPr/>
          </p:nvSpPr>
          <p:spPr bwMode="auto">
            <a:xfrm>
              <a:off x="8405" y="5821"/>
              <a:ext cx="2890" cy="536"/>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Використання технології </a:t>
              </a:r>
              <a:r>
                <a:rPr lang="uk-UA" altLang="ru-UA" sz="1100">
                  <a:solidFill>
                    <a:schemeClr val="bg1"/>
                  </a:solidFill>
                  <a:latin typeface="Calibri" panose="020F0502020204030204" pitchFamily="34" charset="0"/>
                  <a:cs typeface="Times New Roman" panose="02020603050405020304" pitchFamily="18" charset="0"/>
                </a:rPr>
                <a:t>“</a:t>
              </a:r>
              <a:r>
                <a:rPr lang="uk-UA" altLang="ru-UA" sz="1100">
                  <a:solidFill>
                    <a:schemeClr val="bg1"/>
                  </a:solidFill>
                  <a:latin typeface="Times New Roman" panose="02020603050405020304" pitchFamily="18" charset="0"/>
                  <a:cs typeface="Times New Roman" panose="02020603050405020304" pitchFamily="18" charset="0"/>
                </a:rPr>
                <a:t>ощадливого виробництва</a:t>
              </a:r>
              <a:r>
                <a:rPr lang="uk-UA" altLang="ru-UA" sz="1100">
                  <a:solidFill>
                    <a:schemeClr val="bg1"/>
                  </a:solidFill>
                  <a:latin typeface="Calibri" panose="020F0502020204030204" pitchFamily="34" charset="0"/>
                  <a:cs typeface="Times New Roman" panose="02020603050405020304" pitchFamily="18" charset="0"/>
                </a:rPr>
                <a:t>”</a:t>
              </a:r>
              <a:endParaRPr lang="uk-UA" altLang="ru-UA">
                <a:solidFill>
                  <a:schemeClr val="bg1"/>
                </a:solidFill>
              </a:endParaRPr>
            </a:p>
          </p:txBody>
        </p:sp>
        <p:sp>
          <p:nvSpPr>
            <p:cNvPr id="13340" name="Rectangle 29">
              <a:extLst>
                <a:ext uri="{FF2B5EF4-FFF2-40B4-BE49-F238E27FC236}">
                  <a16:creationId xmlns:a16="http://schemas.microsoft.com/office/drawing/2014/main" id="{F7238334-1613-A3FC-DE43-566FFC2783AA}"/>
                </a:ext>
              </a:extLst>
            </p:cNvPr>
            <p:cNvSpPr>
              <a:spLocks noChangeArrowheads="1"/>
            </p:cNvSpPr>
            <p:nvPr/>
          </p:nvSpPr>
          <p:spPr bwMode="auto">
            <a:xfrm>
              <a:off x="11788" y="2536"/>
              <a:ext cx="3175" cy="809"/>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Впровадження ефективних систем внутрішньовиробничих економічних відносин</a:t>
              </a:r>
              <a:endParaRPr lang="uk-UA" altLang="ru-UA">
                <a:solidFill>
                  <a:schemeClr val="bg1"/>
                </a:solidFill>
              </a:endParaRPr>
            </a:p>
          </p:txBody>
        </p:sp>
        <p:sp>
          <p:nvSpPr>
            <p:cNvPr id="13341" name="Rectangle 28">
              <a:extLst>
                <a:ext uri="{FF2B5EF4-FFF2-40B4-BE49-F238E27FC236}">
                  <a16:creationId xmlns:a16="http://schemas.microsoft.com/office/drawing/2014/main" id="{BCA57545-3EAA-27D8-B4BE-860B83B77FB8}"/>
                </a:ext>
              </a:extLst>
            </p:cNvPr>
            <p:cNvSpPr>
              <a:spLocks noChangeArrowheads="1"/>
            </p:cNvSpPr>
            <p:nvPr/>
          </p:nvSpPr>
          <p:spPr bwMode="auto">
            <a:xfrm>
              <a:off x="11788" y="3435"/>
              <a:ext cx="3175" cy="581"/>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Раціоналізація організаційної структури</a:t>
              </a:r>
              <a:endParaRPr lang="uk-UA" altLang="ru-UA">
                <a:solidFill>
                  <a:schemeClr val="bg1"/>
                </a:solidFill>
              </a:endParaRPr>
            </a:p>
          </p:txBody>
        </p:sp>
        <p:sp>
          <p:nvSpPr>
            <p:cNvPr id="13342" name="Rectangle 27">
              <a:extLst>
                <a:ext uri="{FF2B5EF4-FFF2-40B4-BE49-F238E27FC236}">
                  <a16:creationId xmlns:a16="http://schemas.microsoft.com/office/drawing/2014/main" id="{6B9E18A1-E121-1FCF-0877-BAC89074A7E6}"/>
                </a:ext>
              </a:extLst>
            </p:cNvPr>
            <p:cNvSpPr>
              <a:spLocks noChangeArrowheads="1"/>
            </p:cNvSpPr>
            <p:nvPr/>
          </p:nvSpPr>
          <p:spPr bwMode="auto">
            <a:xfrm>
              <a:off x="11788" y="4096"/>
              <a:ext cx="3175" cy="821"/>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Впровадження оптимальної стратегії технічного розвитку підприємства</a:t>
              </a:r>
              <a:endParaRPr lang="uk-UA" altLang="ru-UA">
                <a:solidFill>
                  <a:schemeClr val="bg1"/>
                </a:solidFill>
              </a:endParaRPr>
            </a:p>
          </p:txBody>
        </p:sp>
        <p:sp>
          <p:nvSpPr>
            <p:cNvPr id="13343" name="Rectangle 26">
              <a:extLst>
                <a:ext uri="{FF2B5EF4-FFF2-40B4-BE49-F238E27FC236}">
                  <a16:creationId xmlns:a16="http://schemas.microsoft.com/office/drawing/2014/main" id="{30C2AE71-60F9-FEFF-1FD3-B7F89F8094FC}"/>
                </a:ext>
              </a:extLst>
            </p:cNvPr>
            <p:cNvSpPr>
              <a:spLocks noChangeArrowheads="1"/>
            </p:cNvSpPr>
            <p:nvPr/>
          </p:nvSpPr>
          <p:spPr bwMode="auto">
            <a:xfrm>
              <a:off x="11788" y="5015"/>
              <a:ext cx="3175" cy="566"/>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Оптимізація використання активів і капіталу</a:t>
              </a:r>
              <a:endParaRPr lang="uk-UA" altLang="ru-UA">
                <a:solidFill>
                  <a:schemeClr val="bg1"/>
                </a:solidFill>
              </a:endParaRPr>
            </a:p>
          </p:txBody>
        </p:sp>
        <p:sp>
          <p:nvSpPr>
            <p:cNvPr id="13344" name="Rectangle 25">
              <a:extLst>
                <a:ext uri="{FF2B5EF4-FFF2-40B4-BE49-F238E27FC236}">
                  <a16:creationId xmlns:a16="http://schemas.microsoft.com/office/drawing/2014/main" id="{B104190F-2DE8-AE81-7617-84153C6DCE1D}"/>
                </a:ext>
              </a:extLst>
            </p:cNvPr>
            <p:cNvSpPr>
              <a:spLocks noChangeArrowheads="1"/>
            </p:cNvSpPr>
            <p:nvPr/>
          </p:nvSpPr>
          <p:spPr bwMode="auto">
            <a:xfrm>
              <a:off x="11788" y="5671"/>
              <a:ext cx="3175" cy="536"/>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Робота зі зниженням цін при закупівлі ресурсів</a:t>
              </a:r>
              <a:endParaRPr lang="uk-UA" altLang="ru-UA">
                <a:solidFill>
                  <a:schemeClr val="bg1"/>
                </a:solidFill>
              </a:endParaRPr>
            </a:p>
          </p:txBody>
        </p:sp>
        <p:sp>
          <p:nvSpPr>
            <p:cNvPr id="13345" name="Rectangle 24">
              <a:extLst>
                <a:ext uri="{FF2B5EF4-FFF2-40B4-BE49-F238E27FC236}">
                  <a16:creationId xmlns:a16="http://schemas.microsoft.com/office/drawing/2014/main" id="{8059349D-2BDF-F358-2531-787DD62F6B49}"/>
                </a:ext>
              </a:extLst>
            </p:cNvPr>
            <p:cNvSpPr>
              <a:spLocks noChangeArrowheads="1"/>
            </p:cNvSpPr>
            <p:nvPr/>
          </p:nvSpPr>
          <p:spPr bwMode="auto">
            <a:xfrm>
              <a:off x="11788" y="6927"/>
              <a:ext cx="3175" cy="619"/>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Скорочення адміністративно-управлінських витрат</a:t>
              </a:r>
              <a:endParaRPr lang="uk-UA" altLang="ru-UA">
                <a:solidFill>
                  <a:schemeClr val="bg1"/>
                </a:solidFill>
              </a:endParaRPr>
            </a:p>
          </p:txBody>
        </p:sp>
        <p:sp>
          <p:nvSpPr>
            <p:cNvPr id="13346" name="Rectangle 23">
              <a:extLst>
                <a:ext uri="{FF2B5EF4-FFF2-40B4-BE49-F238E27FC236}">
                  <a16:creationId xmlns:a16="http://schemas.microsoft.com/office/drawing/2014/main" id="{68FA080D-2F3F-506F-3644-1242A0186DAE}"/>
                </a:ext>
              </a:extLst>
            </p:cNvPr>
            <p:cNvSpPr>
              <a:spLocks noChangeArrowheads="1"/>
            </p:cNvSpPr>
            <p:nvPr/>
          </p:nvSpPr>
          <p:spPr bwMode="auto">
            <a:xfrm>
              <a:off x="11788" y="6297"/>
              <a:ext cx="3175" cy="536"/>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Зміна технологій з метою зменшення витрат</a:t>
              </a:r>
              <a:endParaRPr lang="uk-UA" altLang="ru-UA">
                <a:solidFill>
                  <a:schemeClr val="bg1"/>
                </a:solidFill>
              </a:endParaRPr>
            </a:p>
          </p:txBody>
        </p:sp>
        <p:sp>
          <p:nvSpPr>
            <p:cNvPr id="13347" name="Rectangle 22">
              <a:extLst>
                <a:ext uri="{FF2B5EF4-FFF2-40B4-BE49-F238E27FC236}">
                  <a16:creationId xmlns:a16="http://schemas.microsoft.com/office/drawing/2014/main" id="{4D934069-E598-D267-215B-D09B7509B44A}"/>
                </a:ext>
              </a:extLst>
            </p:cNvPr>
            <p:cNvSpPr>
              <a:spLocks noChangeArrowheads="1"/>
            </p:cNvSpPr>
            <p:nvPr/>
          </p:nvSpPr>
          <p:spPr bwMode="auto">
            <a:xfrm>
              <a:off x="11788" y="7643"/>
              <a:ext cx="3175" cy="619"/>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Зниження трудомісткості бізнес-процесів</a:t>
              </a:r>
              <a:endParaRPr lang="uk-UA" altLang="ru-UA">
                <a:solidFill>
                  <a:schemeClr val="bg1"/>
                </a:solidFill>
              </a:endParaRPr>
            </a:p>
          </p:txBody>
        </p:sp>
        <p:sp>
          <p:nvSpPr>
            <p:cNvPr id="13348" name="Rectangle 21">
              <a:extLst>
                <a:ext uri="{FF2B5EF4-FFF2-40B4-BE49-F238E27FC236}">
                  <a16:creationId xmlns:a16="http://schemas.microsoft.com/office/drawing/2014/main" id="{E366402C-17BA-23D8-F850-8E0696C06F81}"/>
                </a:ext>
              </a:extLst>
            </p:cNvPr>
            <p:cNvSpPr>
              <a:spLocks noChangeArrowheads="1"/>
            </p:cNvSpPr>
            <p:nvPr/>
          </p:nvSpPr>
          <p:spPr bwMode="auto">
            <a:xfrm>
              <a:off x="11788" y="8325"/>
              <a:ext cx="3175" cy="619"/>
            </a:xfrm>
            <a:prstGeom prst="rect">
              <a:avLst/>
            </a:prstGeom>
            <a:solidFill>
              <a:srgbClr val="FFFFFF"/>
            </a:solidFill>
            <a:ln w="9525">
              <a:solidFill>
                <a:srgbClr val="000000"/>
              </a:solidFill>
              <a:miter lim="800000"/>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100">
                  <a:solidFill>
                    <a:schemeClr val="bg1"/>
                  </a:solidFill>
                  <a:latin typeface="Times New Roman" panose="02020603050405020304" pitchFamily="18" charset="0"/>
                  <a:cs typeface="Times New Roman" panose="02020603050405020304" pitchFamily="18" charset="0"/>
                </a:rPr>
                <a:t>Перегляд принципу компенсації персоналу</a:t>
              </a:r>
              <a:endParaRPr lang="uk-UA" altLang="ru-UA">
                <a:solidFill>
                  <a:schemeClr val="bg1"/>
                </a:solidFill>
              </a:endParaRPr>
            </a:p>
          </p:txBody>
        </p:sp>
        <p:grpSp>
          <p:nvGrpSpPr>
            <p:cNvPr id="13349" name="Group 12">
              <a:extLst>
                <a:ext uri="{FF2B5EF4-FFF2-40B4-BE49-F238E27FC236}">
                  <a16:creationId xmlns:a16="http://schemas.microsoft.com/office/drawing/2014/main" id="{84987A4D-F1D0-2FED-68B4-6769CA81AC4C}"/>
                </a:ext>
              </a:extLst>
            </p:cNvPr>
            <p:cNvGrpSpPr>
              <a:grpSpLocks/>
            </p:cNvGrpSpPr>
            <p:nvPr/>
          </p:nvGrpSpPr>
          <p:grpSpPr bwMode="auto">
            <a:xfrm>
              <a:off x="1749" y="1969"/>
              <a:ext cx="923" cy="6816"/>
              <a:chOff x="1749" y="1969"/>
              <a:chExt cx="923" cy="6816"/>
            </a:xfrm>
          </p:grpSpPr>
          <p:cxnSp>
            <p:nvCxnSpPr>
              <p:cNvPr id="13360" name="AutoShape 20">
                <a:extLst>
                  <a:ext uri="{FF2B5EF4-FFF2-40B4-BE49-F238E27FC236}">
                    <a16:creationId xmlns:a16="http://schemas.microsoft.com/office/drawing/2014/main" id="{CBA78F8F-F9BF-E70F-8995-2FA0C8B00F6F}"/>
                  </a:ext>
                </a:extLst>
              </p:cNvPr>
              <p:cNvCxnSpPr>
                <a:cxnSpLocks noChangeShapeType="1"/>
              </p:cNvCxnSpPr>
              <p:nvPr/>
            </p:nvCxnSpPr>
            <p:spPr bwMode="auto">
              <a:xfrm rot="10800000" flipV="1">
                <a:off x="1940" y="1969"/>
                <a:ext cx="732" cy="6816"/>
              </a:xfrm>
              <a:prstGeom prst="bentConnector3">
                <a:avLst>
                  <a:gd name="adj1" fmla="val 129231"/>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13361" name="AutoShape 19">
                <a:extLst>
                  <a:ext uri="{FF2B5EF4-FFF2-40B4-BE49-F238E27FC236}">
                    <a16:creationId xmlns:a16="http://schemas.microsoft.com/office/drawing/2014/main" id="{3486D58A-64DC-DFE2-CEDF-4C893F4CDD60}"/>
                  </a:ext>
                </a:extLst>
              </p:cNvPr>
              <p:cNvCxnSpPr>
                <a:cxnSpLocks noChangeShapeType="1"/>
              </p:cNvCxnSpPr>
              <p:nvPr/>
            </p:nvCxnSpPr>
            <p:spPr bwMode="auto">
              <a:xfrm>
                <a:off x="1749" y="2826"/>
                <a:ext cx="191"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62" name="AutoShape 18">
                <a:extLst>
                  <a:ext uri="{FF2B5EF4-FFF2-40B4-BE49-F238E27FC236}">
                    <a16:creationId xmlns:a16="http://schemas.microsoft.com/office/drawing/2014/main" id="{B594AE91-EBC1-71C2-2673-D2BFB81062A6}"/>
                  </a:ext>
                </a:extLst>
              </p:cNvPr>
              <p:cNvCxnSpPr>
                <a:cxnSpLocks noChangeShapeType="1"/>
              </p:cNvCxnSpPr>
              <p:nvPr/>
            </p:nvCxnSpPr>
            <p:spPr bwMode="auto">
              <a:xfrm>
                <a:off x="1749" y="3534"/>
                <a:ext cx="191"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63" name="AutoShape 17">
                <a:extLst>
                  <a:ext uri="{FF2B5EF4-FFF2-40B4-BE49-F238E27FC236}">
                    <a16:creationId xmlns:a16="http://schemas.microsoft.com/office/drawing/2014/main" id="{EFECF7FE-27DA-A472-316A-911765BFE234}"/>
                  </a:ext>
                </a:extLst>
              </p:cNvPr>
              <p:cNvCxnSpPr>
                <a:cxnSpLocks noChangeShapeType="1"/>
              </p:cNvCxnSpPr>
              <p:nvPr/>
            </p:nvCxnSpPr>
            <p:spPr bwMode="auto">
              <a:xfrm>
                <a:off x="1749" y="4096"/>
                <a:ext cx="191"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64" name="AutoShape 16">
                <a:extLst>
                  <a:ext uri="{FF2B5EF4-FFF2-40B4-BE49-F238E27FC236}">
                    <a16:creationId xmlns:a16="http://schemas.microsoft.com/office/drawing/2014/main" id="{5341226F-B99E-5086-6920-AA23C090D9FB}"/>
                  </a:ext>
                </a:extLst>
              </p:cNvPr>
              <p:cNvCxnSpPr>
                <a:cxnSpLocks noChangeShapeType="1"/>
              </p:cNvCxnSpPr>
              <p:nvPr/>
            </p:nvCxnSpPr>
            <p:spPr bwMode="auto">
              <a:xfrm>
                <a:off x="1749" y="5184"/>
                <a:ext cx="191"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65" name="AutoShape 15">
                <a:extLst>
                  <a:ext uri="{FF2B5EF4-FFF2-40B4-BE49-F238E27FC236}">
                    <a16:creationId xmlns:a16="http://schemas.microsoft.com/office/drawing/2014/main" id="{C20E3D0E-D0AD-747E-3EBB-ADE6131CE21F}"/>
                  </a:ext>
                </a:extLst>
              </p:cNvPr>
              <p:cNvCxnSpPr>
                <a:cxnSpLocks noChangeShapeType="1"/>
              </p:cNvCxnSpPr>
              <p:nvPr/>
            </p:nvCxnSpPr>
            <p:spPr bwMode="auto">
              <a:xfrm>
                <a:off x="1749" y="6646"/>
                <a:ext cx="191"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66" name="AutoShape 14">
                <a:extLst>
                  <a:ext uri="{FF2B5EF4-FFF2-40B4-BE49-F238E27FC236}">
                    <a16:creationId xmlns:a16="http://schemas.microsoft.com/office/drawing/2014/main" id="{53FFBC88-BE31-D784-337C-826BC7890963}"/>
                  </a:ext>
                </a:extLst>
              </p:cNvPr>
              <p:cNvCxnSpPr>
                <a:cxnSpLocks noChangeShapeType="1"/>
              </p:cNvCxnSpPr>
              <p:nvPr/>
            </p:nvCxnSpPr>
            <p:spPr bwMode="auto">
              <a:xfrm>
                <a:off x="1749" y="7544"/>
                <a:ext cx="191"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67" name="AutoShape 13">
                <a:extLst>
                  <a:ext uri="{FF2B5EF4-FFF2-40B4-BE49-F238E27FC236}">
                    <a16:creationId xmlns:a16="http://schemas.microsoft.com/office/drawing/2014/main" id="{8DF65B3B-D89A-7010-ADA3-805BB0EAC5DE}"/>
                  </a:ext>
                </a:extLst>
              </p:cNvPr>
              <p:cNvCxnSpPr>
                <a:cxnSpLocks noChangeShapeType="1"/>
              </p:cNvCxnSpPr>
              <p:nvPr/>
            </p:nvCxnSpPr>
            <p:spPr bwMode="auto">
              <a:xfrm>
                <a:off x="1749" y="8147"/>
                <a:ext cx="191" cy="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grpSp>
          <p:nvGrpSpPr>
            <p:cNvPr id="13350" name="Group 2">
              <a:extLst>
                <a:ext uri="{FF2B5EF4-FFF2-40B4-BE49-F238E27FC236}">
                  <a16:creationId xmlns:a16="http://schemas.microsoft.com/office/drawing/2014/main" id="{B2BAF772-1AA9-C0D6-D0AF-F16A77B3478E}"/>
                </a:ext>
              </a:extLst>
            </p:cNvPr>
            <p:cNvGrpSpPr>
              <a:grpSpLocks/>
            </p:cNvGrpSpPr>
            <p:nvPr/>
          </p:nvGrpSpPr>
          <p:grpSpPr bwMode="auto">
            <a:xfrm>
              <a:off x="14402" y="1969"/>
              <a:ext cx="816" cy="6666"/>
              <a:chOff x="14402" y="1969"/>
              <a:chExt cx="816" cy="6666"/>
            </a:xfrm>
          </p:grpSpPr>
          <p:cxnSp>
            <p:nvCxnSpPr>
              <p:cNvPr id="13351" name="AutoShape 11">
                <a:extLst>
                  <a:ext uri="{FF2B5EF4-FFF2-40B4-BE49-F238E27FC236}">
                    <a16:creationId xmlns:a16="http://schemas.microsoft.com/office/drawing/2014/main" id="{EC4D3A50-2B59-0DF8-B998-B9A1D85AB2CF}"/>
                  </a:ext>
                </a:extLst>
              </p:cNvPr>
              <p:cNvCxnSpPr>
                <a:cxnSpLocks noChangeShapeType="1"/>
              </p:cNvCxnSpPr>
              <p:nvPr/>
            </p:nvCxnSpPr>
            <p:spPr bwMode="auto">
              <a:xfrm>
                <a:off x="14402" y="1969"/>
                <a:ext cx="561" cy="6666"/>
              </a:xfrm>
              <a:prstGeom prst="bentConnector3">
                <a:avLst>
                  <a:gd name="adj1" fmla="val 145278"/>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13352" name="AutoShape 10">
                <a:extLst>
                  <a:ext uri="{FF2B5EF4-FFF2-40B4-BE49-F238E27FC236}">
                    <a16:creationId xmlns:a16="http://schemas.microsoft.com/office/drawing/2014/main" id="{D825134E-056D-2933-4394-AC91A1B1290D}"/>
                  </a:ext>
                </a:extLst>
              </p:cNvPr>
              <p:cNvCxnSpPr>
                <a:cxnSpLocks noChangeShapeType="1"/>
              </p:cNvCxnSpPr>
              <p:nvPr/>
            </p:nvCxnSpPr>
            <p:spPr bwMode="auto">
              <a:xfrm flipH="1" flipV="1">
                <a:off x="14963" y="7953"/>
                <a:ext cx="255"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53" name="AutoShape 9">
                <a:extLst>
                  <a:ext uri="{FF2B5EF4-FFF2-40B4-BE49-F238E27FC236}">
                    <a16:creationId xmlns:a16="http://schemas.microsoft.com/office/drawing/2014/main" id="{4EF7BD54-C13F-45E3-B9DA-D6B5010FE671}"/>
                  </a:ext>
                </a:extLst>
              </p:cNvPr>
              <p:cNvCxnSpPr>
                <a:cxnSpLocks noChangeShapeType="1"/>
              </p:cNvCxnSpPr>
              <p:nvPr/>
            </p:nvCxnSpPr>
            <p:spPr bwMode="auto">
              <a:xfrm flipH="1" flipV="1">
                <a:off x="14963" y="7323"/>
                <a:ext cx="255"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54" name="AutoShape 8">
                <a:extLst>
                  <a:ext uri="{FF2B5EF4-FFF2-40B4-BE49-F238E27FC236}">
                    <a16:creationId xmlns:a16="http://schemas.microsoft.com/office/drawing/2014/main" id="{E2381283-849F-2506-4A42-E9224C75B348}"/>
                  </a:ext>
                </a:extLst>
              </p:cNvPr>
              <p:cNvCxnSpPr>
                <a:cxnSpLocks noChangeShapeType="1"/>
              </p:cNvCxnSpPr>
              <p:nvPr/>
            </p:nvCxnSpPr>
            <p:spPr bwMode="auto">
              <a:xfrm flipH="1" flipV="1">
                <a:off x="14963" y="6552"/>
                <a:ext cx="255"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55" name="AutoShape 7">
                <a:extLst>
                  <a:ext uri="{FF2B5EF4-FFF2-40B4-BE49-F238E27FC236}">
                    <a16:creationId xmlns:a16="http://schemas.microsoft.com/office/drawing/2014/main" id="{38391025-7F29-41CD-B637-CF3B2C0B99C3}"/>
                  </a:ext>
                </a:extLst>
              </p:cNvPr>
              <p:cNvCxnSpPr>
                <a:cxnSpLocks noChangeShapeType="1"/>
              </p:cNvCxnSpPr>
              <p:nvPr/>
            </p:nvCxnSpPr>
            <p:spPr bwMode="auto">
              <a:xfrm flipH="1" flipV="1">
                <a:off x="14963" y="5922"/>
                <a:ext cx="255"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56" name="AutoShape 6">
                <a:extLst>
                  <a:ext uri="{FF2B5EF4-FFF2-40B4-BE49-F238E27FC236}">
                    <a16:creationId xmlns:a16="http://schemas.microsoft.com/office/drawing/2014/main" id="{45C9CEB6-3257-2E36-CC63-C6557BBA4737}"/>
                  </a:ext>
                </a:extLst>
              </p:cNvPr>
              <p:cNvCxnSpPr>
                <a:cxnSpLocks noChangeShapeType="1"/>
              </p:cNvCxnSpPr>
              <p:nvPr/>
            </p:nvCxnSpPr>
            <p:spPr bwMode="auto">
              <a:xfrm flipH="1" flipV="1">
                <a:off x="14963" y="5302"/>
                <a:ext cx="255"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57" name="AutoShape 5">
                <a:extLst>
                  <a:ext uri="{FF2B5EF4-FFF2-40B4-BE49-F238E27FC236}">
                    <a16:creationId xmlns:a16="http://schemas.microsoft.com/office/drawing/2014/main" id="{4ACBB16D-39BB-1B05-5CE3-72021D7E0470}"/>
                  </a:ext>
                </a:extLst>
              </p:cNvPr>
              <p:cNvCxnSpPr>
                <a:cxnSpLocks noChangeShapeType="1"/>
              </p:cNvCxnSpPr>
              <p:nvPr/>
            </p:nvCxnSpPr>
            <p:spPr bwMode="auto">
              <a:xfrm flipH="1" flipV="1">
                <a:off x="14963" y="4469"/>
                <a:ext cx="255"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58" name="AutoShape 4">
                <a:extLst>
                  <a:ext uri="{FF2B5EF4-FFF2-40B4-BE49-F238E27FC236}">
                    <a16:creationId xmlns:a16="http://schemas.microsoft.com/office/drawing/2014/main" id="{28FC1263-D8F4-D846-A3A0-4538E868E53E}"/>
                  </a:ext>
                </a:extLst>
              </p:cNvPr>
              <p:cNvCxnSpPr>
                <a:cxnSpLocks noChangeShapeType="1"/>
              </p:cNvCxnSpPr>
              <p:nvPr/>
            </p:nvCxnSpPr>
            <p:spPr bwMode="auto">
              <a:xfrm flipH="1" flipV="1">
                <a:off x="14963" y="3720"/>
                <a:ext cx="255"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59" name="AutoShape 3">
                <a:extLst>
                  <a:ext uri="{FF2B5EF4-FFF2-40B4-BE49-F238E27FC236}">
                    <a16:creationId xmlns:a16="http://schemas.microsoft.com/office/drawing/2014/main" id="{1D28A12C-3E27-DC1B-098D-D15347D4AE52}"/>
                  </a:ext>
                </a:extLst>
              </p:cNvPr>
              <p:cNvCxnSpPr>
                <a:cxnSpLocks noChangeShapeType="1"/>
              </p:cNvCxnSpPr>
              <p:nvPr/>
            </p:nvCxnSpPr>
            <p:spPr bwMode="auto">
              <a:xfrm flipH="1" flipV="1">
                <a:off x="14963" y="2940"/>
                <a:ext cx="255"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grpSp>
    </p:spTree>
  </p:cSld>
  <p:clrMapOvr>
    <a:masterClrMapping/>
  </p:clrMapOvr>
  <p:transition>
    <p:wheel spokes="8"/>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EE4CA92-98BA-3E94-CA36-FCF678FFADA1}"/>
              </a:ext>
            </a:extLst>
          </p:cNvPr>
          <p:cNvSpPr/>
          <p:nvPr/>
        </p:nvSpPr>
        <p:spPr>
          <a:xfrm>
            <a:off x="571472" y="332656"/>
            <a:ext cx="6500858" cy="85725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5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a:p>
            <a:pPr algn="ctr" fontAlgn="auto">
              <a:spcBef>
                <a:spcPts val="0"/>
              </a:spcBef>
              <a:spcAft>
                <a:spcPts val="0"/>
              </a:spcAft>
              <a:defRPr/>
            </a:pPr>
            <a:r>
              <a:rPr lang="uk-UA" sz="25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Класифікація витрат підприємства з метою оптимізації їх величини </a:t>
            </a:r>
          </a:p>
          <a:p>
            <a:pPr algn="ctr" fontAlgn="auto">
              <a:spcBef>
                <a:spcPts val="0"/>
              </a:spcBef>
              <a:spcAft>
                <a:spcPts val="0"/>
              </a:spcAft>
              <a:defRPr/>
            </a:pP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6" name="Прямоугольник с двумя вырезанными противолежащими углами 5">
            <a:extLst>
              <a:ext uri="{FF2B5EF4-FFF2-40B4-BE49-F238E27FC236}">
                <a16:creationId xmlns:a16="http://schemas.microsoft.com/office/drawing/2014/main" id="{5B3F39DC-10FE-587A-43EB-B52A1484F7F4}"/>
              </a:ext>
            </a:extLst>
          </p:cNvPr>
          <p:cNvSpPr/>
          <p:nvPr/>
        </p:nvSpPr>
        <p:spPr>
          <a:xfrm>
            <a:off x="2571750" y="1412875"/>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err="1"/>
              <a:t>надпріоритетні</a:t>
            </a:r>
            <a:r>
              <a:rPr lang="uk-UA" sz="2400" dirty="0"/>
              <a:t> витрати</a:t>
            </a:r>
            <a:endParaRPr lang="uk-UA" sz="2200" dirty="0"/>
          </a:p>
        </p:txBody>
      </p:sp>
      <p:sp>
        <p:nvSpPr>
          <p:cNvPr id="7" name="Прямоугольник с двумя вырезанными противолежащими углами 6">
            <a:extLst>
              <a:ext uri="{FF2B5EF4-FFF2-40B4-BE49-F238E27FC236}">
                <a16:creationId xmlns:a16="http://schemas.microsoft.com/office/drawing/2014/main" id="{6212A867-C4BA-E073-3505-4A5E7DCFEB02}"/>
              </a:ext>
            </a:extLst>
          </p:cNvPr>
          <p:cNvSpPr/>
          <p:nvPr/>
        </p:nvSpPr>
        <p:spPr>
          <a:xfrm>
            <a:off x="2571750" y="2192338"/>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a:t>пріоритетні витрати</a:t>
            </a:r>
            <a:endParaRPr lang="uk-UA" sz="2200" dirty="0"/>
          </a:p>
        </p:txBody>
      </p:sp>
      <p:sp>
        <p:nvSpPr>
          <p:cNvPr id="11" name="Штриховая стрелка вправо 10">
            <a:extLst>
              <a:ext uri="{FF2B5EF4-FFF2-40B4-BE49-F238E27FC236}">
                <a16:creationId xmlns:a16="http://schemas.microsoft.com/office/drawing/2014/main" id="{23DF20E6-9863-12FB-48B1-B40912DA7612}"/>
              </a:ext>
            </a:extLst>
          </p:cNvPr>
          <p:cNvSpPr/>
          <p:nvPr/>
        </p:nvSpPr>
        <p:spPr>
          <a:xfrm>
            <a:off x="928688" y="14128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Штриховая стрелка вправо 11">
            <a:extLst>
              <a:ext uri="{FF2B5EF4-FFF2-40B4-BE49-F238E27FC236}">
                <a16:creationId xmlns:a16="http://schemas.microsoft.com/office/drawing/2014/main" id="{5980769D-9C68-9441-2D57-D74DD773DE62}"/>
              </a:ext>
            </a:extLst>
          </p:cNvPr>
          <p:cNvSpPr/>
          <p:nvPr/>
        </p:nvSpPr>
        <p:spPr>
          <a:xfrm>
            <a:off x="1000125" y="22637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9" name="Штриховая стрелка вправо 8">
            <a:extLst>
              <a:ext uri="{FF2B5EF4-FFF2-40B4-BE49-F238E27FC236}">
                <a16:creationId xmlns:a16="http://schemas.microsoft.com/office/drawing/2014/main" id="{BB929E5D-4613-D847-0053-70FAC9FBC948}"/>
              </a:ext>
            </a:extLst>
          </p:cNvPr>
          <p:cNvSpPr/>
          <p:nvPr/>
        </p:nvSpPr>
        <p:spPr>
          <a:xfrm>
            <a:off x="971550" y="31273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Прямоугольник с двумя вырезанными противолежащими углами 12">
            <a:extLst>
              <a:ext uri="{FF2B5EF4-FFF2-40B4-BE49-F238E27FC236}">
                <a16:creationId xmlns:a16="http://schemas.microsoft.com/office/drawing/2014/main" id="{1E194AD5-20B4-A724-CB48-9A12A2E9BAE1}"/>
              </a:ext>
            </a:extLst>
          </p:cNvPr>
          <p:cNvSpPr/>
          <p:nvPr/>
        </p:nvSpPr>
        <p:spPr>
          <a:xfrm>
            <a:off x="2555875" y="2990850"/>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a:t>допустимі витрати </a:t>
            </a:r>
            <a:endParaRPr lang="uk-UA" sz="2200" dirty="0"/>
          </a:p>
        </p:txBody>
      </p:sp>
      <p:sp>
        <p:nvSpPr>
          <p:cNvPr id="10" name="Штриховая стрелка вправо 9">
            <a:extLst>
              <a:ext uri="{FF2B5EF4-FFF2-40B4-BE49-F238E27FC236}">
                <a16:creationId xmlns:a16="http://schemas.microsoft.com/office/drawing/2014/main" id="{FBCB5D85-B735-0313-5795-235554CD961A}"/>
              </a:ext>
            </a:extLst>
          </p:cNvPr>
          <p:cNvSpPr/>
          <p:nvPr/>
        </p:nvSpPr>
        <p:spPr>
          <a:xfrm>
            <a:off x="971550" y="392588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4" name="Прямоугольник с двумя вырезанными противолежащими углами 13">
            <a:extLst>
              <a:ext uri="{FF2B5EF4-FFF2-40B4-BE49-F238E27FC236}">
                <a16:creationId xmlns:a16="http://schemas.microsoft.com/office/drawing/2014/main" id="{C7FBCED9-4BB3-07B6-C9FF-877653FF0C33}"/>
              </a:ext>
            </a:extLst>
          </p:cNvPr>
          <p:cNvSpPr/>
          <p:nvPr/>
        </p:nvSpPr>
        <p:spPr>
          <a:xfrm>
            <a:off x="2555875" y="3854450"/>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400" dirty="0"/>
              <a:t>непотрібні витрати</a:t>
            </a:r>
            <a:endParaRPr lang="uk-UA" sz="2200" dirty="0"/>
          </a:p>
        </p:txBody>
      </p:sp>
    </p:spTree>
  </p:cSld>
  <p:clrMapOvr>
    <a:masterClrMapping/>
  </p:clrMapOvr>
  <p:transition>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B8B8B8E-C1F8-9EB2-5794-CE14F297FDC4}"/>
              </a:ext>
            </a:extLst>
          </p:cNvPr>
          <p:cNvSpPr/>
          <p:nvPr/>
        </p:nvSpPr>
        <p:spPr>
          <a:xfrm>
            <a:off x="571472" y="332656"/>
            <a:ext cx="6500858" cy="50405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5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a:p>
            <a:pPr algn="ctr" fontAlgn="auto">
              <a:spcBef>
                <a:spcPts val="0"/>
              </a:spcBef>
              <a:spcAft>
                <a:spcPts val="0"/>
              </a:spcAft>
              <a:defRPr/>
            </a:pPr>
            <a:r>
              <a:rPr lang="uk-UA" sz="25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Методи оптимізації величини витрат  </a:t>
            </a:r>
          </a:p>
          <a:p>
            <a:pPr algn="ctr" fontAlgn="auto">
              <a:spcBef>
                <a:spcPts val="0"/>
              </a:spcBef>
              <a:spcAft>
                <a:spcPts val="0"/>
              </a:spcAft>
              <a:defRPr/>
            </a:pP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6" name="Прямоугольник с двумя вырезанными противолежащими углами 5">
            <a:extLst>
              <a:ext uri="{FF2B5EF4-FFF2-40B4-BE49-F238E27FC236}">
                <a16:creationId xmlns:a16="http://schemas.microsoft.com/office/drawing/2014/main" id="{CB83DFC3-B43D-283F-F378-4AEC2D116828}"/>
              </a:ext>
            </a:extLst>
          </p:cNvPr>
          <p:cNvSpPr/>
          <p:nvPr/>
        </p:nvSpPr>
        <p:spPr>
          <a:xfrm>
            <a:off x="2571750" y="908050"/>
            <a:ext cx="5500688" cy="576263"/>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uk-UA" sz="2400" dirty="0"/>
              <a:t>Функціонально-вартісний аналіз</a:t>
            </a:r>
            <a:endParaRPr lang="uk-UA" sz="2200" dirty="0"/>
          </a:p>
        </p:txBody>
      </p:sp>
      <p:sp>
        <p:nvSpPr>
          <p:cNvPr id="7" name="Прямоугольник с двумя вырезанными противолежащими углами 6">
            <a:extLst>
              <a:ext uri="{FF2B5EF4-FFF2-40B4-BE49-F238E27FC236}">
                <a16:creationId xmlns:a16="http://schemas.microsoft.com/office/drawing/2014/main" id="{8B8120F0-0C49-EAF4-19B1-B5B78CC984F9}"/>
              </a:ext>
            </a:extLst>
          </p:cNvPr>
          <p:cNvSpPr/>
          <p:nvPr/>
        </p:nvSpPr>
        <p:spPr>
          <a:xfrm>
            <a:off x="2571750" y="1616075"/>
            <a:ext cx="5500688" cy="5175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uk-UA" sz="2400" dirty="0" err="1"/>
              <a:t>Таргет-костинг</a:t>
            </a:r>
            <a:r>
              <a:rPr lang="uk-UA" sz="2400" dirty="0"/>
              <a:t> (</a:t>
            </a:r>
            <a:r>
              <a:rPr lang="ru-RU" sz="2400" dirty="0" err="1"/>
              <a:t>target</a:t>
            </a:r>
            <a:r>
              <a:rPr lang="uk-UA" sz="2400" dirty="0"/>
              <a:t>-</a:t>
            </a:r>
            <a:r>
              <a:rPr lang="ru-RU" sz="2400" dirty="0" err="1"/>
              <a:t>costing</a:t>
            </a:r>
            <a:r>
              <a:rPr lang="uk-UA" sz="2400" dirty="0"/>
              <a:t>)</a:t>
            </a:r>
            <a:endParaRPr lang="uk-UA" sz="2200" dirty="0"/>
          </a:p>
        </p:txBody>
      </p:sp>
      <p:sp>
        <p:nvSpPr>
          <p:cNvPr id="11" name="Штриховая стрелка вправо 10">
            <a:extLst>
              <a:ext uri="{FF2B5EF4-FFF2-40B4-BE49-F238E27FC236}">
                <a16:creationId xmlns:a16="http://schemas.microsoft.com/office/drawing/2014/main" id="{08372E0C-553F-3157-623F-FEC100C4C99C}"/>
              </a:ext>
            </a:extLst>
          </p:cNvPr>
          <p:cNvSpPr/>
          <p:nvPr/>
        </p:nvSpPr>
        <p:spPr>
          <a:xfrm>
            <a:off x="928688" y="83661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Штриховая стрелка вправо 11">
            <a:extLst>
              <a:ext uri="{FF2B5EF4-FFF2-40B4-BE49-F238E27FC236}">
                <a16:creationId xmlns:a16="http://schemas.microsoft.com/office/drawing/2014/main" id="{3F65A2A8-27A5-C3CA-4FB6-E43F317B1AAB}"/>
              </a:ext>
            </a:extLst>
          </p:cNvPr>
          <p:cNvSpPr/>
          <p:nvPr/>
        </p:nvSpPr>
        <p:spPr>
          <a:xfrm>
            <a:off x="1000125" y="15573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9" name="Штриховая стрелка вправо 8">
            <a:extLst>
              <a:ext uri="{FF2B5EF4-FFF2-40B4-BE49-F238E27FC236}">
                <a16:creationId xmlns:a16="http://schemas.microsoft.com/office/drawing/2014/main" id="{33B744DC-6C60-EDB1-2E16-A8FA3960A972}"/>
              </a:ext>
            </a:extLst>
          </p:cNvPr>
          <p:cNvSpPr/>
          <p:nvPr/>
        </p:nvSpPr>
        <p:spPr>
          <a:xfrm>
            <a:off x="971550" y="22050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Прямоугольник с двумя вырезанными противолежащими углами 12">
            <a:extLst>
              <a:ext uri="{FF2B5EF4-FFF2-40B4-BE49-F238E27FC236}">
                <a16:creationId xmlns:a16="http://schemas.microsoft.com/office/drawing/2014/main" id="{6498DE52-1899-F15A-AEA4-36D604AB6933}"/>
              </a:ext>
            </a:extLst>
          </p:cNvPr>
          <p:cNvSpPr/>
          <p:nvPr/>
        </p:nvSpPr>
        <p:spPr>
          <a:xfrm>
            <a:off x="2600325" y="2205038"/>
            <a:ext cx="5500688"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2400" dirty="0" err="1"/>
              <a:t>Кайзен-костинг</a:t>
            </a:r>
            <a:r>
              <a:rPr lang="uk-UA" sz="2400" dirty="0"/>
              <a:t> (</a:t>
            </a:r>
            <a:r>
              <a:rPr lang="en-US" sz="2400" dirty="0"/>
              <a:t>k</a:t>
            </a:r>
            <a:r>
              <a:rPr lang="ru-RU" sz="2400" dirty="0" err="1"/>
              <a:t>aizen-costing</a:t>
            </a:r>
            <a:r>
              <a:rPr lang="en-US" sz="2400" dirty="0"/>
              <a:t>)</a:t>
            </a:r>
            <a:endParaRPr lang="uk-UA" sz="2400" dirty="0"/>
          </a:p>
        </p:txBody>
      </p:sp>
      <p:sp>
        <p:nvSpPr>
          <p:cNvPr id="10" name="Штриховая стрелка вправо 9">
            <a:extLst>
              <a:ext uri="{FF2B5EF4-FFF2-40B4-BE49-F238E27FC236}">
                <a16:creationId xmlns:a16="http://schemas.microsoft.com/office/drawing/2014/main" id="{6144929B-DAB4-4469-05B5-1D6BB67B4BE0}"/>
              </a:ext>
            </a:extLst>
          </p:cNvPr>
          <p:cNvSpPr/>
          <p:nvPr/>
        </p:nvSpPr>
        <p:spPr>
          <a:xfrm>
            <a:off x="971550" y="285115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4" name="Прямоугольник с двумя вырезанными противолежащими углами 13">
            <a:extLst>
              <a:ext uri="{FF2B5EF4-FFF2-40B4-BE49-F238E27FC236}">
                <a16:creationId xmlns:a16="http://schemas.microsoft.com/office/drawing/2014/main" id="{320AA74E-6BAA-CD0E-F3C8-48FF4F145DC7}"/>
              </a:ext>
            </a:extLst>
          </p:cNvPr>
          <p:cNvSpPr/>
          <p:nvPr/>
        </p:nvSpPr>
        <p:spPr>
          <a:xfrm>
            <a:off x="2555875" y="2781300"/>
            <a:ext cx="5500688" cy="503238"/>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uk-UA" sz="2400" dirty="0"/>
              <a:t>Точно в строк (</a:t>
            </a:r>
            <a:r>
              <a:rPr lang="en-US" sz="2400" dirty="0"/>
              <a:t>just-in-time</a:t>
            </a:r>
            <a:r>
              <a:rPr lang="uk-UA" sz="2400" dirty="0"/>
              <a:t>)</a:t>
            </a:r>
            <a:endParaRPr lang="uk-UA" sz="2200" dirty="0"/>
          </a:p>
        </p:txBody>
      </p:sp>
      <p:sp>
        <p:nvSpPr>
          <p:cNvPr id="15" name="Штриховая стрелка вправо 14">
            <a:extLst>
              <a:ext uri="{FF2B5EF4-FFF2-40B4-BE49-F238E27FC236}">
                <a16:creationId xmlns:a16="http://schemas.microsoft.com/office/drawing/2014/main" id="{F06F85A6-3C4C-491D-4EE4-107FB4F263E3}"/>
              </a:ext>
            </a:extLst>
          </p:cNvPr>
          <p:cNvSpPr/>
          <p:nvPr/>
        </p:nvSpPr>
        <p:spPr>
          <a:xfrm>
            <a:off x="971550" y="35004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6" name="Штриховая стрелка вправо 15">
            <a:extLst>
              <a:ext uri="{FF2B5EF4-FFF2-40B4-BE49-F238E27FC236}">
                <a16:creationId xmlns:a16="http://schemas.microsoft.com/office/drawing/2014/main" id="{8C4FF1D8-1CBF-5449-FA57-148D6788BE68}"/>
              </a:ext>
            </a:extLst>
          </p:cNvPr>
          <p:cNvSpPr/>
          <p:nvPr/>
        </p:nvSpPr>
        <p:spPr>
          <a:xfrm>
            <a:off x="971550" y="414178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7" name="Прямоугольник с двумя вырезанными противолежащими углами 16">
            <a:extLst>
              <a:ext uri="{FF2B5EF4-FFF2-40B4-BE49-F238E27FC236}">
                <a16:creationId xmlns:a16="http://schemas.microsoft.com/office/drawing/2014/main" id="{556EA3B3-8E2D-55A6-45C7-7A3041C6E876}"/>
              </a:ext>
            </a:extLst>
          </p:cNvPr>
          <p:cNvSpPr/>
          <p:nvPr/>
        </p:nvSpPr>
        <p:spPr>
          <a:xfrm>
            <a:off x="2555875" y="4149725"/>
            <a:ext cx="5500688" cy="5746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dirty="0"/>
              <a:t>XYZ</a:t>
            </a:r>
            <a:r>
              <a:rPr lang="uk-UA" sz="2400" dirty="0" err="1"/>
              <a:t>-аналіз</a:t>
            </a:r>
            <a:endParaRPr lang="uk-UA" sz="2400" dirty="0"/>
          </a:p>
        </p:txBody>
      </p:sp>
      <p:sp>
        <p:nvSpPr>
          <p:cNvPr id="18" name="Штриховая стрелка вправо 17">
            <a:extLst>
              <a:ext uri="{FF2B5EF4-FFF2-40B4-BE49-F238E27FC236}">
                <a16:creationId xmlns:a16="http://schemas.microsoft.com/office/drawing/2014/main" id="{45D5CDE9-22A3-05E1-DE04-D9BAB4901ED4}"/>
              </a:ext>
            </a:extLst>
          </p:cNvPr>
          <p:cNvSpPr/>
          <p:nvPr/>
        </p:nvSpPr>
        <p:spPr>
          <a:xfrm>
            <a:off x="971550" y="480218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9" name="Прямоугольник с двумя вырезанными противолежащими углами 18">
            <a:extLst>
              <a:ext uri="{FF2B5EF4-FFF2-40B4-BE49-F238E27FC236}">
                <a16:creationId xmlns:a16="http://schemas.microsoft.com/office/drawing/2014/main" id="{F69C744F-1D70-8858-22AE-65F6070E2B64}"/>
              </a:ext>
            </a:extLst>
          </p:cNvPr>
          <p:cNvSpPr/>
          <p:nvPr/>
        </p:nvSpPr>
        <p:spPr>
          <a:xfrm>
            <a:off x="2555875" y="4797425"/>
            <a:ext cx="5500688" cy="503238"/>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uk-UA" sz="2400" dirty="0"/>
              <a:t>АВС-аналіз</a:t>
            </a:r>
            <a:endParaRPr lang="uk-UA" sz="2200" dirty="0"/>
          </a:p>
        </p:txBody>
      </p:sp>
      <p:sp>
        <p:nvSpPr>
          <p:cNvPr id="20" name="Прямоугольник с двумя вырезанными противолежащими углами 19">
            <a:extLst>
              <a:ext uri="{FF2B5EF4-FFF2-40B4-BE49-F238E27FC236}">
                <a16:creationId xmlns:a16="http://schemas.microsoft.com/office/drawing/2014/main" id="{3D1166E8-D864-5376-B657-5EC6CE612BB6}"/>
              </a:ext>
            </a:extLst>
          </p:cNvPr>
          <p:cNvSpPr/>
          <p:nvPr/>
        </p:nvSpPr>
        <p:spPr>
          <a:xfrm>
            <a:off x="2527300" y="3357563"/>
            <a:ext cx="5500688" cy="5762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dirty="0"/>
              <a:t>LCC</a:t>
            </a:r>
            <a:r>
              <a:rPr lang="uk-UA" sz="2400" dirty="0" err="1"/>
              <a:t>-аналіз</a:t>
            </a:r>
            <a:r>
              <a:rPr lang="uk-UA" sz="2400" dirty="0"/>
              <a:t> (</a:t>
            </a:r>
            <a:r>
              <a:rPr lang="en-US" sz="2400" dirty="0"/>
              <a:t>Life Cycle Cost</a:t>
            </a:r>
            <a:r>
              <a:rPr lang="uk-UA" sz="2400" dirty="0"/>
              <a:t>)</a:t>
            </a:r>
            <a:endParaRPr lang="uk-UA" sz="2200" dirty="0"/>
          </a:p>
        </p:txBody>
      </p:sp>
      <p:sp>
        <p:nvSpPr>
          <p:cNvPr id="21" name="Штриховая стрелка вправо 20">
            <a:extLst>
              <a:ext uri="{FF2B5EF4-FFF2-40B4-BE49-F238E27FC236}">
                <a16:creationId xmlns:a16="http://schemas.microsoft.com/office/drawing/2014/main" id="{9FF90AEC-CB04-695B-13F3-A614699E1CA1}"/>
              </a:ext>
            </a:extLst>
          </p:cNvPr>
          <p:cNvSpPr/>
          <p:nvPr/>
        </p:nvSpPr>
        <p:spPr>
          <a:xfrm>
            <a:off x="1042988" y="537368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22" name="Прямоугольник с двумя вырезанными противолежащими углами 21">
            <a:extLst>
              <a:ext uri="{FF2B5EF4-FFF2-40B4-BE49-F238E27FC236}">
                <a16:creationId xmlns:a16="http://schemas.microsoft.com/office/drawing/2014/main" id="{47BE3213-D7F0-1AD3-2D46-A58F85FC9C98}"/>
              </a:ext>
            </a:extLst>
          </p:cNvPr>
          <p:cNvSpPr/>
          <p:nvPr/>
        </p:nvSpPr>
        <p:spPr>
          <a:xfrm>
            <a:off x="2627313" y="5380038"/>
            <a:ext cx="5500687" cy="5762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2400" dirty="0"/>
              <a:t>Метод збалансованості</a:t>
            </a:r>
          </a:p>
        </p:txBody>
      </p:sp>
      <p:sp>
        <p:nvSpPr>
          <p:cNvPr id="23" name="Штриховая стрелка вправо 22">
            <a:extLst>
              <a:ext uri="{FF2B5EF4-FFF2-40B4-BE49-F238E27FC236}">
                <a16:creationId xmlns:a16="http://schemas.microsoft.com/office/drawing/2014/main" id="{E197DDE3-56B9-0C63-C891-C7ECC56B1821}"/>
              </a:ext>
            </a:extLst>
          </p:cNvPr>
          <p:cNvSpPr/>
          <p:nvPr/>
        </p:nvSpPr>
        <p:spPr>
          <a:xfrm>
            <a:off x="1042988" y="603408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24" name="Прямоугольник с двумя вырезанными противолежащими углами 23">
            <a:extLst>
              <a:ext uri="{FF2B5EF4-FFF2-40B4-BE49-F238E27FC236}">
                <a16:creationId xmlns:a16="http://schemas.microsoft.com/office/drawing/2014/main" id="{89BA3A36-9470-D07B-C28F-7606B2281C45}"/>
              </a:ext>
            </a:extLst>
          </p:cNvPr>
          <p:cNvSpPr/>
          <p:nvPr/>
        </p:nvSpPr>
        <p:spPr>
          <a:xfrm>
            <a:off x="2627313" y="6029325"/>
            <a:ext cx="5500687" cy="503238"/>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uk-UA" sz="2400" dirty="0"/>
              <a:t>Бюджетування</a:t>
            </a:r>
            <a:endParaRPr lang="uk-UA" sz="2200" dirty="0"/>
          </a:p>
        </p:txBody>
      </p:sp>
    </p:spTree>
  </p:cSld>
  <p:clrMapOvr>
    <a:masterClrMapping/>
  </p:clrMapOvr>
  <p:transition>
    <p:wheel spokes="8"/>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CF7BC72-1BAC-97A2-76F6-5C9461DBD68F}"/>
              </a:ext>
            </a:extLst>
          </p:cNvPr>
          <p:cNvSpPr/>
          <p:nvPr/>
        </p:nvSpPr>
        <p:spPr>
          <a:xfrm>
            <a:off x="571472" y="332656"/>
            <a:ext cx="8249000" cy="2376264"/>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lnSpc>
                <a:spcPct val="90000"/>
              </a:lnSpc>
              <a:spcBef>
                <a:spcPts val="0"/>
              </a:spcBef>
              <a:spcAft>
                <a:spcPts val="0"/>
              </a:spcAft>
              <a:defRPr/>
            </a:pPr>
            <a:r>
              <a:rPr lang="uk-UA" sz="2800" b="1" dirty="0"/>
              <a:t>ФВА </a:t>
            </a:r>
            <a:r>
              <a:rPr lang="uk-UA" sz="23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rPr>
              <a:t>- метод системного дослідження функцій окремого виробу або певного виробничо-господарського процесу, або ж управлінської структури, спрямований на мінімізацію витрат в сферах проектування, освоєння виробництва, збуту, промислового й побутового споживання при високій якості та граничній корисності</a:t>
            </a:r>
          </a:p>
        </p:txBody>
      </p:sp>
      <p:sp>
        <p:nvSpPr>
          <p:cNvPr id="5" name="Прямоугольник с двумя вырезанными противолежащими углами 4">
            <a:extLst>
              <a:ext uri="{FF2B5EF4-FFF2-40B4-BE49-F238E27FC236}">
                <a16:creationId xmlns:a16="http://schemas.microsoft.com/office/drawing/2014/main" id="{50A69CEC-2072-B00E-3B72-A98C4C4CC682}"/>
              </a:ext>
            </a:extLst>
          </p:cNvPr>
          <p:cNvSpPr/>
          <p:nvPr/>
        </p:nvSpPr>
        <p:spPr>
          <a:xfrm>
            <a:off x="900113" y="2997200"/>
            <a:ext cx="5500687"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2200" b="1" dirty="0"/>
              <a:t>Перевага </a:t>
            </a:r>
          </a:p>
        </p:txBody>
      </p:sp>
      <p:sp>
        <p:nvSpPr>
          <p:cNvPr id="6" name="Прямоугольник с двумя вырезанными противолежащими углами 5">
            <a:extLst>
              <a:ext uri="{FF2B5EF4-FFF2-40B4-BE49-F238E27FC236}">
                <a16:creationId xmlns:a16="http://schemas.microsoft.com/office/drawing/2014/main" id="{862F9F3A-3909-0B31-DE34-5B45BFACE435}"/>
              </a:ext>
            </a:extLst>
          </p:cNvPr>
          <p:cNvSpPr/>
          <p:nvPr/>
        </p:nvSpPr>
        <p:spPr>
          <a:xfrm>
            <a:off x="2571750" y="3789363"/>
            <a:ext cx="6248400" cy="20161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400" dirty="0"/>
              <a:t>наявність достатньо простих розрахункових і графічних методів, що дозволяють дати подвійну кількісну оцінку виявлених причинно-наслідкових зв’язків</a:t>
            </a:r>
            <a:endParaRPr lang="uk-UA" sz="2200" dirty="0"/>
          </a:p>
        </p:txBody>
      </p:sp>
      <p:sp>
        <p:nvSpPr>
          <p:cNvPr id="11" name="Штриховая стрелка вправо 10">
            <a:extLst>
              <a:ext uri="{FF2B5EF4-FFF2-40B4-BE49-F238E27FC236}">
                <a16:creationId xmlns:a16="http://schemas.microsoft.com/office/drawing/2014/main" id="{AFA51AF3-6C66-201C-22C6-D7F9E4702166}"/>
              </a:ext>
            </a:extLst>
          </p:cNvPr>
          <p:cNvSpPr/>
          <p:nvPr/>
        </p:nvSpPr>
        <p:spPr>
          <a:xfrm>
            <a:off x="928688" y="37893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1523</TotalTime>
  <Words>1875</Words>
  <Application>Microsoft Macintosh PowerPoint</Application>
  <PresentationFormat>Экран (4:3)</PresentationFormat>
  <Paragraphs>198</Paragraphs>
  <Slides>26</Slides>
  <Notes>3</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26</vt:i4>
      </vt:variant>
    </vt:vector>
  </HeadingPairs>
  <TitlesOfParts>
    <vt:vector size="34" baseType="lpstr">
      <vt:lpstr>Arial</vt:lpstr>
      <vt:lpstr>Century Gothic</vt:lpstr>
      <vt:lpstr>Wingdings 2</vt:lpstr>
      <vt:lpstr>Verdana</vt:lpstr>
      <vt:lpstr>Calibri</vt:lpstr>
      <vt:lpstr>Times New Roman</vt:lpstr>
      <vt:lpstr>Wingdings</vt:lpstr>
      <vt:lpstr>Яркая</vt:lpstr>
      <vt:lpstr>Лекція 4</vt:lpstr>
      <vt:lpstr>План заняття</vt:lpstr>
      <vt:lpstr>ОПТИМІЗА́ЦІЯ – це процес надання будь-чому найвигідніших характеристик, співвідношень  ОПТИМІЗАЦІЯ ВИТРАТ означає максимальне зменшення витрат до рівня, коли їх буде достатньо для того, щоб це не впливало на якість товарів (робіт, послуг) та інші ключові показники діяльності підприємства, як правило,доходні </vt:lpstr>
      <vt:lpstr>Презентация PowerPoint</vt:lpstr>
      <vt:lpstr>Оптимізація витрат підприємства є однією із технологій цільового планування прибутку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ОЦІНКА ОЧІКУВАНИХ ВИТРАТ – це процес визначення граничних витрат у відповідності до граничних доходів  </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Таня</dc:creator>
  <cp:lastModifiedBy>Оля Федорова</cp:lastModifiedBy>
  <cp:revision>173</cp:revision>
  <dcterms:created xsi:type="dcterms:W3CDTF">2011-01-24T06:38:36Z</dcterms:created>
  <dcterms:modified xsi:type="dcterms:W3CDTF">2025-09-22T10:21:08Z</dcterms:modified>
</cp:coreProperties>
</file>