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5"/>
    <p:restoredTop sz="95884"/>
  </p:normalViewPr>
  <p:slideViewPr>
    <p:cSldViewPr snapToGrid="0">
      <p:cViewPr varScale="1">
        <p:scale>
          <a:sx n="114" d="100"/>
          <a:sy n="114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9BA46-9D0A-6777-3207-614CEFD96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UA" dirty="0"/>
              <a:t>Практичне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4D6307-F4B1-08FF-0241-901366CE3F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UA" dirty="0"/>
              <a:t>рогнозування та аналіз господарських рішень</a:t>
            </a:r>
          </a:p>
        </p:txBody>
      </p:sp>
    </p:spTree>
    <p:extLst>
      <p:ext uri="{BB962C8B-B14F-4D97-AF65-F5344CB8AC3E}">
        <p14:creationId xmlns:p14="http://schemas.microsoft.com/office/powerpoint/2010/main" val="63950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E8A3BEB-8C3A-0061-C351-0B79E1F291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8489" y="167425"/>
                <a:ext cx="10663707" cy="6027313"/>
              </a:xfrm>
            </p:spPr>
            <p:txBody>
              <a:bodyPr/>
              <a:lstStyle/>
              <a:p>
                <a:r>
                  <a:rPr lang="ru-RU" sz="1800" i="1" dirty="0">
                    <a:effectLst/>
                    <a:latin typeface="TimesNewRomanPS"/>
                  </a:rPr>
                  <a:t>Методичні </a:t>
                </a:r>
                <a:r>
                  <a:rPr lang="ru-RU" sz="1800" i="1" dirty="0" err="1">
                    <a:effectLst/>
                    <a:latin typeface="TimesNewRomanPS"/>
                  </a:rPr>
                  <a:t>рекомендаціі</a:t>
                </a:r>
                <a:r>
                  <a:rPr lang="ru-RU" sz="1800" i="1" dirty="0">
                    <a:effectLst/>
                    <a:latin typeface="TimesNewRomanPS"/>
                  </a:rPr>
                  <a:t>̈ для </a:t>
                </a:r>
                <a:r>
                  <a:rPr lang="ru-RU" sz="1800" i="1" dirty="0" err="1">
                    <a:effectLst/>
                    <a:latin typeface="TimesNewRomanPS"/>
                  </a:rPr>
                  <a:t>розв’язування</a:t>
                </a:r>
                <a:r>
                  <a:rPr lang="ru-RU" sz="1800" i="1" dirty="0">
                    <a:effectLst/>
                    <a:latin typeface="TimesNewRomanPS"/>
                  </a:rPr>
                  <a:t> </a:t>
                </a:r>
                <a:r>
                  <a:rPr lang="ru-RU" sz="1800" i="1" dirty="0" err="1">
                    <a:effectLst/>
                    <a:latin typeface="TimesNewRomanPS"/>
                  </a:rPr>
                  <a:t>задачі</a:t>
                </a:r>
                <a:r>
                  <a:rPr lang="ru-RU" sz="1800" i="1" dirty="0">
                    <a:effectLst/>
                    <a:latin typeface="TimesNewRomanPS"/>
                  </a:rPr>
                  <a:t> </a:t>
                </a:r>
                <a:endParaRPr lang="ru-RU" dirty="0"/>
              </a:p>
              <a:p>
                <a:pPr algn="just"/>
                <a:r>
                  <a:rPr lang="ru-RU" sz="1800" dirty="0">
                    <a:effectLst/>
                    <a:latin typeface="TimesNewRomanPSMT"/>
                  </a:rPr>
                  <a:t>1. При </a:t>
                </a:r>
                <a:r>
                  <a:rPr lang="ru-RU" sz="1800" dirty="0" err="1">
                    <a:effectLst/>
                    <a:latin typeface="TimesNewRomanPSMT"/>
                  </a:rPr>
                  <a:t>використанні</a:t>
                </a:r>
                <a:r>
                  <a:rPr lang="ru-RU" sz="1800" dirty="0">
                    <a:effectLst/>
                    <a:latin typeface="TimesNewRomanPSMT"/>
                  </a:rPr>
                  <a:t> для </a:t>
                </a:r>
                <a:r>
                  <a:rPr lang="ru-RU" sz="1800" dirty="0" err="1">
                    <a:effectLst/>
                    <a:latin typeface="TimesNewRomanPSMT"/>
                  </a:rPr>
                  <a:t>вимірювання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effectLst/>
                    <a:latin typeface="TimesNewRomanPSMT"/>
                  </a:rPr>
                  <a:t>нормативноі</a:t>
                </a:r>
                <a:r>
                  <a:rPr lang="ru-RU" sz="1800" dirty="0"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effectLst/>
                    <a:latin typeface="TimesNewRomanPSMT"/>
                  </a:rPr>
                  <a:t>трудомісткості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індекс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продуктивності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праці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визначається</a:t>
                </a:r>
                <a:r>
                  <a:rPr lang="ru-RU" sz="1800" dirty="0">
                    <a:effectLst/>
                    <a:latin typeface="TimesNewRomanPSMT"/>
                  </a:rPr>
                  <a:t> за формулою:</a:t>
                </a:r>
              </a:p>
              <a:p>
                <a:pPr marL="0" indent="0">
                  <a:buNone/>
                </a:pPr>
                <a:endParaRPr lang="ru-RU" sz="1800" dirty="0">
                  <a:effectLst/>
                  <a:latin typeface="TimesNewRomanPSMT"/>
                </a:endParaRPr>
              </a:p>
              <a:p>
                <a:pPr marL="0" indent="0">
                  <a:buNone/>
                </a:pPr>
                <a:endParaRPr lang="ru-RU" dirty="0"/>
              </a:p>
              <a:p>
                <a:pPr algn="just"/>
                <a:r>
                  <a:rPr lang="ru-RU" sz="1800" dirty="0">
                    <a:effectLst/>
                    <a:latin typeface="TimesNewRomanPSMT"/>
                  </a:rPr>
                  <a:t>де </a:t>
                </a:r>
                <a:r>
                  <a:rPr lang="en-US" sz="1800" i="1" dirty="0">
                    <a:effectLst/>
                    <a:latin typeface="TimesNewRomanPS"/>
                  </a:rPr>
                  <a:t>q</a:t>
                </a:r>
                <a:r>
                  <a:rPr lang="en-US" sz="1800" dirty="0">
                    <a:effectLst/>
                    <a:latin typeface="TimesNewRomanPSMT"/>
                  </a:rPr>
                  <a:t>1, </a:t>
                </a:r>
                <a:r>
                  <a:rPr lang="en-US" sz="1800" i="1" dirty="0">
                    <a:effectLst/>
                    <a:latin typeface="TimesNewRomanPS"/>
                  </a:rPr>
                  <a:t>q</a:t>
                </a:r>
                <a:r>
                  <a:rPr lang="en-US" sz="1800" dirty="0">
                    <a:effectLst/>
                    <a:latin typeface="TimesNewRomanPSMT"/>
                  </a:rPr>
                  <a:t>0 – </a:t>
                </a:r>
                <a:r>
                  <a:rPr lang="ru-RU" sz="1800" dirty="0" err="1">
                    <a:effectLst/>
                    <a:latin typeface="TimesNewRomanPSMT"/>
                  </a:rPr>
                  <a:t>кількість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виробленоі</a:t>
                </a:r>
                <a:r>
                  <a:rPr lang="ru-RU" sz="1800" dirty="0"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effectLst/>
                    <a:latin typeface="TimesNewRomanPSMT"/>
                  </a:rPr>
                  <a:t>відповідно</a:t>
                </a:r>
                <a:r>
                  <a:rPr lang="ru-RU" sz="1800" dirty="0">
                    <a:effectLst/>
                    <a:latin typeface="TimesNewRomanPSMT"/>
                  </a:rPr>
                  <a:t> у </a:t>
                </a:r>
                <a:r>
                  <a:rPr lang="ru-RU" sz="1800" dirty="0" err="1">
                    <a:effectLst/>
                    <a:latin typeface="TimesNewRomanPSMT"/>
                  </a:rPr>
                  <a:t>звітному</a:t>
                </a:r>
                <a:r>
                  <a:rPr lang="ru-RU" sz="1800" dirty="0">
                    <a:effectLst/>
                    <a:latin typeface="TimesNewRomanPSMT"/>
                  </a:rPr>
                  <a:t> та базисному </a:t>
                </a:r>
                <a:r>
                  <a:rPr lang="ru-RU" sz="1800" dirty="0" err="1">
                    <a:effectLst/>
                    <a:latin typeface="TimesNewRomanPSMT"/>
                  </a:rPr>
                  <a:t>періодах</a:t>
                </a:r>
                <a:r>
                  <a:rPr lang="ru-RU" sz="1800" dirty="0">
                    <a:effectLst/>
                    <a:latin typeface="TimesNewRomanPSMT"/>
                  </a:rPr>
                  <a:t>; </a:t>
                </a:r>
                <a:r>
                  <a:rPr lang="en-US" sz="1800" i="1" dirty="0">
                    <a:effectLst/>
                    <a:latin typeface="TimesNewRomanPS"/>
                  </a:rPr>
                  <a:t>t</a:t>
                </a:r>
                <a:r>
                  <a:rPr lang="ru-RU" sz="1800" i="1" dirty="0">
                    <a:effectLst/>
                    <a:latin typeface="TimesNewRomanPS"/>
                  </a:rPr>
                  <a:t>н </a:t>
                </a:r>
                <a:r>
                  <a:rPr lang="ru-RU" sz="1800" dirty="0">
                    <a:effectLst/>
                    <a:latin typeface="TimesNewRomanPSMT"/>
                  </a:rPr>
                  <a:t>– нормативна </a:t>
                </a:r>
                <a:r>
                  <a:rPr lang="ru-RU" sz="1800" dirty="0" err="1">
                    <a:effectLst/>
                    <a:latin typeface="TimesNewRomanPSMT"/>
                  </a:rPr>
                  <a:t>трудомісткість</a:t>
                </a:r>
                <a:r>
                  <a:rPr lang="ru-RU" sz="1800" dirty="0">
                    <a:effectLst/>
                    <a:latin typeface="TimesNewRomanPSMT"/>
                  </a:rPr>
                  <a:t> кожного </a:t>
                </a:r>
                <a:r>
                  <a:rPr lang="ru-RU" sz="1800" dirty="0" err="1">
                    <a:effectLst/>
                    <a:latin typeface="TimesNewRomanPSMT"/>
                  </a:rPr>
                  <a:t>виробу</a:t>
                </a:r>
                <a:r>
                  <a:rPr lang="ru-RU" sz="1800" dirty="0">
                    <a:effectLst/>
                    <a:latin typeface="TimesNewRomanPSMT"/>
                  </a:rPr>
                  <a:t>; </a:t>
                </a:r>
                <a:r>
                  <a:rPr lang="en-US" sz="1800" i="1" dirty="0">
                    <a:effectLst/>
                    <a:latin typeface="TimesNewRomanPS"/>
                  </a:rPr>
                  <a:t>t</a:t>
                </a:r>
                <a:r>
                  <a:rPr lang="en-US" sz="1800" dirty="0">
                    <a:effectLst/>
                    <a:latin typeface="TimesNewRomanPSMT"/>
                  </a:rPr>
                  <a:t>1, </a:t>
                </a:r>
                <a:r>
                  <a:rPr lang="en-US" sz="1800" i="1" dirty="0">
                    <a:effectLst/>
                    <a:latin typeface="TimesNewRomanPS"/>
                  </a:rPr>
                  <a:t>t</a:t>
                </a:r>
                <a:r>
                  <a:rPr lang="en-US" sz="1800" dirty="0">
                    <a:effectLst/>
                    <a:latin typeface="TimesNewRomanPSMT"/>
                  </a:rPr>
                  <a:t>0 – </a:t>
                </a:r>
                <a:r>
                  <a:rPr lang="ru-RU" sz="1800" dirty="0" err="1">
                    <a:effectLst/>
                    <a:latin typeface="TimesNewRomanPSMT"/>
                  </a:rPr>
                  <a:t>фактична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середня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трудомісткість</a:t>
                </a:r>
                <a:r>
                  <a:rPr lang="ru-RU" sz="1800" dirty="0">
                    <a:effectLst/>
                    <a:latin typeface="TimesNewRomanPSMT"/>
                  </a:rPr>
                  <a:t> кожного виду 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продукції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відповідно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у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звітному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та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базисних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періодах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. 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𝐼𝑝</m:t>
                        </m:r>
                      </m:e>
                      <m:sub>
                        <m:d>
                          <m:dPr>
                            <m:ctrlPr>
                              <a:rPr lang="ru-UA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𝑝𝑛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220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×275+125×190+50×140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220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×250+125×175+50×150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200×275+100×190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200×300+100×200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</a:t>
                </a:r>
                <a:r>
                  <a:rPr lang="en-US" dirty="0">
                    <a:solidFill>
                      <a:schemeClr val="bg2"/>
                    </a:solidFill>
                  </a:rPr>
                  <a:t>1,081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0,925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=1,169 </a:t>
                </a:r>
                <a:r>
                  <a:rPr lang="uk-UA" dirty="0">
                    <a:solidFill>
                      <a:schemeClr val="bg2"/>
                    </a:solidFill>
                  </a:rPr>
                  <a:t>або 116,9%</a:t>
                </a:r>
              </a:p>
              <a:p>
                <a:pPr algn="just"/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Висновок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: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розрахунки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показують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,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що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у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звітному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періоді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норми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виробітку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перевиконувалися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на 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8,1 %, а у базисному 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були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недовиконані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 на (1 – 0,925) </a:t>
                </a:r>
                <a:r>
                  <a:rPr lang="en-US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x 100 % = 7,5 %. </a:t>
                </a:r>
                <a:endParaRPr lang="en-US" dirty="0">
                  <a:solidFill>
                    <a:schemeClr val="bg2"/>
                  </a:solidFill>
                </a:endParaRPr>
              </a:p>
              <a:p>
                <a:pPr algn="just"/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2. У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випадку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, коли для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виміру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використовують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стабільну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трудомісткість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базисного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пер</a:t>
                </a:r>
                <a:r>
                  <a:rPr lang="ru-RU" sz="1800" dirty="0" err="1">
                    <a:effectLst/>
                    <a:latin typeface="TimesNewRomanPSMT"/>
                  </a:rPr>
                  <a:t>іоду</a:t>
                </a:r>
                <a:r>
                  <a:rPr lang="ru-RU" sz="1800" dirty="0">
                    <a:effectLst/>
                    <a:latin typeface="TimesNewRomanPSMT"/>
                  </a:rPr>
                  <a:t>, </a:t>
                </a:r>
                <a:r>
                  <a:rPr lang="ru-RU" sz="1800" dirty="0" err="1">
                    <a:effectLst/>
                    <a:latin typeface="TimesNewRomanPSMT"/>
                  </a:rPr>
                  <a:t>індекс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продуктивності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праці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розраховується</a:t>
                </a:r>
                <a:r>
                  <a:rPr lang="ru-RU" sz="1800" dirty="0">
                    <a:effectLst/>
                    <a:latin typeface="TimesNewRomanPSMT"/>
                  </a:rPr>
                  <a:t> за формулою: </a:t>
                </a:r>
                <a:endParaRPr lang="ru-RU" dirty="0"/>
              </a:p>
              <a:p>
                <a:endParaRPr lang="ru-UA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E8A3BEB-8C3A-0061-C351-0B79E1F291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8489" y="167425"/>
                <a:ext cx="10663707" cy="6027313"/>
              </a:xfrm>
              <a:blipFill>
                <a:blip r:embed="rId2"/>
                <a:stretch>
                  <a:fillRect l="-476" t="-420" r="-1070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3F71B4-5F46-877A-736A-A140463F6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267" y="1233153"/>
            <a:ext cx="4737100" cy="914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885849-E887-437F-EF6E-1A2CF39A7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655" y="4957262"/>
            <a:ext cx="2746712" cy="11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7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1E2AE06-8C88-0BE4-3285-61618F579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5190" y="122663"/>
                <a:ext cx="10314878" cy="6166625"/>
              </a:xfrm>
            </p:spPr>
            <p:txBody>
              <a:bodyPr/>
              <a:lstStyle/>
              <a:p>
                <a:r>
                  <a:rPr lang="ru-RU" sz="1800" dirty="0">
                    <a:effectLst/>
                    <a:latin typeface="TimesNewRomanPSMT"/>
                  </a:rPr>
                  <a:t>Де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sz="18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1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sz="1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effectLst/>
                    <a:latin typeface="TimesNewRomanPSMT"/>
                  </a:rPr>
                  <a:t>– </a:t>
                </a:r>
                <a:r>
                  <a:rPr lang="ru-RU" sz="1800" dirty="0" err="1">
                    <a:effectLst/>
                    <a:latin typeface="TimesNewRomanPSMT"/>
                  </a:rPr>
                  <a:t>можливі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витрати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праці</a:t>
                </a:r>
                <a:r>
                  <a:rPr lang="ru-RU" sz="1800" dirty="0">
                    <a:effectLst/>
                    <a:latin typeface="TimesNewRomanPSMT"/>
                  </a:rPr>
                  <a:t> на </a:t>
                </a:r>
                <a:r>
                  <a:rPr lang="ru-RU" sz="1800" dirty="0" err="1">
                    <a:effectLst/>
                    <a:latin typeface="TimesNewRomanPSMT"/>
                  </a:rPr>
                  <a:t>продукцію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звітного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періоду</a:t>
                </a:r>
                <a:r>
                  <a:rPr lang="ru-RU" sz="1800" dirty="0">
                    <a:effectLst/>
                    <a:latin typeface="TimesNewRomanPSMT"/>
                  </a:rPr>
                  <a:t> при </a:t>
                </a:r>
                <a:r>
                  <a:rPr lang="ru-RU" sz="1800" dirty="0" err="1">
                    <a:effectLst/>
                    <a:latin typeface="TimesNewRomanPSMT"/>
                  </a:rPr>
                  <a:t>базисніи</a:t>
                </a:r>
                <a:r>
                  <a:rPr lang="ru-RU" sz="1800" dirty="0">
                    <a:effectLst/>
                    <a:latin typeface="TimesNewRomanPSMT"/>
                  </a:rPr>
                  <a:t>̆ </a:t>
                </a:r>
                <a:r>
                  <a:rPr lang="ru-RU" sz="1800" dirty="0" err="1">
                    <a:effectLst/>
                    <a:latin typeface="TimesNewRomanPSMT"/>
                  </a:rPr>
                  <a:t>продуктивності</a:t>
                </a:r>
                <a:r>
                  <a:rPr lang="ru-RU" sz="1800" dirty="0">
                    <a:effectLst/>
                    <a:latin typeface="TimesNewRomanPSMT"/>
                  </a:rPr>
                  <a:t>; </a:t>
                </a:r>
                <a:endParaRPr lang="en-US" sz="1800" dirty="0">
                  <a:effectLst/>
                  <a:latin typeface="TimesNewRomanPSMT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sz="18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1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ru-RU" sz="1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effectLst/>
                    <a:latin typeface="TimesNewRomanPSMT"/>
                  </a:rPr>
                  <a:t>– </a:t>
                </a:r>
                <a:r>
                  <a:rPr lang="ru-RU" sz="1800" dirty="0" err="1">
                    <a:effectLst/>
                    <a:latin typeface="TimesNewRomanPSMT"/>
                  </a:rPr>
                  <a:t>фактичні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витрати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праці</a:t>
                </a:r>
                <a:r>
                  <a:rPr lang="ru-RU" sz="1800" dirty="0">
                    <a:effectLst/>
                    <a:latin typeface="TimesNewRomanPSMT"/>
                  </a:rPr>
                  <a:t> на </a:t>
                </a:r>
                <a:r>
                  <a:rPr lang="ru-RU" sz="1800" dirty="0" err="1">
                    <a:effectLst/>
                    <a:latin typeface="TimesNewRomanPSMT"/>
                  </a:rPr>
                  <a:t>виробництво</a:t>
                </a:r>
                <a:r>
                  <a:rPr lang="ru-RU" sz="1800" dirty="0">
                    <a:effectLst/>
                    <a:latin typeface="TimesNewRomanPSMT"/>
                  </a:rPr>
                  <a:t> у </a:t>
                </a:r>
                <a:r>
                  <a:rPr lang="ru-RU" sz="1800" dirty="0" err="1">
                    <a:effectLst/>
                    <a:latin typeface="TimesNewRomanPSMT"/>
                  </a:rPr>
                  <a:t>звітному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періоді</a:t>
                </a:r>
                <a:r>
                  <a:rPr lang="ru-RU" sz="1800" dirty="0">
                    <a:effectLst/>
                    <a:latin typeface="TimesNewRomanPSMT"/>
                  </a:rPr>
                  <a:t>.</a:t>
                </a:r>
                <a:endParaRPr lang="en-US" sz="1800" dirty="0">
                  <a:effectLst/>
                  <a:latin typeface="TimesNewRomanPSMT"/>
                </a:endParaRPr>
              </a:p>
              <a:p>
                <a:pPr algn="just"/>
                <a:r>
                  <a:rPr lang="ru-RU" sz="1800" dirty="0" err="1">
                    <a:effectLst/>
                    <a:latin typeface="TimesNewRomanPSMT"/>
                  </a:rPr>
                  <a:t>Індекс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дозволяє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додатково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розрахувати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економію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витрат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праці</a:t>
                </a:r>
                <a:r>
                  <a:rPr lang="ru-RU" sz="1800" dirty="0">
                    <a:effectLst/>
                    <a:latin typeface="TimesNewRomanPSMT"/>
                  </a:rPr>
                  <a:t> у </a:t>
                </a:r>
                <a:r>
                  <a:rPr lang="ru-RU" sz="1800" dirty="0" err="1">
                    <a:effectLst/>
                    <a:latin typeface="TimesNewRomanPSMT"/>
                  </a:rPr>
                  <a:t>звітному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періоді</a:t>
                </a:r>
                <a:r>
                  <a:rPr lang="ru-RU" sz="1800" dirty="0">
                    <a:effectLst/>
                    <a:latin typeface="TimesNewRomanPSMT"/>
                  </a:rPr>
                  <a:t> за </a:t>
                </a:r>
                <a:r>
                  <a:rPr lang="ru-RU" sz="1800" dirty="0" err="1">
                    <a:effectLst/>
                    <a:latin typeface="TimesNewRomanPSMT"/>
                  </a:rPr>
                  <a:t>рахунок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підвищення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продуктивності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праці</a:t>
                </a:r>
                <a:r>
                  <a:rPr lang="ru-RU" sz="1800" dirty="0">
                    <a:effectLst/>
                    <a:latin typeface="TimesNewRomanPSMT"/>
                  </a:rPr>
                  <a:t> при </a:t>
                </a:r>
                <a:r>
                  <a:rPr lang="ru-RU" sz="1800" dirty="0" err="1">
                    <a:effectLst/>
                    <a:latin typeface="TimesNewRomanPSMT"/>
                  </a:rPr>
                  <a:t>порівнянні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чисельника</a:t>
                </a:r>
                <a:r>
                  <a:rPr lang="ru-RU" sz="1800" dirty="0">
                    <a:effectLst/>
                    <a:latin typeface="TimesNewRomanPSMT"/>
                  </a:rPr>
                  <a:t> та </a:t>
                </a:r>
                <a:r>
                  <a:rPr lang="ru-RU" sz="1800" dirty="0" err="1">
                    <a:effectLst/>
                    <a:latin typeface="TimesNewRomanPSMT"/>
                  </a:rPr>
                  <a:t>знаменника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формули</a:t>
                </a:r>
                <a:r>
                  <a:rPr lang="ru-RU" sz="1800" dirty="0">
                    <a:effectLst/>
                    <a:latin typeface="TimesNewRomanPSMT"/>
                  </a:rPr>
                  <a:t>. </a:t>
                </a:r>
                <a:endParaRPr lang="en-US" sz="1800" dirty="0">
                  <a:effectLst/>
                  <a:latin typeface="TimesNewRomanPSMT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UA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𝐼𝑝</m:t>
                        </m:r>
                      </m:e>
                      <m:sub>
                        <m:d>
                          <m:dPr>
                            <m:ctrlPr>
                              <a:rPr lang="ru-UA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𝑝𝑛</m:t>
                            </m:r>
                          </m:e>
                        </m:d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×300+125×200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220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×250+125×175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bg2"/>
                    </a:solidFill>
                    <a:highlight>
                      <a:srgbClr val="FFFF00"/>
                    </a:highlight>
                  </a:rPr>
                  <a:t>= 91000/76875 </a:t>
                </a:r>
                <a:r>
                  <a:rPr lang="en-US" sz="1600" dirty="0">
                    <a:solidFill>
                      <a:schemeClr val="bg2"/>
                    </a:solidFill>
                  </a:rPr>
                  <a:t>= </a:t>
                </a:r>
                <a:r>
                  <a:rPr lang="ru-RU" dirty="0">
                    <a:solidFill>
                      <a:schemeClr val="bg2"/>
                    </a:solidFill>
                  </a:rPr>
                  <a:t>1,184 </a:t>
                </a:r>
                <a:r>
                  <a:rPr lang="ru-RU" dirty="0" err="1">
                    <a:solidFill>
                      <a:schemeClr val="bg2"/>
                    </a:solidFill>
                  </a:rPr>
                  <a:t>або</a:t>
                </a:r>
                <a:r>
                  <a:rPr lang="ru-RU" dirty="0">
                    <a:solidFill>
                      <a:schemeClr val="bg2"/>
                    </a:solidFill>
                  </a:rPr>
                  <a:t> 118,4 % </a:t>
                </a:r>
                <a:endParaRPr lang="ru-RU" sz="1600" dirty="0">
                  <a:solidFill>
                    <a:schemeClr val="bg2"/>
                  </a:solidFill>
                </a:endParaRPr>
              </a:p>
              <a:p>
                <a:pPr algn="just"/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Висновок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: через 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зростання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продуктивності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праці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 на 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виробництві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виробів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, 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які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входять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 до складу 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порівнянноі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̈ (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вироби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 1 та 2), 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дістали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економію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робочого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 часу, 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що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 становить 14125 </a:t>
                </a:r>
                <a:r>
                  <a:rPr lang="ru-RU" sz="1800" dirty="0" err="1">
                    <a:solidFill>
                      <a:schemeClr val="bg2"/>
                    </a:solidFill>
                    <a:effectLst/>
                    <a:latin typeface="TimesNewRomanPSMT"/>
                  </a:rPr>
                  <a:t>людино</a:t>
                </a:r>
                <a:r>
                  <a:rPr lang="ru-RU" sz="1800" dirty="0">
                    <a:solidFill>
                      <a:schemeClr val="bg2"/>
                    </a:solidFill>
                    <a:effectLst/>
                    <a:latin typeface="TimesNewRomanPSMT"/>
                  </a:rPr>
                  <a:t>-годин (91000–76875). </a:t>
                </a:r>
                <a:endParaRPr lang="ru-RU" sz="1400" dirty="0">
                  <a:solidFill>
                    <a:schemeClr val="bg2"/>
                  </a:solidFill>
                </a:endParaRPr>
              </a:p>
              <a:p>
                <a:pPr algn="just"/>
                <a:endParaRPr lang="ru-RU" sz="1600" dirty="0">
                  <a:solidFill>
                    <a:schemeClr val="bg2"/>
                  </a:solidFill>
                </a:endParaRPr>
              </a:p>
              <a:p>
                <a:b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</a:br>
                <a:endParaRPr lang="ru-RU" dirty="0">
                  <a:solidFill>
                    <a:schemeClr val="tx1"/>
                  </a:solidFill>
                </a:endParaRPr>
              </a:p>
              <a:p>
                <a:endParaRPr lang="ru-UA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1E2AE06-8C88-0BE4-3285-61618F579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5190" y="122663"/>
                <a:ext cx="10314878" cy="6166625"/>
              </a:xfrm>
              <a:blipFill>
                <a:blip r:embed="rId2"/>
                <a:stretch>
                  <a:fillRect l="-369" t="-6982" r="-1107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34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0D0C76-AAB8-B3B4-0812-31B2CB701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946" y="122663"/>
            <a:ext cx="10091854" cy="5744737"/>
          </a:xfrm>
        </p:spPr>
        <p:txBody>
          <a:bodyPr/>
          <a:lstStyle/>
          <a:p>
            <a:r>
              <a:rPr lang="ru-RU" sz="2000" b="1" i="1" dirty="0">
                <a:effectLst/>
                <a:latin typeface="TimesNewRomanPS"/>
              </a:rPr>
              <a:t>Задача</a:t>
            </a:r>
            <a:r>
              <a:rPr lang="uk-UA" b="1" i="1" dirty="0">
                <a:latin typeface="TimesNewRomanPS"/>
              </a:rPr>
              <a:t> 4</a:t>
            </a:r>
          </a:p>
          <a:p>
            <a:pPr algn="just"/>
            <a:r>
              <a:rPr lang="ru-RU" sz="1800" dirty="0" err="1">
                <a:effectLst/>
                <a:latin typeface="TimesNewRomanPSMT"/>
              </a:rPr>
              <a:t>Визначити</a:t>
            </a:r>
            <a:r>
              <a:rPr lang="ru-RU" sz="1800" dirty="0">
                <a:effectLst/>
                <a:latin typeface="TimesNewRomanPSMT"/>
              </a:rPr>
              <a:t> як </a:t>
            </a:r>
            <a:r>
              <a:rPr lang="ru-RU" sz="1800" dirty="0" err="1">
                <a:effectLst/>
                <a:latin typeface="TimesNewRomanPSMT"/>
              </a:rPr>
              <a:t>вплинули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фактичнии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обсяг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вироб</a:t>
            </a:r>
            <a:r>
              <a:rPr lang="ru-RU" sz="1800" dirty="0">
                <a:effectLst/>
                <a:latin typeface="TimesNewRomanPSMT"/>
              </a:rPr>
              <a:t>- </a:t>
            </a:r>
            <a:r>
              <a:rPr lang="ru-RU" sz="1800" dirty="0" err="1">
                <a:effectLst/>
                <a:latin typeface="TimesNewRomanPSMT"/>
              </a:rPr>
              <a:t>ництва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продукціі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зміни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кількості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працюючих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кількості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відпрацьованих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днів</a:t>
            </a:r>
            <a:r>
              <a:rPr lang="ru-RU" sz="1800" dirty="0">
                <a:effectLst/>
                <a:latin typeface="TimesNewRomanPSMT"/>
              </a:rPr>
              <a:t>, </a:t>
            </a:r>
            <a:r>
              <a:rPr lang="ru-RU" sz="1800" dirty="0" err="1">
                <a:effectLst/>
                <a:latin typeface="TimesNewRomanPSMT"/>
              </a:rPr>
              <a:t>середньоі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тривалості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робочого</a:t>
            </a:r>
            <a:r>
              <a:rPr lang="ru-RU" sz="1800" dirty="0">
                <a:effectLst/>
                <a:latin typeface="TimesNewRomanPSMT"/>
              </a:rPr>
              <a:t> дня та </a:t>
            </a:r>
            <a:r>
              <a:rPr lang="ru-RU" sz="1800" dirty="0" err="1">
                <a:effectLst/>
                <a:latin typeface="TimesNewRomanPSMT"/>
              </a:rPr>
              <a:t>середнього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годинного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виробітку</a:t>
            </a:r>
            <a:r>
              <a:rPr lang="ru-RU" sz="1800" dirty="0">
                <a:effectLst/>
                <a:latin typeface="TimesNewRomanPSMT"/>
              </a:rPr>
              <a:t> (</a:t>
            </a:r>
            <a:r>
              <a:rPr lang="ru-RU" sz="1800" dirty="0" err="1">
                <a:effectLst/>
                <a:latin typeface="TimesNewRomanPSMT"/>
              </a:rPr>
              <a:t>таблиця</a:t>
            </a:r>
            <a:r>
              <a:rPr lang="ru-RU" sz="1800" dirty="0">
                <a:effectLst/>
                <a:latin typeface="TimesNewRomanPSMT"/>
              </a:rPr>
              <a:t> 5). </a:t>
            </a:r>
          </a:p>
          <a:p>
            <a:pPr algn="r"/>
            <a:r>
              <a:rPr lang="ru-RU" sz="1800" dirty="0" err="1">
                <a:effectLst/>
                <a:latin typeface="TimesNewRomanPSMT"/>
              </a:rPr>
              <a:t>Таблиця</a:t>
            </a:r>
            <a:r>
              <a:rPr lang="ru-RU" sz="1800" dirty="0">
                <a:effectLst/>
                <a:latin typeface="TimesNewRomanPSMT"/>
              </a:rPr>
              <a:t> 5</a:t>
            </a:r>
          </a:p>
          <a:p>
            <a:pPr algn="ctr"/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Вихідні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дані</a:t>
            </a:r>
            <a:r>
              <a:rPr lang="ru-RU" sz="1800" dirty="0">
                <a:effectLst/>
                <a:latin typeface="TimesNewRomanPSMT"/>
              </a:rPr>
              <a:t> </a:t>
            </a:r>
            <a:endParaRPr lang="ru-RU" dirty="0"/>
          </a:p>
          <a:p>
            <a:pPr algn="just"/>
            <a:endParaRPr lang="ru-RU" dirty="0"/>
          </a:p>
          <a:p>
            <a:endParaRPr lang="ru-UA" dirty="0"/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422C1170-3498-3C4C-7074-C638BFD6C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443103"/>
              </p:ext>
            </p:extLst>
          </p:nvPr>
        </p:nvGraphicFramePr>
        <p:xfrm>
          <a:off x="1219200" y="2452897"/>
          <a:ext cx="8940798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1503">
                  <a:extLst>
                    <a:ext uri="{9D8B030D-6E8A-4147-A177-3AD203B41FA5}">
                      <a16:colId xmlns:a16="http://schemas.microsoft.com/office/drawing/2014/main" val="3161821214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202506855"/>
                    </a:ext>
                  </a:extLst>
                </a:gridCol>
                <a:gridCol w="1646619">
                  <a:extLst>
                    <a:ext uri="{9D8B030D-6E8A-4147-A177-3AD203B41FA5}">
                      <a16:colId xmlns:a16="http://schemas.microsoft.com/office/drawing/2014/main" val="813646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</a:t>
                      </a:r>
                      <a:r>
                        <a:rPr lang="ru-UA" dirty="0"/>
                        <a:t>оказник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факт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60930"/>
                  </a:ext>
                </a:extLst>
              </a:tr>
              <a:tr h="189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̈, тис.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у.о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3559,1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3256,4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37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Середньооблікова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працівників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осіб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highlight>
                            <a:srgbClr val="FFFF00"/>
                          </a:highlight>
                        </a:rPr>
                        <a:t>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highlight>
                            <a:srgbClr val="00FF00"/>
                          </a:highlight>
                        </a:rPr>
                        <a:t>927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59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днів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відпрацьовано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одним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працівником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протягом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року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highlight>
                            <a:srgbClr val="FFFF00"/>
                          </a:highlight>
                        </a:rPr>
                        <a:t>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highlight>
                            <a:srgbClr val="00FF00"/>
                          </a:highlight>
                        </a:rPr>
                        <a:t>287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00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годин,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відпрацьованих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одним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працівником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highlight>
                            <a:srgbClr val="FFFF00"/>
                          </a:highlight>
                        </a:rPr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highlight>
                            <a:srgbClr val="00FF00"/>
                          </a:highlight>
                        </a:rPr>
                        <a:t>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28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Середніи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виробіток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на одну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відпрацьовану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-годину,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у.о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/люд-год.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highlight>
                            <a:srgbClr val="FFFF00"/>
                          </a:highlight>
                        </a:rPr>
                        <a:t>1,90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highlight>
                            <a:srgbClr val="00FF00"/>
                          </a:highlight>
                        </a:rPr>
                        <a:t>1,80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66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41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9ECBEE-57F5-69EC-5B2F-FC1F49B6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87" y="189571"/>
            <a:ext cx="10560205" cy="6088566"/>
          </a:xfrm>
        </p:spPr>
        <p:txBody>
          <a:bodyPr/>
          <a:lstStyle/>
          <a:p>
            <a:r>
              <a:rPr lang="ru-RU" sz="1800" b="1" i="1" dirty="0">
                <a:effectLst/>
                <a:latin typeface="TimesNewRomanPS"/>
              </a:rPr>
              <a:t>Задача 5. </a:t>
            </a:r>
            <a:r>
              <a:rPr lang="ru-RU" sz="1800" dirty="0">
                <a:effectLst/>
                <a:latin typeface="TimesNewRomanPSMT"/>
              </a:rPr>
              <a:t>За </a:t>
            </a:r>
            <a:r>
              <a:rPr lang="ru-RU" sz="1800" dirty="0" err="1">
                <a:effectLst/>
                <a:latin typeface="TimesNewRomanPSMT"/>
              </a:rPr>
              <a:t>допомогою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даних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таблиці</a:t>
            </a:r>
            <a:r>
              <a:rPr lang="ru-RU" sz="1800" dirty="0">
                <a:effectLst/>
                <a:latin typeface="TimesNewRomanPSMT"/>
              </a:rPr>
              <a:t> 6 </a:t>
            </a:r>
            <a:r>
              <a:rPr lang="ru-RU" sz="1800" dirty="0" err="1">
                <a:effectLst/>
                <a:latin typeface="TimesNewRomanPSMT"/>
              </a:rPr>
              <a:t>розрахуйте</a:t>
            </a:r>
            <a:r>
              <a:rPr lang="ru-RU" sz="1800" dirty="0">
                <a:effectLst/>
                <a:latin typeface="TimesNewRomanPSMT"/>
              </a:rPr>
              <a:t>: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1) </a:t>
            </a:r>
            <a:r>
              <a:rPr lang="ru-RU" sz="1800" dirty="0" err="1">
                <a:effectLst/>
                <a:latin typeface="TimesNewRomanPSMT"/>
              </a:rPr>
              <a:t>зведении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індекс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загальних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витрат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виробництво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всіх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видів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продукціі</a:t>
            </a:r>
            <a:r>
              <a:rPr lang="ru-RU" sz="1800" dirty="0">
                <a:effectLst/>
                <a:latin typeface="TimesNewRomanPSMT"/>
              </a:rPr>
              <a:t>̈ в </a:t>
            </a:r>
            <a:r>
              <a:rPr lang="ru-RU" sz="1800" dirty="0" err="1">
                <a:effectLst/>
                <a:latin typeface="TimesNewRomanPSMT"/>
              </a:rPr>
              <a:t>цілому</a:t>
            </a:r>
            <a:r>
              <a:rPr lang="ru-RU" sz="1800" dirty="0">
                <a:effectLst/>
                <a:latin typeface="TimesNewRomanPSMT"/>
              </a:rPr>
              <a:t>;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2) </a:t>
            </a:r>
            <a:r>
              <a:rPr lang="ru-RU" sz="1800" dirty="0" err="1">
                <a:effectLst/>
                <a:latin typeface="TimesNewRomanPSMT"/>
              </a:rPr>
              <a:t>зведении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індекс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собівартості</a:t>
            </a:r>
            <a:r>
              <a:rPr lang="ru-RU" sz="1800" dirty="0">
                <a:effectLst/>
                <a:latin typeface="TimesNewRomanPSMT"/>
              </a:rPr>
              <a:t>;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3) </a:t>
            </a:r>
            <a:r>
              <a:rPr lang="ru-RU" sz="1800" dirty="0" err="1">
                <a:effectLst/>
                <a:latin typeface="TimesNewRomanPSMT"/>
              </a:rPr>
              <a:t>зведении</a:t>
            </a:r>
            <a:r>
              <a:rPr lang="ru-RU" sz="1800" dirty="0">
                <a:effectLst/>
                <a:latin typeface="TimesNewRomanPSMT"/>
              </a:rPr>
              <a:t>̆ </a:t>
            </a:r>
            <a:r>
              <a:rPr lang="ru-RU" sz="1800" dirty="0" err="1">
                <a:effectLst/>
                <a:latin typeface="TimesNewRomanPSMT"/>
              </a:rPr>
              <a:t>індекс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фізичного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обсягу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виробленоі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продукціі</a:t>
            </a:r>
            <a:r>
              <a:rPr lang="ru-RU" sz="1800" dirty="0">
                <a:effectLst/>
                <a:latin typeface="TimesNewRomanPSMT"/>
              </a:rPr>
              <a:t>̈. </a:t>
            </a:r>
          </a:p>
          <a:p>
            <a:pPr algn="r"/>
            <a:r>
              <a:rPr lang="ru-RU" sz="1800" dirty="0" err="1">
                <a:effectLst/>
                <a:latin typeface="TimesNewRomanPSMT"/>
              </a:rPr>
              <a:t>Таблиця</a:t>
            </a:r>
            <a:r>
              <a:rPr lang="ru-RU" sz="1800" dirty="0">
                <a:effectLst/>
                <a:latin typeface="TimesNewRomanPSMT"/>
              </a:rPr>
              <a:t> 6 </a:t>
            </a:r>
          </a:p>
          <a:p>
            <a:pPr algn="ctr"/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Виробництво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продукціі</a:t>
            </a:r>
            <a:r>
              <a:rPr lang="ru-RU" sz="1800" dirty="0">
                <a:effectLst/>
                <a:latin typeface="TimesNewRomanPSMT"/>
              </a:rPr>
              <a:t>̈ та </a:t>
            </a:r>
            <a:r>
              <a:rPr lang="ru-RU" sz="1800" dirty="0" err="1">
                <a:effectLst/>
                <a:latin typeface="TimesNewRomanPSMT"/>
              </a:rPr>
              <a:t>їі</a:t>
            </a:r>
            <a:r>
              <a:rPr lang="ru-RU" sz="1800" dirty="0">
                <a:effectLst/>
                <a:latin typeface="TimesNewRomanPSMT"/>
              </a:rPr>
              <a:t>̈ </a:t>
            </a:r>
            <a:r>
              <a:rPr lang="ru-RU" sz="1800" dirty="0" err="1">
                <a:effectLst/>
                <a:latin typeface="TimesNewRomanPSMT"/>
              </a:rPr>
              <a:t>собівартість</a:t>
            </a:r>
            <a:r>
              <a:rPr lang="ru-RU" sz="1800" dirty="0">
                <a:effectLst/>
                <a:latin typeface="TimesNewRomanPSMT"/>
              </a:rPr>
              <a:t> у цеху </a:t>
            </a:r>
            <a:r>
              <a:rPr lang="ru-RU" sz="1800" dirty="0" err="1">
                <a:effectLst/>
                <a:latin typeface="TimesNewRomanPSMT"/>
              </a:rPr>
              <a:t>товарів</a:t>
            </a:r>
            <a:r>
              <a:rPr lang="ru-RU" sz="1800" dirty="0">
                <a:effectLst/>
                <a:latin typeface="TimesNewRomanPSMT"/>
              </a:rPr>
              <a:t> народного </a:t>
            </a:r>
            <a:r>
              <a:rPr lang="ru-RU" sz="1800" dirty="0" err="1">
                <a:effectLst/>
                <a:latin typeface="TimesNewRomanPSMT"/>
              </a:rPr>
              <a:t>споживання</a:t>
            </a:r>
            <a:r>
              <a:rPr lang="ru-RU" sz="1800" dirty="0">
                <a:effectLst/>
                <a:latin typeface="TimesNewRomanPSMT"/>
              </a:rPr>
              <a:t> </a:t>
            </a:r>
          </a:p>
          <a:p>
            <a:pPr algn="ctr"/>
            <a:endParaRPr lang="ru-RU" dirty="0"/>
          </a:p>
          <a:p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9E7AC4C-3DA8-7F72-3E46-CC7DB520A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47652"/>
              </p:ext>
            </p:extLst>
          </p:nvPr>
        </p:nvGraphicFramePr>
        <p:xfrm>
          <a:off x="1219200" y="2658017"/>
          <a:ext cx="9855200" cy="331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>
                  <a:extLst>
                    <a:ext uri="{9D8B030D-6E8A-4147-A177-3AD203B41FA5}">
                      <a16:colId xmlns:a16="http://schemas.microsoft.com/office/drawing/2014/main" val="1777569352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3447665907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2103226007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4227337038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3949726834"/>
                    </a:ext>
                  </a:extLst>
                </a:gridCol>
              </a:tblGrid>
              <a:tr h="663115">
                <a:tc rowSpan="2">
                  <a:txBody>
                    <a:bodyPr/>
                    <a:lstStyle/>
                    <a:p>
                      <a:pPr algn="ctr"/>
                      <a:r>
                        <a:rPr lang="ru-UA" dirty="0"/>
                        <a:t>Вид продукції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виготовленоі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за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шт.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Собівартість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одиниці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за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08522"/>
                  </a:ext>
                </a:extLst>
              </a:tr>
              <a:tr h="663115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поточнии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z0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поточнии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z1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928322"/>
                  </a:ext>
                </a:extLst>
              </a:tr>
              <a:tr h="6631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r>
                        <a:rPr lang="uk-UA" dirty="0"/>
                        <a:t>50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r>
                        <a:rPr lang="uk-UA" dirty="0"/>
                        <a:t>96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uk-UA" dirty="0"/>
                        <a:t>97</a:t>
                      </a:r>
                      <a:r>
                        <a:rPr lang="en-US" dirty="0"/>
                        <a:t>,0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  <a:r>
                        <a:rPr lang="uk-UA" dirty="0"/>
                        <a:t>5,0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2831"/>
                  </a:ext>
                </a:extLst>
              </a:tr>
              <a:tr h="6631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uk-UA" dirty="0"/>
                        <a:t>78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uk-UA" dirty="0"/>
                        <a:t>90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r>
                        <a:rPr lang="uk-UA" dirty="0"/>
                        <a:t>5</a:t>
                      </a:r>
                      <a:r>
                        <a:rPr lang="en-US" dirty="0"/>
                        <a:t>,5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r>
                        <a:rPr lang="uk-UA" dirty="0"/>
                        <a:t>0</a:t>
                      </a:r>
                      <a:r>
                        <a:rPr lang="en-US" dirty="0"/>
                        <a:t>,0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735090"/>
                  </a:ext>
                </a:extLst>
              </a:tr>
              <a:tr h="6631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uk-UA" dirty="0"/>
                        <a:t>90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uk-UA" dirty="0"/>
                        <a:t>51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r>
                        <a:rPr lang="uk-UA" dirty="0"/>
                        <a:t>2</a:t>
                      </a:r>
                      <a:r>
                        <a:rPr lang="en-US" dirty="0"/>
                        <a:t>,</a:t>
                      </a:r>
                      <a:r>
                        <a:rPr lang="uk-UA" dirty="0"/>
                        <a:t>7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63,0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59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5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A6B2A2-4A36-EE8C-848C-3BA63C9FB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946" y="200722"/>
            <a:ext cx="10091854" cy="5666678"/>
          </a:xfrm>
        </p:spPr>
        <p:txBody>
          <a:bodyPr/>
          <a:lstStyle/>
          <a:p>
            <a:r>
              <a:rPr lang="ru-RU" sz="1800" b="1" i="1" dirty="0">
                <a:effectLst/>
                <a:latin typeface="TimesNewRomanPS"/>
              </a:rPr>
              <a:t>Задача 3. </a:t>
            </a:r>
            <a:r>
              <a:rPr lang="ru-RU" sz="1800" dirty="0" err="1">
                <a:effectLst/>
                <a:latin typeface="TimesNewRomanPSMT"/>
              </a:rPr>
              <a:t>Розрахуйте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індекси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продуктивності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праці</a:t>
            </a:r>
            <a:r>
              <a:rPr lang="ru-RU" sz="1800" dirty="0">
                <a:effectLst/>
                <a:latin typeface="TimesNewRomanPSMT"/>
              </a:rPr>
              <a:t> на </a:t>
            </a:r>
            <a:r>
              <a:rPr lang="ru-RU" sz="1800" dirty="0" err="1">
                <a:effectLst/>
                <a:latin typeface="TimesNewRomanPSMT"/>
              </a:rPr>
              <a:t>підприємстві</a:t>
            </a:r>
            <a:r>
              <a:rPr lang="ru-RU" sz="1800" dirty="0">
                <a:effectLst/>
                <a:latin typeface="TimesNewRomanPSMT"/>
              </a:rPr>
              <a:t> за </a:t>
            </a:r>
            <a:r>
              <a:rPr lang="ru-RU" sz="1800" dirty="0" err="1">
                <a:effectLst/>
                <a:latin typeface="TimesNewRomanPSMT"/>
              </a:rPr>
              <a:t>даними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таблиці</a:t>
            </a:r>
            <a:r>
              <a:rPr lang="ru-RU" sz="1800" dirty="0">
                <a:effectLst/>
                <a:latin typeface="TimesNewRomanPSMT"/>
              </a:rPr>
              <a:t> 7. </a:t>
            </a:r>
            <a:endParaRPr lang="ru-RU" dirty="0"/>
          </a:p>
          <a:p>
            <a:pPr algn="r"/>
            <a:r>
              <a:rPr lang="ru-RU" sz="1800" dirty="0" err="1">
                <a:effectLst/>
                <a:latin typeface="TimesNewRomanPSMT"/>
              </a:rPr>
              <a:t>Таблиця</a:t>
            </a:r>
            <a:r>
              <a:rPr lang="ru-RU" sz="1800" dirty="0">
                <a:effectLst/>
                <a:latin typeface="TimesNewRomanPSMT"/>
              </a:rPr>
              <a:t> 7 </a:t>
            </a:r>
          </a:p>
          <a:p>
            <a:pPr algn="ctr"/>
            <a:r>
              <a:rPr lang="ru-RU" sz="1800" dirty="0" err="1">
                <a:effectLst/>
                <a:latin typeface="TimesNewRomanPSMT"/>
              </a:rPr>
              <a:t>Вихідні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дані</a:t>
            </a:r>
            <a:r>
              <a:rPr lang="ru-RU" sz="1800" dirty="0">
                <a:effectLst/>
                <a:latin typeface="TimesNewRomanPSMT"/>
              </a:rPr>
              <a:t> для </a:t>
            </a:r>
            <a:r>
              <a:rPr lang="ru-RU" sz="1800" dirty="0" err="1">
                <a:effectLst/>
                <a:latin typeface="TimesNewRomanPSMT"/>
              </a:rPr>
              <a:t>розрахунку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індексів</a:t>
            </a:r>
            <a:r>
              <a:rPr lang="ru-RU" sz="1800" dirty="0">
                <a:effectLst/>
                <a:latin typeface="TimesNewRomanPSMT"/>
              </a:rPr>
              <a:t> </a:t>
            </a:r>
          </a:p>
          <a:p>
            <a:pPr algn="ctr"/>
            <a:endParaRPr lang="ru-RU" dirty="0"/>
          </a:p>
          <a:p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66C3BDE-A03F-5D93-62F1-44B936B9F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66424"/>
              </p:ext>
            </p:extLst>
          </p:nvPr>
        </p:nvGraphicFramePr>
        <p:xfrm>
          <a:off x="851770" y="1408596"/>
          <a:ext cx="9308232" cy="267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372">
                  <a:extLst>
                    <a:ext uri="{9D8B030D-6E8A-4147-A177-3AD203B41FA5}">
                      <a16:colId xmlns:a16="http://schemas.microsoft.com/office/drawing/2014/main" val="3575072133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3527367655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1336897932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245154888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1404995025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1283375613"/>
                    </a:ext>
                  </a:extLst>
                </a:gridCol>
              </a:tblGrid>
              <a:tr h="406149">
                <a:tc rowSpan="3">
                  <a:txBody>
                    <a:bodyPr/>
                    <a:lstStyle/>
                    <a:p>
                      <a:pPr algn="ctr"/>
                      <a:r>
                        <a:rPr lang="ru-UA" dirty="0"/>
                        <a:t>Номер виробу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Витрати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часу на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одиницю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̈,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людино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-год.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Вироблено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шт. </a:t>
                      </a:r>
                      <a:endParaRPr lang="ru-RU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536166"/>
                  </a:ext>
                </a:extLst>
              </a:tr>
              <a:tr h="406149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нормою </a:t>
                      </a:r>
                      <a:endParaRPr lang="ru-RU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фактично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звітнии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956834"/>
                  </a:ext>
                </a:extLst>
              </a:tr>
              <a:tr h="406149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звітнии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06459"/>
                  </a:ext>
                </a:extLst>
              </a:tr>
              <a:tr h="406149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99064"/>
                  </a:ext>
                </a:extLst>
              </a:tr>
              <a:tr h="406149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88958"/>
                  </a:ext>
                </a:extLst>
              </a:tr>
              <a:tr h="406149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/>
                        <a:t>78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33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75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8B2748-56EC-0879-593E-F44A3283C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4" y="256478"/>
            <a:ext cx="10024946" cy="5610922"/>
          </a:xfrm>
        </p:spPr>
        <p:txBody>
          <a:bodyPr/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вплинули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працюючих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відпрацьованих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дня та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виробітку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1). 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UA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6568F28-4CEB-A750-8BA9-7AF7DFB5E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129969"/>
              </p:ext>
            </p:extLst>
          </p:nvPr>
        </p:nvGraphicFramePr>
        <p:xfrm>
          <a:off x="1219200" y="2452897"/>
          <a:ext cx="8940798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1503">
                  <a:extLst>
                    <a:ext uri="{9D8B030D-6E8A-4147-A177-3AD203B41FA5}">
                      <a16:colId xmlns:a16="http://schemas.microsoft.com/office/drawing/2014/main" val="3161821214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202506855"/>
                    </a:ext>
                  </a:extLst>
                </a:gridCol>
                <a:gridCol w="1646619">
                  <a:extLst>
                    <a:ext uri="{9D8B030D-6E8A-4147-A177-3AD203B41FA5}">
                      <a16:colId xmlns:a16="http://schemas.microsoft.com/office/drawing/2014/main" val="813646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</a:t>
                      </a:r>
                      <a:r>
                        <a:rPr lang="ru-UA" dirty="0"/>
                        <a:t>оказник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факт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60930"/>
                  </a:ext>
                </a:extLst>
              </a:tr>
              <a:tr h="189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̈, тис.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у.о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2803,8 </a:t>
                      </a:r>
                      <a:endParaRPr lang="ru-UA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3155,2 </a:t>
                      </a:r>
                      <a:endParaRPr lang="ru-UA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37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Середньооблікова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працівників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осіб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59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днів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відпрацьовано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одним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працівником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протягом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року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00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годин,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відпрацьованих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одним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працівником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28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Середніи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виробіток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на одну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відпрацьовану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-годину,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у.о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/люд-год.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66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20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B3FE9AB-E3C4-C0F9-3ADB-942409473B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586" y="346841"/>
                <a:ext cx="10720552" cy="618008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ru-RU" sz="380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Методичні </a:t>
                </a:r>
                <a:r>
                  <a:rPr lang="ru-RU" sz="3800" i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рекомендаціі</a:t>
                </a:r>
                <a:r>
                  <a:rPr lang="ru-RU" sz="380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̈ для </a:t>
                </a:r>
                <a:r>
                  <a:rPr lang="ru-RU" sz="3800" i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розв’язування</a:t>
                </a:r>
                <a:r>
                  <a:rPr lang="ru-RU" sz="380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i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задачі</a:t>
                </a:r>
                <a:r>
                  <a:rPr lang="ru-RU" sz="380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ланцюгових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підстановок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важливо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забезпечити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чітку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послідовність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здійснення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підстановок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оскільки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їі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̈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вільна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зміна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може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призвести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неправильних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результатів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У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практиці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аналізу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першу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чергу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виявляється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вплив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кількісних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показників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потім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якісних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Визначимо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наскільки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перевиконано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план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виробництва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̈: </a:t>
                </a:r>
                <a:endParaRPr lang="ru-RU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l-GR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= 3155,2 – 2803,8 = 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highlight>
                      <a:srgbClr val="00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351,4 тис. </a:t>
                </a:r>
                <a:r>
                  <a:rPr lang="ru-RU" sz="3800" dirty="0" err="1">
                    <a:solidFill>
                      <a:schemeClr val="tx1"/>
                    </a:solidFill>
                    <a:effectLst/>
                    <a:highlight>
                      <a:srgbClr val="00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у.о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highlight>
                      <a:srgbClr val="00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3800" dirty="0">
                  <a:solidFill>
                    <a:schemeClr val="tx1"/>
                  </a:solidFill>
                  <a:highlight>
                    <a:srgbClr val="00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Сформуємо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вихіднии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̆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ланцюг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визначення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впливу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факторів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планові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:endParaRPr lang="ru-RU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= 900 </a:t>
                </a:r>
                <a14:m>
                  <m:oMath xmlns:m="http://schemas.openxmlformats.org/officeDocument/2006/math">
                    <m:r>
                      <a:rPr lang="ru-RU" sz="38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301</a:t>
                </a:r>
                <a:r>
                  <a:rPr lang="ru-RU" sz="3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6,9</a:t>
                </a:r>
                <a:r>
                  <a:rPr lang="ru-RU" sz="3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1,50 = 2803,8 тис. </a:t>
                </a:r>
                <a:r>
                  <a:rPr lang="ru-RU" sz="3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у.о</a:t>
                </a:r>
                <a:r>
                  <a:rPr lang="ru-RU" sz="3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Замінимо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деякі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планові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фактичними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середньооблікова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кількість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працівників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фактична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інші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показники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планові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в1 = 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1 000 </a:t>
                </a:r>
                <a14:m>
                  <m:oMath xmlns:m="http://schemas.openxmlformats.org/officeDocument/2006/math">
                    <m:r>
                      <a:rPr lang="ru-RU" sz="38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301 </a:t>
                </a:r>
                <a14:m>
                  <m:oMath xmlns:m="http://schemas.openxmlformats.org/officeDocument/2006/math">
                    <m:r>
                      <a:rPr lang="ru-RU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6,9 </a:t>
                </a:r>
                <a14:m>
                  <m:oMath xmlns:m="http://schemas.openxmlformats.org/officeDocument/2006/math">
                    <m:r>
                      <a:rPr lang="ru-RU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1,50 = 3 115,4 тис. </a:t>
                </a:r>
                <a:r>
                  <a:rPr lang="ru-RU" sz="3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у.о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3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Додатково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замінимо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фактичне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значення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кількість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відпарацьованих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8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днів</a:t>
                </a:r>
                <a:r>
                  <a:rPr lang="ru-RU" sz="3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ru-RU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в11 =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</a:t>
                </a:r>
                <a14:m>
                  <m:oMath xmlns:m="http://schemas.openxmlformats.org/officeDocument/2006/math">
                    <m:r>
                      <a:rPr lang="ru-RU" sz="3800" i="1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290 </a:t>
                </a:r>
                <a14:m>
                  <m:oMath xmlns:m="http://schemas.openxmlformats.org/officeDocument/2006/math">
                    <m:r>
                      <a:rPr lang="ru-RU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6,9 </a:t>
                </a:r>
                <a14:m>
                  <m:oMath xmlns:m="http://schemas.openxmlformats.org/officeDocument/2006/math">
                    <m:r>
                      <a:rPr lang="ru-RU" sz="3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1,50 = 3001,5 </a:t>
                </a:r>
                <a:r>
                  <a:rPr lang="ru-RU" sz="3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тис.у.о</a:t>
                </a:r>
                <a: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3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ru-RU" sz="3800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38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UA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B3FE9AB-E3C4-C0F9-3ADB-942409473B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586" y="346841"/>
                <a:ext cx="10720552" cy="6180083"/>
              </a:xfrm>
              <a:blipFill>
                <a:blip r:embed="rId2"/>
                <a:stretch>
                  <a:fillRect l="-709" t="-2254" r="-1537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54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BBFDD46-3900-4D9C-4FE2-77521E1BC8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5571" y="283779"/>
                <a:ext cx="11225049" cy="6243145"/>
              </a:xfrm>
            </p:spPr>
            <p:txBody>
              <a:bodyPr>
                <a:normAutofit/>
              </a:bodyPr>
              <a:lstStyle/>
              <a:p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Кількість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працівників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кількість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відпрацьованих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днів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годин –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фактичні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виробіток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плановии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̆:</a:t>
                </a:r>
                <a:endParaRPr lang="ru-RU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в111 =</a:t>
                </a:r>
                <a:r>
                  <a:rPr lang="ru-RU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290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6,8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1,50 = 2958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тис.у.о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Всі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показники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фактичні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в1111 = </a:t>
                </a:r>
                <a:r>
                  <a:rPr lang="ru-RU" dirty="0">
                    <a:solidFill>
                      <a:schemeClr val="bg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290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6,8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1,60 = 3 155,2 тис.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у.о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dirty="0">
                  <a:solidFill>
                    <a:schemeClr val="bg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Визначаємо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відхилення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фактичного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обсягу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виробництва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продукціі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̈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планового за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рахунок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впливу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таких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факторів</a:t>
                </a:r>
                <a:r>
                  <a:rPr lang="ru-RU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зростання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кількості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працівників</a:t>
                </a:r>
                <a:r>
                  <a:rPr lang="ru-RU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3 115,4 – 2 803,8 = 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+311,6 тис.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у.о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.</a:t>
                </a: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–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скорочення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кількості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відпрацьованих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днів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: 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3 001,5 – 3 115,4 = 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–113,9 тис.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у.о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.</a:t>
                </a:r>
                <a:b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</a:b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–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скорочення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середньоі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тривалості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робочого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дня: 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2 958 – 3 001,5= 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– 43,5 тис.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у.о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. </a:t>
                </a: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–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збільшення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середньогодинного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виробітку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: 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3 155,2 – 2 958,0 = 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+197,2 тис.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у.о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NewRomanPSMT"/>
                  </a:rPr>
                  <a:t>. </a:t>
                </a:r>
                <a:endParaRPr lang="ru-RU" dirty="0">
                  <a:solidFill>
                    <a:schemeClr val="tx1"/>
                  </a:solidFill>
                  <a:highlight>
                    <a:srgbClr val="FFFF00"/>
                  </a:highlight>
                </a:endParaRPr>
              </a:p>
              <a:p>
                <a:endParaRPr lang="ru-RU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UA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BBFDD46-3900-4D9C-4FE2-77521E1BC8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571" y="283779"/>
                <a:ext cx="11225049" cy="6243145"/>
              </a:xfrm>
              <a:blipFill>
                <a:blip r:embed="rId2"/>
                <a:stretch>
                  <a:fillRect l="-452" t="-811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76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172836-B50E-9A8A-0F4E-2C64566A7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821" y="220717"/>
            <a:ext cx="9884979" cy="5646683"/>
          </a:xfrm>
        </p:spPr>
        <p:txBody>
          <a:bodyPr/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l-G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311,6 –113,9 –43,5 + 197,2 </a:t>
            </a:r>
            <a:r>
              <a:rPr lang="ru-RU" sz="1800" dirty="0"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351,4 тис. </a:t>
            </a:r>
            <a:r>
              <a:rPr lang="ru-RU" sz="1800" dirty="0" err="1"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у.о</a:t>
            </a:r>
            <a:r>
              <a:rPr lang="ru-RU" sz="1800" dirty="0"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3155,2 –– 2 803,8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800" dirty="0"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351,4 тис. </a:t>
            </a:r>
            <a:r>
              <a:rPr lang="ru-RU" sz="1800" dirty="0" err="1"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у.о</a:t>
            </a:r>
            <a:r>
              <a:rPr lang="ru-RU" sz="1800" dirty="0"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два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впливали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випуск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позитивно,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два – негативно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4461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433574-62FD-EC79-7143-400B64F02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166" y="299545"/>
            <a:ext cx="10689020" cy="6101255"/>
          </a:xfrm>
        </p:spPr>
        <p:txBody>
          <a:bodyPr/>
          <a:lstStyle/>
          <a:p>
            <a:r>
              <a:rPr lang="ru-RU" b="1" i="1" dirty="0">
                <a:effectLst/>
                <a:highlight>
                  <a:srgbClr val="00FF00"/>
                </a:highlight>
                <a:latin typeface="TimesNewRomanPS"/>
              </a:rPr>
              <a:t>Задача 2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. За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допомогою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даних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таблиці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2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розрахувати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:</a:t>
            </a:r>
            <a:br>
              <a:rPr lang="ru-RU" dirty="0">
                <a:effectLst/>
                <a:highlight>
                  <a:srgbClr val="00FF00"/>
                </a:highlight>
                <a:latin typeface="TimesNewRomanPSMT"/>
              </a:rPr>
            </a:b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1)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зведении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̆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індекс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загальних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витрат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на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виробництво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всіх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видів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продукціі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̈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загалом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;</a:t>
            </a:r>
            <a:br>
              <a:rPr lang="ru-RU" dirty="0">
                <a:effectLst/>
                <a:highlight>
                  <a:srgbClr val="00FF00"/>
                </a:highlight>
                <a:latin typeface="TimesNewRomanPSMT"/>
              </a:rPr>
            </a:b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2)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зведении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̆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індекс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собівартості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;</a:t>
            </a:r>
            <a:br>
              <a:rPr lang="ru-RU" dirty="0">
                <a:effectLst/>
                <a:highlight>
                  <a:srgbClr val="00FF00"/>
                </a:highlight>
                <a:latin typeface="TimesNewRomanPSMT"/>
              </a:rPr>
            </a:b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3)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зведении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̆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індекс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фізичного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обсягу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виробленоі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̈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PSMT"/>
              </a:rPr>
              <a:t>продукціі</a:t>
            </a:r>
            <a:r>
              <a:rPr lang="ru-RU" dirty="0">
                <a:effectLst/>
                <a:highlight>
                  <a:srgbClr val="00FF00"/>
                </a:highlight>
                <a:latin typeface="TimesNewRomanPSMT"/>
              </a:rPr>
              <a:t>̈. </a:t>
            </a:r>
            <a:endParaRPr lang="ru-RU" dirty="0">
              <a:highlight>
                <a:srgbClr val="00FF00"/>
              </a:highlight>
            </a:endParaRPr>
          </a:p>
          <a:p>
            <a:pPr algn="r"/>
            <a:r>
              <a:rPr lang="ru-RU" dirty="0" err="1">
                <a:effectLst/>
                <a:latin typeface="TimesNewRomanPSMT"/>
              </a:rPr>
              <a:t>Таблиця</a:t>
            </a:r>
            <a:r>
              <a:rPr lang="ru-RU" dirty="0">
                <a:effectLst/>
                <a:latin typeface="TimesNewRomanPSMT"/>
              </a:rPr>
              <a:t> 2 </a:t>
            </a:r>
          </a:p>
          <a:p>
            <a:pPr algn="ctr"/>
            <a:r>
              <a:rPr lang="ru-RU" dirty="0">
                <a:effectLst/>
                <a:latin typeface="TimesNewRomanPSMT"/>
              </a:rPr>
              <a:t> </a:t>
            </a:r>
            <a:r>
              <a:rPr lang="ru-RU" dirty="0" err="1">
                <a:effectLst/>
                <a:latin typeface="TimesNewRomanPSMT"/>
              </a:rPr>
              <a:t>Виробництво</a:t>
            </a:r>
            <a:r>
              <a:rPr lang="ru-RU" dirty="0">
                <a:effectLst/>
                <a:latin typeface="TimesNewRomanPSMT"/>
              </a:rPr>
              <a:t> </a:t>
            </a:r>
            <a:r>
              <a:rPr lang="ru-RU" dirty="0" err="1">
                <a:effectLst/>
                <a:latin typeface="TimesNewRomanPSMT"/>
              </a:rPr>
              <a:t>продукціі</a:t>
            </a:r>
            <a:r>
              <a:rPr lang="ru-RU" dirty="0">
                <a:effectLst/>
                <a:latin typeface="TimesNewRomanPSMT"/>
              </a:rPr>
              <a:t>̈ та </a:t>
            </a:r>
            <a:r>
              <a:rPr lang="ru-RU" dirty="0" err="1">
                <a:effectLst/>
                <a:latin typeface="TimesNewRomanPSMT"/>
              </a:rPr>
              <a:t>їі</a:t>
            </a:r>
            <a:r>
              <a:rPr lang="ru-RU" dirty="0">
                <a:effectLst/>
                <a:latin typeface="TimesNewRomanPSMT"/>
              </a:rPr>
              <a:t>̈ </a:t>
            </a:r>
            <a:r>
              <a:rPr lang="ru-RU" dirty="0" err="1">
                <a:effectLst/>
                <a:latin typeface="TimesNewRomanPSMT"/>
              </a:rPr>
              <a:t>собівартість</a:t>
            </a:r>
            <a:r>
              <a:rPr lang="ru-RU" dirty="0">
                <a:effectLst/>
                <a:latin typeface="TimesNewRomanPSMT"/>
              </a:rPr>
              <a:t> у цеху </a:t>
            </a:r>
            <a:r>
              <a:rPr lang="ru-RU" dirty="0" err="1">
                <a:effectLst/>
                <a:latin typeface="TimesNewRomanPSMT"/>
              </a:rPr>
              <a:t>товарів</a:t>
            </a:r>
            <a:r>
              <a:rPr lang="ru-RU" dirty="0">
                <a:effectLst/>
                <a:latin typeface="TimesNewRomanPSMT"/>
              </a:rPr>
              <a:t> широкого </a:t>
            </a:r>
            <a:r>
              <a:rPr lang="ru-RU" dirty="0" err="1">
                <a:effectLst/>
                <a:latin typeface="TimesNewRomanPSMT"/>
              </a:rPr>
              <a:t>споживання</a:t>
            </a:r>
            <a:r>
              <a:rPr lang="ru-RU" dirty="0">
                <a:effectLst/>
                <a:latin typeface="TimesNewRomanPSMT"/>
              </a:rPr>
              <a:t> </a:t>
            </a:r>
            <a:endParaRPr lang="ru-RU" dirty="0"/>
          </a:p>
          <a:p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740AB74-B6FB-9172-5F29-7D33A7334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27207"/>
              </p:ext>
            </p:extLst>
          </p:nvPr>
        </p:nvGraphicFramePr>
        <p:xfrm>
          <a:off x="1763986" y="2501900"/>
          <a:ext cx="9855200" cy="331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>
                  <a:extLst>
                    <a:ext uri="{9D8B030D-6E8A-4147-A177-3AD203B41FA5}">
                      <a16:colId xmlns:a16="http://schemas.microsoft.com/office/drawing/2014/main" val="1777569352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3447665907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2103226007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4227337038"/>
                    </a:ext>
                  </a:extLst>
                </a:gridCol>
                <a:gridCol w="1971040">
                  <a:extLst>
                    <a:ext uri="{9D8B030D-6E8A-4147-A177-3AD203B41FA5}">
                      <a16:colId xmlns:a16="http://schemas.microsoft.com/office/drawing/2014/main" val="3949726834"/>
                    </a:ext>
                  </a:extLst>
                </a:gridCol>
              </a:tblGrid>
              <a:tr h="663115">
                <a:tc rowSpan="2">
                  <a:txBody>
                    <a:bodyPr/>
                    <a:lstStyle/>
                    <a:p>
                      <a:pPr algn="ctr"/>
                      <a:r>
                        <a:rPr lang="ru-UA" dirty="0"/>
                        <a:t>Вид продукції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виготовленоі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за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шт.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Собівартість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одиниці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за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08522"/>
                  </a:ext>
                </a:extLst>
              </a:tr>
              <a:tr h="663115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поточнии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z0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поточнии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z1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928322"/>
                  </a:ext>
                </a:extLst>
              </a:tr>
              <a:tr h="6631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446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184,0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2831"/>
                  </a:ext>
                </a:extLst>
              </a:tr>
              <a:tr h="6631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74,5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72,0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735090"/>
                  </a:ext>
                </a:extLst>
              </a:tr>
              <a:tr h="6631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60,4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63,0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59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22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2B2D-5749-509E-2DEC-54438098F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89" y="373896"/>
            <a:ext cx="10943799" cy="6636504"/>
          </a:xfrm>
        </p:spPr>
        <p:txBody>
          <a:bodyPr/>
          <a:lstStyle/>
          <a:p>
            <a:r>
              <a:rPr lang="ru-RU" sz="1800" i="1" dirty="0" err="1">
                <a:effectLst/>
                <a:latin typeface="TimesNewRomanPS"/>
              </a:rPr>
              <a:t>Методичні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рекомендаціі</a:t>
            </a:r>
            <a:r>
              <a:rPr lang="ru-RU" sz="1800" i="1" dirty="0">
                <a:effectLst/>
                <a:latin typeface="TimesNewRomanPS"/>
              </a:rPr>
              <a:t>̈ для </a:t>
            </a:r>
            <a:r>
              <a:rPr lang="ru-RU" sz="1800" i="1" dirty="0" err="1">
                <a:effectLst/>
                <a:latin typeface="TimesNewRomanPS"/>
              </a:rPr>
              <a:t>розв’язування</a:t>
            </a:r>
            <a:r>
              <a:rPr lang="ru-RU" sz="1800" i="1" dirty="0">
                <a:effectLst/>
                <a:latin typeface="TimesNewRomanPS"/>
              </a:rPr>
              <a:t> </a:t>
            </a:r>
            <a:r>
              <a:rPr lang="ru-RU" sz="1800" i="1" dirty="0" err="1">
                <a:effectLst/>
                <a:latin typeface="TimesNewRomanPS"/>
              </a:rPr>
              <a:t>задачі</a:t>
            </a:r>
            <a:r>
              <a:rPr lang="ru-RU" sz="1800" i="1" dirty="0">
                <a:effectLst/>
                <a:latin typeface="TimesNewRomanPS"/>
              </a:rPr>
              <a:t> </a:t>
            </a:r>
            <a:endParaRPr lang="ru-RU" dirty="0"/>
          </a:p>
          <a:p>
            <a:r>
              <a:rPr lang="ru-RU" sz="1800" dirty="0">
                <a:effectLst/>
                <a:latin typeface="TimesNewRomanPSMT"/>
              </a:rPr>
              <a:t>1. </a:t>
            </a:r>
            <a:r>
              <a:rPr lang="ru-RU" sz="1800" dirty="0" err="1">
                <a:effectLst/>
                <a:latin typeface="TimesNewRomanPSMT"/>
              </a:rPr>
              <a:t>Проведемо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додаткові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розрахунки</a:t>
            </a:r>
            <a:r>
              <a:rPr lang="ru-RU" sz="1800" dirty="0">
                <a:effectLst/>
                <a:latin typeface="TimesNewRomanPSMT"/>
              </a:rPr>
              <a:t> у </a:t>
            </a:r>
            <a:r>
              <a:rPr lang="ru-RU" sz="1800" dirty="0" err="1">
                <a:effectLst/>
                <a:latin typeface="TimesNewRomanPSMT"/>
              </a:rPr>
              <a:t>вигляді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таблиці</a:t>
            </a:r>
            <a:r>
              <a:rPr lang="ru-RU" sz="1800" dirty="0">
                <a:effectLst/>
                <a:latin typeface="TimesNewRomanPSMT"/>
              </a:rPr>
              <a:t> 3. </a:t>
            </a:r>
            <a:endParaRPr lang="en-US" sz="1800" dirty="0">
              <a:effectLst/>
              <a:latin typeface="TimesNewRomanPSMT"/>
            </a:endParaRPr>
          </a:p>
          <a:p>
            <a:pPr algn="r"/>
            <a:r>
              <a:rPr lang="ru-RU" sz="1800" dirty="0" err="1">
                <a:effectLst/>
                <a:latin typeface="TimesNewRomanPSMT"/>
              </a:rPr>
              <a:t>Таблиця</a:t>
            </a:r>
            <a:r>
              <a:rPr lang="ru-RU" sz="1800" dirty="0">
                <a:effectLst/>
                <a:latin typeface="TimesNewRomanPSMT"/>
              </a:rPr>
              <a:t> 3</a:t>
            </a:r>
            <a:endParaRPr lang="en-US" sz="1800" dirty="0">
              <a:effectLst/>
              <a:latin typeface="TimesNewRomanPSMT"/>
            </a:endParaRPr>
          </a:p>
          <a:p>
            <a:pPr algn="ctr"/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Розрахункова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таблиця</a:t>
            </a:r>
            <a:r>
              <a:rPr lang="ru-RU" sz="1800" dirty="0">
                <a:effectLst/>
                <a:latin typeface="TimesNewRomanPSMT"/>
              </a:rPr>
              <a:t> </a:t>
            </a:r>
            <a:endParaRPr lang="ru-RU" dirty="0"/>
          </a:p>
          <a:p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D901294-F0AF-35FF-B566-23D56F290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46843"/>
              </p:ext>
            </p:extLst>
          </p:nvPr>
        </p:nvGraphicFramePr>
        <p:xfrm>
          <a:off x="1056290" y="2138563"/>
          <a:ext cx="10689024" cy="4426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128">
                  <a:extLst>
                    <a:ext uri="{9D8B030D-6E8A-4147-A177-3AD203B41FA5}">
                      <a16:colId xmlns:a16="http://schemas.microsoft.com/office/drawing/2014/main" val="2272205635"/>
                    </a:ext>
                  </a:extLst>
                </a:gridCol>
                <a:gridCol w="1336128">
                  <a:extLst>
                    <a:ext uri="{9D8B030D-6E8A-4147-A177-3AD203B41FA5}">
                      <a16:colId xmlns:a16="http://schemas.microsoft.com/office/drawing/2014/main" val="3368761396"/>
                    </a:ext>
                  </a:extLst>
                </a:gridCol>
                <a:gridCol w="1336128">
                  <a:extLst>
                    <a:ext uri="{9D8B030D-6E8A-4147-A177-3AD203B41FA5}">
                      <a16:colId xmlns:a16="http://schemas.microsoft.com/office/drawing/2014/main" val="1426250571"/>
                    </a:ext>
                  </a:extLst>
                </a:gridCol>
                <a:gridCol w="1336128">
                  <a:extLst>
                    <a:ext uri="{9D8B030D-6E8A-4147-A177-3AD203B41FA5}">
                      <a16:colId xmlns:a16="http://schemas.microsoft.com/office/drawing/2014/main" val="4016974037"/>
                    </a:ext>
                  </a:extLst>
                </a:gridCol>
                <a:gridCol w="1336128">
                  <a:extLst>
                    <a:ext uri="{9D8B030D-6E8A-4147-A177-3AD203B41FA5}">
                      <a16:colId xmlns:a16="http://schemas.microsoft.com/office/drawing/2014/main" val="3959436911"/>
                    </a:ext>
                  </a:extLst>
                </a:gridCol>
                <a:gridCol w="1336128">
                  <a:extLst>
                    <a:ext uri="{9D8B030D-6E8A-4147-A177-3AD203B41FA5}">
                      <a16:colId xmlns:a16="http://schemas.microsoft.com/office/drawing/2014/main" val="1496546866"/>
                    </a:ext>
                  </a:extLst>
                </a:gridCol>
                <a:gridCol w="1336128">
                  <a:extLst>
                    <a:ext uri="{9D8B030D-6E8A-4147-A177-3AD203B41FA5}">
                      <a16:colId xmlns:a16="http://schemas.microsoft.com/office/drawing/2014/main" val="519579234"/>
                    </a:ext>
                  </a:extLst>
                </a:gridCol>
                <a:gridCol w="1336128">
                  <a:extLst>
                    <a:ext uri="{9D8B030D-6E8A-4147-A177-3AD203B41FA5}">
                      <a16:colId xmlns:a16="http://schemas.microsoft.com/office/drawing/2014/main" val="95836964"/>
                    </a:ext>
                  </a:extLst>
                </a:gridCol>
              </a:tblGrid>
              <a:tr h="7024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UA" dirty="0"/>
                        <a:t>Вид продукції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виготовленоі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за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шт.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Собівартість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одиниці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 за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Розрахункові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тис.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effectLst/>
                      </a:endParaRPr>
                    </a:p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73570"/>
                  </a:ext>
                </a:extLst>
              </a:tr>
              <a:tr h="702490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q0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поточнии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z0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поточнии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̆,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z1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z1 q1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z0 q0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z0 q1 </a:t>
                      </a:r>
                      <a:endParaRPr lang="en-US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192175"/>
                  </a:ext>
                </a:extLst>
              </a:tr>
              <a:tr h="702490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184,0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80,3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73,6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82,1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377565"/>
                  </a:ext>
                </a:extLst>
              </a:tr>
              <a:tr h="702490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74,5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72,0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20,2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19,4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20,9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582325"/>
                  </a:ext>
                </a:extLst>
              </a:tr>
              <a:tr h="702490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60,4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63,0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18,9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22,9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18,1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461788"/>
                  </a:ext>
                </a:extLst>
              </a:tr>
              <a:tr h="70249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</a:t>
                      </a:r>
                      <a:r>
                        <a:rPr lang="ru-UA" dirty="0"/>
                        <a:t>азом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119,4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115,9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>
                          <a:solidFill>
                            <a:schemeClr val="tx1"/>
                          </a:solidFill>
                        </a:rPr>
                        <a:t>121,1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955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9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AC31188-4B02-C88B-C2C2-D630E26BA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1770" y="200416"/>
                <a:ext cx="10947748" cy="633817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sz="1800" dirty="0">
                    <a:effectLst/>
                    <a:latin typeface="TimesNewRomanPSMT"/>
                  </a:rPr>
                  <a:t>2. </a:t>
                </a:r>
                <a:r>
                  <a:rPr lang="ru-RU" sz="1800" dirty="0" err="1">
                    <a:effectLst/>
                    <a:latin typeface="TimesNewRomanPSMT"/>
                  </a:rPr>
                  <a:t>Визначимо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зведении</a:t>
                </a:r>
                <a:r>
                  <a:rPr lang="ru-RU" sz="1800" dirty="0">
                    <a:effectLst/>
                    <a:latin typeface="TimesNewRomanPSMT"/>
                  </a:rPr>
                  <a:t>̆ </a:t>
                </a:r>
                <a:r>
                  <a:rPr lang="ru-RU" sz="1800" dirty="0" err="1">
                    <a:effectLst/>
                    <a:latin typeface="TimesNewRomanPSMT"/>
                  </a:rPr>
                  <a:t>індекс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загальних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витрат</a:t>
                </a:r>
                <a:r>
                  <a:rPr lang="ru-RU" sz="1800" dirty="0">
                    <a:effectLst/>
                    <a:latin typeface="TimesNewRomanPSMT"/>
                  </a:rPr>
                  <a:t> на </a:t>
                </a:r>
                <a:r>
                  <a:rPr lang="ru-RU" sz="1800" dirty="0" err="1">
                    <a:effectLst/>
                    <a:latin typeface="TimesNewRomanPSMT"/>
                  </a:rPr>
                  <a:t>виробництво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всіх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видів</a:t>
                </a:r>
                <a:r>
                  <a:rPr lang="ru-RU" sz="1800" dirty="0"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effectLst/>
                    <a:latin typeface="TimesNewRomanPSMT"/>
                  </a:rPr>
                  <a:t>загалом</a:t>
                </a:r>
                <a:r>
                  <a:rPr lang="ru-RU" sz="1800" dirty="0">
                    <a:effectLst/>
                    <a:latin typeface="TimesNewRomanPSMT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𝑧𝑑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ru-RU" sz="2300" dirty="0">
                  <a:latin typeface="TimesNewRomanPSMT"/>
                </a:endParaRPr>
              </a:p>
              <a:p>
                <a:endParaRPr lang="ru-RU" sz="1800" dirty="0">
                  <a:solidFill>
                    <a:schemeClr val="tx1"/>
                  </a:solidFill>
                  <a:effectLst/>
                  <a:latin typeface="TimesNewRomanPSMT"/>
                </a:endParaRP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У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нашому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випадку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TimesNewRomanPS"/>
                  </a:rPr>
                  <a:t>I </a:t>
                </a:r>
                <a:r>
                  <a:rPr lang="en-US" sz="1800" i="1" dirty="0" err="1">
                    <a:solidFill>
                      <a:schemeClr val="tx1"/>
                    </a:solidFill>
                    <a:effectLst/>
                    <a:latin typeface="TimesNewRomanPS"/>
                  </a:rPr>
                  <a:t>zd</a:t>
                </a: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TimesNewRomanPS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SymbolMT"/>
                  </a:rPr>
                  <a:t>=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119,4 </a:t>
                </a:r>
                <a:r>
                  <a:rPr lang="uk-UA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/ 115,9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SymbolMT"/>
                  </a:rPr>
                  <a:t>=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1,03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або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103 % </a:t>
                </a:r>
                <a:endParaRPr lang="ru-RU" sz="16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Отже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,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витрати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на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виробництво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трьох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видів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 в поточному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періоді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порівняно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з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базисним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збільшилися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на 3 %. </a:t>
                </a: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3.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Розрахуємо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зведении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̆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індекс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собівартості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uk-UA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ru-RU" sz="1400" dirty="0">
                  <a:solidFill>
                    <a:schemeClr val="tx1"/>
                  </a:solidFill>
                  <a:latin typeface="TimesNewRomanPSMT"/>
                </a:endParaRPr>
              </a:p>
              <a:p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Згідно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умови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задачі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TimesNewRomanPS"/>
                  </a:rPr>
                  <a:t>I z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SymbolMT"/>
                  </a:rPr>
                  <a:t>=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119,4</a:t>
                </a:r>
                <a:r>
                  <a:rPr lang="uk-UA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/ 121,1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SymbolMT"/>
                  </a:rPr>
                  <a:t>=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0,986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або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98,6 %</a:t>
                </a:r>
              </a:p>
              <a:p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Собівартість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у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середньому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знизилася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на 100 % – 98,6 % = 1,4 %,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хоча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по одному з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видів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 (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продукція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С) вона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зросла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. </a:t>
                </a:r>
                <a:endParaRPr lang="ru-RU" sz="1100" dirty="0">
                  <a:solidFill>
                    <a:schemeClr val="tx1"/>
                  </a:solidFill>
                </a:endParaRP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4.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Визначимо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зведении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̆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індекс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фізичного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обсягу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виробленоі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 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̈: 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TimesNewRomanPSM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uk-UA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ru-RU" sz="2400" dirty="0">
                  <a:solidFill>
                    <a:schemeClr val="tx1"/>
                  </a:solidFill>
                </a:endParaRPr>
              </a:p>
              <a:p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Відповідно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, </a:t>
                </a: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TimesNewRomanPS"/>
                  </a:rPr>
                  <a:t>I q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SymbolMT"/>
                  </a:rPr>
                  <a:t>=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121,1</a:t>
                </a:r>
                <a:r>
                  <a:rPr lang="uk-UA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/ 115,9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SymbolMT"/>
                  </a:rPr>
                  <a:t>=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1,045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або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104,5 % </a:t>
                </a:r>
              </a:p>
              <a:p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Можна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стверджувати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,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що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обсяг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виробленоі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продукціі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̈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зріс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у </a:t>
                </a:r>
                <a:r>
                  <a:rPr lang="ru-RU" sz="1800" dirty="0" err="1">
                    <a:solidFill>
                      <a:schemeClr val="tx1"/>
                    </a:solidFill>
                    <a:effectLst/>
                    <a:latin typeface="TimesNewRomanPSMT"/>
                  </a:rPr>
                  <a:t>середньому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NewRomanPSMT"/>
                  </a:rPr>
                  <a:t> на 4,5 %. 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endParaRPr lang="ru-UA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AC31188-4B02-C88B-C2C2-D630E26BA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1770" y="200416"/>
                <a:ext cx="10947748" cy="6338170"/>
              </a:xfrm>
              <a:blipFill>
                <a:blip r:embed="rId2"/>
                <a:stretch>
                  <a:fillRect l="-927" t="-4790" r="-811"/>
                </a:stretch>
              </a:blipFill>
            </p:spPr>
            <p:txBody>
              <a:bodyPr/>
              <a:lstStyle/>
              <a:p>
                <a:r>
                  <a:rPr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11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65684F-47B2-8A05-9568-B6576FA88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770" y="162838"/>
            <a:ext cx="10885118" cy="6288066"/>
          </a:xfrm>
        </p:spPr>
        <p:txBody>
          <a:bodyPr/>
          <a:lstStyle/>
          <a:p>
            <a:r>
              <a:rPr lang="ru-RU" sz="1800" b="1" i="1" dirty="0">
                <a:effectLst/>
                <a:latin typeface="TimesNewRomanPS"/>
              </a:rPr>
              <a:t>Задача 3</a:t>
            </a:r>
            <a:r>
              <a:rPr lang="ru-RU" sz="1800" dirty="0">
                <a:effectLst/>
                <a:latin typeface="TimesNewRomanPSMT"/>
              </a:rPr>
              <a:t>. </a:t>
            </a:r>
            <a:r>
              <a:rPr lang="ru-RU" sz="1800" dirty="0" err="1">
                <a:effectLst/>
                <a:latin typeface="TimesNewRomanPSMT"/>
              </a:rPr>
              <a:t>Розрахувати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індекси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продуктивності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праці</a:t>
            </a:r>
            <a:r>
              <a:rPr lang="ru-RU" sz="1800" dirty="0">
                <a:effectLst/>
                <a:latin typeface="TimesNewRomanPSMT"/>
              </a:rPr>
              <a:t> за </a:t>
            </a:r>
            <a:r>
              <a:rPr lang="ru-RU" sz="1800" dirty="0" err="1">
                <a:effectLst/>
                <a:latin typeface="TimesNewRomanPSMT"/>
              </a:rPr>
              <a:t>даними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таблиці</a:t>
            </a:r>
            <a:r>
              <a:rPr lang="ru-RU" sz="1800" dirty="0">
                <a:effectLst/>
                <a:latin typeface="TimesNewRomanPSMT"/>
              </a:rPr>
              <a:t> 4. </a:t>
            </a:r>
            <a:endParaRPr lang="ru-RU" dirty="0"/>
          </a:p>
          <a:p>
            <a:pPr algn="r"/>
            <a:r>
              <a:rPr lang="ru-RU" sz="1800" dirty="0" err="1">
                <a:effectLst/>
                <a:latin typeface="TimesNewRomanPSMT"/>
              </a:rPr>
              <a:t>Таблиця</a:t>
            </a:r>
            <a:r>
              <a:rPr lang="ru-RU" sz="1800" dirty="0">
                <a:effectLst/>
                <a:latin typeface="TimesNewRomanPSMT"/>
              </a:rPr>
              <a:t> 4 </a:t>
            </a:r>
          </a:p>
          <a:p>
            <a:pPr algn="ctr"/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Вихідні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дані</a:t>
            </a:r>
            <a:r>
              <a:rPr lang="ru-RU" sz="1800" dirty="0">
                <a:effectLst/>
                <a:latin typeface="TimesNewRomanPSMT"/>
              </a:rPr>
              <a:t> для </a:t>
            </a:r>
            <a:r>
              <a:rPr lang="ru-RU" sz="1800" dirty="0" err="1">
                <a:effectLst/>
                <a:latin typeface="TimesNewRomanPSMT"/>
              </a:rPr>
              <a:t>розрахунку</a:t>
            </a:r>
            <a:r>
              <a:rPr lang="ru-RU" sz="1800" dirty="0">
                <a:effectLst/>
                <a:latin typeface="TimesNewRomanPSMT"/>
              </a:rPr>
              <a:t> </a:t>
            </a:r>
            <a:r>
              <a:rPr lang="ru-RU" sz="1800" dirty="0" err="1">
                <a:effectLst/>
                <a:latin typeface="TimesNewRomanPSMT"/>
              </a:rPr>
              <a:t>індексів</a:t>
            </a:r>
            <a:r>
              <a:rPr lang="ru-RU" sz="1800" dirty="0">
                <a:effectLst/>
                <a:latin typeface="TimesNewRomanPSMT"/>
              </a:rPr>
              <a:t> </a:t>
            </a:r>
          </a:p>
          <a:p>
            <a:pPr algn="ctr"/>
            <a:endParaRPr lang="ru-RU" dirty="0"/>
          </a:p>
          <a:p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1977F27-C46C-4E6F-4089-CED1733F5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51838"/>
              </p:ext>
            </p:extLst>
          </p:nvPr>
        </p:nvGraphicFramePr>
        <p:xfrm>
          <a:off x="851770" y="1408596"/>
          <a:ext cx="9308232" cy="267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372">
                  <a:extLst>
                    <a:ext uri="{9D8B030D-6E8A-4147-A177-3AD203B41FA5}">
                      <a16:colId xmlns:a16="http://schemas.microsoft.com/office/drawing/2014/main" val="3575072133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3527367655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1336897932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245154888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1404995025"/>
                    </a:ext>
                  </a:extLst>
                </a:gridCol>
                <a:gridCol w="1551372">
                  <a:extLst>
                    <a:ext uri="{9D8B030D-6E8A-4147-A177-3AD203B41FA5}">
                      <a16:colId xmlns:a16="http://schemas.microsoft.com/office/drawing/2014/main" val="1283375613"/>
                    </a:ext>
                  </a:extLst>
                </a:gridCol>
              </a:tblGrid>
              <a:tr h="406149">
                <a:tc rowSpan="3">
                  <a:txBody>
                    <a:bodyPr/>
                    <a:lstStyle/>
                    <a:p>
                      <a:pPr algn="ctr"/>
                      <a:r>
                        <a:rPr lang="ru-UA" dirty="0"/>
                        <a:t>Номер виробу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Витрати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часу на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одиницю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продукціі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̈,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людино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-год.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Вироблено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шт. </a:t>
                      </a:r>
                      <a:endParaRPr lang="ru-RU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536166"/>
                  </a:ext>
                </a:extLst>
              </a:tr>
              <a:tr h="406149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нормою </a:t>
                      </a:r>
                      <a:endParaRPr lang="ru-RU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фактично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період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звітнии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dirty="0"/>
                    </a:p>
                    <a:p>
                      <a:pPr algn="ctr"/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956834"/>
                  </a:ext>
                </a:extLst>
              </a:tr>
              <a:tr h="406149"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базиснии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звітнии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̆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06459"/>
                  </a:ext>
                </a:extLst>
              </a:tr>
              <a:tr h="406149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99064"/>
                  </a:ext>
                </a:extLst>
              </a:tr>
              <a:tr h="406149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88958"/>
                  </a:ext>
                </a:extLst>
              </a:tr>
              <a:tr h="406149"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33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470572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7165</TotalTime>
  <Words>1466</Words>
  <Application>Microsoft Macintosh PowerPoint</Application>
  <PresentationFormat>Широкоэкранный</PresentationFormat>
  <Paragraphs>253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Cambria Math</vt:lpstr>
      <vt:lpstr>Franklin Gothic Book</vt:lpstr>
      <vt:lpstr>SymbolMT</vt:lpstr>
      <vt:lpstr>Times New Roman</vt:lpstr>
      <vt:lpstr>TimesNewRomanPS</vt:lpstr>
      <vt:lpstr>TimesNewRomanPSMT</vt:lpstr>
      <vt:lpstr>Уголки</vt:lpstr>
      <vt:lpstr>Практичне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Практичне</dc:title>
  <dc:creator>Александр Ткачук</dc:creator>
  <cp:lastModifiedBy>Александр Ткачук</cp:lastModifiedBy>
  <cp:revision>24</cp:revision>
  <dcterms:created xsi:type="dcterms:W3CDTF">2022-12-06T14:43:45Z</dcterms:created>
  <dcterms:modified xsi:type="dcterms:W3CDTF">2023-11-01T19:33:11Z</dcterms:modified>
</cp:coreProperties>
</file>