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6" d="100"/>
          <a:sy n="66" d="100"/>
        </p:scale>
        <p:origin x="632" y="44"/>
      </p:cViewPr>
      <p:guideLst>
        <p:guide orient="horz" pos="2160"/>
        <p:guide pos="3840"/>
      </p:guideLst>
    </p:cSldViewPr>
  </p:slideViewPr>
  <p:notesTextViewPr>
    <p:cViewPr>
      <p:scale>
        <a:sx n="1" d="1"/>
        <a:sy n="1" d="1"/>
      </p:scale>
      <p:origin x="0" y="0"/>
    </p:cViewPr>
  </p:notesTextViewPr>
  <p:notesViewPr>
    <p:cSldViewPr snapToGrid="0">
      <p:cViewPr varScale="1">
        <p:scale>
          <a:sx n="89" d="100"/>
          <a:sy n="89" d="100"/>
        </p:scale>
        <p:origin x="29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73AF59-4B47-4DC0-83DC-8FAF1F78FE44}" type="doc">
      <dgm:prSet loTypeId="urn:microsoft.com/office/officeart/2005/8/layout/cycle7" loCatId="cycle" qsTypeId="urn:microsoft.com/office/officeart/2005/8/quickstyle/3d5" qsCatId="3D" csTypeId="urn:microsoft.com/office/officeart/2005/8/colors/accent1_2" csCatId="accent1" phldr="1"/>
      <dgm:spPr/>
      <dgm:t>
        <a:bodyPr/>
        <a:lstStyle/>
        <a:p>
          <a:endParaRPr lang="ru-RU"/>
        </a:p>
      </dgm:t>
    </dgm:pt>
    <dgm:pt modelId="{CFE675DF-C070-48C6-8D64-97677BEFE9EE}">
      <dgm:prSet phldrT="[Текст]"/>
      <dgm:spPr/>
      <dgm:t>
        <a:bodyPr/>
        <a:lstStyle/>
        <a:p>
          <a:r>
            <a:rPr lang="ru-RU" dirty="0" err="1"/>
            <a:t>результатиСПОНСОР</a:t>
          </a:r>
          <a:r>
            <a:rPr lang="ru-RU" dirty="0"/>
            <a:t> (КЕРІВНИК)</a:t>
          </a:r>
        </a:p>
      </dgm:t>
    </dgm:pt>
    <dgm:pt modelId="{17780102-D4D5-4972-9480-65A04C576104}" type="parTrans" cxnId="{EBC4A2CB-95A5-45C4-8DCA-0386AF99D67E}">
      <dgm:prSet/>
      <dgm:spPr/>
      <dgm:t>
        <a:bodyPr/>
        <a:lstStyle/>
        <a:p>
          <a:endParaRPr lang="ru-RU"/>
        </a:p>
      </dgm:t>
    </dgm:pt>
    <dgm:pt modelId="{03CBE468-1343-4A64-A667-9C49E1F4CE60}" type="sibTrans" cxnId="{EBC4A2CB-95A5-45C4-8DCA-0386AF99D67E}">
      <dgm:prSet/>
      <dgm:spPr/>
      <dgm:t>
        <a:bodyPr/>
        <a:lstStyle/>
        <a:p>
          <a:r>
            <a:rPr lang="ru-RU" dirty="0" err="1">
              <a:solidFill>
                <a:schemeClr val="tx1"/>
              </a:solidFill>
            </a:rPr>
            <a:t>Цілі</a:t>
          </a:r>
          <a:r>
            <a:rPr lang="ru-RU" dirty="0">
              <a:solidFill>
                <a:schemeClr val="tx1"/>
              </a:solidFill>
            </a:rPr>
            <a:t> та </a:t>
          </a:r>
          <a:r>
            <a:rPr lang="ru-RU" dirty="0" err="1">
              <a:solidFill>
                <a:schemeClr val="tx1"/>
              </a:solidFill>
            </a:rPr>
            <a:t>задачі</a:t>
          </a:r>
          <a:endParaRPr lang="ru-RU" dirty="0">
            <a:solidFill>
              <a:schemeClr val="tx1"/>
            </a:solidFill>
          </a:endParaRPr>
        </a:p>
        <a:p>
          <a:r>
            <a:rPr lang="ru-RU" dirty="0" err="1">
              <a:solidFill>
                <a:schemeClr val="tx1"/>
              </a:solidFill>
            </a:rPr>
            <a:t>Резульати</a:t>
          </a:r>
          <a:endParaRPr lang="ru-RU" dirty="0">
            <a:solidFill>
              <a:schemeClr val="tx1"/>
            </a:solidFill>
          </a:endParaRPr>
        </a:p>
      </dgm:t>
    </dgm:pt>
    <dgm:pt modelId="{00C4AEAC-119B-4112-827D-59A088F68DC6}">
      <dgm:prSet phldrT="[Текст]"/>
      <dgm:spPr/>
      <dgm:t>
        <a:bodyPr/>
        <a:lstStyle/>
        <a:p>
          <a:r>
            <a:rPr lang="ru-RU" dirty="0"/>
            <a:t>ПОДОПІЧНИЙ</a:t>
          </a:r>
        </a:p>
      </dgm:t>
    </dgm:pt>
    <dgm:pt modelId="{3137C049-6123-4992-9F08-F4CC49D34B30}" type="parTrans" cxnId="{1B9025E7-A1BB-45FD-ABA5-999022BC3CE0}">
      <dgm:prSet/>
      <dgm:spPr/>
      <dgm:t>
        <a:bodyPr/>
        <a:lstStyle/>
        <a:p>
          <a:endParaRPr lang="ru-RU"/>
        </a:p>
      </dgm:t>
    </dgm:pt>
    <dgm:pt modelId="{B9A774C7-7F84-474B-9F66-0246BB1C88C7}" type="sibTrans" cxnId="{1B9025E7-A1BB-45FD-ABA5-999022BC3CE0}">
      <dgm:prSet/>
      <dgm:spPr/>
      <dgm:t>
        <a:bodyPr/>
        <a:lstStyle/>
        <a:p>
          <a:endParaRPr lang="ru-RU"/>
        </a:p>
      </dgm:t>
    </dgm:pt>
    <dgm:pt modelId="{4B535DC5-8F83-4C18-A297-D0F69DCE22BD}">
      <dgm:prSet phldrT="[Текст]"/>
      <dgm:spPr/>
      <dgm:t>
        <a:bodyPr/>
        <a:lstStyle/>
        <a:p>
          <a:r>
            <a:rPr lang="ru-RU" dirty="0"/>
            <a:t>КОУЧ</a:t>
          </a:r>
        </a:p>
      </dgm:t>
    </dgm:pt>
    <dgm:pt modelId="{7EF51C75-5DF8-4D48-B4B8-D1B2235161D8}" type="parTrans" cxnId="{5AB13427-8E5C-4CCC-9685-B8B75384F20A}">
      <dgm:prSet/>
      <dgm:spPr/>
      <dgm:t>
        <a:bodyPr/>
        <a:lstStyle/>
        <a:p>
          <a:endParaRPr lang="ru-RU"/>
        </a:p>
      </dgm:t>
    </dgm:pt>
    <dgm:pt modelId="{C423C463-066E-40DB-BEA0-86B91E67B67B}" type="sibTrans" cxnId="{5AB13427-8E5C-4CCC-9685-B8B75384F20A}">
      <dgm:prSet/>
      <dgm:spPr/>
      <dgm:t>
        <a:bodyPr/>
        <a:lstStyle/>
        <a:p>
          <a:endParaRPr lang="ru-RU"/>
        </a:p>
      </dgm:t>
    </dgm:pt>
    <dgm:pt modelId="{0C2504D8-6FAA-4A7C-ABD3-8AE0429B5BE2}" type="pres">
      <dgm:prSet presAssocID="{F873AF59-4B47-4DC0-83DC-8FAF1F78FE44}" presName="Name0" presStyleCnt="0">
        <dgm:presLayoutVars>
          <dgm:dir/>
          <dgm:resizeHandles val="exact"/>
        </dgm:presLayoutVars>
      </dgm:prSet>
      <dgm:spPr/>
    </dgm:pt>
    <dgm:pt modelId="{D0378EC7-5A1B-4597-A650-BF9692C8B39B}" type="pres">
      <dgm:prSet presAssocID="{CFE675DF-C070-48C6-8D64-97677BEFE9EE}" presName="node" presStyleLbl="node1" presStyleIdx="0" presStyleCnt="3">
        <dgm:presLayoutVars>
          <dgm:bulletEnabled val="1"/>
        </dgm:presLayoutVars>
      </dgm:prSet>
      <dgm:spPr/>
    </dgm:pt>
    <dgm:pt modelId="{7F346282-2C27-4AC5-9839-A242C1F922F2}" type="pres">
      <dgm:prSet presAssocID="{03CBE468-1343-4A64-A667-9C49E1F4CE60}" presName="sibTrans" presStyleLbl="sibTrans2D1" presStyleIdx="0" presStyleCnt="3" custScaleX="194487" custScaleY="473943" custLinFactNeighborX="21297" custLinFactNeighborY="-21503"/>
      <dgm:spPr/>
    </dgm:pt>
    <dgm:pt modelId="{FCC2AF2A-A145-4088-82D5-604A87BC33FC}" type="pres">
      <dgm:prSet presAssocID="{03CBE468-1343-4A64-A667-9C49E1F4CE60}" presName="connectorText" presStyleLbl="sibTrans2D1" presStyleIdx="0" presStyleCnt="3"/>
      <dgm:spPr/>
    </dgm:pt>
    <dgm:pt modelId="{FD3CEBDF-5527-48B4-91BB-0843BC1A0E41}" type="pres">
      <dgm:prSet presAssocID="{00C4AEAC-119B-4112-827D-59A088F68DC6}" presName="node" presStyleLbl="node1" presStyleIdx="1" presStyleCnt="3" custRadScaleRad="99553" custRadScaleInc="-883">
        <dgm:presLayoutVars>
          <dgm:bulletEnabled val="1"/>
        </dgm:presLayoutVars>
      </dgm:prSet>
      <dgm:spPr/>
    </dgm:pt>
    <dgm:pt modelId="{821C828B-0889-4619-BF48-B07FB378F773}" type="pres">
      <dgm:prSet presAssocID="{B9A774C7-7F84-474B-9F66-0246BB1C88C7}" presName="sibTrans" presStyleLbl="sibTrans2D1" presStyleIdx="1" presStyleCnt="3"/>
      <dgm:spPr/>
    </dgm:pt>
    <dgm:pt modelId="{3733A84C-4D72-4445-B1C4-53C0AB9D406E}" type="pres">
      <dgm:prSet presAssocID="{B9A774C7-7F84-474B-9F66-0246BB1C88C7}" presName="connectorText" presStyleLbl="sibTrans2D1" presStyleIdx="1" presStyleCnt="3"/>
      <dgm:spPr/>
    </dgm:pt>
    <dgm:pt modelId="{BEE682BF-A787-4D73-B406-92E3C9C6EA7D}" type="pres">
      <dgm:prSet presAssocID="{4B535DC5-8F83-4C18-A297-D0F69DCE22BD}" presName="node" presStyleLbl="node1" presStyleIdx="2" presStyleCnt="3">
        <dgm:presLayoutVars>
          <dgm:bulletEnabled val="1"/>
        </dgm:presLayoutVars>
      </dgm:prSet>
      <dgm:spPr/>
    </dgm:pt>
    <dgm:pt modelId="{8265F41B-D310-4731-8303-2978284E6CB4}" type="pres">
      <dgm:prSet presAssocID="{C423C463-066E-40DB-BEA0-86B91E67B67B}" presName="sibTrans" presStyleLbl="sibTrans2D1" presStyleIdx="2" presStyleCnt="3"/>
      <dgm:spPr/>
    </dgm:pt>
    <dgm:pt modelId="{9703D601-C43A-4799-968F-53F218596886}" type="pres">
      <dgm:prSet presAssocID="{C423C463-066E-40DB-BEA0-86B91E67B67B}" presName="connectorText" presStyleLbl="sibTrans2D1" presStyleIdx="2" presStyleCnt="3"/>
      <dgm:spPr/>
    </dgm:pt>
  </dgm:ptLst>
  <dgm:cxnLst>
    <dgm:cxn modelId="{0CBB260F-A304-49A7-AC94-AFBDE2F1CFEB}" type="presOf" srcId="{C423C463-066E-40DB-BEA0-86B91E67B67B}" destId="{8265F41B-D310-4731-8303-2978284E6CB4}" srcOrd="0" destOrd="0" presId="urn:microsoft.com/office/officeart/2005/8/layout/cycle7"/>
    <dgm:cxn modelId="{5AB13427-8E5C-4CCC-9685-B8B75384F20A}" srcId="{F873AF59-4B47-4DC0-83DC-8FAF1F78FE44}" destId="{4B535DC5-8F83-4C18-A297-D0F69DCE22BD}" srcOrd="2" destOrd="0" parTransId="{7EF51C75-5DF8-4D48-B4B8-D1B2235161D8}" sibTransId="{C423C463-066E-40DB-BEA0-86B91E67B67B}"/>
    <dgm:cxn modelId="{7212842A-7C51-4ED0-8E12-7DBD4C269001}" type="presOf" srcId="{B9A774C7-7F84-474B-9F66-0246BB1C88C7}" destId="{821C828B-0889-4619-BF48-B07FB378F773}" srcOrd="0" destOrd="0" presId="urn:microsoft.com/office/officeart/2005/8/layout/cycle7"/>
    <dgm:cxn modelId="{3AA6622E-B4DD-453F-961D-5740799AA816}" type="presOf" srcId="{CFE675DF-C070-48C6-8D64-97677BEFE9EE}" destId="{D0378EC7-5A1B-4597-A650-BF9692C8B39B}" srcOrd="0" destOrd="0" presId="urn:microsoft.com/office/officeart/2005/8/layout/cycle7"/>
    <dgm:cxn modelId="{AD805031-1FD5-43C4-B734-15D470E25C14}" type="presOf" srcId="{C423C463-066E-40DB-BEA0-86B91E67B67B}" destId="{9703D601-C43A-4799-968F-53F218596886}" srcOrd="1" destOrd="0" presId="urn:microsoft.com/office/officeart/2005/8/layout/cycle7"/>
    <dgm:cxn modelId="{E7F7EA5F-3FCB-4213-A3FF-FFC5561192D1}" type="presOf" srcId="{B9A774C7-7F84-474B-9F66-0246BB1C88C7}" destId="{3733A84C-4D72-4445-B1C4-53C0AB9D406E}" srcOrd="1" destOrd="0" presId="urn:microsoft.com/office/officeart/2005/8/layout/cycle7"/>
    <dgm:cxn modelId="{7F6A6268-FE0B-4549-A51C-B0F1080AB246}" type="presOf" srcId="{03CBE468-1343-4A64-A667-9C49E1F4CE60}" destId="{FCC2AF2A-A145-4088-82D5-604A87BC33FC}" srcOrd="1" destOrd="0" presId="urn:microsoft.com/office/officeart/2005/8/layout/cycle7"/>
    <dgm:cxn modelId="{1097B56B-894C-4426-AFA3-EFADD87198C9}" type="presOf" srcId="{00C4AEAC-119B-4112-827D-59A088F68DC6}" destId="{FD3CEBDF-5527-48B4-91BB-0843BC1A0E41}" srcOrd="0" destOrd="0" presId="urn:microsoft.com/office/officeart/2005/8/layout/cycle7"/>
    <dgm:cxn modelId="{C9750A80-6AE2-4EF2-809B-CE23CE5A850A}" type="presOf" srcId="{F873AF59-4B47-4DC0-83DC-8FAF1F78FE44}" destId="{0C2504D8-6FAA-4A7C-ABD3-8AE0429B5BE2}" srcOrd="0" destOrd="0" presId="urn:microsoft.com/office/officeart/2005/8/layout/cycle7"/>
    <dgm:cxn modelId="{9565D889-F1D6-4566-B76B-8F99993D03A8}" type="presOf" srcId="{4B535DC5-8F83-4C18-A297-D0F69DCE22BD}" destId="{BEE682BF-A787-4D73-B406-92E3C9C6EA7D}" srcOrd="0" destOrd="0" presId="urn:microsoft.com/office/officeart/2005/8/layout/cycle7"/>
    <dgm:cxn modelId="{278A61CB-E12E-48BD-8B82-CAA0F2299142}" type="presOf" srcId="{03CBE468-1343-4A64-A667-9C49E1F4CE60}" destId="{7F346282-2C27-4AC5-9839-A242C1F922F2}" srcOrd="0" destOrd="0" presId="urn:microsoft.com/office/officeart/2005/8/layout/cycle7"/>
    <dgm:cxn modelId="{EBC4A2CB-95A5-45C4-8DCA-0386AF99D67E}" srcId="{F873AF59-4B47-4DC0-83DC-8FAF1F78FE44}" destId="{CFE675DF-C070-48C6-8D64-97677BEFE9EE}" srcOrd="0" destOrd="0" parTransId="{17780102-D4D5-4972-9480-65A04C576104}" sibTransId="{03CBE468-1343-4A64-A667-9C49E1F4CE60}"/>
    <dgm:cxn modelId="{1B9025E7-A1BB-45FD-ABA5-999022BC3CE0}" srcId="{F873AF59-4B47-4DC0-83DC-8FAF1F78FE44}" destId="{00C4AEAC-119B-4112-827D-59A088F68DC6}" srcOrd="1" destOrd="0" parTransId="{3137C049-6123-4992-9F08-F4CC49D34B30}" sibTransId="{B9A774C7-7F84-474B-9F66-0246BB1C88C7}"/>
    <dgm:cxn modelId="{9CD657CF-BF03-47CF-945B-6CEF768D85EA}" type="presParOf" srcId="{0C2504D8-6FAA-4A7C-ABD3-8AE0429B5BE2}" destId="{D0378EC7-5A1B-4597-A650-BF9692C8B39B}" srcOrd="0" destOrd="0" presId="urn:microsoft.com/office/officeart/2005/8/layout/cycle7"/>
    <dgm:cxn modelId="{CF828EA7-DF6A-4096-9385-4126DB87671A}" type="presParOf" srcId="{0C2504D8-6FAA-4A7C-ABD3-8AE0429B5BE2}" destId="{7F346282-2C27-4AC5-9839-A242C1F922F2}" srcOrd="1" destOrd="0" presId="urn:microsoft.com/office/officeart/2005/8/layout/cycle7"/>
    <dgm:cxn modelId="{3540B1B4-E5BE-4DC9-B5EE-A286DEACD767}" type="presParOf" srcId="{7F346282-2C27-4AC5-9839-A242C1F922F2}" destId="{FCC2AF2A-A145-4088-82D5-604A87BC33FC}" srcOrd="0" destOrd="0" presId="urn:microsoft.com/office/officeart/2005/8/layout/cycle7"/>
    <dgm:cxn modelId="{70FF2287-6586-4756-AEE9-35FB9488E055}" type="presParOf" srcId="{0C2504D8-6FAA-4A7C-ABD3-8AE0429B5BE2}" destId="{FD3CEBDF-5527-48B4-91BB-0843BC1A0E41}" srcOrd="2" destOrd="0" presId="urn:microsoft.com/office/officeart/2005/8/layout/cycle7"/>
    <dgm:cxn modelId="{6AEEE1BE-65BC-401D-9412-E9B9ACDA2D12}" type="presParOf" srcId="{0C2504D8-6FAA-4A7C-ABD3-8AE0429B5BE2}" destId="{821C828B-0889-4619-BF48-B07FB378F773}" srcOrd="3" destOrd="0" presId="urn:microsoft.com/office/officeart/2005/8/layout/cycle7"/>
    <dgm:cxn modelId="{13F4B165-AAC9-4076-AB2B-CEF33BDD0560}" type="presParOf" srcId="{821C828B-0889-4619-BF48-B07FB378F773}" destId="{3733A84C-4D72-4445-B1C4-53C0AB9D406E}" srcOrd="0" destOrd="0" presId="urn:microsoft.com/office/officeart/2005/8/layout/cycle7"/>
    <dgm:cxn modelId="{23573160-37EE-4075-B38E-18D76A95FC52}" type="presParOf" srcId="{0C2504D8-6FAA-4A7C-ABD3-8AE0429B5BE2}" destId="{BEE682BF-A787-4D73-B406-92E3C9C6EA7D}" srcOrd="4" destOrd="0" presId="urn:microsoft.com/office/officeart/2005/8/layout/cycle7"/>
    <dgm:cxn modelId="{58D18013-0A29-4304-B16C-901D690D215C}" type="presParOf" srcId="{0C2504D8-6FAA-4A7C-ABD3-8AE0429B5BE2}" destId="{8265F41B-D310-4731-8303-2978284E6CB4}" srcOrd="5" destOrd="0" presId="urn:microsoft.com/office/officeart/2005/8/layout/cycle7"/>
    <dgm:cxn modelId="{F92658ED-090A-4ADD-88D9-BB8A5D425D0B}" type="presParOf" srcId="{8265F41B-D310-4731-8303-2978284E6CB4}" destId="{9703D601-C43A-4799-968F-53F218596886}"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8EC7-5A1B-4597-A650-BF9692C8B39B}">
      <dsp:nvSpPr>
        <dsp:cNvPr id="0" name=""/>
        <dsp:cNvSpPr/>
      </dsp:nvSpPr>
      <dsp:spPr>
        <a:xfrm>
          <a:off x="1614189" y="134884"/>
          <a:ext cx="1953220" cy="976610"/>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ru-RU" sz="1300" kern="1200" dirty="0" err="1"/>
            <a:t>результатиСПОНСОР</a:t>
          </a:r>
          <a:r>
            <a:rPr lang="ru-RU" sz="1300" kern="1200" dirty="0"/>
            <a:t> (КЕРІВНИК)</a:t>
          </a:r>
        </a:p>
      </dsp:txBody>
      <dsp:txXfrm>
        <a:off x="1642793" y="163488"/>
        <a:ext cx="1896012" cy="919402"/>
      </dsp:txXfrm>
    </dsp:sp>
    <dsp:sp modelId="{7F346282-2C27-4AC5-9839-A242C1F922F2}">
      <dsp:nvSpPr>
        <dsp:cNvPr id="0" name=""/>
        <dsp:cNvSpPr/>
      </dsp:nvSpPr>
      <dsp:spPr>
        <a:xfrm rot="3589550">
          <a:off x="2623292" y="1127855"/>
          <a:ext cx="1983633" cy="1620001"/>
        </a:xfrm>
        <a:prstGeom prst="leftRightArrow">
          <a:avLst>
            <a:gd name="adj1" fmla="val 60000"/>
            <a:gd name="adj2" fmla="val 50000"/>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ru-RU" sz="1100" kern="1200" dirty="0" err="1">
              <a:solidFill>
                <a:schemeClr val="tx1"/>
              </a:solidFill>
            </a:rPr>
            <a:t>Цілі</a:t>
          </a:r>
          <a:r>
            <a:rPr lang="ru-RU" sz="1100" kern="1200" dirty="0">
              <a:solidFill>
                <a:schemeClr val="tx1"/>
              </a:solidFill>
            </a:rPr>
            <a:t> та </a:t>
          </a:r>
          <a:r>
            <a:rPr lang="ru-RU" sz="1100" kern="1200" dirty="0" err="1">
              <a:solidFill>
                <a:schemeClr val="tx1"/>
              </a:solidFill>
            </a:rPr>
            <a:t>задачі</a:t>
          </a:r>
          <a:endParaRPr lang="ru-RU" sz="1100" kern="1200" dirty="0">
            <a:solidFill>
              <a:schemeClr val="tx1"/>
            </a:solidFill>
          </a:endParaRPr>
        </a:p>
        <a:p>
          <a:pPr marL="0" lvl="0" indent="0" algn="ctr" defTabSz="488950">
            <a:lnSpc>
              <a:spcPct val="90000"/>
            </a:lnSpc>
            <a:spcBef>
              <a:spcPct val="0"/>
            </a:spcBef>
            <a:spcAft>
              <a:spcPct val="35000"/>
            </a:spcAft>
            <a:buNone/>
          </a:pPr>
          <a:r>
            <a:rPr lang="ru-RU" sz="1100" kern="1200" dirty="0" err="1">
              <a:solidFill>
                <a:schemeClr val="tx1"/>
              </a:solidFill>
            </a:rPr>
            <a:t>Резульати</a:t>
          </a:r>
          <a:endParaRPr lang="ru-RU" sz="1100" kern="1200" dirty="0">
            <a:solidFill>
              <a:schemeClr val="tx1"/>
            </a:solidFill>
          </a:endParaRPr>
        </a:p>
      </dsp:txBody>
      <dsp:txXfrm>
        <a:off x="3109292" y="1451855"/>
        <a:ext cx="1011633" cy="972001"/>
      </dsp:txXfrm>
    </dsp:sp>
    <dsp:sp modelId="{FD3CEBDF-5527-48B4-91BB-0843BC1A0E41}">
      <dsp:nvSpPr>
        <dsp:cNvPr id="0" name=""/>
        <dsp:cNvSpPr/>
      </dsp:nvSpPr>
      <dsp:spPr>
        <a:xfrm>
          <a:off x="3228379" y="2911218"/>
          <a:ext cx="1953220" cy="976610"/>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ru-RU" sz="1300" kern="1200" dirty="0"/>
            <a:t>ПОДОПІЧНИЙ</a:t>
          </a:r>
        </a:p>
      </dsp:txBody>
      <dsp:txXfrm>
        <a:off x="3256983" y="2939822"/>
        <a:ext cx="1896012" cy="919402"/>
      </dsp:txXfrm>
    </dsp:sp>
    <dsp:sp modelId="{821C828B-0889-4619-BF48-B07FB378F773}">
      <dsp:nvSpPr>
        <dsp:cNvPr id="0" name=""/>
        <dsp:cNvSpPr/>
      </dsp:nvSpPr>
      <dsp:spPr>
        <a:xfrm rot="10779701">
          <a:off x="2080968" y="3238147"/>
          <a:ext cx="1019931" cy="341813"/>
        </a:xfrm>
        <a:prstGeom prst="leftRightArrow">
          <a:avLst>
            <a:gd name="adj1" fmla="val 60000"/>
            <a:gd name="adj2" fmla="val 50000"/>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2183512" y="3306510"/>
        <a:ext cx="814843" cy="205087"/>
      </dsp:txXfrm>
    </dsp:sp>
    <dsp:sp modelId="{BEE682BF-A787-4D73-B406-92E3C9C6EA7D}">
      <dsp:nvSpPr>
        <dsp:cNvPr id="0" name=""/>
        <dsp:cNvSpPr/>
      </dsp:nvSpPr>
      <dsp:spPr>
        <a:xfrm>
          <a:off x="267" y="2930280"/>
          <a:ext cx="1953220" cy="976610"/>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ru-RU" sz="1300" kern="1200" dirty="0"/>
            <a:t>КОУЧ</a:t>
          </a:r>
        </a:p>
      </dsp:txBody>
      <dsp:txXfrm>
        <a:off x="28871" y="2958884"/>
        <a:ext cx="1896012" cy="919402"/>
      </dsp:txXfrm>
    </dsp:sp>
    <dsp:sp modelId="{8265F41B-D310-4731-8303-2978284E6CB4}">
      <dsp:nvSpPr>
        <dsp:cNvPr id="0" name=""/>
        <dsp:cNvSpPr/>
      </dsp:nvSpPr>
      <dsp:spPr>
        <a:xfrm rot="18000000">
          <a:off x="1273873" y="1849980"/>
          <a:ext cx="1019931" cy="341813"/>
        </a:xfrm>
        <a:prstGeom prst="leftRightArrow">
          <a:avLst>
            <a:gd name="adj1" fmla="val 60000"/>
            <a:gd name="adj2" fmla="val 50000"/>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1376417" y="1918343"/>
        <a:ext cx="814843" cy="20508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D8150B0-C35F-4E62-B122-05A7C96C5AE7}" type="datetime1">
              <a:rPr lang="ru-RU" smtClean="0"/>
              <a:t>12.09.2023</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C33ADDF-418B-4AEE-81B9-E77B3218F8B3}" type="slidenum">
              <a:rPr lang="ru-RU" smtClean="0"/>
              <a:t>‹№›</a:t>
            </a:fld>
            <a:endParaRPr lang="ru-RU"/>
          </a:p>
        </p:txBody>
      </p:sp>
    </p:spTree>
    <p:extLst>
      <p:ext uri="{BB962C8B-B14F-4D97-AF65-F5344CB8AC3E}">
        <p14:creationId xmlns:p14="http://schemas.microsoft.com/office/powerpoint/2010/main" val="41489590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15608A6-EAD2-40F7-893B-DE2E383BC1EA}" type="datetime1">
              <a:rPr lang="ru-RU" noProof="0" smtClean="0"/>
              <a:t>12.09.2023</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275029A-2D1E-47A5-9598-4A9AC47B3AC1}" type="slidenum">
              <a:rPr lang="ru-RU" noProof="0" smtClean="0"/>
              <a:t>‹№›</a:t>
            </a:fld>
            <a:endParaRPr lang="ru-RU" noProof="0"/>
          </a:p>
        </p:txBody>
      </p:sp>
    </p:spTree>
    <p:extLst>
      <p:ext uri="{BB962C8B-B14F-4D97-AF65-F5344CB8AC3E}">
        <p14:creationId xmlns:p14="http://schemas.microsoft.com/office/powerpoint/2010/main" val="20307704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2275029A-2D1E-47A5-9598-4A9AC47B3AC1}" type="slidenum">
              <a:rPr lang="ru-RU" smtClean="0"/>
              <a:t>1</a:t>
            </a:fld>
            <a:endParaRPr lang="ru-RU"/>
          </a:p>
        </p:txBody>
      </p:sp>
    </p:spTree>
    <p:extLst>
      <p:ext uri="{BB962C8B-B14F-4D97-AF65-F5344CB8AC3E}">
        <p14:creationId xmlns:p14="http://schemas.microsoft.com/office/powerpoint/2010/main" val="3914762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041400"/>
            <a:ext cx="9144000" cy="2387600"/>
          </a:xfrm>
        </p:spPr>
        <p:txBody>
          <a:bodyPr rtlCol="0" anchor="b"/>
          <a:lstStyle>
            <a:lvl1pPr algn="l">
              <a:defRPr sz="6000">
                <a:solidFill>
                  <a:schemeClr val="tx2"/>
                </a:solidFill>
              </a:defRPr>
            </a:lvl1pPr>
          </a:lstStyle>
          <a:p>
            <a:pPr rtl="0"/>
            <a:r>
              <a:rPr lang="ru-RU" noProof="0"/>
              <a:t>Образец заголовка</a:t>
            </a:r>
          </a:p>
        </p:txBody>
      </p:sp>
      <p:sp>
        <p:nvSpPr>
          <p:cNvPr id="3" name="Подзаголовок 2"/>
          <p:cNvSpPr>
            <a:spLocks noGrp="1"/>
          </p:cNvSpPr>
          <p:nvPr>
            <p:ph type="subTitle" idx="1"/>
          </p:nvPr>
        </p:nvSpPr>
        <p:spPr>
          <a:xfrm>
            <a:off x="1524000" y="3602038"/>
            <a:ext cx="9144000" cy="1655762"/>
          </a:xfrm>
        </p:spPr>
        <p:txBody>
          <a:bodyPr rtlCol="0"/>
          <a:lstStyle>
            <a:lvl1pPr marL="0" indent="0" algn="l">
              <a:buNone/>
              <a:defRPr sz="2400">
                <a:solidFill>
                  <a:schemeClr val="accent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sp>
        <p:nvSpPr>
          <p:cNvPr id="4" name="Дата 3"/>
          <p:cNvSpPr>
            <a:spLocks noGrp="1"/>
          </p:cNvSpPr>
          <p:nvPr>
            <p:ph type="dt" sz="half" idx="10"/>
          </p:nvPr>
        </p:nvSpPr>
        <p:spPr/>
        <p:txBody>
          <a:bodyPr rtlCol="0"/>
          <a:lstStyle/>
          <a:p>
            <a:pPr rtl="0"/>
            <a:fld id="{B4E127F4-C264-4543-BD80-137291281E4F}" type="datetime1">
              <a:rPr lang="ru-RU" noProof="0" smtClean="0"/>
              <a:t>12.09.2023</a:t>
            </a:fld>
            <a:endParaRPr lang="ru-RU" noProof="0"/>
          </a:p>
        </p:txBody>
      </p:sp>
      <p:sp>
        <p:nvSpPr>
          <p:cNvPr id="5" name="Нижний колонтитул 4"/>
          <p:cNvSpPr>
            <a:spLocks noGrp="1"/>
          </p:cNvSpPr>
          <p:nvPr>
            <p:ph type="ftr" sz="quarter" idx="11"/>
          </p:nvPr>
        </p:nvSpPr>
        <p:spPr/>
        <p:txBody>
          <a:bodyPr rtlCol="0"/>
          <a:lstStyle/>
          <a:p>
            <a:pPr rtl="0"/>
            <a:r>
              <a:rPr lang="ru-RU" noProof="0"/>
              <a:t>Добавить нижний колонтитул</a:t>
            </a:r>
          </a:p>
        </p:txBody>
      </p:sp>
      <p:sp>
        <p:nvSpPr>
          <p:cNvPr id="6" name="Номер слайда 5"/>
          <p:cNvSpPr>
            <a:spLocks noGrp="1"/>
          </p:cNvSpPr>
          <p:nvPr>
            <p:ph type="sldNum" sz="quarter" idx="12"/>
          </p:nvPr>
        </p:nvSpPr>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2483261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Вертикальный текст 2"/>
          <p:cNvSpPr>
            <a:spLocks noGrp="1"/>
          </p:cNvSpPr>
          <p:nvPr>
            <p:ph type="body" orient="vert" idx="1" hasCustomPrompt="1"/>
          </p:nvPr>
        </p:nvSpPr>
        <p:spPr/>
        <p:txBody>
          <a:bodyPr vert="eaVert"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8B9C2E31-907D-4644-80F2-4DB295C0E17F}" type="datetime1">
              <a:rPr lang="ru-RU" noProof="0" smtClean="0"/>
              <a:t>12.09.2023</a:t>
            </a:fld>
            <a:endParaRPr lang="ru-RU" noProof="0"/>
          </a:p>
        </p:txBody>
      </p:sp>
      <p:sp>
        <p:nvSpPr>
          <p:cNvPr id="5" name="Нижний колонтитул 4"/>
          <p:cNvSpPr>
            <a:spLocks noGrp="1"/>
          </p:cNvSpPr>
          <p:nvPr>
            <p:ph type="ftr" sz="quarter" idx="11"/>
          </p:nvPr>
        </p:nvSpPr>
        <p:spPr/>
        <p:txBody>
          <a:bodyPr rtlCol="0"/>
          <a:lstStyle/>
          <a:p>
            <a:pPr rtl="0"/>
            <a:r>
              <a:rPr lang="ru-RU" noProof="0"/>
              <a:t>Добавить нижний колонтитул</a:t>
            </a:r>
          </a:p>
        </p:txBody>
      </p:sp>
      <p:sp>
        <p:nvSpPr>
          <p:cNvPr id="6" name="Номер слайда 5"/>
          <p:cNvSpPr>
            <a:spLocks noGrp="1"/>
          </p:cNvSpPr>
          <p:nvPr>
            <p:ph type="sldNum" sz="quarter" idx="12"/>
          </p:nvPr>
        </p:nvSpPr>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6317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rtlCol="0"/>
          <a:lstStyle/>
          <a:p>
            <a:pPr rtl="0"/>
            <a:r>
              <a:rPr lang="ru-RU" noProof="0"/>
              <a:t>Образец заголовка</a:t>
            </a:r>
          </a:p>
        </p:txBody>
      </p:sp>
      <p:sp>
        <p:nvSpPr>
          <p:cNvPr id="3" name="Вертикальный текст 2"/>
          <p:cNvSpPr>
            <a:spLocks noGrp="1"/>
          </p:cNvSpPr>
          <p:nvPr>
            <p:ph type="body" orient="vert" idx="1" hasCustomPrompt="1"/>
          </p:nvPr>
        </p:nvSpPr>
        <p:spPr>
          <a:xfrm>
            <a:off x="838200" y="365125"/>
            <a:ext cx="7734300" cy="5811838"/>
          </a:xfrm>
        </p:spPr>
        <p:txBody>
          <a:bodyPr vert="eaVert"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8CAB43BC-686C-4CEC-9DA8-9B2BEB43AA1A}" type="datetime1">
              <a:rPr lang="ru-RU" noProof="0" smtClean="0"/>
              <a:t>12.09.2023</a:t>
            </a:fld>
            <a:endParaRPr lang="ru-RU" noProof="0"/>
          </a:p>
        </p:txBody>
      </p:sp>
      <p:sp>
        <p:nvSpPr>
          <p:cNvPr id="5" name="Нижний колонтитул 4"/>
          <p:cNvSpPr>
            <a:spLocks noGrp="1"/>
          </p:cNvSpPr>
          <p:nvPr>
            <p:ph type="ftr" sz="quarter" idx="11"/>
          </p:nvPr>
        </p:nvSpPr>
        <p:spPr/>
        <p:txBody>
          <a:bodyPr rtlCol="0"/>
          <a:lstStyle/>
          <a:p>
            <a:pPr rtl="0"/>
            <a:r>
              <a:rPr lang="ru-RU" noProof="0"/>
              <a:t>Добавить нижний колонтитул</a:t>
            </a:r>
          </a:p>
        </p:txBody>
      </p:sp>
      <p:sp>
        <p:nvSpPr>
          <p:cNvPr id="6" name="Номер слайда 5"/>
          <p:cNvSpPr>
            <a:spLocks noGrp="1"/>
          </p:cNvSpPr>
          <p:nvPr>
            <p:ph type="sldNum" sz="quarter" idx="12"/>
          </p:nvPr>
        </p:nvSpPr>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244623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idx="1" hasCustomPrompt="1"/>
          </p:nvPr>
        </p:nvSpPr>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C4AB3C9B-AE9B-439B-9E20-F24831A15E96}" type="datetime1">
              <a:rPr lang="ru-RU" noProof="0" smtClean="0"/>
              <a:t>12.09.2023</a:t>
            </a:fld>
            <a:endParaRPr lang="ru-RU" noProof="0"/>
          </a:p>
        </p:txBody>
      </p:sp>
      <p:sp>
        <p:nvSpPr>
          <p:cNvPr id="5" name="Нижний колонтитул 4"/>
          <p:cNvSpPr>
            <a:spLocks noGrp="1"/>
          </p:cNvSpPr>
          <p:nvPr>
            <p:ph type="ftr" sz="quarter" idx="11"/>
          </p:nvPr>
        </p:nvSpPr>
        <p:spPr/>
        <p:txBody>
          <a:bodyPr rtlCol="0"/>
          <a:lstStyle/>
          <a:p>
            <a:pPr rtl="0"/>
            <a:r>
              <a:rPr lang="ru-RU" noProof="0"/>
              <a:t>Добавить нижний колонтитул</a:t>
            </a:r>
          </a:p>
        </p:txBody>
      </p:sp>
      <p:sp>
        <p:nvSpPr>
          <p:cNvPr id="6" name="Номер слайда 5"/>
          <p:cNvSpPr>
            <a:spLocks noGrp="1"/>
          </p:cNvSpPr>
          <p:nvPr>
            <p:ph type="sldNum" sz="quarter" idx="12"/>
          </p:nvPr>
        </p:nvSpPr>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170246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62262"/>
          </a:xfrm>
        </p:spPr>
        <p:txBody>
          <a:bodyPr rtlCol="0" anchor="b"/>
          <a:lstStyle>
            <a:lvl1pPr>
              <a:defRPr sz="6000"/>
            </a:lvl1pPr>
          </a:lstStyle>
          <a:p>
            <a:pPr rtl="0"/>
            <a:r>
              <a:rPr lang="ru-RU" noProof="0"/>
              <a:t>Образец заголовка</a:t>
            </a:r>
          </a:p>
        </p:txBody>
      </p:sp>
      <p:sp>
        <p:nvSpPr>
          <p:cNvPr id="3" name="Текст 2"/>
          <p:cNvSpPr>
            <a:spLocks noGrp="1"/>
          </p:cNvSpPr>
          <p:nvPr>
            <p:ph type="body" idx="1" hasCustomPrompt="1"/>
          </p:nvPr>
        </p:nvSpPr>
        <p:spPr>
          <a:xfrm>
            <a:off x="831850" y="4589463"/>
            <a:ext cx="10515600"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24DBE9FC-B4AC-4E2B-91EA-A354D93F61B0}" type="datetime1">
              <a:rPr lang="ru-RU" noProof="0" smtClean="0"/>
              <a:t>12.09.2023</a:t>
            </a:fld>
            <a:endParaRPr lang="ru-RU" noProof="0"/>
          </a:p>
        </p:txBody>
      </p:sp>
      <p:sp>
        <p:nvSpPr>
          <p:cNvPr id="5" name="Нижний колонтитул 4"/>
          <p:cNvSpPr>
            <a:spLocks noGrp="1"/>
          </p:cNvSpPr>
          <p:nvPr>
            <p:ph type="ftr" sz="quarter" idx="11"/>
          </p:nvPr>
        </p:nvSpPr>
        <p:spPr/>
        <p:txBody>
          <a:bodyPr rtlCol="0"/>
          <a:lstStyle/>
          <a:p>
            <a:pPr rtl="0"/>
            <a:r>
              <a:rPr lang="ru-RU" noProof="0"/>
              <a:t>Добавить нижний колонтитул</a:t>
            </a:r>
          </a:p>
        </p:txBody>
      </p:sp>
      <p:sp>
        <p:nvSpPr>
          <p:cNvPr id="6" name="Номер слайда 5"/>
          <p:cNvSpPr>
            <a:spLocks noGrp="1"/>
          </p:cNvSpPr>
          <p:nvPr>
            <p:ph type="sldNum" sz="quarter" idx="12"/>
          </p:nvPr>
        </p:nvSpPr>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123361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74750"/>
            <a:ext cx="10515600" cy="1325563"/>
          </a:xfrm>
        </p:spPr>
        <p:txBody>
          <a:bodyPr rtlCol="0"/>
          <a:lstStyle/>
          <a:p>
            <a:pPr rtl="0"/>
            <a:r>
              <a:rPr lang="ru-RU" noProof="0"/>
              <a:t>Образец заголовка</a:t>
            </a:r>
          </a:p>
        </p:txBody>
      </p:sp>
      <p:sp>
        <p:nvSpPr>
          <p:cNvPr id="3" name="Объект 2"/>
          <p:cNvSpPr>
            <a:spLocks noGrp="1"/>
          </p:cNvSpPr>
          <p:nvPr>
            <p:ph sz="half" idx="1" hasCustomPrompt="1"/>
          </p:nvPr>
        </p:nvSpPr>
        <p:spPr>
          <a:xfrm>
            <a:off x="838200" y="1835250"/>
            <a:ext cx="518160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p:cNvSpPr>
            <a:spLocks noGrp="1"/>
          </p:cNvSpPr>
          <p:nvPr>
            <p:ph sz="half" idx="2" hasCustomPrompt="1"/>
          </p:nvPr>
        </p:nvSpPr>
        <p:spPr>
          <a:xfrm>
            <a:off x="6172200" y="1835250"/>
            <a:ext cx="518160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Дата 4"/>
          <p:cNvSpPr>
            <a:spLocks noGrp="1"/>
          </p:cNvSpPr>
          <p:nvPr>
            <p:ph type="dt" sz="half" idx="10"/>
          </p:nvPr>
        </p:nvSpPr>
        <p:spPr>
          <a:xfrm>
            <a:off x="838200" y="6365975"/>
            <a:ext cx="3276600" cy="365125"/>
          </a:xfrm>
        </p:spPr>
        <p:txBody>
          <a:bodyPr rtlCol="0"/>
          <a:lstStyle/>
          <a:p>
            <a:pPr rtl="0"/>
            <a:fld id="{D8A81E54-0148-46E1-A385-A96B314ED149}" type="datetime1">
              <a:rPr lang="ru-RU" noProof="0" smtClean="0"/>
              <a:t>12.09.2023</a:t>
            </a:fld>
            <a:endParaRPr lang="ru-RU" noProof="0"/>
          </a:p>
        </p:txBody>
      </p:sp>
      <p:sp>
        <p:nvSpPr>
          <p:cNvPr id="6" name="Нижний колонтитул 5"/>
          <p:cNvSpPr>
            <a:spLocks noGrp="1"/>
          </p:cNvSpPr>
          <p:nvPr>
            <p:ph type="ftr" sz="quarter" idx="11"/>
          </p:nvPr>
        </p:nvSpPr>
        <p:spPr>
          <a:xfrm>
            <a:off x="4648200" y="6365975"/>
            <a:ext cx="2895600" cy="365125"/>
          </a:xfrm>
        </p:spPr>
        <p:txBody>
          <a:bodyPr rtlCol="0"/>
          <a:lstStyle/>
          <a:p>
            <a:pPr rtl="0"/>
            <a:r>
              <a:rPr lang="ru-RU" noProof="0"/>
              <a:t>Добавить нижний колонтитул</a:t>
            </a:r>
          </a:p>
        </p:txBody>
      </p:sp>
      <p:sp>
        <p:nvSpPr>
          <p:cNvPr id="7" name="Номер слайда 6"/>
          <p:cNvSpPr>
            <a:spLocks noGrp="1"/>
          </p:cNvSpPr>
          <p:nvPr>
            <p:ph type="sldNum" sz="quarter" idx="12"/>
          </p:nvPr>
        </p:nvSpPr>
        <p:spPr>
          <a:xfrm>
            <a:off x="8077200" y="6365975"/>
            <a:ext cx="3276600" cy="365125"/>
          </a:xfrm>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152187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274638"/>
            <a:ext cx="10515600" cy="1143000"/>
          </a:xfrm>
        </p:spPr>
        <p:txBody>
          <a:bodyPr rtlCol="0"/>
          <a:lstStyle/>
          <a:p>
            <a:pPr rtl="0"/>
            <a:r>
              <a:rPr lang="ru-RU" noProof="0"/>
              <a:t>Образец заголовка</a:t>
            </a:r>
          </a:p>
        </p:txBody>
      </p:sp>
      <p:sp>
        <p:nvSpPr>
          <p:cNvPr id="3" name="Текст 2"/>
          <p:cNvSpPr>
            <a:spLocks noGrp="1"/>
          </p:cNvSpPr>
          <p:nvPr>
            <p:ph type="body" idx="1" hasCustomPrompt="1"/>
          </p:nvPr>
        </p:nvSpPr>
        <p:spPr>
          <a:xfrm>
            <a:off x="831850" y="1489075"/>
            <a:ext cx="5156200"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4" name="Объект 3"/>
          <p:cNvSpPr>
            <a:spLocks noGrp="1"/>
          </p:cNvSpPr>
          <p:nvPr>
            <p:ph sz="half" idx="2" hasCustomPrompt="1"/>
          </p:nvPr>
        </p:nvSpPr>
        <p:spPr>
          <a:xfrm>
            <a:off x="831850" y="2193925"/>
            <a:ext cx="515620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p:cNvSpPr>
            <a:spLocks noGrp="1"/>
          </p:cNvSpPr>
          <p:nvPr>
            <p:ph type="body" sz="quarter" idx="3" hasCustomPrompt="1"/>
          </p:nvPr>
        </p:nvSpPr>
        <p:spPr>
          <a:xfrm>
            <a:off x="6189663" y="1489075"/>
            <a:ext cx="5157787"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6" name="Объект 5"/>
          <p:cNvSpPr>
            <a:spLocks noGrp="1"/>
          </p:cNvSpPr>
          <p:nvPr>
            <p:ph sz="quarter" idx="4" hasCustomPrompt="1"/>
          </p:nvPr>
        </p:nvSpPr>
        <p:spPr>
          <a:xfrm>
            <a:off x="6189663" y="2193925"/>
            <a:ext cx="5157787"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p:cNvSpPr>
            <a:spLocks noGrp="1"/>
          </p:cNvSpPr>
          <p:nvPr>
            <p:ph type="dt" sz="half" idx="10"/>
          </p:nvPr>
        </p:nvSpPr>
        <p:spPr/>
        <p:txBody>
          <a:bodyPr rtlCol="0"/>
          <a:lstStyle/>
          <a:p>
            <a:pPr rtl="0"/>
            <a:fld id="{4AA82A16-18C9-4732-B382-332A3DE30819}" type="datetime1">
              <a:rPr lang="ru-RU" noProof="0" smtClean="0"/>
              <a:t>12.09.2023</a:t>
            </a:fld>
            <a:endParaRPr lang="ru-RU" noProof="0"/>
          </a:p>
        </p:txBody>
      </p:sp>
      <p:sp>
        <p:nvSpPr>
          <p:cNvPr id="8" name="Нижний колонтитул 7"/>
          <p:cNvSpPr>
            <a:spLocks noGrp="1"/>
          </p:cNvSpPr>
          <p:nvPr>
            <p:ph type="ftr" sz="quarter" idx="11"/>
          </p:nvPr>
        </p:nvSpPr>
        <p:spPr/>
        <p:txBody>
          <a:bodyPr rtlCol="0"/>
          <a:lstStyle/>
          <a:p>
            <a:pPr rtl="0"/>
            <a:r>
              <a:rPr lang="ru-RU" noProof="0"/>
              <a:t>Добавить нижний колонтитул</a:t>
            </a:r>
          </a:p>
        </p:txBody>
      </p:sp>
      <p:sp>
        <p:nvSpPr>
          <p:cNvPr id="9" name="Номер слайда 8"/>
          <p:cNvSpPr>
            <a:spLocks noGrp="1"/>
          </p:cNvSpPr>
          <p:nvPr>
            <p:ph type="sldNum" sz="quarter" idx="12"/>
          </p:nvPr>
        </p:nvSpPr>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110092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Дата 2"/>
          <p:cNvSpPr>
            <a:spLocks noGrp="1"/>
          </p:cNvSpPr>
          <p:nvPr>
            <p:ph type="dt" sz="half" idx="10"/>
          </p:nvPr>
        </p:nvSpPr>
        <p:spPr/>
        <p:txBody>
          <a:bodyPr rtlCol="0"/>
          <a:lstStyle/>
          <a:p>
            <a:pPr rtl="0"/>
            <a:fld id="{6950E1DB-5DAB-47E7-83F0-6E088267881B}" type="datetime1">
              <a:rPr lang="ru-RU" noProof="0" smtClean="0"/>
              <a:t>12.09.2023</a:t>
            </a:fld>
            <a:endParaRPr lang="ru-RU" noProof="0"/>
          </a:p>
        </p:txBody>
      </p:sp>
      <p:sp>
        <p:nvSpPr>
          <p:cNvPr id="4" name="Нижний колонтитул 3"/>
          <p:cNvSpPr>
            <a:spLocks noGrp="1"/>
          </p:cNvSpPr>
          <p:nvPr>
            <p:ph type="ftr" sz="quarter" idx="11"/>
          </p:nvPr>
        </p:nvSpPr>
        <p:spPr/>
        <p:txBody>
          <a:bodyPr rtlCol="0"/>
          <a:lstStyle/>
          <a:p>
            <a:pPr rtl="0"/>
            <a:r>
              <a:rPr lang="ru-RU" noProof="0"/>
              <a:t>Добавить нижний колонтитул</a:t>
            </a:r>
          </a:p>
        </p:txBody>
      </p:sp>
      <p:sp>
        <p:nvSpPr>
          <p:cNvPr id="5" name="Номер слайда 4"/>
          <p:cNvSpPr>
            <a:spLocks noGrp="1"/>
          </p:cNvSpPr>
          <p:nvPr>
            <p:ph type="sldNum" sz="quarter" idx="12"/>
          </p:nvPr>
        </p:nvSpPr>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918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51B7FD50-AE85-4CDD-AB16-2C416C3F25D1}" type="datetime1">
              <a:rPr lang="ru-RU" noProof="0" smtClean="0"/>
              <a:t>12.09.2023</a:t>
            </a:fld>
            <a:endParaRPr lang="ru-RU" noProof="0"/>
          </a:p>
        </p:txBody>
      </p:sp>
      <p:sp>
        <p:nvSpPr>
          <p:cNvPr id="3" name="Нижний колонтитул 2"/>
          <p:cNvSpPr>
            <a:spLocks noGrp="1"/>
          </p:cNvSpPr>
          <p:nvPr>
            <p:ph type="ftr" sz="quarter" idx="11"/>
          </p:nvPr>
        </p:nvSpPr>
        <p:spPr/>
        <p:txBody>
          <a:bodyPr rtlCol="0"/>
          <a:lstStyle/>
          <a:p>
            <a:pPr rtl="0"/>
            <a:r>
              <a:rPr lang="ru-RU" noProof="0"/>
              <a:t>Добавить нижний колонтитул</a:t>
            </a:r>
          </a:p>
        </p:txBody>
      </p:sp>
      <p:sp>
        <p:nvSpPr>
          <p:cNvPr id="4" name="Номер слайда 3"/>
          <p:cNvSpPr>
            <a:spLocks noGrp="1"/>
          </p:cNvSpPr>
          <p:nvPr>
            <p:ph type="sldNum" sz="quarter" idx="12"/>
          </p:nvPr>
        </p:nvSpPr>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249762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p>
        </p:txBody>
      </p:sp>
      <p:sp>
        <p:nvSpPr>
          <p:cNvPr id="3" name="Объект 2"/>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p:cNvSpPr>
            <a:spLocks noGrp="1"/>
          </p:cNvSpPr>
          <p:nvPr>
            <p:ph type="body" sz="half" idx="2" hasCustomPrompt="1"/>
          </p:nvPr>
        </p:nvSpPr>
        <p:spPr>
          <a:xfrm>
            <a:off x="839788"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264D1ED4-4F87-478C-9B35-196DA1DDA9C6}" type="datetime1">
              <a:rPr lang="ru-RU" noProof="0" smtClean="0"/>
              <a:t>12.09.2023</a:t>
            </a:fld>
            <a:endParaRPr lang="ru-RU" noProof="0"/>
          </a:p>
        </p:txBody>
      </p:sp>
      <p:sp>
        <p:nvSpPr>
          <p:cNvPr id="6" name="Нижний колонтитул 5"/>
          <p:cNvSpPr>
            <a:spLocks noGrp="1"/>
          </p:cNvSpPr>
          <p:nvPr>
            <p:ph type="ftr" sz="quarter" idx="11"/>
          </p:nvPr>
        </p:nvSpPr>
        <p:spPr/>
        <p:txBody>
          <a:bodyPr rtlCol="0"/>
          <a:lstStyle/>
          <a:p>
            <a:pPr rtl="0"/>
            <a:r>
              <a:rPr lang="ru-RU" noProof="0"/>
              <a:t>Добавить нижний колонтитул</a:t>
            </a:r>
          </a:p>
        </p:txBody>
      </p:sp>
      <p:sp>
        <p:nvSpPr>
          <p:cNvPr id="7" name="Номер слайда 6"/>
          <p:cNvSpPr>
            <a:spLocks noGrp="1"/>
          </p:cNvSpPr>
          <p:nvPr>
            <p:ph type="sldNum" sz="quarter" idx="12"/>
          </p:nvPr>
        </p:nvSpPr>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94365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p>
        </p:txBody>
      </p:sp>
      <p:sp>
        <p:nvSpPr>
          <p:cNvPr id="3" name="Рисунок 2"/>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Щелкните значок, чтобы добавить фото</a:t>
            </a:r>
          </a:p>
        </p:txBody>
      </p:sp>
      <p:sp>
        <p:nvSpPr>
          <p:cNvPr id="4" name="Текст 3"/>
          <p:cNvSpPr>
            <a:spLocks noGrp="1"/>
          </p:cNvSpPr>
          <p:nvPr>
            <p:ph type="body" sz="half" idx="2" hasCustomPrompt="1"/>
          </p:nvPr>
        </p:nvSpPr>
        <p:spPr>
          <a:xfrm>
            <a:off x="839788"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D0A1652B-2F39-4CD7-8505-DDFED18FA6B4}" type="datetime1">
              <a:rPr lang="ru-RU" noProof="0" smtClean="0"/>
              <a:t>12.09.2023</a:t>
            </a:fld>
            <a:endParaRPr lang="ru-RU" noProof="0"/>
          </a:p>
        </p:txBody>
      </p:sp>
      <p:sp>
        <p:nvSpPr>
          <p:cNvPr id="6" name="Нижний колонтитул 5"/>
          <p:cNvSpPr>
            <a:spLocks noGrp="1"/>
          </p:cNvSpPr>
          <p:nvPr>
            <p:ph type="ftr" sz="quarter" idx="11"/>
          </p:nvPr>
        </p:nvSpPr>
        <p:spPr/>
        <p:txBody>
          <a:bodyPr rtlCol="0"/>
          <a:lstStyle/>
          <a:p>
            <a:pPr rtl="0"/>
            <a:r>
              <a:rPr lang="ru-RU" noProof="0"/>
              <a:t>Добавить нижний колонтитул</a:t>
            </a:r>
          </a:p>
        </p:txBody>
      </p:sp>
      <p:sp>
        <p:nvSpPr>
          <p:cNvPr id="7" name="Номер слайда 6"/>
          <p:cNvSpPr>
            <a:spLocks noGrp="1"/>
          </p:cNvSpPr>
          <p:nvPr>
            <p:ph type="sldNum" sz="quarter" idx="12"/>
          </p:nvPr>
        </p:nvSpPr>
        <p:spPr/>
        <p:txBody>
          <a:bodyPr rtlCol="0"/>
          <a:lstStyle/>
          <a:p>
            <a:pPr rtl="0"/>
            <a:fld id="{062D6987-FB6D-4DB8-81B8-AD0F35E3BB5F}" type="slidenum">
              <a:rPr lang="ru-RU" noProof="0" smtClean="0"/>
              <a:t>‹№›</a:t>
            </a:fld>
            <a:endParaRPr lang="ru-RU" noProof="0"/>
          </a:p>
        </p:txBody>
      </p:sp>
    </p:spTree>
    <p:extLst>
      <p:ext uri="{BB962C8B-B14F-4D97-AF65-F5344CB8AC3E}">
        <p14:creationId xmlns:p14="http://schemas.microsoft.com/office/powerpoint/2010/main" val="252229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pPr rtl="0"/>
            <a:fld id="{8675DEDD-3455-4CE7-8CE4-563838EEED28}" type="datetime1">
              <a:rPr lang="ru-RU" noProof="0" smtClean="0"/>
              <a:t>12.09.2023</a:t>
            </a:fld>
            <a:endParaRPr lang="ru-RU" noProof="0"/>
          </a:p>
        </p:txBody>
      </p:sp>
      <p:sp>
        <p:nvSpPr>
          <p:cNvPr id="5" name="Нижний колонтитул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pPr rtl="0"/>
            <a:r>
              <a:rPr lang="ru-RU" noProof="0"/>
              <a:t>Добавить нижний колонтитул</a:t>
            </a:r>
          </a:p>
        </p:txBody>
      </p:sp>
      <p:sp>
        <p:nvSpPr>
          <p:cNvPr id="6" name="Номер слайда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pPr rtl="0"/>
            <a:fld id="{062D6987-FB6D-4DB8-81B8-AD0F35E3BB5F}" type="slidenum">
              <a:rPr lang="ru-RU" noProof="0" smtClean="0"/>
              <a:pPr rtl="0"/>
              <a:t>‹№›</a:t>
            </a:fld>
            <a:endParaRPr lang="ru-RU" noProof="0"/>
          </a:p>
        </p:txBody>
      </p:sp>
    </p:spTree>
    <p:extLst>
      <p:ext uri="{BB962C8B-B14F-4D97-AF65-F5344CB8AC3E}">
        <p14:creationId xmlns:p14="http://schemas.microsoft.com/office/powerpoint/2010/main" val="981562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01288" y="1413163"/>
            <a:ext cx="9144001" cy="910244"/>
          </a:xfrm>
        </p:spPr>
        <p:txBody>
          <a:bodyPr rtlCol="0">
            <a:normAutofit/>
          </a:bodyPr>
          <a:lstStyle/>
          <a:p>
            <a:pPr rtl="0"/>
            <a:r>
              <a:rPr lang="ru" sz="4000"/>
              <a:t>Організація коучингу</a:t>
            </a:r>
            <a:endParaRPr lang="ru" sz="4000" dirty="0"/>
          </a:p>
        </p:txBody>
      </p:sp>
      <p:sp>
        <p:nvSpPr>
          <p:cNvPr id="3" name="Подзаголовок 2"/>
          <p:cNvSpPr>
            <a:spLocks noGrp="1"/>
          </p:cNvSpPr>
          <p:nvPr>
            <p:ph type="subTitle" idx="1"/>
          </p:nvPr>
        </p:nvSpPr>
        <p:spPr>
          <a:xfrm>
            <a:off x="1321724" y="3150523"/>
            <a:ext cx="9071956" cy="1695797"/>
          </a:xfrm>
        </p:spPr>
        <p:txBody>
          <a:bodyPr rtlCol="0"/>
          <a:lstStyle/>
          <a:p>
            <a:pPr marL="457200" indent="-457200">
              <a:buFont typeface="+mj-lt"/>
              <a:buAutoNum type="arabicPeriod"/>
            </a:pPr>
            <a:r>
              <a:rPr lang="uk-UA" dirty="0" err="1"/>
              <a:t>Коучинг</a:t>
            </a:r>
            <a:r>
              <a:rPr lang="uk-UA" dirty="0"/>
              <a:t> сенсу та мети</a:t>
            </a:r>
          </a:p>
          <a:p>
            <a:pPr marL="457200" indent="-457200">
              <a:buFont typeface="+mj-lt"/>
              <a:buAutoNum type="arabicPeriod"/>
            </a:pPr>
            <a:r>
              <a:rPr lang="uk-UA" dirty="0"/>
              <a:t>Формальні </a:t>
            </a:r>
            <a:r>
              <a:rPr lang="uk-UA" dirty="0" err="1"/>
              <a:t>коучингові</a:t>
            </a:r>
            <a:r>
              <a:rPr lang="uk-UA" dirty="0"/>
              <a:t> зустрічі віч-на-віч.</a:t>
            </a:r>
            <a:endParaRPr lang="en-US" dirty="0"/>
          </a:p>
        </p:txBody>
      </p:sp>
    </p:spTree>
    <p:extLst>
      <p:ext uri="{BB962C8B-B14F-4D97-AF65-F5344CB8AC3E}">
        <p14:creationId xmlns:p14="http://schemas.microsoft.com/office/powerpoint/2010/main" val="1756136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Різниця між метою і змістом </a:t>
            </a:r>
          </a:p>
        </p:txBody>
      </p:sp>
      <p:sp>
        <p:nvSpPr>
          <p:cNvPr id="3" name="Объект 2"/>
          <p:cNvSpPr>
            <a:spLocks noGrp="1"/>
          </p:cNvSpPr>
          <p:nvPr>
            <p:ph sz="half" idx="1"/>
          </p:nvPr>
        </p:nvSpPr>
        <p:spPr/>
        <p:txBody>
          <a:bodyPr>
            <a:normAutofit fontScale="70000" lnSpcReduction="20000"/>
          </a:bodyPr>
          <a:lstStyle/>
          <a:p>
            <a:pPr algn="just"/>
            <a:r>
              <a:rPr lang="uk-UA" dirty="0"/>
              <a:t>Шляхом поглиблення усвідомленості ми можемо розкрити і краще відчути свою мету у житті. Про сенс і мету зазвичай говорять ніби про сіамських близнюків — де одне, там і інше, — і все ж це різні поняття, які не слід змішувати. </a:t>
            </a:r>
          </a:p>
          <a:p>
            <a:pPr algn="just"/>
            <a:r>
              <a:rPr lang="uk-UA" dirty="0"/>
              <a:t>Сенс — це значення, яке ми приписуємо події чи дії заднім числом, тоді як мета — те, що пробуджує в нас бажання діяти тим чи іншим чином. </a:t>
            </a:r>
          </a:p>
          <a:p>
            <a:pPr algn="just"/>
            <a:r>
              <a:rPr lang="uk-UA" dirty="0"/>
              <a:t>Сенс належить переважно сфері психології, а мета — поняття духовне.</a:t>
            </a:r>
          </a:p>
          <a:p>
            <a:pPr algn="just"/>
            <a:r>
              <a:rPr lang="uk-UA" dirty="0"/>
              <a:t>Для більшої точності потрібно окремо позначити мету, або ж особливо виділити сенс, або визначити і те й інше. </a:t>
            </a:r>
          </a:p>
        </p:txBody>
      </p:sp>
      <p:pic>
        <p:nvPicPr>
          <p:cNvPr id="5" name="Объект 4"/>
          <p:cNvPicPr>
            <a:picLocks noGrp="1" noChangeAspect="1"/>
          </p:cNvPicPr>
          <p:nvPr>
            <p:ph sz="half" idx="2"/>
          </p:nvPr>
        </p:nvPicPr>
        <p:blipFill>
          <a:blip r:embed="rId2"/>
          <a:stretch>
            <a:fillRect/>
          </a:stretch>
        </p:blipFill>
        <p:spPr>
          <a:xfrm>
            <a:off x="6996112" y="2402378"/>
            <a:ext cx="4463759" cy="2970429"/>
          </a:xfrm>
          <a:prstGeom prst="rect">
            <a:avLst/>
          </a:prstGeom>
        </p:spPr>
      </p:pic>
    </p:spTree>
    <p:extLst>
      <p:ext uri="{BB962C8B-B14F-4D97-AF65-F5344CB8AC3E}">
        <p14:creationId xmlns:p14="http://schemas.microsoft.com/office/powerpoint/2010/main" val="3189211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77500" lnSpcReduction="20000"/>
          </a:bodyPr>
          <a:lstStyle/>
          <a:p>
            <a:pPr marL="0" indent="0">
              <a:buNone/>
            </a:pPr>
            <a:r>
              <a:rPr lang="ru-RU" dirty="0"/>
              <a:t>Два </a:t>
            </a:r>
            <a:r>
              <a:rPr lang="ru-RU" dirty="0" err="1"/>
              <a:t>аспекти</a:t>
            </a:r>
            <a:r>
              <a:rPr lang="ru-RU" dirty="0"/>
              <a:t>: </a:t>
            </a:r>
          </a:p>
          <a:p>
            <a:r>
              <a:rPr lang="ru-RU" dirty="0" err="1"/>
              <a:t>пошук</a:t>
            </a:r>
            <a:r>
              <a:rPr lang="ru-RU" dirty="0"/>
              <a:t> </a:t>
            </a:r>
            <a:r>
              <a:rPr lang="ru-RU" dirty="0" err="1"/>
              <a:t>сенсу</a:t>
            </a:r>
            <a:r>
              <a:rPr lang="ru-RU" dirty="0"/>
              <a:t> та мети </a:t>
            </a:r>
            <a:r>
              <a:rPr lang="ru-RU" dirty="0" err="1"/>
              <a:t>життя</a:t>
            </a:r>
            <a:r>
              <a:rPr lang="ru-RU" dirty="0"/>
              <a:t>; </a:t>
            </a:r>
          </a:p>
          <a:p>
            <a:pPr algn="just"/>
            <a:r>
              <a:rPr lang="ru-RU" dirty="0" err="1"/>
              <a:t>пошук</a:t>
            </a:r>
            <a:r>
              <a:rPr lang="ru-RU" dirty="0"/>
              <a:t> </a:t>
            </a:r>
            <a:r>
              <a:rPr lang="ru-RU" dirty="0" err="1"/>
              <a:t>сенсу</a:t>
            </a:r>
            <a:r>
              <a:rPr lang="ru-RU" dirty="0"/>
              <a:t> та мети в </a:t>
            </a:r>
            <a:r>
              <a:rPr lang="ru-RU" dirty="0" err="1"/>
              <a:t>ситуаціях</a:t>
            </a:r>
            <a:r>
              <a:rPr lang="ru-RU" dirty="0"/>
              <a:t>, </a:t>
            </a:r>
            <a:r>
              <a:rPr lang="ru-RU" dirty="0" err="1"/>
              <a:t>що</a:t>
            </a:r>
            <a:r>
              <a:rPr lang="ru-RU" dirty="0"/>
              <a:t> </a:t>
            </a:r>
            <a:r>
              <a:rPr lang="ru-RU" dirty="0" err="1"/>
              <a:t>виникають</a:t>
            </a:r>
            <a:r>
              <a:rPr lang="ru-RU" dirty="0"/>
              <a:t> у </a:t>
            </a:r>
            <a:r>
              <a:rPr lang="ru-RU" dirty="0" err="1"/>
              <a:t>повсякденному</a:t>
            </a:r>
            <a:r>
              <a:rPr lang="ru-RU" dirty="0"/>
              <a:t> </a:t>
            </a:r>
            <a:r>
              <a:rPr lang="ru-RU" dirty="0" err="1"/>
              <a:t>житті</a:t>
            </a:r>
            <a:r>
              <a:rPr lang="ru-RU" dirty="0"/>
              <a:t>.</a:t>
            </a:r>
          </a:p>
          <a:p>
            <a:pPr algn="just"/>
            <a:r>
              <a:rPr lang="ru-RU" dirty="0"/>
              <a:t>У </a:t>
            </a:r>
            <a:r>
              <a:rPr lang="ru-RU" dirty="0" err="1"/>
              <a:t>пошуках</a:t>
            </a:r>
            <a:r>
              <a:rPr lang="ru-RU" dirty="0"/>
              <a:t> мети та </a:t>
            </a:r>
            <a:r>
              <a:rPr lang="ru-RU" dirty="0" err="1"/>
              <a:t>сенсу</a:t>
            </a:r>
            <a:r>
              <a:rPr lang="ru-RU" dirty="0"/>
              <a:t> Одна з мантр </a:t>
            </a:r>
            <a:r>
              <a:rPr lang="en-US" dirty="0"/>
              <a:t>Performance Consultants – </a:t>
            </a:r>
            <a:r>
              <a:rPr lang="ru-RU" dirty="0" err="1"/>
              <a:t>говорити</a:t>
            </a:r>
            <a:r>
              <a:rPr lang="ru-RU" dirty="0"/>
              <a:t> з людьми </a:t>
            </a:r>
            <a:r>
              <a:rPr lang="ru-RU" dirty="0" err="1"/>
              <a:t>їхньою</a:t>
            </a:r>
            <a:r>
              <a:rPr lang="ru-RU" dirty="0"/>
              <a:t> </a:t>
            </a:r>
            <a:r>
              <a:rPr lang="ru-RU" dirty="0" err="1"/>
              <a:t>мовою</a:t>
            </a:r>
            <a:r>
              <a:rPr lang="ru-RU" dirty="0"/>
              <a:t>. </a:t>
            </a:r>
            <a:r>
              <a:rPr lang="ru-RU" dirty="0" err="1"/>
              <a:t>Якщо</a:t>
            </a:r>
            <a:r>
              <a:rPr lang="ru-RU" dirty="0"/>
              <a:t> </a:t>
            </a:r>
            <a:r>
              <a:rPr lang="ru-RU" dirty="0" err="1"/>
              <a:t>ви</a:t>
            </a:r>
            <a:r>
              <a:rPr lang="ru-RU" dirty="0"/>
              <a:t> </a:t>
            </a:r>
            <a:r>
              <a:rPr lang="ru-RU" dirty="0" err="1"/>
              <a:t>приймаєте</a:t>
            </a:r>
            <a:r>
              <a:rPr lang="ru-RU" dirty="0"/>
              <a:t> </a:t>
            </a:r>
            <a:r>
              <a:rPr lang="ru-RU" dirty="0" err="1"/>
              <a:t>людину</a:t>
            </a:r>
            <a:r>
              <a:rPr lang="ru-RU" dirty="0"/>
              <a:t> такою, </a:t>
            </a:r>
            <a:r>
              <a:rPr lang="ru-RU" dirty="0" err="1"/>
              <a:t>якою</a:t>
            </a:r>
            <a:r>
              <a:rPr lang="ru-RU" dirty="0"/>
              <a:t> вона є на </a:t>
            </a:r>
            <a:r>
              <a:rPr lang="ru-RU" dirty="0" err="1"/>
              <a:t>даному</a:t>
            </a:r>
            <a:r>
              <a:rPr lang="ru-RU" dirty="0"/>
              <a:t> </a:t>
            </a:r>
            <a:r>
              <a:rPr lang="ru-RU" dirty="0" err="1"/>
              <a:t>етапі</a:t>
            </a:r>
            <a:r>
              <a:rPr lang="ru-RU" dirty="0"/>
              <a:t> </a:t>
            </a:r>
            <a:r>
              <a:rPr lang="ru-RU" dirty="0" err="1"/>
              <a:t>її</a:t>
            </a:r>
            <a:r>
              <a:rPr lang="ru-RU" dirty="0"/>
              <a:t> </a:t>
            </a:r>
            <a:r>
              <a:rPr lang="ru-RU" dirty="0" err="1"/>
              <a:t>розвитку</a:t>
            </a:r>
            <a:r>
              <a:rPr lang="ru-RU" dirty="0"/>
              <a:t>, </a:t>
            </a:r>
            <a:r>
              <a:rPr lang="ru-RU" dirty="0" err="1"/>
              <a:t>ви</a:t>
            </a:r>
            <a:r>
              <a:rPr lang="ru-RU" dirty="0"/>
              <a:t> можете </a:t>
            </a:r>
            <a:r>
              <a:rPr lang="ru-RU" dirty="0" err="1"/>
              <a:t>йти</a:t>
            </a:r>
            <a:r>
              <a:rPr lang="ru-RU" dirty="0"/>
              <a:t> з нею </a:t>
            </a:r>
            <a:r>
              <a:rPr lang="ru-RU" dirty="0" err="1"/>
              <a:t>настільки</a:t>
            </a:r>
            <a:r>
              <a:rPr lang="ru-RU" dirty="0"/>
              <a:t> далеко, </a:t>
            </a:r>
            <a:r>
              <a:rPr lang="ru-RU" dirty="0" err="1"/>
              <a:t>наскільки</a:t>
            </a:r>
            <a:r>
              <a:rPr lang="ru-RU" dirty="0"/>
              <a:t> вона </a:t>
            </a:r>
            <a:r>
              <a:rPr lang="ru-RU" dirty="0" err="1"/>
              <a:t>забажає</a:t>
            </a:r>
            <a:r>
              <a:rPr lang="ru-RU" dirty="0"/>
              <a:t>. </a:t>
            </a:r>
            <a:r>
              <a:rPr lang="ru-RU" dirty="0" err="1"/>
              <a:t>Це</a:t>
            </a:r>
            <a:r>
              <a:rPr lang="ru-RU" dirty="0"/>
              <a:t> і є </a:t>
            </a:r>
            <a:r>
              <a:rPr lang="ru-RU" dirty="0" err="1"/>
              <a:t>справжнє</a:t>
            </a:r>
            <a:r>
              <a:rPr lang="ru-RU" dirty="0"/>
              <a:t> партнерство, у </a:t>
            </a:r>
            <a:r>
              <a:rPr lang="ru-RU" dirty="0" err="1"/>
              <a:t>повазі</a:t>
            </a:r>
            <a:r>
              <a:rPr lang="ru-RU" dirty="0"/>
              <a:t> до </a:t>
            </a:r>
            <a:r>
              <a:rPr lang="ru-RU" dirty="0" err="1"/>
              <a:t>зростаючої</a:t>
            </a:r>
            <a:r>
              <a:rPr lang="ru-RU" dirty="0"/>
              <a:t> </a:t>
            </a:r>
            <a:r>
              <a:rPr lang="ru-RU" dirty="0" err="1"/>
              <a:t>усвідомленості</a:t>
            </a:r>
            <a:r>
              <a:rPr lang="ru-RU" dirty="0"/>
              <a:t> на шляху </a:t>
            </a:r>
            <a:r>
              <a:rPr lang="ru-RU" dirty="0" err="1"/>
              <a:t>еволюції</a:t>
            </a:r>
            <a:r>
              <a:rPr lang="ru-RU" dirty="0"/>
              <a:t> </a:t>
            </a:r>
            <a:r>
              <a:rPr lang="ru-RU" dirty="0" err="1"/>
              <a:t>свідомості</a:t>
            </a:r>
            <a:r>
              <a:rPr lang="ru-RU" dirty="0"/>
              <a:t>. </a:t>
            </a:r>
            <a:endParaRPr lang="uk-UA" dirty="0"/>
          </a:p>
        </p:txBody>
      </p:sp>
      <p:pic>
        <p:nvPicPr>
          <p:cNvPr id="5" name="Объект 4"/>
          <p:cNvPicPr>
            <a:picLocks noGrp="1" noChangeAspect="1"/>
          </p:cNvPicPr>
          <p:nvPr>
            <p:ph sz="half" idx="2"/>
          </p:nvPr>
        </p:nvPicPr>
        <p:blipFill>
          <a:blip r:embed="rId2"/>
          <a:stretch>
            <a:fillRect/>
          </a:stretch>
        </p:blipFill>
        <p:spPr>
          <a:xfrm>
            <a:off x="6626628" y="2410691"/>
            <a:ext cx="4615535" cy="30770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86570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85000" lnSpcReduction="20000"/>
          </a:bodyPr>
          <a:lstStyle/>
          <a:p>
            <a:pPr algn="just"/>
            <a:r>
              <a:rPr lang="ru-RU" dirty="0" err="1"/>
              <a:t>Вправа</a:t>
            </a:r>
            <a:r>
              <a:rPr lang="ru-RU" dirty="0"/>
              <a:t>, яка </a:t>
            </a:r>
            <a:r>
              <a:rPr lang="ru-RU" dirty="0" err="1"/>
              <a:t>допоможе</a:t>
            </a:r>
            <a:r>
              <a:rPr lang="ru-RU" dirty="0"/>
              <a:t> вам </a:t>
            </a:r>
            <a:r>
              <a:rPr lang="ru-RU" dirty="0" err="1"/>
              <a:t>досліджувати</a:t>
            </a:r>
            <a:r>
              <a:rPr lang="ru-RU" dirty="0"/>
              <a:t> мету та </a:t>
            </a:r>
            <a:r>
              <a:rPr lang="ru-RU" dirty="0" err="1"/>
              <a:t>сенс</a:t>
            </a:r>
            <a:r>
              <a:rPr lang="ru-RU" dirty="0"/>
              <a:t> </a:t>
            </a:r>
            <a:r>
              <a:rPr lang="ru-RU" dirty="0" err="1"/>
              <a:t>життя</a:t>
            </a:r>
            <a:r>
              <a:rPr lang="ru-RU" dirty="0"/>
              <a:t>.</a:t>
            </a:r>
          </a:p>
          <a:p>
            <a:pPr algn="just"/>
            <a:r>
              <a:rPr lang="ru-RU" dirty="0"/>
              <a:t>З </a:t>
            </a:r>
            <a:r>
              <a:rPr lang="ru-RU" dirty="0" err="1"/>
              <a:t>відповідей</a:t>
            </a:r>
            <a:r>
              <a:rPr lang="ru-RU" dirty="0"/>
              <a:t> вам </a:t>
            </a:r>
            <a:r>
              <a:rPr lang="ru-RU" dirty="0" err="1"/>
              <a:t>вдасться</a:t>
            </a:r>
            <a:r>
              <a:rPr lang="ru-RU" dirty="0"/>
              <a:t> </a:t>
            </a:r>
            <a:r>
              <a:rPr lang="ru-RU" dirty="0" err="1"/>
              <a:t>скласти</a:t>
            </a:r>
            <a:r>
              <a:rPr lang="ru-RU" dirty="0"/>
              <a:t> </a:t>
            </a:r>
            <a:r>
              <a:rPr lang="ru-RU" dirty="0" err="1"/>
              <a:t>уявлення</a:t>
            </a:r>
            <a:r>
              <a:rPr lang="ru-RU" dirty="0"/>
              <a:t> про мету та </a:t>
            </a:r>
            <a:r>
              <a:rPr lang="ru-RU" dirty="0" err="1"/>
              <a:t>сенс</a:t>
            </a:r>
            <a:r>
              <a:rPr lang="ru-RU" dirty="0"/>
              <a:t> </a:t>
            </a:r>
            <a:r>
              <a:rPr lang="ru-RU" dirty="0" err="1"/>
              <a:t>свого</a:t>
            </a:r>
            <a:r>
              <a:rPr lang="ru-RU" dirty="0"/>
              <a:t> </a:t>
            </a:r>
            <a:r>
              <a:rPr lang="ru-RU" dirty="0" err="1"/>
              <a:t>життя</a:t>
            </a:r>
            <a:r>
              <a:rPr lang="ru-RU" dirty="0"/>
              <a:t>. </a:t>
            </a:r>
            <a:r>
              <a:rPr lang="ru-RU" dirty="0" err="1"/>
              <a:t>Ці</a:t>
            </a:r>
            <a:r>
              <a:rPr lang="ru-RU" dirty="0"/>
              <a:t> </a:t>
            </a:r>
            <a:r>
              <a:rPr lang="ru-RU" dirty="0" err="1"/>
              <a:t>роздуми</a:t>
            </a:r>
            <a:r>
              <a:rPr lang="ru-RU" dirty="0"/>
              <a:t> </a:t>
            </a:r>
            <a:r>
              <a:rPr lang="ru-RU" dirty="0" err="1"/>
              <a:t>почнуть</a:t>
            </a:r>
            <a:r>
              <a:rPr lang="ru-RU" dirty="0"/>
              <a:t> </a:t>
            </a:r>
            <a:r>
              <a:rPr lang="ru-RU" dirty="0" err="1"/>
              <a:t>якийсь</a:t>
            </a:r>
            <a:r>
              <a:rPr lang="ru-RU" dirty="0"/>
              <a:t> шлях, </a:t>
            </a:r>
            <a:r>
              <a:rPr lang="ru-RU" dirty="0" err="1"/>
              <a:t>яким</a:t>
            </a:r>
            <a:r>
              <a:rPr lang="ru-RU" dirty="0"/>
              <a:t> </a:t>
            </a:r>
            <a:r>
              <a:rPr lang="ru-RU" dirty="0" err="1"/>
              <a:t>ви</a:t>
            </a:r>
            <a:r>
              <a:rPr lang="ru-RU" dirty="0"/>
              <a:t> </a:t>
            </a:r>
            <a:r>
              <a:rPr lang="ru-RU" dirty="0" err="1"/>
              <a:t>зможете</a:t>
            </a:r>
            <a:r>
              <a:rPr lang="ru-RU" dirty="0"/>
              <a:t> </a:t>
            </a:r>
            <a:r>
              <a:rPr lang="ru-RU" dirty="0" err="1"/>
              <a:t>знайти</a:t>
            </a:r>
            <a:r>
              <a:rPr lang="ru-RU" dirty="0"/>
              <a:t> </a:t>
            </a:r>
            <a:r>
              <a:rPr lang="ru-RU" dirty="0" err="1"/>
              <a:t>собі</a:t>
            </a:r>
            <a:r>
              <a:rPr lang="ru-RU" dirty="0"/>
              <a:t> </a:t>
            </a:r>
            <a:r>
              <a:rPr lang="ru-RU" dirty="0" err="1"/>
              <a:t>сенс</a:t>
            </a:r>
            <a:r>
              <a:rPr lang="ru-RU" dirty="0"/>
              <a:t> і мета. Коли вам </a:t>
            </a:r>
            <a:r>
              <a:rPr lang="ru-RU" dirty="0" err="1"/>
              <a:t>спадають</a:t>
            </a:r>
            <a:r>
              <a:rPr lang="ru-RU" dirty="0"/>
              <a:t> на думку </a:t>
            </a:r>
            <a:r>
              <a:rPr lang="ru-RU" dirty="0" err="1"/>
              <a:t>нові</a:t>
            </a:r>
            <a:r>
              <a:rPr lang="ru-RU" dirty="0"/>
              <a:t> </a:t>
            </a:r>
            <a:r>
              <a:rPr lang="ru-RU" dirty="0" err="1"/>
              <a:t>деталі</a:t>
            </a:r>
            <a:r>
              <a:rPr lang="ru-RU" dirty="0"/>
              <a:t>, </a:t>
            </a:r>
            <a:r>
              <a:rPr lang="ru-RU" dirty="0" err="1"/>
              <a:t>запишіть</a:t>
            </a:r>
            <a:r>
              <a:rPr lang="ru-RU" dirty="0"/>
              <a:t> </a:t>
            </a:r>
            <a:r>
              <a:rPr lang="ru-RU" dirty="0" err="1"/>
              <a:t>їх</a:t>
            </a:r>
            <a:r>
              <a:rPr lang="ru-RU" dirty="0"/>
              <a:t>. </a:t>
            </a:r>
            <a:r>
              <a:rPr lang="ru-RU" dirty="0" err="1"/>
              <a:t>Зробіть</a:t>
            </a:r>
            <a:r>
              <a:rPr lang="ru-RU" dirty="0"/>
              <a:t> перший </a:t>
            </a:r>
            <a:r>
              <a:rPr lang="ru-RU" dirty="0" err="1"/>
              <a:t>крок</a:t>
            </a:r>
            <a:r>
              <a:rPr lang="ru-RU" dirty="0"/>
              <a:t> на </a:t>
            </a:r>
            <a:r>
              <a:rPr lang="ru-RU" dirty="0" err="1"/>
              <a:t>цьому</a:t>
            </a:r>
            <a:r>
              <a:rPr lang="ru-RU" dirty="0"/>
              <a:t> шляху і </a:t>
            </a:r>
            <a:r>
              <a:rPr lang="ru-RU" dirty="0" err="1"/>
              <a:t>викличте</a:t>
            </a:r>
            <a:r>
              <a:rPr lang="ru-RU" dirty="0"/>
              <a:t> до </a:t>
            </a:r>
            <a:r>
              <a:rPr lang="ru-RU" dirty="0" err="1"/>
              <a:t>співпраці</a:t>
            </a:r>
            <a:r>
              <a:rPr lang="ru-RU" dirty="0"/>
              <a:t> ту </a:t>
            </a:r>
            <a:r>
              <a:rPr lang="ru-RU" dirty="0" err="1"/>
              <a:t>частину</a:t>
            </a:r>
            <a:r>
              <a:rPr lang="ru-RU" dirty="0"/>
              <a:t> самого себе, в </a:t>
            </a:r>
            <a:r>
              <a:rPr lang="ru-RU" dirty="0" err="1"/>
              <a:t>якій</a:t>
            </a:r>
            <a:r>
              <a:rPr lang="ru-RU" dirty="0"/>
              <a:t> </a:t>
            </a:r>
            <a:r>
              <a:rPr lang="ru-RU" dirty="0" err="1"/>
              <a:t>ховається</a:t>
            </a:r>
            <a:r>
              <a:rPr lang="ru-RU" dirty="0"/>
              <a:t> </a:t>
            </a:r>
            <a:r>
              <a:rPr lang="ru-RU" dirty="0" err="1"/>
              <a:t>необмежений</a:t>
            </a:r>
            <a:r>
              <a:rPr lang="ru-RU" dirty="0"/>
              <a:t> </a:t>
            </a:r>
            <a:r>
              <a:rPr lang="ru-RU" dirty="0" err="1"/>
              <a:t>потенціал</a:t>
            </a:r>
            <a:r>
              <a:rPr lang="ru-RU" dirty="0"/>
              <a:t>.</a:t>
            </a:r>
          </a:p>
          <a:p>
            <a:endParaRPr lang="uk-UA" dirty="0"/>
          </a:p>
        </p:txBody>
      </p:sp>
      <p:pic>
        <p:nvPicPr>
          <p:cNvPr id="5" name="Объект 4"/>
          <p:cNvPicPr>
            <a:picLocks noGrp="1" noChangeAspect="1"/>
          </p:cNvPicPr>
          <p:nvPr>
            <p:ph sz="half" idx="2"/>
          </p:nvPr>
        </p:nvPicPr>
        <p:blipFill>
          <a:blip r:embed="rId2"/>
          <a:stretch>
            <a:fillRect/>
          </a:stretch>
        </p:blipFill>
        <p:spPr>
          <a:xfrm>
            <a:off x="6583680" y="2461533"/>
            <a:ext cx="4867348" cy="3066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4190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a:t>Вправа</a:t>
            </a:r>
            <a:br>
              <a:rPr lang="uk-UA" dirty="0"/>
            </a:br>
            <a:r>
              <a:rPr lang="ru-RU" dirty="0"/>
              <a:t>подумайте про </a:t>
            </a:r>
            <a:r>
              <a:rPr lang="ru-RU" dirty="0" err="1"/>
              <a:t>сенс</a:t>
            </a:r>
            <a:r>
              <a:rPr lang="ru-RU" dirty="0"/>
              <a:t> та мету</a:t>
            </a:r>
            <a:endParaRPr lang="uk-UA" dirty="0"/>
          </a:p>
        </p:txBody>
      </p:sp>
      <p:sp>
        <p:nvSpPr>
          <p:cNvPr id="3" name="Объект 2"/>
          <p:cNvSpPr>
            <a:spLocks noGrp="1"/>
          </p:cNvSpPr>
          <p:nvPr>
            <p:ph sz="half" idx="1"/>
          </p:nvPr>
        </p:nvSpPr>
        <p:spPr/>
        <p:txBody>
          <a:bodyPr>
            <a:noAutofit/>
          </a:bodyPr>
          <a:lstStyle/>
          <a:p>
            <a:pPr marL="0" indent="0" algn="just">
              <a:buNone/>
            </a:pPr>
            <a:r>
              <a:rPr lang="uk-UA" sz="1600" dirty="0"/>
              <a:t>Знайдіть тихе місце, візьміть кольорові олівці та аркуш білого паперу. Запишіть відповіді на наведені нижче запитання. Якщо спадають на думку образи, намалюйте їх. Секрет у тому, щоб не думати надто довго і не намагатися знайти «правильну» відповідь, — подивіться, що спаде на думку, і використовуйте для відповідей будь-який колір, який, як вам здається, підходить.</a:t>
            </a:r>
          </a:p>
          <a:p>
            <a:r>
              <a:rPr lang="uk-UA" sz="1600" i="1" dirty="0"/>
              <a:t>Яка ваша мрія?</a:t>
            </a:r>
          </a:p>
          <a:p>
            <a:r>
              <a:rPr lang="uk-UA" sz="1600" i="1" dirty="0"/>
              <a:t>Чого ви прагнете?</a:t>
            </a:r>
          </a:p>
          <a:p>
            <a:r>
              <a:rPr lang="uk-UA" sz="1600" i="1" dirty="0"/>
              <a:t>Що ви хотіли б змінити у цьому світі?</a:t>
            </a:r>
          </a:p>
          <a:p>
            <a:r>
              <a:rPr lang="uk-UA" sz="1600" i="1" dirty="0"/>
              <a:t>Чому вам важливо змінити це?</a:t>
            </a:r>
          </a:p>
          <a:p>
            <a:r>
              <a:rPr lang="uk-UA" sz="1600" i="1" dirty="0"/>
              <a:t>Поклавши руку на серце, чого ви насправді хочете від цього життя?</a:t>
            </a:r>
          </a:p>
          <a:p>
            <a:r>
              <a:rPr lang="uk-UA" sz="1600" i="1" dirty="0"/>
              <a:t>Уявіть, що вам 80 років і ви озираєтеся на життя. Які моменти були найважливішими? Напишіть або намалюйте те, що спадає на думку</a:t>
            </a:r>
          </a:p>
        </p:txBody>
      </p:sp>
      <p:pic>
        <p:nvPicPr>
          <p:cNvPr id="5" name="Объект 4"/>
          <p:cNvPicPr>
            <a:picLocks noGrp="1" noChangeAspect="1"/>
          </p:cNvPicPr>
          <p:nvPr>
            <p:ph sz="half" idx="2"/>
          </p:nvPr>
        </p:nvPicPr>
        <p:blipFill>
          <a:blip r:embed="rId2"/>
          <a:stretch>
            <a:fillRect/>
          </a:stretch>
        </p:blipFill>
        <p:spPr>
          <a:xfrm>
            <a:off x="6770211" y="1901651"/>
            <a:ext cx="4351338" cy="4351338"/>
          </a:xfrm>
          <a:prstGeom prst="rect">
            <a:avLst/>
          </a:prstGeom>
          <a:ln>
            <a:noFill/>
          </a:ln>
          <a:effectLst>
            <a:softEdge rad="112500"/>
          </a:effectLst>
        </p:spPr>
      </p:pic>
    </p:spTree>
    <p:extLst>
      <p:ext uri="{BB962C8B-B14F-4D97-AF65-F5344CB8AC3E}">
        <p14:creationId xmlns:p14="http://schemas.microsoft.com/office/powerpoint/2010/main" val="927071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85000" lnSpcReduction="10000"/>
          </a:bodyPr>
          <a:lstStyle/>
          <a:p>
            <a:pPr algn="just"/>
            <a:r>
              <a:rPr lang="uk-UA" dirty="0"/>
              <a:t>Найбільший крок на шляху пошуку сенсу та мети – це зрозуміти, що в поточній ситуації криються можливості. Це означає перестати бути жертвою обставин та стати творцем своєї долі. </a:t>
            </a:r>
            <a:r>
              <a:rPr lang="uk-UA" b="1" dirty="0" err="1"/>
              <a:t>Коучинг</a:t>
            </a:r>
            <a:r>
              <a:rPr lang="uk-UA" b="1" dirty="0"/>
              <a:t> допомагає підопічному взяти на себе відповідальність за поточну ситуацію, вибрати своє ставлення до неї і діяти в дусі творення або зміни, щоб принести більше сенсу. </a:t>
            </a:r>
          </a:p>
        </p:txBody>
      </p:sp>
      <p:pic>
        <p:nvPicPr>
          <p:cNvPr id="5" name="Объект 4"/>
          <p:cNvPicPr>
            <a:picLocks noGrp="1" noChangeAspect="1"/>
          </p:cNvPicPr>
          <p:nvPr>
            <p:ph sz="half" idx="2"/>
          </p:nvPr>
        </p:nvPicPr>
        <p:blipFill>
          <a:blip r:embed="rId2"/>
          <a:stretch>
            <a:fillRect/>
          </a:stretch>
        </p:blipFill>
        <p:spPr>
          <a:xfrm>
            <a:off x="6172200" y="2231895"/>
            <a:ext cx="5181600" cy="3108960"/>
          </a:xfrm>
          <a:prstGeom prst="rect">
            <a:avLst/>
          </a:prstGeom>
          <a:ln>
            <a:noFill/>
          </a:ln>
          <a:effectLst>
            <a:softEdge rad="112500"/>
          </a:effectLst>
        </p:spPr>
      </p:pic>
    </p:spTree>
    <p:extLst>
      <p:ext uri="{BB962C8B-B14F-4D97-AF65-F5344CB8AC3E}">
        <p14:creationId xmlns:p14="http://schemas.microsoft.com/office/powerpoint/2010/main" val="2714687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дорости до виклику</a:t>
            </a:r>
          </a:p>
        </p:txBody>
      </p:sp>
      <p:sp>
        <p:nvSpPr>
          <p:cNvPr id="3" name="Объект 2"/>
          <p:cNvSpPr>
            <a:spLocks noGrp="1"/>
          </p:cNvSpPr>
          <p:nvPr>
            <p:ph sz="half" idx="1"/>
          </p:nvPr>
        </p:nvSpPr>
        <p:spPr/>
        <p:txBody>
          <a:bodyPr>
            <a:normAutofit fontScale="85000" lnSpcReduction="10000"/>
          </a:bodyPr>
          <a:lstStyle/>
          <a:p>
            <a:pPr marL="0" indent="0" algn="just">
              <a:buNone/>
            </a:pPr>
            <a:r>
              <a:rPr lang="uk-UA" dirty="0"/>
              <a:t>Виконайте таку вправу</a:t>
            </a:r>
          </a:p>
          <a:p>
            <a:pPr algn="just"/>
            <a:r>
              <a:rPr lang="ru-RU" dirty="0"/>
              <a:t>Подумайте про проблему, яка </a:t>
            </a:r>
            <a:r>
              <a:rPr lang="ru-RU" dirty="0" err="1"/>
              <a:t>стоїть</a:t>
            </a:r>
            <a:r>
              <a:rPr lang="ru-RU" dirty="0"/>
              <a:t> перед вами зараз, і дайте </a:t>
            </a:r>
            <a:r>
              <a:rPr lang="ru-RU" dirty="0" err="1"/>
              <a:t>відповідь</a:t>
            </a:r>
            <a:r>
              <a:rPr lang="ru-RU" dirty="0"/>
              <a:t> на </a:t>
            </a:r>
            <a:r>
              <a:rPr lang="ru-RU" dirty="0" err="1"/>
              <a:t>наступні</a:t>
            </a:r>
            <a:r>
              <a:rPr lang="ru-RU" dirty="0"/>
              <a:t> </a:t>
            </a:r>
            <a:r>
              <a:rPr lang="ru-RU" dirty="0" err="1"/>
              <a:t>питання</a:t>
            </a:r>
            <a:r>
              <a:rPr lang="ru-RU" dirty="0"/>
              <a:t>:</a:t>
            </a:r>
          </a:p>
          <a:p>
            <a:pPr algn="just"/>
            <a:r>
              <a:rPr lang="ru-RU" i="1" dirty="0" err="1"/>
              <a:t>Уявіть</a:t>
            </a:r>
            <a:r>
              <a:rPr lang="ru-RU" i="1" dirty="0"/>
              <a:t> </a:t>
            </a:r>
            <a:r>
              <a:rPr lang="ru-RU" i="1" dirty="0" err="1"/>
              <a:t>собі</a:t>
            </a:r>
            <a:r>
              <a:rPr lang="ru-RU" i="1" dirty="0"/>
              <a:t>, </a:t>
            </a:r>
            <a:r>
              <a:rPr lang="ru-RU" i="1" dirty="0" err="1"/>
              <a:t>що</a:t>
            </a:r>
            <a:r>
              <a:rPr lang="ru-RU" i="1" dirty="0"/>
              <a:t> в </a:t>
            </a:r>
            <a:r>
              <a:rPr lang="ru-RU" i="1" dirty="0" err="1"/>
              <a:t>цьому</a:t>
            </a:r>
            <a:r>
              <a:rPr lang="ru-RU" i="1" dirty="0"/>
              <a:t> </a:t>
            </a:r>
            <a:r>
              <a:rPr lang="ru-RU" i="1" dirty="0" err="1"/>
              <a:t>виклику</a:t>
            </a:r>
            <a:r>
              <a:rPr lang="ru-RU" i="1" dirty="0"/>
              <a:t> </a:t>
            </a:r>
            <a:r>
              <a:rPr lang="ru-RU" i="1" dirty="0" err="1"/>
              <a:t>міститься</a:t>
            </a:r>
            <a:r>
              <a:rPr lang="ru-RU" i="1" dirty="0"/>
              <a:t> </a:t>
            </a:r>
            <a:r>
              <a:rPr lang="ru-RU" i="1" dirty="0" err="1"/>
              <a:t>досконалий</a:t>
            </a:r>
            <a:r>
              <a:rPr lang="ru-RU" i="1" dirty="0"/>
              <a:t> дар, </a:t>
            </a:r>
            <a:r>
              <a:rPr lang="ru-RU" i="1" dirty="0" err="1"/>
              <a:t>необхідний</a:t>
            </a:r>
            <a:r>
              <a:rPr lang="ru-RU" i="1" dirty="0"/>
              <a:t> вам для </a:t>
            </a:r>
            <a:r>
              <a:rPr lang="ru-RU" i="1" dirty="0" err="1"/>
              <a:t>подальшого</a:t>
            </a:r>
            <a:r>
              <a:rPr lang="ru-RU" i="1" dirty="0"/>
              <a:t> </a:t>
            </a:r>
            <a:r>
              <a:rPr lang="ru-RU" i="1" dirty="0" err="1"/>
              <a:t>зростання</a:t>
            </a:r>
            <a:r>
              <a:rPr lang="ru-RU" i="1" dirty="0"/>
              <a:t>. </a:t>
            </a:r>
            <a:r>
              <a:rPr lang="ru-RU" i="1" dirty="0" err="1"/>
              <a:t>Що</a:t>
            </a:r>
            <a:r>
              <a:rPr lang="ru-RU" i="1" dirty="0"/>
              <a:t> </a:t>
            </a:r>
            <a:r>
              <a:rPr lang="ru-RU" i="1" dirty="0" err="1"/>
              <a:t>це</a:t>
            </a:r>
            <a:r>
              <a:rPr lang="ru-RU" i="1" dirty="0"/>
              <a:t> буде за дар?</a:t>
            </a:r>
          </a:p>
          <a:p>
            <a:pPr algn="just"/>
            <a:r>
              <a:rPr lang="ru-RU" i="1" dirty="0"/>
              <a:t>За </a:t>
            </a:r>
            <a:r>
              <a:rPr lang="ru-RU" i="1" dirty="0" err="1"/>
              <a:t>що</a:t>
            </a:r>
            <a:r>
              <a:rPr lang="ru-RU" i="1" dirty="0"/>
              <a:t> </a:t>
            </a:r>
            <a:r>
              <a:rPr lang="ru-RU" i="1" dirty="0" err="1"/>
              <a:t>ви</a:t>
            </a:r>
            <a:r>
              <a:rPr lang="ru-RU" i="1" dirty="0"/>
              <a:t> </a:t>
            </a:r>
            <a:r>
              <a:rPr lang="ru-RU" i="1" dirty="0" err="1"/>
              <a:t>вдячні</a:t>
            </a:r>
            <a:r>
              <a:rPr lang="ru-RU" i="1" dirty="0"/>
              <a:t>?</a:t>
            </a:r>
          </a:p>
          <a:p>
            <a:pPr algn="just"/>
            <a:r>
              <a:rPr lang="ru-RU" i="1" dirty="0"/>
              <a:t>Ким вам </a:t>
            </a:r>
            <a:r>
              <a:rPr lang="ru-RU" i="1" dirty="0" err="1"/>
              <a:t>доведеться</a:t>
            </a:r>
            <a:r>
              <a:rPr lang="ru-RU" i="1" dirty="0"/>
              <a:t> стати, </a:t>
            </a:r>
            <a:r>
              <a:rPr lang="ru-RU" i="1" dirty="0" err="1"/>
              <a:t>щоб</a:t>
            </a:r>
            <a:r>
              <a:rPr lang="ru-RU" i="1" dirty="0"/>
              <a:t> </a:t>
            </a:r>
            <a:r>
              <a:rPr lang="ru-RU" i="1" dirty="0" err="1"/>
              <a:t>зрости</a:t>
            </a:r>
            <a:r>
              <a:rPr lang="ru-RU" i="1" dirty="0"/>
              <a:t> до </a:t>
            </a:r>
            <a:r>
              <a:rPr lang="ru-RU" i="1" dirty="0" err="1"/>
              <a:t>цього</a:t>
            </a:r>
            <a:r>
              <a:rPr lang="ru-RU" i="1" dirty="0"/>
              <a:t> </a:t>
            </a:r>
            <a:r>
              <a:rPr lang="ru-RU" i="1" dirty="0" err="1"/>
              <a:t>виклику</a:t>
            </a:r>
            <a:endParaRPr lang="uk-UA" i="1" dirty="0"/>
          </a:p>
        </p:txBody>
      </p:sp>
      <p:pic>
        <p:nvPicPr>
          <p:cNvPr id="5" name="Объект 4"/>
          <p:cNvPicPr>
            <a:picLocks noGrp="1" noChangeAspect="1"/>
          </p:cNvPicPr>
          <p:nvPr>
            <p:ph sz="half" idx="2"/>
          </p:nvPr>
        </p:nvPicPr>
        <p:blipFill>
          <a:blip r:embed="rId2"/>
          <a:stretch>
            <a:fillRect/>
          </a:stretch>
        </p:blipFill>
        <p:spPr>
          <a:xfrm>
            <a:off x="6296891" y="1941315"/>
            <a:ext cx="5181600" cy="413920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57546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Формальні </a:t>
            </a:r>
            <a:r>
              <a:rPr lang="uk-UA" dirty="0" err="1"/>
              <a:t>коучингові</a:t>
            </a:r>
            <a:r>
              <a:rPr lang="uk-UA" dirty="0"/>
              <a:t> зустрічі віч-на-віч</a:t>
            </a:r>
          </a:p>
        </p:txBody>
      </p:sp>
      <p:sp>
        <p:nvSpPr>
          <p:cNvPr id="3" name="Объект 2"/>
          <p:cNvSpPr>
            <a:spLocks noGrp="1"/>
          </p:cNvSpPr>
          <p:nvPr>
            <p:ph sz="half" idx="1"/>
          </p:nvPr>
        </p:nvSpPr>
        <p:spPr/>
        <p:txBody>
          <a:bodyPr>
            <a:normAutofit fontScale="70000" lnSpcReduction="20000"/>
          </a:bodyPr>
          <a:lstStyle/>
          <a:p>
            <a:pPr algn="just"/>
            <a:r>
              <a:rPr lang="uk-UA" b="1" u="sng" dirty="0"/>
              <a:t>Тривалість </a:t>
            </a:r>
            <a:r>
              <a:rPr lang="uk-UA" b="1" u="sng" dirty="0" err="1"/>
              <a:t>коучингу</a:t>
            </a:r>
            <a:r>
              <a:rPr lang="uk-UA" b="1" u="sng" dirty="0"/>
              <a:t>.</a:t>
            </a:r>
          </a:p>
          <a:p>
            <a:pPr algn="just"/>
            <a:r>
              <a:rPr lang="uk-UA" dirty="0"/>
              <a:t> Формальні </a:t>
            </a:r>
            <a:r>
              <a:rPr lang="uk-UA" dirty="0" err="1"/>
              <a:t>коучингові</a:t>
            </a:r>
            <a:r>
              <a:rPr lang="uk-UA" dirty="0"/>
              <a:t> зустрічі, які зазвичай називають </a:t>
            </a:r>
            <a:r>
              <a:rPr lang="uk-UA" dirty="0" err="1"/>
              <a:t>коучингом</a:t>
            </a:r>
            <a:r>
              <a:rPr lang="uk-UA" dirty="0"/>
              <a:t> віч-на-віч, найкраще проводити протягом шести місяців. Коли </a:t>
            </a:r>
            <a:r>
              <a:rPr lang="uk-UA" dirty="0" err="1"/>
              <a:t>коучинг</a:t>
            </a:r>
            <a:r>
              <a:rPr lang="uk-UA" dirty="0"/>
              <a:t> вимірюється місяцями, а не тижнями, підопічному вистачає часу, щоб за вашої підтримки сформувати нові звички. Також оскільки </a:t>
            </a:r>
            <a:r>
              <a:rPr lang="uk-UA" dirty="0" err="1"/>
              <a:t>коучинг</a:t>
            </a:r>
            <a:r>
              <a:rPr lang="uk-UA" dirty="0"/>
              <a:t> — це живі партнерські відносини, зосереджені на розвитку та зміні поведінки, він, безумовно, вимагає часу. Щоб підопічний отримав від </a:t>
            </a:r>
            <a:r>
              <a:rPr lang="uk-UA" dirty="0" err="1"/>
              <a:t>коучингу</a:t>
            </a:r>
            <a:r>
              <a:rPr lang="uk-UA" dirty="0"/>
              <a:t> справжню користь (а саме про це ми поговоримо у цьому розділі), рекомендується проводити його хоча б протягом трьох місяців. </a:t>
            </a:r>
          </a:p>
        </p:txBody>
      </p:sp>
      <p:pic>
        <p:nvPicPr>
          <p:cNvPr id="5" name="Місце для вмісту 4">
            <a:extLst>
              <a:ext uri="{FF2B5EF4-FFF2-40B4-BE49-F238E27FC236}">
                <a16:creationId xmlns:a16="http://schemas.microsoft.com/office/drawing/2014/main" id="{515D344C-8062-4999-9BA0-6386C462363C}"/>
              </a:ext>
            </a:extLst>
          </p:cNvPr>
          <p:cNvPicPr>
            <a:picLocks noGrp="1" noChangeAspect="1"/>
          </p:cNvPicPr>
          <p:nvPr>
            <p:ph sz="half" idx="2"/>
          </p:nvPr>
        </p:nvPicPr>
        <p:blipFill>
          <a:blip r:embed="rId2"/>
          <a:stretch>
            <a:fillRect/>
          </a:stretch>
        </p:blipFill>
        <p:spPr>
          <a:xfrm>
            <a:off x="6936625" y="1835150"/>
            <a:ext cx="3652749"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2653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92500" lnSpcReduction="10000"/>
          </a:bodyPr>
          <a:lstStyle/>
          <a:p>
            <a:pPr algn="just"/>
            <a:r>
              <a:rPr lang="uk-UA" dirty="0"/>
              <a:t>Варто згадати, що є й більш коротка альтернатива — так званий лазерний </a:t>
            </a:r>
            <a:r>
              <a:rPr lang="uk-UA" dirty="0" err="1"/>
              <a:t>коучинг</a:t>
            </a:r>
            <a:r>
              <a:rPr lang="uk-UA" dirty="0"/>
              <a:t>, який складається з трьох 60-хвилинних віртуальних зустрічей, присвячених конкретній проблемі, з якою стикається підопічний. Часто організації купують такі курси «оптом» та пропонують їх як підмогу у роботі своїм співробітникам.</a:t>
            </a:r>
          </a:p>
        </p:txBody>
      </p:sp>
      <p:pic>
        <p:nvPicPr>
          <p:cNvPr id="5" name="Місце для вмісту 4">
            <a:extLst>
              <a:ext uri="{FF2B5EF4-FFF2-40B4-BE49-F238E27FC236}">
                <a16:creationId xmlns:a16="http://schemas.microsoft.com/office/drawing/2014/main" id="{D97E5D92-D4D4-49AC-AE58-DD0E73AE86E2}"/>
              </a:ext>
            </a:extLst>
          </p:cNvPr>
          <p:cNvPicPr>
            <a:picLocks noGrp="1" noChangeAspect="1"/>
          </p:cNvPicPr>
          <p:nvPr>
            <p:ph sz="half" idx="2"/>
          </p:nvPr>
        </p:nvPicPr>
        <p:blipFill>
          <a:blip r:embed="rId2"/>
          <a:stretch>
            <a:fillRect/>
          </a:stretch>
        </p:blipFill>
        <p:spPr>
          <a:xfrm>
            <a:off x="6500674" y="2283719"/>
            <a:ext cx="5181600" cy="3454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21513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Кількість годин</a:t>
            </a:r>
          </a:p>
        </p:txBody>
      </p:sp>
      <p:sp>
        <p:nvSpPr>
          <p:cNvPr id="3" name="Объект 2"/>
          <p:cNvSpPr>
            <a:spLocks noGrp="1"/>
          </p:cNvSpPr>
          <p:nvPr>
            <p:ph sz="half" idx="1"/>
          </p:nvPr>
        </p:nvSpPr>
        <p:spPr/>
        <p:txBody>
          <a:bodyPr>
            <a:normAutofit fontScale="77500" lnSpcReduction="20000"/>
          </a:bodyPr>
          <a:lstStyle/>
          <a:p>
            <a:pPr algn="just"/>
            <a:r>
              <a:rPr lang="uk-UA" dirty="0"/>
              <a:t>Перший крок у будь-якому </a:t>
            </a:r>
            <a:r>
              <a:rPr lang="uk-UA" dirty="0" err="1"/>
              <a:t>коучинговому</a:t>
            </a:r>
            <a:r>
              <a:rPr lang="uk-UA" dirty="0"/>
              <a:t> завданні – з'ясувати у замовника, скільки саме </a:t>
            </a:r>
            <a:r>
              <a:rPr lang="uk-UA" dirty="0" err="1"/>
              <a:t>коучінга</a:t>
            </a:r>
            <a:r>
              <a:rPr lang="uk-UA" dirty="0"/>
              <a:t> йому потрібно. Це найлегше виміряти </a:t>
            </a:r>
            <a:r>
              <a:rPr lang="uk-UA" dirty="0" err="1"/>
              <a:t>коучинговим</a:t>
            </a:r>
            <a:r>
              <a:rPr lang="uk-UA" dirty="0"/>
              <a:t> годинником. Пам'ятаючи про те, що ідеальна тривалість </a:t>
            </a:r>
            <a:r>
              <a:rPr lang="uk-UA" dirty="0" err="1"/>
              <a:t>коучингу</a:t>
            </a:r>
            <a:r>
              <a:rPr lang="uk-UA" dirty="0"/>
              <a:t> — шість місяців, причому за бажанням підопічного вона може бути й більшою, йдеться приблизно про 12 </a:t>
            </a:r>
            <a:r>
              <a:rPr lang="uk-UA" dirty="0" err="1"/>
              <a:t>коучингових</a:t>
            </a:r>
            <a:r>
              <a:rPr lang="uk-UA" dirty="0"/>
              <a:t> годин. Під час обговорення можна торкнутися і формату, оскільки ціни на особисті та віртуальні зустрічі можуть відрізнятися, що може вплинути на бюджет</a:t>
            </a:r>
          </a:p>
        </p:txBody>
      </p:sp>
      <p:pic>
        <p:nvPicPr>
          <p:cNvPr id="5" name="Місце для вмісту 4">
            <a:extLst>
              <a:ext uri="{FF2B5EF4-FFF2-40B4-BE49-F238E27FC236}">
                <a16:creationId xmlns:a16="http://schemas.microsoft.com/office/drawing/2014/main" id="{C6635066-1335-4FC9-B74B-C77241D1AE0C}"/>
              </a:ext>
            </a:extLst>
          </p:cNvPr>
          <p:cNvPicPr>
            <a:picLocks noGrp="1" noChangeAspect="1"/>
          </p:cNvPicPr>
          <p:nvPr>
            <p:ph sz="half" idx="2"/>
          </p:nvPr>
        </p:nvPicPr>
        <p:blipFill>
          <a:blip r:embed="rId2"/>
          <a:stretch>
            <a:fillRect/>
          </a:stretch>
        </p:blipFill>
        <p:spPr>
          <a:xfrm>
            <a:off x="6693863" y="1253331"/>
            <a:ext cx="4351338" cy="4351338"/>
          </a:xfrm>
          <a:prstGeom prst="rect">
            <a:avLst/>
          </a:prstGeom>
          <a:ln>
            <a:noFill/>
          </a:ln>
          <a:effectLst>
            <a:softEdge rad="112500"/>
          </a:effectLst>
        </p:spPr>
      </p:pic>
    </p:spTree>
    <p:extLst>
      <p:ext uri="{BB962C8B-B14F-4D97-AF65-F5344CB8AC3E}">
        <p14:creationId xmlns:p14="http://schemas.microsoft.com/office/powerpoint/2010/main" val="547655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Формат та </a:t>
            </a:r>
            <a:r>
              <a:rPr lang="ru-RU" dirty="0" err="1"/>
              <a:t>тривалість</a:t>
            </a:r>
            <a:endParaRPr lang="uk-UA" dirty="0"/>
          </a:p>
        </p:txBody>
      </p:sp>
      <p:sp>
        <p:nvSpPr>
          <p:cNvPr id="3" name="Объект 2"/>
          <p:cNvSpPr>
            <a:spLocks noGrp="1"/>
          </p:cNvSpPr>
          <p:nvPr>
            <p:ph sz="half" idx="1"/>
          </p:nvPr>
        </p:nvSpPr>
        <p:spPr/>
        <p:txBody>
          <a:bodyPr>
            <a:normAutofit fontScale="77500" lnSpcReduction="20000"/>
          </a:bodyPr>
          <a:lstStyle/>
          <a:p>
            <a:pPr algn="just"/>
            <a:r>
              <a:rPr lang="ru-RU" dirty="0"/>
              <a:t> Коли </a:t>
            </a:r>
            <a:r>
              <a:rPr lang="ru-RU" dirty="0" err="1"/>
              <a:t>ви</a:t>
            </a:r>
            <a:r>
              <a:rPr lang="ru-RU" dirty="0"/>
              <a:t> </a:t>
            </a:r>
            <a:r>
              <a:rPr lang="ru-RU" dirty="0" err="1"/>
              <a:t>домовилися</a:t>
            </a:r>
            <a:r>
              <a:rPr lang="ru-RU" dirty="0"/>
              <a:t> про </a:t>
            </a:r>
            <a:r>
              <a:rPr lang="ru-RU" dirty="0" err="1"/>
              <a:t>кількість</a:t>
            </a:r>
            <a:r>
              <a:rPr lang="ru-RU" dirty="0"/>
              <a:t> годин, </a:t>
            </a:r>
            <a:r>
              <a:rPr lang="ru-RU" dirty="0" err="1"/>
              <a:t>наступним</a:t>
            </a:r>
            <a:r>
              <a:rPr lang="ru-RU" dirty="0"/>
              <a:t> </a:t>
            </a:r>
            <a:r>
              <a:rPr lang="ru-RU" dirty="0" err="1"/>
              <a:t>кроком</a:t>
            </a:r>
            <a:r>
              <a:rPr lang="ru-RU" dirty="0"/>
              <a:t> буде </a:t>
            </a:r>
            <a:r>
              <a:rPr lang="ru-RU" dirty="0" err="1"/>
              <a:t>обговорити</a:t>
            </a:r>
            <a:r>
              <a:rPr lang="ru-RU" dirty="0"/>
              <a:t> </a:t>
            </a:r>
            <a:r>
              <a:rPr lang="ru-RU" dirty="0" err="1"/>
              <a:t>найзручніший</a:t>
            </a:r>
            <a:r>
              <a:rPr lang="ru-RU" dirty="0"/>
              <a:t> формат та </a:t>
            </a:r>
            <a:r>
              <a:rPr lang="ru-RU" dirty="0" err="1"/>
              <a:t>тривалість</a:t>
            </a:r>
            <a:r>
              <a:rPr lang="ru-RU" dirty="0"/>
              <a:t> </a:t>
            </a:r>
            <a:r>
              <a:rPr lang="ru-RU" dirty="0" err="1"/>
              <a:t>кожної</a:t>
            </a:r>
            <a:r>
              <a:rPr lang="ru-RU" dirty="0"/>
              <a:t> </a:t>
            </a:r>
            <a:r>
              <a:rPr lang="ru-RU" dirty="0" err="1"/>
              <a:t>зустрічі</a:t>
            </a:r>
            <a:r>
              <a:rPr lang="ru-RU" dirty="0"/>
              <a:t>. Тут є три </a:t>
            </a:r>
            <a:r>
              <a:rPr lang="ru-RU" dirty="0" err="1"/>
              <a:t>основні</a:t>
            </a:r>
            <a:r>
              <a:rPr lang="ru-RU" dirty="0"/>
              <a:t> </a:t>
            </a:r>
            <a:r>
              <a:rPr lang="ru-RU" dirty="0" err="1"/>
              <a:t>варіанти</a:t>
            </a:r>
            <a:r>
              <a:rPr lang="ru-RU" dirty="0"/>
              <a:t>, але формат та </a:t>
            </a:r>
            <a:r>
              <a:rPr lang="ru-RU" dirty="0" err="1"/>
              <a:t>тривалість</a:t>
            </a:r>
            <a:r>
              <a:rPr lang="ru-RU" dirty="0"/>
              <a:t> коучингу </a:t>
            </a:r>
            <a:r>
              <a:rPr lang="ru-RU" dirty="0" err="1"/>
              <a:t>різняться</a:t>
            </a:r>
            <a:r>
              <a:rPr lang="ru-RU" dirty="0"/>
              <a:t> </a:t>
            </a:r>
            <a:r>
              <a:rPr lang="ru-RU" dirty="0" err="1"/>
              <a:t>залежно</a:t>
            </a:r>
            <a:r>
              <a:rPr lang="ru-RU" dirty="0"/>
              <a:t> </a:t>
            </a:r>
            <a:r>
              <a:rPr lang="ru-RU" dirty="0" err="1"/>
              <a:t>від</a:t>
            </a:r>
            <a:r>
              <a:rPr lang="ru-RU" dirty="0"/>
              <a:t> </a:t>
            </a:r>
            <a:r>
              <a:rPr lang="ru-RU" dirty="0" err="1"/>
              <a:t>регіону</a:t>
            </a:r>
            <a:r>
              <a:rPr lang="ru-RU" dirty="0"/>
              <a:t>. </a:t>
            </a:r>
          </a:p>
          <a:p>
            <a:pPr algn="just"/>
            <a:r>
              <a:rPr lang="ru-RU" dirty="0" err="1"/>
              <a:t>Наприклад</a:t>
            </a:r>
            <a:r>
              <a:rPr lang="ru-RU" dirty="0"/>
              <a:t>, в </a:t>
            </a:r>
            <a:r>
              <a:rPr lang="ru-RU" dirty="0" err="1"/>
              <a:t>Індії</a:t>
            </a:r>
            <a:r>
              <a:rPr lang="ru-RU" dirty="0"/>
              <a:t>, де дорога з </a:t>
            </a:r>
            <a:r>
              <a:rPr lang="ru-RU" dirty="0" err="1"/>
              <a:t>однієї</a:t>
            </a:r>
            <a:r>
              <a:rPr lang="ru-RU" dirty="0"/>
              <a:t> </a:t>
            </a:r>
            <a:r>
              <a:rPr lang="ru-RU" dirty="0" err="1"/>
              <a:t>частини</a:t>
            </a:r>
            <a:r>
              <a:rPr lang="ru-RU" dirty="0"/>
              <a:t> </a:t>
            </a:r>
            <a:r>
              <a:rPr lang="ru-RU" dirty="0" err="1"/>
              <a:t>міста</a:t>
            </a:r>
            <a:r>
              <a:rPr lang="ru-RU" dirty="0"/>
              <a:t> Бангалора до </a:t>
            </a:r>
            <a:r>
              <a:rPr lang="ru-RU" dirty="0" err="1"/>
              <a:t>іншої</a:t>
            </a:r>
            <a:r>
              <a:rPr lang="ru-RU" dirty="0"/>
              <a:t> </a:t>
            </a:r>
            <a:r>
              <a:rPr lang="ru-RU" dirty="0" err="1"/>
              <a:t>може</a:t>
            </a:r>
            <a:r>
              <a:rPr lang="ru-RU" dirty="0"/>
              <a:t> </a:t>
            </a:r>
            <a:r>
              <a:rPr lang="ru-RU" dirty="0" err="1"/>
              <a:t>тривати</a:t>
            </a:r>
            <a:r>
              <a:rPr lang="ru-RU" dirty="0"/>
              <a:t> три </a:t>
            </a:r>
            <a:r>
              <a:rPr lang="ru-RU" dirty="0" err="1"/>
              <a:t>години</a:t>
            </a:r>
            <a:r>
              <a:rPr lang="ru-RU" dirty="0"/>
              <a:t>, </a:t>
            </a:r>
            <a:r>
              <a:rPr lang="ru-RU" dirty="0" err="1"/>
              <a:t>більшість</a:t>
            </a:r>
            <a:r>
              <a:rPr lang="ru-RU" dirty="0"/>
              <a:t> </a:t>
            </a:r>
            <a:r>
              <a:rPr lang="ru-RU" dirty="0" err="1"/>
              <a:t>коучингових</a:t>
            </a:r>
            <a:r>
              <a:rPr lang="ru-RU" dirty="0"/>
              <a:t> </a:t>
            </a:r>
            <a:r>
              <a:rPr lang="ru-RU" dirty="0" err="1"/>
              <a:t>зустрічей</a:t>
            </a:r>
            <a:r>
              <a:rPr lang="ru-RU" dirty="0"/>
              <a:t> проводиться </a:t>
            </a:r>
            <a:r>
              <a:rPr lang="ru-RU" dirty="0" err="1"/>
              <a:t>віртуально</a:t>
            </a:r>
            <a:r>
              <a:rPr lang="ru-RU" dirty="0"/>
              <a:t>.</a:t>
            </a:r>
          </a:p>
          <a:p>
            <a:pPr algn="just"/>
            <a:r>
              <a:rPr lang="ru-RU" dirty="0"/>
              <a:t> З </a:t>
            </a:r>
            <a:r>
              <a:rPr lang="ru-RU" dirty="0" err="1"/>
              <a:t>іншого</a:t>
            </a:r>
            <a:r>
              <a:rPr lang="ru-RU" dirty="0"/>
              <a:t> боку, на </a:t>
            </a:r>
            <a:r>
              <a:rPr lang="ru-RU" dirty="0" err="1"/>
              <a:t>Близькому</a:t>
            </a:r>
            <a:r>
              <a:rPr lang="ru-RU" dirty="0"/>
              <a:t> </a:t>
            </a:r>
            <a:r>
              <a:rPr lang="ru-RU" dirty="0" err="1"/>
              <a:t>Сході</a:t>
            </a:r>
            <a:r>
              <a:rPr lang="ru-RU" dirty="0"/>
              <a:t> </a:t>
            </a:r>
            <a:r>
              <a:rPr lang="ru-RU" dirty="0" err="1"/>
              <a:t>коучингові</a:t>
            </a:r>
            <a:r>
              <a:rPr lang="ru-RU" dirty="0"/>
              <a:t> </a:t>
            </a:r>
            <a:r>
              <a:rPr lang="ru-RU" dirty="0" err="1"/>
              <a:t>зустрічі</a:t>
            </a:r>
            <a:r>
              <a:rPr lang="ru-RU" dirty="0"/>
              <a:t> </a:t>
            </a:r>
            <a:r>
              <a:rPr lang="ru-RU" dirty="0" err="1"/>
              <a:t>переважно</a:t>
            </a:r>
            <a:r>
              <a:rPr lang="ru-RU" dirty="0"/>
              <a:t> </a:t>
            </a:r>
            <a:r>
              <a:rPr lang="ru-RU" dirty="0" err="1"/>
              <a:t>особисті</a:t>
            </a:r>
            <a:r>
              <a:rPr lang="ru-RU" dirty="0"/>
              <a:t> та </a:t>
            </a:r>
            <a:r>
              <a:rPr lang="ru-RU" dirty="0" err="1"/>
              <a:t>тривають</a:t>
            </a:r>
            <a:r>
              <a:rPr lang="ru-RU" dirty="0"/>
              <a:t> до </a:t>
            </a:r>
            <a:r>
              <a:rPr lang="ru-RU" dirty="0" err="1"/>
              <a:t>трьох</a:t>
            </a:r>
            <a:r>
              <a:rPr lang="ru-RU" dirty="0"/>
              <a:t> годин.</a:t>
            </a:r>
            <a:endParaRPr lang="uk-UA" dirty="0"/>
          </a:p>
        </p:txBody>
      </p:sp>
      <p:pic>
        <p:nvPicPr>
          <p:cNvPr id="5" name="Місце для вмісту 4">
            <a:extLst>
              <a:ext uri="{FF2B5EF4-FFF2-40B4-BE49-F238E27FC236}">
                <a16:creationId xmlns:a16="http://schemas.microsoft.com/office/drawing/2014/main" id="{F5126C24-7303-4EA6-BD85-991493B76DC1}"/>
              </a:ext>
            </a:extLst>
          </p:cNvPr>
          <p:cNvPicPr>
            <a:picLocks noGrp="1" noChangeAspect="1"/>
          </p:cNvPicPr>
          <p:nvPr>
            <p:ph sz="half" idx="2"/>
          </p:nvPr>
        </p:nvPicPr>
        <p:blipFill>
          <a:blip r:embed="rId2"/>
          <a:stretch>
            <a:fillRect/>
          </a:stretch>
        </p:blipFill>
        <p:spPr>
          <a:xfrm>
            <a:off x="6616083" y="2178526"/>
            <a:ext cx="5181600" cy="36647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245945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err="1"/>
              <a:t>Коучинг</a:t>
            </a:r>
            <a:r>
              <a:rPr lang="uk-UA" dirty="0"/>
              <a:t> сенсу та мети</a:t>
            </a:r>
          </a:p>
        </p:txBody>
      </p:sp>
      <p:sp>
        <p:nvSpPr>
          <p:cNvPr id="3" name="Объект 2"/>
          <p:cNvSpPr>
            <a:spLocks noGrp="1"/>
          </p:cNvSpPr>
          <p:nvPr>
            <p:ph sz="half" idx="1"/>
          </p:nvPr>
        </p:nvSpPr>
        <p:spPr>
          <a:xfrm>
            <a:off x="838200" y="1778924"/>
            <a:ext cx="5562600" cy="4407664"/>
          </a:xfrm>
        </p:spPr>
        <p:txBody>
          <a:bodyPr>
            <a:normAutofit fontScale="77500" lnSpcReduction="20000"/>
          </a:bodyPr>
          <a:lstStyle/>
          <a:p>
            <a:pPr algn="just"/>
            <a:r>
              <a:rPr lang="uk-UA" dirty="0"/>
              <a:t>Одних лише високих зарплат недостатньо, щоб утримати найкращих. </a:t>
            </a:r>
          </a:p>
          <a:p>
            <a:pPr algn="just"/>
            <a:r>
              <a:rPr lang="uk-UA" dirty="0" err="1"/>
              <a:t>Кен</a:t>
            </a:r>
            <a:r>
              <a:rPr lang="uk-UA" dirty="0"/>
              <a:t> Коста, віце-президент банківської групи </a:t>
            </a:r>
            <a:r>
              <a:rPr lang="en-US" dirty="0"/>
              <a:t>UBS Warburg: «</a:t>
            </a:r>
            <a:r>
              <a:rPr lang="uk-UA" i="1" dirty="0"/>
              <a:t>Усюди позначається розчарування. Воно проявляється в невпевненості: немає почуття самореалізації, і в результаті люди йдуть. Дедалі більше бажаючих працювати у волонтерських фондах... Коли ми востаннє проводили набір випускників коледжів, на подив великий відсоток запитував нас: “Якої соціальної політиці ви дотримуєтеся?” Ніколи раніше про це не питали»</a:t>
            </a:r>
          </a:p>
        </p:txBody>
      </p:sp>
      <p:pic>
        <p:nvPicPr>
          <p:cNvPr id="5" name="Объект 4"/>
          <p:cNvPicPr>
            <a:picLocks noGrp="1" noChangeAspect="1"/>
          </p:cNvPicPr>
          <p:nvPr>
            <p:ph sz="half" idx="2"/>
          </p:nvPr>
        </p:nvPicPr>
        <p:blipFill>
          <a:blip r:embed="rId2"/>
          <a:stretch>
            <a:fillRect/>
          </a:stretch>
        </p:blipFill>
        <p:spPr>
          <a:xfrm>
            <a:off x="6479771" y="2152792"/>
            <a:ext cx="5181600" cy="3084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8810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70000" lnSpcReduction="20000"/>
          </a:bodyPr>
          <a:lstStyle/>
          <a:p>
            <a:pPr algn="just"/>
            <a:r>
              <a:rPr lang="ru-RU" b="1" i="1" dirty="0" err="1"/>
              <a:t>Можливі</a:t>
            </a:r>
            <a:r>
              <a:rPr lang="ru-RU" b="1" i="1" dirty="0"/>
              <a:t> </a:t>
            </a:r>
            <a:r>
              <a:rPr lang="ru-RU" b="1" i="1" dirty="0" err="1"/>
              <a:t>варіанти</a:t>
            </a:r>
            <a:r>
              <a:rPr lang="ru-RU" b="1" i="1" dirty="0"/>
              <a:t>:</a:t>
            </a:r>
          </a:p>
          <a:p>
            <a:pPr algn="just"/>
            <a:r>
              <a:rPr lang="ru-RU" dirty="0" err="1"/>
              <a:t>Коучинг</a:t>
            </a:r>
            <a:r>
              <a:rPr lang="ru-RU" dirty="0"/>
              <a:t> при </a:t>
            </a:r>
            <a:r>
              <a:rPr lang="ru-RU" dirty="0" err="1"/>
              <a:t>особистій</a:t>
            </a:r>
            <a:r>
              <a:rPr lang="ru-RU" dirty="0"/>
              <a:t> </a:t>
            </a:r>
            <a:r>
              <a:rPr lang="ru-RU" dirty="0" err="1"/>
              <a:t>зустрічі</a:t>
            </a:r>
            <a:r>
              <a:rPr lang="ru-RU" dirty="0"/>
              <a:t>, </a:t>
            </a:r>
            <a:r>
              <a:rPr lang="ru-RU" dirty="0" err="1"/>
              <a:t>наприклад</a:t>
            </a:r>
            <a:r>
              <a:rPr lang="ru-RU" dirty="0"/>
              <a:t>, </a:t>
            </a:r>
            <a:r>
              <a:rPr lang="ru-RU" dirty="0" err="1"/>
              <a:t>шість</a:t>
            </a:r>
            <a:r>
              <a:rPr lang="ru-RU" dirty="0"/>
              <a:t> </a:t>
            </a:r>
            <a:r>
              <a:rPr lang="ru-RU" dirty="0" err="1"/>
              <a:t>зустрічей</a:t>
            </a:r>
            <a:r>
              <a:rPr lang="ru-RU" dirty="0"/>
              <a:t> по 90–120 </a:t>
            </a:r>
            <a:r>
              <a:rPr lang="ru-RU" dirty="0" err="1"/>
              <a:t>хвилин</a:t>
            </a:r>
            <a:r>
              <a:rPr lang="ru-RU" dirty="0"/>
              <a:t>, раз на </a:t>
            </a:r>
            <a:r>
              <a:rPr lang="ru-RU" dirty="0" err="1"/>
              <a:t>місяць</a:t>
            </a:r>
            <a:r>
              <a:rPr lang="ru-RU" dirty="0"/>
              <a:t> </a:t>
            </a:r>
            <a:r>
              <a:rPr lang="ru-RU" dirty="0" err="1"/>
              <a:t>протягом</a:t>
            </a:r>
            <a:r>
              <a:rPr lang="ru-RU" dirty="0"/>
              <a:t> шести </a:t>
            </a:r>
            <a:r>
              <a:rPr lang="ru-RU" dirty="0" err="1"/>
              <a:t>місяців</a:t>
            </a:r>
            <a:r>
              <a:rPr lang="ru-RU" dirty="0"/>
              <a:t>.</a:t>
            </a:r>
          </a:p>
          <a:p>
            <a:pPr algn="just"/>
            <a:r>
              <a:rPr lang="ru-RU" dirty="0" err="1"/>
              <a:t>Телефонний</a:t>
            </a:r>
            <a:r>
              <a:rPr lang="ru-RU" dirty="0"/>
              <a:t> </a:t>
            </a:r>
            <a:r>
              <a:rPr lang="ru-RU" dirty="0" err="1"/>
              <a:t>або</a:t>
            </a:r>
            <a:r>
              <a:rPr lang="ru-RU" dirty="0"/>
              <a:t> </a:t>
            </a:r>
            <a:r>
              <a:rPr lang="ru-RU" dirty="0" err="1"/>
              <a:t>віртуальний</a:t>
            </a:r>
            <a:r>
              <a:rPr lang="ru-RU" dirty="0"/>
              <a:t> </a:t>
            </a:r>
            <a:r>
              <a:rPr lang="ru-RU" dirty="0" err="1"/>
              <a:t>коучинг</a:t>
            </a:r>
            <a:r>
              <a:rPr lang="ru-RU" dirty="0"/>
              <a:t>, </a:t>
            </a:r>
            <a:r>
              <a:rPr lang="ru-RU" dirty="0" err="1"/>
              <a:t>наприклад</a:t>
            </a:r>
            <a:r>
              <a:rPr lang="ru-RU" dirty="0"/>
              <a:t>, 12 </a:t>
            </a:r>
            <a:r>
              <a:rPr lang="ru-RU" dirty="0" err="1"/>
              <a:t>зустрічей</a:t>
            </a:r>
            <a:r>
              <a:rPr lang="ru-RU" dirty="0"/>
              <a:t> по 45–60 </a:t>
            </a:r>
            <a:r>
              <a:rPr lang="ru-RU" dirty="0" err="1"/>
              <a:t>хвилин</a:t>
            </a:r>
            <a:r>
              <a:rPr lang="ru-RU" dirty="0"/>
              <a:t>, раз на два </a:t>
            </a:r>
            <a:r>
              <a:rPr lang="ru-RU" dirty="0" err="1"/>
              <a:t>тижні</a:t>
            </a:r>
            <a:r>
              <a:rPr lang="ru-RU" dirty="0"/>
              <a:t> </a:t>
            </a:r>
            <a:r>
              <a:rPr lang="ru-RU" dirty="0" err="1"/>
              <a:t>протягом</a:t>
            </a:r>
            <a:r>
              <a:rPr lang="ru-RU" dirty="0"/>
              <a:t> шести </a:t>
            </a:r>
            <a:r>
              <a:rPr lang="ru-RU" dirty="0" err="1"/>
              <a:t>місяців</a:t>
            </a:r>
            <a:r>
              <a:rPr lang="ru-RU" dirty="0"/>
              <a:t>.</a:t>
            </a:r>
          </a:p>
          <a:p>
            <a:pPr algn="just"/>
            <a:r>
              <a:rPr lang="ru-RU" dirty="0" err="1"/>
              <a:t>Комбінований</a:t>
            </a:r>
            <a:r>
              <a:rPr lang="ru-RU" dirty="0"/>
              <a:t> </a:t>
            </a:r>
            <a:r>
              <a:rPr lang="ru-RU" dirty="0" err="1"/>
              <a:t>коучинг</a:t>
            </a:r>
            <a:r>
              <a:rPr lang="ru-RU" dirty="0"/>
              <a:t>, </a:t>
            </a:r>
            <a:r>
              <a:rPr lang="ru-RU" dirty="0" err="1"/>
              <a:t>наприклад</a:t>
            </a:r>
            <a:r>
              <a:rPr lang="ru-RU" dirty="0"/>
              <a:t>, </a:t>
            </a:r>
            <a:r>
              <a:rPr lang="ru-RU" dirty="0" err="1"/>
              <a:t>особиста</a:t>
            </a:r>
            <a:r>
              <a:rPr lang="ru-RU" dirty="0"/>
              <a:t> </a:t>
            </a:r>
            <a:r>
              <a:rPr lang="ru-RU" dirty="0" err="1"/>
              <a:t>зустріч</a:t>
            </a:r>
            <a:r>
              <a:rPr lang="ru-RU" dirty="0"/>
              <a:t> 90–120 </a:t>
            </a:r>
            <a:r>
              <a:rPr lang="ru-RU" dirty="0" err="1"/>
              <a:t>хвилин</a:t>
            </a:r>
            <a:r>
              <a:rPr lang="ru-RU" dirty="0"/>
              <a:t> плюс десять </a:t>
            </a:r>
            <a:r>
              <a:rPr lang="ru-RU" dirty="0" err="1"/>
              <a:t>телефонних</a:t>
            </a:r>
            <a:r>
              <a:rPr lang="ru-RU" dirty="0"/>
              <a:t> </a:t>
            </a:r>
            <a:r>
              <a:rPr lang="ru-RU" dirty="0" err="1"/>
              <a:t>розмов</a:t>
            </a:r>
            <a:r>
              <a:rPr lang="ru-RU" dirty="0"/>
              <a:t> по 45–60 </a:t>
            </a:r>
            <a:r>
              <a:rPr lang="ru-RU" dirty="0" err="1"/>
              <a:t>хвилин</a:t>
            </a:r>
            <a:r>
              <a:rPr lang="ru-RU" dirty="0"/>
              <a:t>, </a:t>
            </a:r>
            <a:r>
              <a:rPr lang="ru-RU" dirty="0" err="1"/>
              <a:t>приблизно</a:t>
            </a:r>
            <a:r>
              <a:rPr lang="ru-RU" dirty="0"/>
              <a:t> раз на два </a:t>
            </a:r>
            <a:r>
              <a:rPr lang="ru-RU" dirty="0" err="1"/>
              <a:t>тижні</a:t>
            </a:r>
            <a:r>
              <a:rPr lang="ru-RU" dirty="0"/>
              <a:t>, </a:t>
            </a:r>
            <a:r>
              <a:rPr lang="ru-RU" dirty="0" err="1"/>
              <a:t>із</a:t>
            </a:r>
            <a:r>
              <a:rPr lang="ru-RU" dirty="0"/>
              <a:t> </a:t>
            </a:r>
            <a:r>
              <a:rPr lang="ru-RU" dirty="0" err="1"/>
              <a:t>завершальною</a:t>
            </a:r>
            <a:r>
              <a:rPr lang="ru-RU" dirty="0"/>
              <a:t> </a:t>
            </a:r>
            <a:r>
              <a:rPr lang="ru-RU" dirty="0" err="1"/>
              <a:t>особистою</a:t>
            </a:r>
            <a:r>
              <a:rPr lang="ru-RU" dirty="0"/>
              <a:t> </a:t>
            </a:r>
            <a:r>
              <a:rPr lang="ru-RU" dirty="0" err="1"/>
              <a:t>зустріччю</a:t>
            </a:r>
            <a:r>
              <a:rPr lang="ru-RU" dirty="0"/>
              <a:t> </a:t>
            </a:r>
            <a:r>
              <a:rPr lang="ru-RU" dirty="0" err="1"/>
              <a:t>тривалістю</a:t>
            </a:r>
            <a:r>
              <a:rPr lang="ru-RU" dirty="0"/>
              <a:t> 90–120 </a:t>
            </a:r>
            <a:r>
              <a:rPr lang="ru-RU" dirty="0" err="1"/>
              <a:t>хвилин</a:t>
            </a:r>
            <a:r>
              <a:rPr lang="ru-RU" dirty="0"/>
              <a:t>.</a:t>
            </a:r>
            <a:endParaRPr lang="uk-UA" dirty="0"/>
          </a:p>
        </p:txBody>
      </p:sp>
      <p:pic>
        <p:nvPicPr>
          <p:cNvPr id="5" name="Місце для вмісту 4">
            <a:extLst>
              <a:ext uri="{FF2B5EF4-FFF2-40B4-BE49-F238E27FC236}">
                <a16:creationId xmlns:a16="http://schemas.microsoft.com/office/drawing/2014/main" id="{EDC76E1B-A0E2-4EE9-B9D3-439BF7630325}"/>
              </a:ext>
            </a:extLst>
          </p:cNvPr>
          <p:cNvPicPr>
            <a:picLocks noGrp="1" noChangeAspect="1"/>
          </p:cNvPicPr>
          <p:nvPr>
            <p:ph sz="half" idx="2"/>
          </p:nvPr>
        </p:nvPicPr>
        <p:blipFill>
          <a:blip r:embed="rId2"/>
          <a:stretch>
            <a:fillRect/>
          </a:stretch>
        </p:blipFill>
        <p:spPr>
          <a:xfrm>
            <a:off x="6172200" y="2571486"/>
            <a:ext cx="5181600" cy="287866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696403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Пробна зустріч</a:t>
            </a:r>
            <a:br>
              <a:rPr lang="uk-UA" dirty="0"/>
            </a:br>
            <a:endParaRPr lang="uk-UA" dirty="0"/>
          </a:p>
        </p:txBody>
      </p:sp>
      <p:sp>
        <p:nvSpPr>
          <p:cNvPr id="3" name="Объект 2"/>
          <p:cNvSpPr>
            <a:spLocks noGrp="1"/>
          </p:cNvSpPr>
          <p:nvPr>
            <p:ph sz="half" idx="1"/>
          </p:nvPr>
        </p:nvSpPr>
        <p:spPr/>
        <p:txBody>
          <a:bodyPr>
            <a:normAutofit fontScale="92500" lnSpcReduction="20000"/>
          </a:bodyPr>
          <a:lstStyle/>
          <a:p>
            <a:pPr algn="just"/>
            <a:r>
              <a:rPr lang="uk-UA" dirty="0"/>
              <a:t>Пробна зустріч – це перше знайомство з підопічним. Це шанс для вас обох перевірити, чи підходите один одному. Зазвичай після цієї зустрічі учасники повідомляють один одного, якщо, оцінивши ситуацію, вирішили, що не спрацюються. Не варто турбуватися — буває, що люди просто не підходять один одному, і нічого тут не поробиш</a:t>
            </a:r>
          </a:p>
        </p:txBody>
      </p:sp>
      <p:pic>
        <p:nvPicPr>
          <p:cNvPr id="5" name="Місце для вмісту 4">
            <a:extLst>
              <a:ext uri="{FF2B5EF4-FFF2-40B4-BE49-F238E27FC236}">
                <a16:creationId xmlns:a16="http://schemas.microsoft.com/office/drawing/2014/main" id="{C64DA048-BF68-4AAB-80D4-ED27185DC22C}"/>
              </a:ext>
            </a:extLst>
          </p:cNvPr>
          <p:cNvPicPr>
            <a:picLocks noGrp="1" noChangeAspect="1"/>
          </p:cNvPicPr>
          <p:nvPr>
            <p:ph sz="half" idx="2"/>
          </p:nvPr>
        </p:nvPicPr>
        <p:blipFill>
          <a:blip r:embed="rId2"/>
          <a:stretch>
            <a:fillRect/>
          </a:stretch>
        </p:blipFill>
        <p:spPr>
          <a:xfrm>
            <a:off x="7118040" y="1700313"/>
            <a:ext cx="4569255" cy="372394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86163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25" y="327125"/>
            <a:ext cx="10515600" cy="1325563"/>
          </a:xfrm>
        </p:spPr>
        <p:txBody>
          <a:bodyPr/>
          <a:lstStyle/>
          <a:p>
            <a:r>
              <a:rPr lang="uk-UA" dirty="0"/>
              <a:t>Конфіденційність</a:t>
            </a:r>
          </a:p>
        </p:txBody>
      </p:sp>
      <p:sp>
        <p:nvSpPr>
          <p:cNvPr id="3" name="Объект 2"/>
          <p:cNvSpPr>
            <a:spLocks noGrp="1"/>
          </p:cNvSpPr>
          <p:nvPr>
            <p:ph sz="half" idx="1"/>
          </p:nvPr>
        </p:nvSpPr>
        <p:spPr/>
        <p:txBody>
          <a:bodyPr>
            <a:normAutofit fontScale="70000" lnSpcReduction="20000"/>
          </a:bodyPr>
          <a:lstStyle/>
          <a:p>
            <a:pPr algn="just"/>
            <a:r>
              <a:rPr lang="uk-UA" dirty="0"/>
              <a:t>Якщо ви з підопічним вирішили продовжувати роботу, важливо встановити партнерські відносини та домовитися про конфіденційність. Збереження особистої таємниці є виключно важливим для будь-яких </a:t>
            </a:r>
            <a:r>
              <a:rPr lang="uk-UA" dirty="0" err="1"/>
              <a:t>коучингових</a:t>
            </a:r>
            <a:r>
              <a:rPr lang="uk-UA" dirty="0"/>
              <a:t> відносин, і кордони у цій сфері мають бути визначені від самого початку. Уявіть себе на місці підопічного, який має намір обговорювати з вами глибокі особисті питання. Без договору про конфіденційність підопічні, особливо в організаціях, не </a:t>
            </a:r>
            <a:r>
              <a:rPr lang="uk-UA" dirty="0" err="1"/>
              <a:t>захочуть</a:t>
            </a:r>
            <a:r>
              <a:rPr lang="uk-UA" dirty="0"/>
              <a:t> поділитися з вами «делікатною» інформацією, яка може бути виключно важливою для </a:t>
            </a:r>
            <a:r>
              <a:rPr lang="uk-UA" dirty="0" err="1"/>
              <a:t>коучингу</a:t>
            </a:r>
            <a:r>
              <a:rPr lang="uk-UA" dirty="0"/>
              <a:t>, а це, швидше за все, обмежить можливості позитивного ефекту. </a:t>
            </a:r>
          </a:p>
        </p:txBody>
      </p:sp>
      <p:graphicFrame>
        <p:nvGraphicFramePr>
          <p:cNvPr id="5" name="Объект 4"/>
          <p:cNvGraphicFramePr>
            <a:graphicFrameLocks noGrp="1"/>
          </p:cNvGraphicFramePr>
          <p:nvPr>
            <p:ph sz="half" idx="2"/>
            <p:extLst>
              <p:ext uri="{D42A27DB-BD31-4B8C-83A1-F6EECF244321}">
                <p14:modId xmlns:p14="http://schemas.microsoft.com/office/powerpoint/2010/main" val="146963041"/>
              </p:ext>
            </p:extLst>
          </p:nvPr>
        </p:nvGraphicFramePr>
        <p:xfrm>
          <a:off x="6524625" y="1444625"/>
          <a:ext cx="5181600" cy="4041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Прямоугольник 5"/>
          <p:cNvSpPr/>
          <p:nvPr/>
        </p:nvSpPr>
        <p:spPr>
          <a:xfrm>
            <a:off x="7934325" y="5218747"/>
            <a:ext cx="2686050" cy="1200329"/>
          </a:xfrm>
          <a:prstGeom prst="rect">
            <a:avLst/>
          </a:prstGeom>
        </p:spPr>
        <p:txBody>
          <a:bodyPr wrap="square">
            <a:spAutoFit/>
          </a:bodyPr>
          <a:lstStyle/>
          <a:p>
            <a:pPr marL="285750" indent="-285750">
              <a:buFont typeface="Arial" panose="020B0604020202020204" pitchFamily="34" charset="0"/>
              <a:buChar char="•"/>
            </a:pPr>
            <a:r>
              <a:rPr lang="uk-UA" dirty="0"/>
              <a:t>Цілі та завдання</a:t>
            </a:r>
          </a:p>
          <a:p>
            <a:pPr marL="285750" indent="-285750">
              <a:buFont typeface="Arial" panose="020B0604020202020204" pitchFamily="34" charset="0"/>
              <a:buChar char="•"/>
            </a:pPr>
            <a:r>
              <a:rPr lang="uk-UA" dirty="0"/>
              <a:t>Конфіденційність</a:t>
            </a:r>
          </a:p>
          <a:p>
            <a:pPr marL="285750" indent="-285750">
              <a:buFont typeface="Arial" panose="020B0604020202020204" pitchFamily="34" charset="0"/>
              <a:buChar char="•"/>
            </a:pPr>
            <a:r>
              <a:rPr lang="uk-UA" dirty="0" err="1"/>
              <a:t>Коучинг</a:t>
            </a:r>
            <a:endParaRPr lang="uk-UA" dirty="0"/>
          </a:p>
          <a:p>
            <a:pPr marL="285750" indent="-285750">
              <a:buFont typeface="Arial" panose="020B0604020202020204" pitchFamily="34" charset="0"/>
              <a:buChar char="•"/>
            </a:pPr>
            <a:r>
              <a:rPr lang="uk-UA" dirty="0"/>
              <a:t>Результати</a:t>
            </a:r>
          </a:p>
        </p:txBody>
      </p:sp>
    </p:spTree>
    <p:extLst>
      <p:ext uri="{BB962C8B-B14F-4D97-AF65-F5344CB8AC3E}">
        <p14:creationId xmlns:p14="http://schemas.microsoft.com/office/powerpoint/2010/main" val="3237311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85000" lnSpcReduction="10000"/>
          </a:bodyPr>
          <a:lstStyle/>
          <a:p>
            <a:pPr algn="just"/>
            <a:r>
              <a:rPr lang="uk-UA" dirty="0"/>
              <a:t>Вам як </a:t>
            </a:r>
            <a:r>
              <a:rPr lang="uk-UA" dirty="0" err="1"/>
              <a:t>коучу</a:t>
            </a:r>
            <a:r>
              <a:rPr lang="uk-UA" dirty="0"/>
              <a:t> необхідно чітко розуміти, хто саме вас наймає, хто він до підопічного і перед ким ви відповідаєте за результати.</a:t>
            </a:r>
          </a:p>
          <a:p>
            <a:pPr marL="0" indent="0" algn="just">
              <a:buNone/>
            </a:pPr>
            <a:r>
              <a:rPr lang="uk-UA" dirty="0"/>
              <a:t>Наприклад, вас може наймати: </a:t>
            </a:r>
          </a:p>
          <a:p>
            <a:pPr algn="just"/>
            <a:r>
              <a:rPr lang="uk-UA" dirty="0"/>
              <a:t>менеджер для роботи з членом своєї команди; </a:t>
            </a:r>
          </a:p>
          <a:p>
            <a:pPr algn="just"/>
            <a:r>
              <a:rPr lang="uk-UA" dirty="0"/>
              <a:t>конкретна людина, яка залучає вас до роботи через відділ кадрів;</a:t>
            </a:r>
          </a:p>
          <a:p>
            <a:pPr algn="just"/>
            <a:r>
              <a:rPr lang="uk-UA" dirty="0"/>
              <a:t>відділ кадрів для роботи з одним із менеджерів компанії</a:t>
            </a:r>
          </a:p>
        </p:txBody>
      </p:sp>
      <p:pic>
        <p:nvPicPr>
          <p:cNvPr id="5" name="Місце для вмісту 4">
            <a:extLst>
              <a:ext uri="{FF2B5EF4-FFF2-40B4-BE49-F238E27FC236}">
                <a16:creationId xmlns:a16="http://schemas.microsoft.com/office/drawing/2014/main" id="{F336087B-A5D7-4694-B35D-2C4922BEEDEA}"/>
              </a:ext>
            </a:extLst>
          </p:cNvPr>
          <p:cNvPicPr>
            <a:picLocks noGrp="1" noChangeAspect="1"/>
          </p:cNvPicPr>
          <p:nvPr>
            <p:ph sz="half" idx="2"/>
          </p:nvPr>
        </p:nvPicPr>
        <p:blipFill>
          <a:blip r:embed="rId2"/>
          <a:stretch>
            <a:fillRect/>
          </a:stretch>
        </p:blipFill>
        <p:spPr>
          <a:xfrm>
            <a:off x="6665226" y="2321379"/>
            <a:ext cx="4617459" cy="32981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29696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85000" lnSpcReduction="20000"/>
          </a:bodyPr>
          <a:lstStyle/>
          <a:p>
            <a:pPr algn="just"/>
            <a:r>
              <a:rPr lang="uk-UA" dirty="0"/>
              <a:t>Спонсор, який виділив бюджет на </a:t>
            </a:r>
            <a:r>
              <a:rPr lang="uk-UA" dirty="0" err="1"/>
              <a:t>коучинг</a:t>
            </a:r>
            <a:r>
              <a:rPr lang="uk-UA" dirty="0"/>
              <a:t> і оплачує ваші рахунки, може збігатися або не збігатися з керівником підопічного.</a:t>
            </a:r>
          </a:p>
          <a:p>
            <a:pPr algn="just"/>
            <a:r>
              <a:rPr lang="uk-UA" dirty="0"/>
              <a:t>Спонсор, а також, можливо, менеджер вашого підопічного можуть захотіти ознайомитися як з цілями та завданнями </a:t>
            </a:r>
            <a:r>
              <a:rPr lang="uk-UA" dirty="0" err="1"/>
              <a:t>коучингу</a:t>
            </a:r>
            <a:r>
              <a:rPr lang="uk-UA" dirty="0"/>
              <a:t>, і з його результатами. Дуже важливо, щоб ви спільно з підопічним продумали, як ці люди будуть залучені до процесу і яким чином підопічний донесе до них необхідну інформацію.</a:t>
            </a:r>
          </a:p>
        </p:txBody>
      </p:sp>
      <p:pic>
        <p:nvPicPr>
          <p:cNvPr id="5" name="Місце для вмісту 4">
            <a:extLst>
              <a:ext uri="{FF2B5EF4-FFF2-40B4-BE49-F238E27FC236}">
                <a16:creationId xmlns:a16="http://schemas.microsoft.com/office/drawing/2014/main" id="{193BB2FD-E0F0-4103-9922-7DDE8CB6EE33}"/>
              </a:ext>
            </a:extLst>
          </p:cNvPr>
          <p:cNvPicPr>
            <a:picLocks noGrp="1" noChangeAspect="1"/>
          </p:cNvPicPr>
          <p:nvPr>
            <p:ph sz="half" idx="2"/>
          </p:nvPr>
        </p:nvPicPr>
        <p:blipFill>
          <a:blip r:embed="rId2"/>
          <a:stretch>
            <a:fillRect/>
          </a:stretch>
        </p:blipFill>
        <p:spPr>
          <a:xfrm>
            <a:off x="6928004" y="3060967"/>
            <a:ext cx="4288189" cy="30468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229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77500" lnSpcReduction="20000"/>
          </a:bodyPr>
          <a:lstStyle/>
          <a:p>
            <a:pPr algn="just"/>
            <a:r>
              <a:rPr lang="uk-UA" dirty="0"/>
              <a:t>Повідомлення про цілі та завдання на початку відносин та результати наприкінці — дві чудові можливості зміцнити відносини </a:t>
            </a:r>
            <a:r>
              <a:rPr lang="uk-UA" dirty="0" err="1"/>
              <a:t>підопікочного</a:t>
            </a:r>
            <a:r>
              <a:rPr lang="uk-UA" dirty="0"/>
              <a:t> з компанією. Таким чином створюється гармонія між цілями підопічного та організації. Це найважливіша частина </a:t>
            </a:r>
            <a:r>
              <a:rPr lang="uk-UA" dirty="0" err="1"/>
              <a:t>коучингу</a:t>
            </a:r>
            <a:r>
              <a:rPr lang="uk-UA" dirty="0"/>
              <a:t> і саме по собі може бути його причиною. Тому комунікація з керівником підопічного, спонсором або іншими людьми в організації повинна завжди </a:t>
            </a:r>
            <a:r>
              <a:rPr lang="uk-UA" dirty="0" err="1"/>
              <a:t>здійснюватись</a:t>
            </a:r>
            <a:r>
              <a:rPr lang="uk-UA" dirty="0"/>
              <a:t> через підопічного, щоб використовувалася будь-яка можливість зміцнення взаємин останнього з компанією.</a:t>
            </a:r>
          </a:p>
        </p:txBody>
      </p:sp>
      <p:pic>
        <p:nvPicPr>
          <p:cNvPr id="5" name="Місце для вмісту 4">
            <a:extLst>
              <a:ext uri="{FF2B5EF4-FFF2-40B4-BE49-F238E27FC236}">
                <a16:creationId xmlns:a16="http://schemas.microsoft.com/office/drawing/2014/main" id="{43BC4F1C-4E4F-47E9-8294-45C9502FF5A5}"/>
              </a:ext>
            </a:extLst>
          </p:cNvPr>
          <p:cNvPicPr>
            <a:picLocks noGrp="1" noChangeAspect="1"/>
          </p:cNvPicPr>
          <p:nvPr>
            <p:ph sz="half" idx="2"/>
          </p:nvPr>
        </p:nvPicPr>
        <p:blipFill>
          <a:blip r:embed="rId2"/>
          <a:stretch>
            <a:fillRect/>
          </a:stretch>
        </p:blipFill>
        <p:spPr>
          <a:xfrm>
            <a:off x="6172200" y="2286597"/>
            <a:ext cx="5181600" cy="34484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3715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77500" lnSpcReduction="20000"/>
          </a:bodyPr>
          <a:lstStyle/>
          <a:p>
            <a:pPr algn="just"/>
            <a:r>
              <a:rPr lang="uk-UA" dirty="0"/>
              <a:t>Ось дві області, які потрібно врахувати, щоб забезпечити конфіденційність та зростання статусу підопічного в організації:</a:t>
            </a:r>
          </a:p>
          <a:p>
            <a:pPr algn="just"/>
            <a:r>
              <a:rPr lang="uk-UA" dirty="0"/>
              <a:t>допоможіть підопічному поговорити з керівником або спонсором таким чином, щоб останній підтримав його цілі та завдання;</a:t>
            </a:r>
          </a:p>
          <a:p>
            <a:pPr algn="just"/>
            <a:r>
              <a:rPr lang="uk-UA" dirty="0"/>
              <a:t>якщо підопічний не повністю відданий своїм цілям і завданням, спробуйте з'ясувати, що йому заважає, і допоможіть йому знайти сили для щирої розмови з керівником. </a:t>
            </a:r>
          </a:p>
        </p:txBody>
      </p:sp>
      <p:pic>
        <p:nvPicPr>
          <p:cNvPr id="5" name="Місце для вмісту 4">
            <a:extLst>
              <a:ext uri="{FF2B5EF4-FFF2-40B4-BE49-F238E27FC236}">
                <a16:creationId xmlns:a16="http://schemas.microsoft.com/office/drawing/2014/main" id="{8466328A-AB86-4B77-8997-3107B2BF0045}"/>
              </a:ext>
            </a:extLst>
          </p:cNvPr>
          <p:cNvPicPr>
            <a:picLocks noGrp="1" noChangeAspect="1"/>
          </p:cNvPicPr>
          <p:nvPr>
            <p:ph sz="half" idx="2"/>
          </p:nvPr>
        </p:nvPicPr>
        <p:blipFill>
          <a:blip r:embed="rId2"/>
          <a:stretch>
            <a:fillRect/>
          </a:stretch>
        </p:blipFill>
        <p:spPr>
          <a:xfrm>
            <a:off x="6400994" y="2522907"/>
            <a:ext cx="4952806" cy="329361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484127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92500" lnSpcReduction="20000"/>
          </a:bodyPr>
          <a:lstStyle/>
          <a:p>
            <a:pPr algn="just"/>
            <a:r>
              <a:rPr lang="uk-UA" dirty="0"/>
              <a:t>Такі розмови зазвичай сприяють одностайності начальника та підлеглого. У деяких випадках буває корисним, щоб обговорення цілей та завершальна оцінка відбувалися у присутності керівника. Однак вашим основним завданням завжди має бути підтримка підопічного з дотриманням конфіденційності, а не зміцнення власних відносин з компанією.</a:t>
            </a:r>
          </a:p>
        </p:txBody>
      </p:sp>
      <p:pic>
        <p:nvPicPr>
          <p:cNvPr id="5" name="Місце для вмісту 4">
            <a:extLst>
              <a:ext uri="{FF2B5EF4-FFF2-40B4-BE49-F238E27FC236}">
                <a16:creationId xmlns:a16="http://schemas.microsoft.com/office/drawing/2014/main" id="{93F2A769-10FE-4C76-AEFE-DAFB1B0BFBAD}"/>
              </a:ext>
            </a:extLst>
          </p:cNvPr>
          <p:cNvPicPr>
            <a:picLocks noGrp="1" noChangeAspect="1"/>
          </p:cNvPicPr>
          <p:nvPr>
            <p:ph sz="half" idx="2"/>
          </p:nvPr>
        </p:nvPicPr>
        <p:blipFill>
          <a:blip r:embed="rId2"/>
          <a:stretch>
            <a:fillRect/>
          </a:stretch>
        </p:blipFill>
        <p:spPr>
          <a:xfrm>
            <a:off x="6250341" y="3169329"/>
            <a:ext cx="5438473" cy="2307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0709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Перша зустріч – закладаємо основу</a:t>
            </a:r>
          </a:p>
        </p:txBody>
      </p:sp>
      <p:sp>
        <p:nvSpPr>
          <p:cNvPr id="3" name="Объект 2"/>
          <p:cNvSpPr>
            <a:spLocks noGrp="1"/>
          </p:cNvSpPr>
          <p:nvPr>
            <p:ph sz="half" idx="1"/>
          </p:nvPr>
        </p:nvSpPr>
        <p:spPr/>
        <p:txBody>
          <a:bodyPr>
            <a:normAutofit fontScale="92500" lnSpcReduction="20000"/>
          </a:bodyPr>
          <a:lstStyle/>
          <a:p>
            <a:pPr algn="just"/>
            <a:r>
              <a:rPr lang="uk-UA" dirty="0"/>
              <a:t>Від першої зустрічі залежить успіх всього курсу </a:t>
            </a:r>
            <a:r>
              <a:rPr lang="uk-UA" dirty="0" err="1"/>
              <a:t>коучингу</a:t>
            </a:r>
            <a:r>
              <a:rPr lang="uk-UA" dirty="0"/>
              <a:t>. Сама назва зустрічі має на увазі, що на ній ми закладаємо фундамент стосунків між </a:t>
            </a:r>
            <a:r>
              <a:rPr lang="uk-UA" dirty="0" err="1"/>
              <a:t>коучем</a:t>
            </a:r>
            <a:r>
              <a:rPr lang="uk-UA" dirty="0"/>
              <a:t> та підопічним, тому дуже важливо виділити на неї достатньо часу. Вам слід не просто вислухати потреби підопічного, а й розповісти про власні потреби та очікування, щоб спільно вибудувати успішні </a:t>
            </a:r>
            <a:r>
              <a:rPr lang="uk-UA" dirty="0" err="1"/>
              <a:t>коучингові</a:t>
            </a:r>
            <a:r>
              <a:rPr lang="uk-UA" dirty="0"/>
              <a:t> відносини</a:t>
            </a:r>
          </a:p>
        </p:txBody>
      </p:sp>
      <p:pic>
        <p:nvPicPr>
          <p:cNvPr id="5" name="Місце для вмісту 4">
            <a:extLst>
              <a:ext uri="{FF2B5EF4-FFF2-40B4-BE49-F238E27FC236}">
                <a16:creationId xmlns:a16="http://schemas.microsoft.com/office/drawing/2014/main" id="{15AD4BBA-B7A0-43D0-AA7A-1DB4EFEC40EC}"/>
              </a:ext>
            </a:extLst>
          </p:cNvPr>
          <p:cNvPicPr>
            <a:picLocks noGrp="1" noChangeAspect="1"/>
          </p:cNvPicPr>
          <p:nvPr>
            <p:ph sz="half" idx="2"/>
          </p:nvPr>
        </p:nvPicPr>
        <p:blipFill>
          <a:blip r:embed="rId2"/>
          <a:stretch>
            <a:fillRect/>
          </a:stretch>
        </p:blipFill>
        <p:spPr>
          <a:xfrm>
            <a:off x="7280937" y="2198251"/>
            <a:ext cx="3767327" cy="282185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08275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Теми для першої зустрічі </a:t>
            </a:r>
          </a:p>
        </p:txBody>
      </p:sp>
      <p:sp>
        <p:nvSpPr>
          <p:cNvPr id="3" name="Объект 2"/>
          <p:cNvSpPr>
            <a:spLocks noGrp="1"/>
          </p:cNvSpPr>
          <p:nvPr>
            <p:ph sz="half" idx="1"/>
          </p:nvPr>
        </p:nvSpPr>
        <p:spPr/>
        <p:txBody>
          <a:bodyPr>
            <a:normAutofit/>
          </a:bodyPr>
          <a:lstStyle/>
          <a:p>
            <a:pPr algn="just"/>
            <a:r>
              <a:rPr lang="uk-UA" b="1" dirty="0"/>
              <a:t>Формат та логістика</a:t>
            </a:r>
            <a:r>
              <a:rPr lang="uk-UA" dirty="0"/>
              <a:t>.</a:t>
            </a:r>
          </a:p>
          <a:p>
            <a:pPr algn="just"/>
            <a:r>
              <a:rPr lang="uk-UA" dirty="0"/>
              <a:t> Формат (віртуальний, особисті зустрічі або їх комбінація),</a:t>
            </a:r>
          </a:p>
          <a:p>
            <a:pPr algn="just"/>
            <a:r>
              <a:rPr lang="uk-UA" dirty="0"/>
              <a:t>тривалість одного заняття, частота зустрічей, </a:t>
            </a:r>
          </a:p>
          <a:p>
            <a:pPr algn="just"/>
            <a:r>
              <a:rPr lang="uk-UA" dirty="0"/>
              <a:t>місце (важливо для віртуальних занять).</a:t>
            </a:r>
          </a:p>
        </p:txBody>
      </p:sp>
      <p:pic>
        <p:nvPicPr>
          <p:cNvPr id="5" name="Місце для вмісту 4">
            <a:extLst>
              <a:ext uri="{FF2B5EF4-FFF2-40B4-BE49-F238E27FC236}">
                <a16:creationId xmlns:a16="http://schemas.microsoft.com/office/drawing/2014/main" id="{BE8385B5-8AD7-4942-80A0-04BF5EE98C5A}"/>
              </a:ext>
            </a:extLst>
          </p:cNvPr>
          <p:cNvPicPr>
            <a:picLocks noGrp="1" noChangeAspect="1"/>
          </p:cNvPicPr>
          <p:nvPr>
            <p:ph sz="half" idx="2"/>
          </p:nvPr>
        </p:nvPicPr>
        <p:blipFill>
          <a:blip r:embed="rId2"/>
          <a:stretch>
            <a:fillRect/>
          </a:stretch>
        </p:blipFill>
        <p:spPr>
          <a:xfrm>
            <a:off x="7333787" y="2459114"/>
            <a:ext cx="3800696" cy="2552292"/>
          </a:xfrm>
          <a:prstGeom prst="rect">
            <a:avLst/>
          </a:prstGeom>
        </p:spPr>
      </p:pic>
    </p:spTree>
    <p:extLst>
      <p:ext uri="{BB962C8B-B14F-4D97-AF65-F5344CB8AC3E}">
        <p14:creationId xmlns:p14="http://schemas.microsoft.com/office/powerpoint/2010/main" val="3148148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Autofit/>
          </a:bodyPr>
          <a:lstStyle/>
          <a:p>
            <a:pPr algn="just"/>
            <a:r>
              <a:rPr lang="ru-RU" sz="1800" dirty="0" err="1"/>
              <a:t>Чи</a:t>
            </a:r>
            <a:r>
              <a:rPr lang="ru-RU" sz="1800" dirty="0"/>
              <a:t> </a:t>
            </a:r>
            <a:r>
              <a:rPr lang="ru-RU" sz="1800" dirty="0" err="1"/>
              <a:t>схильний</a:t>
            </a:r>
            <a:r>
              <a:rPr lang="ru-RU" sz="1800" dirty="0"/>
              <a:t> </a:t>
            </a:r>
            <a:r>
              <a:rPr lang="ru-RU" sz="1800" dirty="0" err="1"/>
              <a:t>бізнес</a:t>
            </a:r>
            <a:r>
              <a:rPr lang="ru-RU" sz="1800" dirty="0"/>
              <a:t> до </a:t>
            </a:r>
            <a:r>
              <a:rPr lang="ru-RU" sz="1800" dirty="0" err="1"/>
              <a:t>тієї</a:t>
            </a:r>
            <a:r>
              <a:rPr lang="ru-RU" sz="1800" dirty="0"/>
              <a:t> ж </a:t>
            </a:r>
            <a:r>
              <a:rPr lang="ru-RU" sz="1800" dirty="0" err="1"/>
              <a:t>кризи</a:t>
            </a:r>
            <a:r>
              <a:rPr lang="ru-RU" sz="1800" dirty="0"/>
              <a:t> </a:t>
            </a:r>
            <a:r>
              <a:rPr lang="ru-RU" sz="1800" dirty="0" err="1"/>
              <a:t>сенсу</a:t>
            </a:r>
            <a:r>
              <a:rPr lang="ru-RU" sz="1800" dirty="0"/>
              <a:t> і мети, через яку </a:t>
            </a:r>
            <a:r>
              <a:rPr lang="ru-RU" sz="1800" dirty="0" err="1"/>
              <a:t>проходять</a:t>
            </a:r>
            <a:r>
              <a:rPr lang="ru-RU" sz="1800" dirty="0"/>
              <a:t> зараз </a:t>
            </a:r>
            <a:r>
              <a:rPr lang="ru-RU" sz="1800" dirty="0" err="1"/>
              <a:t>багато</a:t>
            </a:r>
            <a:r>
              <a:rPr lang="ru-RU" sz="1800" dirty="0"/>
              <a:t> людей? З </a:t>
            </a:r>
            <a:r>
              <a:rPr lang="ru-RU" sz="1800" dirty="0" err="1"/>
              <a:t>компаніями</a:t>
            </a:r>
            <a:r>
              <a:rPr lang="ru-RU" sz="1800" dirty="0"/>
              <a:t> </a:t>
            </a:r>
            <a:r>
              <a:rPr lang="ru-RU" sz="1800" dirty="0" err="1"/>
              <a:t>саме</a:t>
            </a:r>
            <a:r>
              <a:rPr lang="ru-RU" sz="1800" dirty="0"/>
              <a:t> </a:t>
            </a:r>
            <a:r>
              <a:rPr lang="ru-RU" sz="1800" dirty="0" err="1"/>
              <a:t>це</a:t>
            </a:r>
            <a:r>
              <a:rPr lang="ru-RU" sz="1800" dirty="0"/>
              <a:t> </a:t>
            </a:r>
            <a:r>
              <a:rPr lang="ru-RU" sz="1800" dirty="0" err="1"/>
              <a:t>відбувається</a:t>
            </a:r>
            <a:r>
              <a:rPr lang="ru-RU" sz="1800" dirty="0"/>
              <a:t>. І </a:t>
            </a:r>
            <a:r>
              <a:rPr lang="ru-RU" sz="1800" dirty="0" err="1"/>
              <a:t>ймовірно</a:t>
            </a:r>
            <a:r>
              <a:rPr lang="ru-RU" sz="1800" dirty="0"/>
              <a:t>, </a:t>
            </a:r>
            <a:r>
              <a:rPr lang="ru-RU" sz="1800" dirty="0" err="1"/>
              <a:t>подібне</a:t>
            </a:r>
            <a:r>
              <a:rPr lang="ru-RU" sz="1800" dirty="0"/>
              <a:t> </a:t>
            </a:r>
            <a:r>
              <a:rPr lang="ru-RU" sz="1800" dirty="0" err="1"/>
              <a:t>явище</a:t>
            </a:r>
            <a:r>
              <a:rPr lang="ru-RU" sz="1800" dirty="0"/>
              <a:t> </a:t>
            </a:r>
            <a:r>
              <a:rPr lang="ru-RU" sz="1800" dirty="0" err="1"/>
              <a:t>поширене</a:t>
            </a:r>
            <a:r>
              <a:rPr lang="ru-RU" sz="1800" dirty="0"/>
              <a:t> </a:t>
            </a:r>
            <a:r>
              <a:rPr lang="ru-RU" sz="1800" dirty="0" err="1"/>
              <a:t>навіть</a:t>
            </a:r>
            <a:r>
              <a:rPr lang="ru-RU" sz="1800" dirty="0"/>
              <a:t> </a:t>
            </a:r>
            <a:r>
              <a:rPr lang="ru-RU" sz="1800" dirty="0" err="1"/>
              <a:t>ширше</a:t>
            </a:r>
            <a:r>
              <a:rPr lang="ru-RU" sz="1800" dirty="0"/>
              <a:t>: </a:t>
            </a:r>
            <a:r>
              <a:rPr lang="ru-RU" sz="1800" dirty="0" err="1"/>
              <a:t>чи</a:t>
            </a:r>
            <a:r>
              <a:rPr lang="ru-RU" sz="1800" dirty="0"/>
              <a:t> не </a:t>
            </a:r>
            <a:r>
              <a:rPr lang="ru-RU" sz="1800" dirty="0" err="1"/>
              <a:t>наближається</a:t>
            </a:r>
            <a:r>
              <a:rPr lang="ru-RU" sz="1800" dirty="0"/>
              <a:t> </a:t>
            </a:r>
            <a:r>
              <a:rPr lang="ru-RU" sz="1800" dirty="0" err="1"/>
              <a:t>корпоративний</a:t>
            </a:r>
            <a:r>
              <a:rPr lang="ru-RU" sz="1800" dirty="0"/>
              <a:t> </a:t>
            </a:r>
            <a:r>
              <a:rPr lang="ru-RU" sz="1800" dirty="0" err="1"/>
              <a:t>світ</a:t>
            </a:r>
            <a:r>
              <a:rPr lang="ru-RU" sz="1800" dirty="0"/>
              <a:t> (</a:t>
            </a:r>
            <a:r>
              <a:rPr lang="ru-RU" sz="1800" dirty="0" err="1"/>
              <a:t>або</a:t>
            </a:r>
            <a:r>
              <a:rPr lang="ru-RU" sz="1800" dirty="0"/>
              <a:t> </a:t>
            </a:r>
            <a:r>
              <a:rPr lang="ru-RU" sz="1800" dirty="0" err="1"/>
              <a:t>навіть</a:t>
            </a:r>
            <a:r>
              <a:rPr lang="ru-RU" sz="1800" dirty="0"/>
              <a:t> увесь </a:t>
            </a:r>
            <a:r>
              <a:rPr lang="ru-RU" sz="1800" dirty="0" err="1"/>
              <a:t>світ</a:t>
            </a:r>
            <a:r>
              <a:rPr lang="ru-RU" sz="1800" dirty="0"/>
              <a:t>) до </a:t>
            </a:r>
            <a:r>
              <a:rPr lang="ru-RU" sz="1800" dirty="0" err="1"/>
              <a:t>колективної</a:t>
            </a:r>
            <a:r>
              <a:rPr lang="ru-RU" sz="1800" dirty="0"/>
              <a:t> </a:t>
            </a:r>
            <a:r>
              <a:rPr lang="ru-RU" sz="1800" b="1" i="1" dirty="0" err="1"/>
              <a:t>кризи</a:t>
            </a:r>
            <a:r>
              <a:rPr lang="ru-RU" sz="1800" b="1" i="1" dirty="0"/>
              <a:t> </a:t>
            </a:r>
            <a:r>
              <a:rPr lang="ru-RU" sz="1800" b="1" i="1" dirty="0" err="1"/>
              <a:t>сенсу</a:t>
            </a:r>
            <a:r>
              <a:rPr lang="ru-RU" sz="1800" dirty="0"/>
              <a:t>? </a:t>
            </a:r>
            <a:r>
              <a:rPr lang="ru-RU" sz="1800" dirty="0" err="1"/>
              <a:t>Багато</a:t>
            </a:r>
            <a:r>
              <a:rPr lang="ru-RU" sz="1800" dirty="0"/>
              <a:t> </a:t>
            </a:r>
            <a:r>
              <a:rPr lang="ru-RU" sz="1800" dirty="0" err="1"/>
              <a:t>прикмет</a:t>
            </a:r>
            <a:r>
              <a:rPr lang="ru-RU" sz="1800" dirty="0"/>
              <a:t> </a:t>
            </a:r>
            <a:r>
              <a:rPr lang="ru-RU" sz="1800" dirty="0" err="1"/>
              <a:t>свідчать</a:t>
            </a:r>
            <a:r>
              <a:rPr lang="ru-RU" sz="1800" dirty="0"/>
              <a:t> про </a:t>
            </a:r>
            <a:r>
              <a:rPr lang="ru-RU" sz="1800" dirty="0" err="1"/>
              <a:t>це</a:t>
            </a:r>
            <a:r>
              <a:rPr lang="ru-RU" sz="1800" dirty="0"/>
              <a:t>.. </a:t>
            </a:r>
            <a:r>
              <a:rPr lang="ru-RU" sz="1800" dirty="0" err="1"/>
              <a:t>Проблеми</a:t>
            </a:r>
            <a:r>
              <a:rPr lang="ru-RU" sz="1800" dirty="0"/>
              <a:t> </a:t>
            </a:r>
            <a:r>
              <a:rPr lang="ru-RU" sz="1800" dirty="0" err="1"/>
              <a:t>екології</a:t>
            </a:r>
            <a:r>
              <a:rPr lang="ru-RU" sz="1800" dirty="0"/>
              <a:t>, </a:t>
            </a:r>
            <a:r>
              <a:rPr lang="ru-RU" sz="1800" dirty="0" err="1"/>
              <a:t>нестабільність</a:t>
            </a:r>
            <a:r>
              <a:rPr lang="ru-RU" sz="1800" dirty="0"/>
              <a:t> </a:t>
            </a:r>
            <a:r>
              <a:rPr lang="ru-RU" sz="1800" dirty="0" err="1"/>
              <a:t>економіки</a:t>
            </a:r>
            <a:r>
              <a:rPr lang="ru-RU" sz="1800" dirty="0"/>
              <a:t> та </a:t>
            </a:r>
            <a:r>
              <a:rPr lang="ru-RU" sz="1800" dirty="0" err="1"/>
              <a:t>політики</a:t>
            </a:r>
            <a:r>
              <a:rPr lang="ru-RU" sz="1800" dirty="0"/>
              <a:t>, </a:t>
            </a:r>
            <a:r>
              <a:rPr lang="ru-RU" sz="1800" dirty="0" err="1"/>
              <a:t>занепад</a:t>
            </a:r>
            <a:r>
              <a:rPr lang="ru-RU" sz="1800" dirty="0"/>
              <a:t> </a:t>
            </a:r>
            <a:r>
              <a:rPr lang="ru-RU" sz="1800" dirty="0" err="1"/>
              <a:t>корпоративної</a:t>
            </a:r>
            <a:r>
              <a:rPr lang="ru-RU" sz="1800" dirty="0"/>
              <a:t> </a:t>
            </a:r>
            <a:r>
              <a:rPr lang="ru-RU" sz="1800" dirty="0" err="1"/>
              <a:t>етики</a:t>
            </a:r>
            <a:r>
              <a:rPr lang="ru-RU" sz="1800" dirty="0"/>
              <a:t> — ось </a:t>
            </a:r>
            <a:r>
              <a:rPr lang="ru-RU" sz="1800" dirty="0" err="1"/>
              <a:t>безпосередня</a:t>
            </a:r>
            <a:r>
              <a:rPr lang="ru-RU" sz="1800" dirty="0"/>
              <a:t> та </a:t>
            </a:r>
            <a:r>
              <a:rPr lang="ru-RU" sz="1800" dirty="0" err="1"/>
              <a:t>безпрецедентна</a:t>
            </a:r>
            <a:r>
              <a:rPr lang="ru-RU" sz="1800" dirty="0"/>
              <a:t> </a:t>
            </a:r>
            <a:r>
              <a:rPr lang="ru-RU" sz="1800" dirty="0" err="1"/>
              <a:t>загроза</a:t>
            </a:r>
            <a:r>
              <a:rPr lang="ru-RU" sz="1800" dirty="0"/>
              <a:t> </a:t>
            </a:r>
            <a:r>
              <a:rPr lang="ru-RU" sz="1800" dirty="0" err="1"/>
              <a:t>бізнесу</a:t>
            </a:r>
            <a:r>
              <a:rPr lang="ru-RU" sz="1800" dirty="0"/>
              <a:t>. У той же час </a:t>
            </a:r>
            <a:r>
              <a:rPr lang="ru-RU" sz="1800" dirty="0" err="1"/>
              <a:t>бізнес</a:t>
            </a:r>
            <a:r>
              <a:rPr lang="ru-RU" sz="1800" dirty="0"/>
              <a:t> не </a:t>
            </a:r>
            <a:r>
              <a:rPr lang="ru-RU" sz="1800" dirty="0" err="1"/>
              <a:t>відповідає</a:t>
            </a:r>
            <a:r>
              <a:rPr lang="ru-RU" sz="1800" dirty="0"/>
              <a:t> на </a:t>
            </a:r>
            <a:r>
              <a:rPr lang="ru-RU" sz="1800" dirty="0" err="1"/>
              <a:t>виклик</a:t>
            </a:r>
            <a:r>
              <a:rPr lang="ru-RU" sz="1800" dirty="0"/>
              <a:t>, застигши в </a:t>
            </a:r>
            <a:r>
              <a:rPr lang="ru-RU" sz="1800" dirty="0" err="1"/>
              <a:t>полоні</a:t>
            </a:r>
            <a:r>
              <a:rPr lang="ru-RU" sz="1800" dirty="0"/>
              <a:t> </a:t>
            </a:r>
            <a:r>
              <a:rPr lang="ru-RU" sz="1800" dirty="0" err="1"/>
              <a:t>колишніх</a:t>
            </a:r>
            <a:r>
              <a:rPr lang="ru-RU" sz="1800" dirty="0"/>
              <a:t> парадигм, </a:t>
            </a:r>
            <a:r>
              <a:rPr lang="ru-RU" sz="1800" dirty="0" err="1"/>
              <a:t>зосередившись</a:t>
            </a:r>
            <a:r>
              <a:rPr lang="ru-RU" sz="1800" dirty="0"/>
              <a:t> на </a:t>
            </a:r>
            <a:r>
              <a:rPr lang="ru-RU" sz="1800" dirty="0" err="1"/>
              <a:t>вирішенні</a:t>
            </a:r>
            <a:r>
              <a:rPr lang="ru-RU" sz="1800" dirty="0"/>
              <a:t> </a:t>
            </a:r>
            <a:r>
              <a:rPr lang="ru-RU" sz="1800" dirty="0" err="1"/>
              <a:t>лише</a:t>
            </a:r>
            <a:r>
              <a:rPr lang="ru-RU" sz="1800" dirty="0"/>
              <a:t> </a:t>
            </a:r>
            <a:r>
              <a:rPr lang="ru-RU" sz="1800" dirty="0" err="1"/>
              <a:t>поточних</a:t>
            </a:r>
            <a:r>
              <a:rPr lang="ru-RU" sz="1800" dirty="0"/>
              <a:t> проблем. На думку </a:t>
            </a:r>
            <a:r>
              <a:rPr lang="ru-RU" sz="1800" dirty="0" err="1"/>
              <a:t>багатьох</a:t>
            </a:r>
            <a:r>
              <a:rPr lang="ru-RU" sz="1800" dirty="0"/>
              <a:t>, криза </a:t>
            </a:r>
            <a:r>
              <a:rPr lang="ru-RU" sz="1800" dirty="0" err="1"/>
              <a:t>вже</a:t>
            </a:r>
            <a:r>
              <a:rPr lang="ru-RU" sz="1800" dirty="0"/>
              <a:t> настала, а </a:t>
            </a:r>
            <a:r>
              <a:rPr lang="ru-RU" sz="1800" dirty="0" err="1"/>
              <a:t>її</a:t>
            </a:r>
            <a:r>
              <a:rPr lang="ru-RU" sz="1800" dirty="0"/>
              <a:t> все </a:t>
            </a:r>
            <a:r>
              <a:rPr lang="ru-RU" sz="1800" dirty="0" err="1"/>
              <a:t>ще</a:t>
            </a:r>
            <a:r>
              <a:rPr lang="ru-RU" sz="1800" dirty="0"/>
              <a:t> </a:t>
            </a:r>
            <a:r>
              <a:rPr lang="ru-RU" sz="1800" dirty="0" err="1"/>
              <a:t>продовжують</a:t>
            </a:r>
            <a:r>
              <a:rPr lang="ru-RU" sz="1800" dirty="0"/>
              <a:t> </a:t>
            </a:r>
            <a:r>
              <a:rPr lang="ru-RU" sz="1800" dirty="0" err="1"/>
              <a:t>заперечувати</a:t>
            </a:r>
            <a:r>
              <a:rPr lang="ru-RU" sz="1800" dirty="0"/>
              <a:t>.</a:t>
            </a:r>
            <a:endParaRPr lang="uk-UA" sz="1800" dirty="0"/>
          </a:p>
        </p:txBody>
      </p:sp>
      <p:pic>
        <p:nvPicPr>
          <p:cNvPr id="5" name="Объект 4"/>
          <p:cNvPicPr>
            <a:picLocks noGrp="1" noChangeAspect="1"/>
          </p:cNvPicPr>
          <p:nvPr>
            <p:ph sz="half" idx="2"/>
          </p:nvPr>
        </p:nvPicPr>
        <p:blipFill>
          <a:blip r:embed="rId2"/>
          <a:stretch>
            <a:fillRect/>
          </a:stretch>
        </p:blipFill>
        <p:spPr>
          <a:xfrm>
            <a:off x="6429894" y="2282876"/>
            <a:ext cx="5181600" cy="34560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51619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a:bodyPr>
          <a:lstStyle/>
          <a:p>
            <a:pPr algn="just"/>
            <a:r>
              <a:rPr lang="uk-UA" b="1" dirty="0"/>
              <a:t>Домовленості.</a:t>
            </a:r>
            <a:r>
              <a:rPr lang="uk-UA" dirty="0"/>
              <a:t> </a:t>
            </a:r>
          </a:p>
          <a:p>
            <a:pPr algn="just"/>
            <a:r>
              <a:rPr lang="uk-UA" dirty="0"/>
              <a:t>Поясніть, які «дозволи» видає вам підопічний, обміняйтеся очікуваннями. Обговоріть, яку підтримку та які виклики бажає отримати підопічний; домовтесь про особисту відповідальність.</a:t>
            </a:r>
          </a:p>
          <a:p>
            <a:endParaRPr lang="uk-UA" dirty="0"/>
          </a:p>
        </p:txBody>
      </p:sp>
      <p:pic>
        <p:nvPicPr>
          <p:cNvPr id="5" name="Місце для вмісту 4">
            <a:extLst>
              <a:ext uri="{FF2B5EF4-FFF2-40B4-BE49-F238E27FC236}">
                <a16:creationId xmlns:a16="http://schemas.microsoft.com/office/drawing/2014/main" id="{02AF0458-863F-4ACF-8058-AB6B9B70A071}"/>
              </a:ext>
            </a:extLst>
          </p:cNvPr>
          <p:cNvPicPr>
            <a:picLocks noGrp="1" noChangeAspect="1"/>
          </p:cNvPicPr>
          <p:nvPr>
            <p:ph sz="half" idx="2"/>
          </p:nvPr>
        </p:nvPicPr>
        <p:blipFill>
          <a:blip r:embed="rId2"/>
          <a:stretch>
            <a:fillRect/>
          </a:stretch>
        </p:blipFill>
        <p:spPr>
          <a:xfrm>
            <a:off x="6376386" y="2835788"/>
            <a:ext cx="5181600" cy="2740680"/>
          </a:xfrm>
          <a:prstGeom prst="rect">
            <a:avLst/>
          </a:prstGeom>
        </p:spPr>
      </p:pic>
    </p:spTree>
    <p:extLst>
      <p:ext uri="{BB962C8B-B14F-4D97-AF65-F5344CB8AC3E}">
        <p14:creationId xmlns:p14="http://schemas.microsoft.com/office/powerpoint/2010/main" val="3405941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a:bodyPr>
          <a:lstStyle/>
          <a:p>
            <a:pPr algn="just"/>
            <a:r>
              <a:rPr lang="uk-UA" b="1" dirty="0"/>
              <a:t>Лікнеп для підопічного. </a:t>
            </a:r>
          </a:p>
          <a:p>
            <a:pPr algn="just"/>
            <a:r>
              <a:rPr lang="uk-UA" dirty="0"/>
              <a:t>Що таке </a:t>
            </a:r>
            <a:r>
              <a:rPr lang="uk-UA" dirty="0" err="1"/>
              <a:t>коучинг</a:t>
            </a:r>
            <a:r>
              <a:rPr lang="uk-UA" dirty="0"/>
              <a:t> (на відміну від </a:t>
            </a:r>
            <a:r>
              <a:rPr lang="uk-UA" dirty="0" err="1"/>
              <a:t>менторства</a:t>
            </a:r>
            <a:r>
              <a:rPr lang="uk-UA" dirty="0"/>
              <a:t>, консультування);</a:t>
            </a:r>
          </a:p>
          <a:p>
            <a:pPr algn="just"/>
            <a:r>
              <a:rPr lang="uk-UA" dirty="0"/>
              <a:t>загальна відповідальність </a:t>
            </a:r>
            <a:r>
              <a:rPr lang="uk-UA" dirty="0" err="1"/>
              <a:t>коуча</a:t>
            </a:r>
            <a:r>
              <a:rPr lang="uk-UA" dirty="0"/>
              <a:t> та підопічного за розвиток відносин;</a:t>
            </a:r>
          </a:p>
          <a:p>
            <a:pPr algn="just"/>
            <a:r>
              <a:rPr lang="uk-UA" dirty="0"/>
              <a:t>необхідність повного залучення підопічного.</a:t>
            </a:r>
          </a:p>
          <a:p>
            <a:endParaRPr lang="uk-UA" dirty="0"/>
          </a:p>
        </p:txBody>
      </p:sp>
      <p:pic>
        <p:nvPicPr>
          <p:cNvPr id="5" name="Місце для вмісту 4">
            <a:extLst>
              <a:ext uri="{FF2B5EF4-FFF2-40B4-BE49-F238E27FC236}">
                <a16:creationId xmlns:a16="http://schemas.microsoft.com/office/drawing/2014/main" id="{8C0B9BB2-8810-4224-BFA1-24C752FA723F}"/>
              </a:ext>
            </a:extLst>
          </p:cNvPr>
          <p:cNvPicPr>
            <a:picLocks noGrp="1" noChangeAspect="1"/>
          </p:cNvPicPr>
          <p:nvPr>
            <p:ph sz="half" idx="2"/>
          </p:nvPr>
        </p:nvPicPr>
        <p:blipFill>
          <a:blip r:embed="rId2"/>
          <a:stretch>
            <a:fillRect/>
          </a:stretch>
        </p:blipFill>
        <p:spPr>
          <a:xfrm>
            <a:off x="6172200" y="2283619"/>
            <a:ext cx="5181600" cy="3454400"/>
          </a:xfrm>
          <a:prstGeom prst="rect">
            <a:avLst/>
          </a:prstGeom>
        </p:spPr>
      </p:pic>
    </p:spTree>
    <p:extLst>
      <p:ext uri="{BB962C8B-B14F-4D97-AF65-F5344CB8AC3E}">
        <p14:creationId xmlns:p14="http://schemas.microsoft.com/office/powerpoint/2010/main" val="3424292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92500" lnSpcReduction="10000"/>
          </a:bodyPr>
          <a:lstStyle/>
          <a:p>
            <a:pPr algn="just"/>
            <a:r>
              <a:rPr lang="uk-UA" b="1" dirty="0"/>
              <a:t>Цілі</a:t>
            </a:r>
          </a:p>
          <a:p>
            <a:pPr algn="just"/>
            <a:r>
              <a:rPr lang="uk-UA" dirty="0" err="1"/>
              <a:t>Поставте</a:t>
            </a:r>
            <a:r>
              <a:rPr lang="uk-UA" dirty="0"/>
              <a:t> перед собою цілі, що надихають і заряджають енергією (коротко-, середньо- і довгострокові);</a:t>
            </a:r>
          </a:p>
          <a:p>
            <a:pPr algn="just"/>
            <a:r>
              <a:rPr lang="uk-UA" dirty="0"/>
              <a:t>якщо потрібно, </a:t>
            </a:r>
            <a:r>
              <a:rPr lang="uk-UA" dirty="0" err="1"/>
              <a:t>співвіднесіть</a:t>
            </a:r>
            <a:r>
              <a:rPr lang="uk-UA" dirty="0"/>
              <a:t> їх із останньою регулярною оцінкою ефективності;</a:t>
            </a:r>
          </a:p>
          <a:p>
            <a:pPr algn="just"/>
            <a:r>
              <a:rPr lang="uk-UA" dirty="0"/>
              <a:t>домовтеся про те, як саме ви обоє працюватимете над досягненням цих цілей.</a:t>
            </a:r>
          </a:p>
        </p:txBody>
      </p:sp>
      <p:pic>
        <p:nvPicPr>
          <p:cNvPr id="5" name="Місце для вмісту 4">
            <a:extLst>
              <a:ext uri="{FF2B5EF4-FFF2-40B4-BE49-F238E27FC236}">
                <a16:creationId xmlns:a16="http://schemas.microsoft.com/office/drawing/2014/main" id="{4E48A434-48E0-4B5D-8139-F89EC5258A62}"/>
              </a:ext>
            </a:extLst>
          </p:cNvPr>
          <p:cNvPicPr>
            <a:picLocks noGrp="1" noChangeAspect="1"/>
          </p:cNvPicPr>
          <p:nvPr>
            <p:ph sz="half" idx="2"/>
          </p:nvPr>
        </p:nvPicPr>
        <p:blipFill>
          <a:blip r:embed="rId2"/>
          <a:stretch>
            <a:fillRect/>
          </a:stretch>
        </p:blipFill>
        <p:spPr>
          <a:xfrm>
            <a:off x="6259497" y="2571305"/>
            <a:ext cx="5181600" cy="2879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3793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lnSpcReduction="10000"/>
          </a:bodyPr>
          <a:lstStyle/>
          <a:p>
            <a:pPr algn="just"/>
            <a:r>
              <a:rPr lang="uk-UA" b="1" dirty="0"/>
              <a:t>Основні віхи особистої історії. </a:t>
            </a:r>
          </a:p>
          <a:p>
            <a:pPr algn="just"/>
            <a:r>
              <a:rPr lang="uk-UA" dirty="0"/>
              <a:t>Попросіть підопічного заздалегідь підготувати огляд головних поворотних пунктів його життєвого шляху (не йдеться про повну автобіографію);</a:t>
            </a:r>
          </a:p>
          <a:p>
            <a:pPr algn="just"/>
            <a:r>
              <a:rPr lang="uk-UA" dirty="0"/>
              <a:t>разом зверніть увагу на закономірності поведінки та систему переконань.</a:t>
            </a:r>
          </a:p>
          <a:p>
            <a:endParaRPr lang="uk-UA" dirty="0"/>
          </a:p>
          <a:p>
            <a:endParaRPr lang="uk-UA" dirty="0"/>
          </a:p>
        </p:txBody>
      </p:sp>
      <p:pic>
        <p:nvPicPr>
          <p:cNvPr id="5" name="Місце для вмісту 4">
            <a:extLst>
              <a:ext uri="{FF2B5EF4-FFF2-40B4-BE49-F238E27FC236}">
                <a16:creationId xmlns:a16="http://schemas.microsoft.com/office/drawing/2014/main" id="{132D435F-1F92-4DBB-88DD-0112CE8893D9}"/>
              </a:ext>
            </a:extLst>
          </p:cNvPr>
          <p:cNvPicPr>
            <a:picLocks noGrp="1" noChangeAspect="1"/>
          </p:cNvPicPr>
          <p:nvPr>
            <p:ph sz="half" idx="2"/>
          </p:nvPr>
        </p:nvPicPr>
        <p:blipFill>
          <a:blip r:embed="rId2"/>
          <a:stretch>
            <a:fillRect/>
          </a:stretch>
        </p:blipFill>
        <p:spPr>
          <a:xfrm>
            <a:off x="6587786" y="2567643"/>
            <a:ext cx="4445632" cy="2847736"/>
          </a:xfrm>
          <a:prstGeom prst="rect">
            <a:avLst/>
          </a:prstGeom>
        </p:spPr>
      </p:pic>
    </p:spTree>
    <p:extLst>
      <p:ext uri="{BB962C8B-B14F-4D97-AF65-F5344CB8AC3E}">
        <p14:creationId xmlns:p14="http://schemas.microsoft.com/office/powerpoint/2010/main" val="1360441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lnSpcReduction="10000"/>
          </a:bodyPr>
          <a:lstStyle/>
          <a:p>
            <a:pPr algn="just"/>
            <a:r>
              <a:rPr lang="uk-UA" b="1" dirty="0"/>
              <a:t>Джерела енергії чи цінності. </a:t>
            </a:r>
          </a:p>
          <a:p>
            <a:pPr algn="just"/>
            <a:r>
              <a:rPr lang="uk-UA" dirty="0"/>
              <a:t>З'ясуйте ключові цінності; </a:t>
            </a:r>
          </a:p>
          <a:p>
            <a:pPr algn="just"/>
            <a:r>
              <a:rPr lang="uk-UA" dirty="0"/>
              <a:t>визначте сильні сторони; </a:t>
            </a:r>
          </a:p>
          <a:p>
            <a:pPr algn="just"/>
            <a:r>
              <a:rPr lang="uk-UA" dirty="0"/>
              <a:t>пошукайте метафори, що надихають підопічного; </a:t>
            </a:r>
          </a:p>
          <a:p>
            <a:pPr algn="just"/>
            <a:r>
              <a:rPr lang="uk-UA" dirty="0"/>
              <a:t>проясніть його уявні установки та сковуючі переконання.</a:t>
            </a:r>
          </a:p>
          <a:p>
            <a:endParaRPr lang="uk-UA" dirty="0"/>
          </a:p>
        </p:txBody>
      </p:sp>
      <p:pic>
        <p:nvPicPr>
          <p:cNvPr id="5" name="Місце для вмісту 4">
            <a:extLst>
              <a:ext uri="{FF2B5EF4-FFF2-40B4-BE49-F238E27FC236}">
                <a16:creationId xmlns:a16="http://schemas.microsoft.com/office/drawing/2014/main" id="{8CE6755E-BC35-4B42-8B06-C5B0D5B0DCDC}"/>
              </a:ext>
            </a:extLst>
          </p:cNvPr>
          <p:cNvPicPr>
            <a:picLocks noGrp="1" noChangeAspect="1"/>
          </p:cNvPicPr>
          <p:nvPr>
            <p:ph sz="half" idx="2"/>
          </p:nvPr>
        </p:nvPicPr>
        <p:blipFill>
          <a:blip r:embed="rId2"/>
          <a:stretch>
            <a:fillRect/>
          </a:stretch>
        </p:blipFill>
        <p:spPr>
          <a:xfrm>
            <a:off x="6172200" y="2394160"/>
            <a:ext cx="5181600" cy="3233318"/>
          </a:xfrm>
          <a:prstGeom prst="rect">
            <a:avLst/>
          </a:prstGeom>
        </p:spPr>
      </p:pic>
    </p:spTree>
    <p:extLst>
      <p:ext uri="{BB962C8B-B14F-4D97-AF65-F5344CB8AC3E}">
        <p14:creationId xmlns:p14="http://schemas.microsoft.com/office/powerpoint/2010/main" val="2153489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Між зустрічами</a:t>
            </a:r>
          </a:p>
        </p:txBody>
      </p:sp>
      <p:sp>
        <p:nvSpPr>
          <p:cNvPr id="3" name="Объект 2"/>
          <p:cNvSpPr>
            <a:spLocks noGrp="1"/>
          </p:cNvSpPr>
          <p:nvPr>
            <p:ph sz="half" idx="1"/>
          </p:nvPr>
        </p:nvSpPr>
        <p:spPr/>
        <p:txBody>
          <a:bodyPr>
            <a:normAutofit fontScale="77500" lnSpcReduction="20000"/>
          </a:bodyPr>
          <a:lstStyle/>
          <a:p>
            <a:pPr algn="just"/>
            <a:r>
              <a:rPr lang="uk-UA" dirty="0"/>
              <a:t>Не забувайте, що головна робота відбувається між заняттями, коли підопічний свідомо намагається поводитися по-іншому та застосовує отриману інформацію до реального життя та роботи. Ось чому так важливо забезпечувати особисту відповідальність та зворотний зв'язок, разом звіряти маршрут.</a:t>
            </a:r>
          </a:p>
          <a:p>
            <a:pPr algn="just"/>
            <a:r>
              <a:rPr lang="uk-UA" dirty="0"/>
              <a:t>Необхідно фіксувати бажаний результат, намічені дії та їх терміни, а на наступних заняттях перевіряти, що сталося.</a:t>
            </a:r>
          </a:p>
        </p:txBody>
      </p:sp>
      <p:pic>
        <p:nvPicPr>
          <p:cNvPr id="5" name="Місце для вмісту 4">
            <a:extLst>
              <a:ext uri="{FF2B5EF4-FFF2-40B4-BE49-F238E27FC236}">
                <a16:creationId xmlns:a16="http://schemas.microsoft.com/office/drawing/2014/main" id="{093FE8E1-273A-494A-8B68-E585D37BFB02}"/>
              </a:ext>
            </a:extLst>
          </p:cNvPr>
          <p:cNvPicPr>
            <a:picLocks noGrp="1" noChangeAspect="1"/>
          </p:cNvPicPr>
          <p:nvPr>
            <p:ph sz="half" idx="2"/>
          </p:nvPr>
        </p:nvPicPr>
        <p:blipFill>
          <a:blip r:embed="rId2"/>
          <a:stretch>
            <a:fillRect/>
          </a:stretch>
        </p:blipFill>
        <p:spPr>
          <a:xfrm>
            <a:off x="6837007" y="1394696"/>
            <a:ext cx="4088757" cy="4351338"/>
          </a:xfrm>
          <a:prstGeom prst="rect">
            <a:avLst/>
          </a:prstGeom>
        </p:spPr>
      </p:pic>
    </p:spTree>
    <p:extLst>
      <p:ext uri="{BB962C8B-B14F-4D97-AF65-F5344CB8AC3E}">
        <p14:creationId xmlns:p14="http://schemas.microsoft.com/office/powerpoint/2010/main" val="2711786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err="1"/>
              <a:t>Наступні</a:t>
            </a:r>
            <a:r>
              <a:rPr lang="ru-RU" dirty="0"/>
              <a:t> </a:t>
            </a:r>
            <a:r>
              <a:rPr lang="ru-RU" dirty="0" err="1"/>
              <a:t>зустрічі</a:t>
            </a:r>
            <a:br>
              <a:rPr lang="ru-RU" dirty="0"/>
            </a:br>
            <a:endParaRPr lang="uk-UA" dirty="0"/>
          </a:p>
        </p:txBody>
      </p:sp>
      <p:sp>
        <p:nvSpPr>
          <p:cNvPr id="3" name="Объект 2"/>
          <p:cNvSpPr>
            <a:spLocks noGrp="1"/>
          </p:cNvSpPr>
          <p:nvPr>
            <p:ph sz="half" idx="1"/>
          </p:nvPr>
        </p:nvSpPr>
        <p:spPr/>
        <p:txBody>
          <a:bodyPr>
            <a:normAutofit/>
          </a:bodyPr>
          <a:lstStyle/>
          <a:p>
            <a:pPr marL="0" indent="0" algn="just">
              <a:buNone/>
            </a:pPr>
            <a:r>
              <a:rPr lang="ru-RU" dirty="0" err="1"/>
              <a:t>Здебільшого</a:t>
            </a:r>
            <a:r>
              <a:rPr lang="ru-RU" dirty="0"/>
              <a:t> структура </a:t>
            </a:r>
            <a:r>
              <a:rPr lang="ru-RU" dirty="0" err="1"/>
              <a:t>інших</a:t>
            </a:r>
            <a:r>
              <a:rPr lang="ru-RU" dirty="0"/>
              <a:t> занять буде </a:t>
            </a:r>
            <a:r>
              <a:rPr lang="ru-RU" dirty="0" err="1"/>
              <a:t>така</a:t>
            </a:r>
            <a:r>
              <a:rPr lang="ru-RU" dirty="0"/>
              <a:t>:</a:t>
            </a:r>
          </a:p>
          <a:p>
            <a:pPr algn="just"/>
            <a:r>
              <a:rPr lang="ru-RU" dirty="0" err="1"/>
              <a:t>обговорення</a:t>
            </a:r>
            <a:r>
              <a:rPr lang="ru-RU" dirty="0"/>
              <a:t> </a:t>
            </a:r>
            <a:r>
              <a:rPr lang="ru-RU" dirty="0" err="1"/>
              <a:t>результатів</a:t>
            </a:r>
            <a:r>
              <a:rPr lang="ru-RU" dirty="0"/>
              <a:t> </a:t>
            </a:r>
            <a:r>
              <a:rPr lang="ru-RU" dirty="0" err="1"/>
              <a:t>попередньої</a:t>
            </a:r>
            <a:r>
              <a:rPr lang="ru-RU" dirty="0"/>
              <a:t> </a:t>
            </a:r>
            <a:r>
              <a:rPr lang="ru-RU" dirty="0" err="1"/>
              <a:t>зустрічі</a:t>
            </a:r>
            <a:r>
              <a:rPr lang="ru-RU" dirty="0"/>
              <a:t>;</a:t>
            </a:r>
          </a:p>
          <a:p>
            <a:pPr algn="just"/>
            <a:r>
              <a:rPr lang="ru-RU" dirty="0"/>
              <a:t>постановка </a:t>
            </a:r>
            <a:r>
              <a:rPr lang="ru-RU" dirty="0" err="1"/>
              <a:t>цілей</a:t>
            </a:r>
            <a:r>
              <a:rPr lang="ru-RU" dirty="0"/>
              <a:t> поточного </a:t>
            </a:r>
            <a:r>
              <a:rPr lang="ru-RU" dirty="0" err="1"/>
              <a:t>заняття</a:t>
            </a:r>
            <a:r>
              <a:rPr lang="ru-RU" dirty="0"/>
              <a:t>;</a:t>
            </a:r>
          </a:p>
          <a:p>
            <a:pPr algn="just"/>
            <a:r>
              <a:rPr lang="ru-RU" dirty="0" err="1"/>
              <a:t>коучинг</a:t>
            </a:r>
            <a:r>
              <a:rPr lang="ru-RU" dirty="0"/>
              <a:t>;</a:t>
            </a:r>
          </a:p>
          <a:p>
            <a:pPr algn="just"/>
            <a:r>
              <a:rPr lang="ru-RU" dirty="0" err="1"/>
              <a:t>домовленості</a:t>
            </a:r>
            <a:r>
              <a:rPr lang="ru-RU" dirty="0"/>
              <a:t> на </a:t>
            </a:r>
            <a:r>
              <a:rPr lang="ru-RU" dirty="0" err="1"/>
              <a:t>наступний</a:t>
            </a:r>
            <a:r>
              <a:rPr lang="ru-RU" dirty="0"/>
              <a:t> </a:t>
            </a:r>
            <a:r>
              <a:rPr lang="ru-RU" dirty="0" err="1"/>
              <a:t>відрізок</a:t>
            </a:r>
            <a:r>
              <a:rPr lang="ru-RU" dirty="0"/>
              <a:t> часу</a:t>
            </a:r>
            <a:endParaRPr lang="uk-UA" dirty="0"/>
          </a:p>
        </p:txBody>
      </p:sp>
      <p:pic>
        <p:nvPicPr>
          <p:cNvPr id="5" name="Місце для вмісту 4">
            <a:extLst>
              <a:ext uri="{FF2B5EF4-FFF2-40B4-BE49-F238E27FC236}">
                <a16:creationId xmlns:a16="http://schemas.microsoft.com/office/drawing/2014/main" id="{94C9E30F-37D9-4812-9CD7-14E2D88D21DA}"/>
              </a:ext>
            </a:extLst>
          </p:cNvPr>
          <p:cNvPicPr>
            <a:picLocks noGrp="1" noChangeAspect="1"/>
          </p:cNvPicPr>
          <p:nvPr>
            <p:ph sz="half" idx="2"/>
          </p:nvPr>
        </p:nvPicPr>
        <p:blipFill>
          <a:blip r:embed="rId2"/>
          <a:stretch>
            <a:fillRect/>
          </a:stretch>
        </p:blipFill>
        <p:spPr>
          <a:xfrm>
            <a:off x="6648913" y="2467992"/>
            <a:ext cx="4705458" cy="3080552"/>
          </a:xfrm>
          <a:prstGeom prst="rect">
            <a:avLst/>
          </a:prstGeom>
        </p:spPr>
      </p:pic>
    </p:spTree>
    <p:extLst>
      <p:ext uri="{BB962C8B-B14F-4D97-AF65-F5344CB8AC3E}">
        <p14:creationId xmlns:p14="http://schemas.microsoft.com/office/powerpoint/2010/main" val="2879582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360-градусний зворотний зв'язок</a:t>
            </a:r>
          </a:p>
        </p:txBody>
      </p:sp>
      <p:sp>
        <p:nvSpPr>
          <p:cNvPr id="3" name="Объект 2"/>
          <p:cNvSpPr>
            <a:spLocks noGrp="1"/>
          </p:cNvSpPr>
          <p:nvPr>
            <p:ph sz="half" idx="1"/>
          </p:nvPr>
        </p:nvSpPr>
        <p:spPr>
          <a:xfrm>
            <a:off x="738447" y="1835250"/>
            <a:ext cx="5181600" cy="4351338"/>
          </a:xfrm>
        </p:spPr>
        <p:txBody>
          <a:bodyPr>
            <a:normAutofit fontScale="92500" lnSpcReduction="20000"/>
          </a:bodyPr>
          <a:lstStyle/>
          <a:p>
            <a:pPr algn="just"/>
            <a:r>
              <a:rPr lang="uk-UA" dirty="0"/>
              <a:t>Спеціальна зустріч, присвячена 360-градусному зворотному зв'язку, може бути дуже корисним інструментом як на початку, так і наприкінці курсу. Для цього ви ставите питання (за допомогою опитувальника чи інтерв'ю) керівнику підопічного, його безпосереднім підлеглим, а також колегам, щоб з'ясувати, який вплив зробив </a:t>
            </a:r>
            <a:r>
              <a:rPr lang="uk-UA" dirty="0" err="1"/>
              <a:t>коучинг</a:t>
            </a:r>
            <a:r>
              <a:rPr lang="uk-UA" dirty="0"/>
              <a:t>. </a:t>
            </a:r>
          </a:p>
        </p:txBody>
      </p:sp>
      <p:pic>
        <p:nvPicPr>
          <p:cNvPr id="5" name="Місце для вмісту 4">
            <a:extLst>
              <a:ext uri="{FF2B5EF4-FFF2-40B4-BE49-F238E27FC236}">
                <a16:creationId xmlns:a16="http://schemas.microsoft.com/office/drawing/2014/main" id="{6191840B-5ED8-4FE2-A37A-88109CA7049A}"/>
              </a:ext>
            </a:extLst>
          </p:cNvPr>
          <p:cNvPicPr>
            <a:picLocks noGrp="1" noChangeAspect="1"/>
          </p:cNvPicPr>
          <p:nvPr>
            <p:ph sz="half" idx="2"/>
          </p:nvPr>
        </p:nvPicPr>
        <p:blipFill>
          <a:blip r:embed="rId2"/>
          <a:stretch>
            <a:fillRect/>
          </a:stretch>
        </p:blipFill>
        <p:spPr>
          <a:xfrm>
            <a:off x="6349753" y="1835250"/>
            <a:ext cx="5181600" cy="4063305"/>
          </a:xfrm>
          <a:prstGeom prst="rect">
            <a:avLst/>
          </a:prstGeom>
        </p:spPr>
      </p:pic>
    </p:spTree>
    <p:extLst>
      <p:ext uri="{BB962C8B-B14F-4D97-AF65-F5344CB8AC3E}">
        <p14:creationId xmlns:p14="http://schemas.microsoft.com/office/powerpoint/2010/main" val="147913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85000" lnSpcReduction="10000"/>
          </a:bodyPr>
          <a:lstStyle/>
          <a:p>
            <a:pPr algn="just"/>
            <a:r>
              <a:rPr lang="uk-UA" dirty="0"/>
              <a:t>На початку курсу отримана інформація служить основою та стартовою позицією, що допомагає зрозуміти, які навички підопічного найбільше потребують розвитку за допомогою </a:t>
            </a:r>
            <a:r>
              <a:rPr lang="uk-UA" dirty="0" err="1"/>
              <a:t>коучингу</a:t>
            </a:r>
            <a:r>
              <a:rPr lang="uk-UA" dirty="0"/>
              <a:t>. Повторення процедури наприкінці курсу допомагає оцінити прогрес. Якщо ваш курс триває довго, наприклад 12 місяців, 360-градусний зворотний зв'язок можна повторити і в середині.</a:t>
            </a:r>
          </a:p>
          <a:p>
            <a:endParaRPr lang="uk-UA" dirty="0"/>
          </a:p>
        </p:txBody>
      </p:sp>
      <p:pic>
        <p:nvPicPr>
          <p:cNvPr id="5" name="Місце для вмісту 4">
            <a:extLst>
              <a:ext uri="{FF2B5EF4-FFF2-40B4-BE49-F238E27FC236}">
                <a16:creationId xmlns:a16="http://schemas.microsoft.com/office/drawing/2014/main" id="{44654739-5A89-4066-AB6F-931BEC459F03}"/>
              </a:ext>
            </a:extLst>
          </p:cNvPr>
          <p:cNvPicPr>
            <a:picLocks noGrp="1" noChangeAspect="1"/>
          </p:cNvPicPr>
          <p:nvPr>
            <p:ph sz="half" idx="2"/>
          </p:nvPr>
        </p:nvPicPr>
        <p:blipFill>
          <a:blip r:embed="rId2"/>
          <a:stretch>
            <a:fillRect/>
          </a:stretch>
        </p:blipFill>
        <p:spPr>
          <a:xfrm>
            <a:off x="6477000" y="2296319"/>
            <a:ext cx="4572000" cy="3429000"/>
          </a:xfrm>
          <a:prstGeom prst="rect">
            <a:avLst/>
          </a:prstGeom>
        </p:spPr>
      </p:pic>
    </p:spTree>
    <p:extLst>
      <p:ext uri="{BB962C8B-B14F-4D97-AF65-F5344CB8AC3E}">
        <p14:creationId xmlns:p14="http://schemas.microsoft.com/office/powerpoint/2010/main" val="3877910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ЕКОНОМІКА СЛУЖИТЬ ЛЮДИНІ </a:t>
            </a:r>
          </a:p>
        </p:txBody>
      </p:sp>
      <p:sp>
        <p:nvSpPr>
          <p:cNvPr id="3" name="Объект 2"/>
          <p:cNvSpPr>
            <a:spLocks noGrp="1"/>
          </p:cNvSpPr>
          <p:nvPr>
            <p:ph sz="half" idx="1"/>
          </p:nvPr>
        </p:nvSpPr>
        <p:spPr>
          <a:xfrm>
            <a:off x="838200" y="1504604"/>
            <a:ext cx="5181600" cy="4681984"/>
          </a:xfrm>
        </p:spPr>
        <p:txBody>
          <a:bodyPr>
            <a:noAutofit/>
          </a:bodyPr>
          <a:lstStyle/>
          <a:p>
            <a:pPr marL="0" indent="0">
              <a:buNone/>
            </a:pPr>
            <a:r>
              <a:rPr lang="uk-UA" sz="1600" dirty="0"/>
              <a:t>Багато хто вже прийняв як даність неминучі зміни в позиції та ролі бізнесу. Зміни й справді відбуваються, причому головним чином під тиском громадськості. Широкі маси дали зрозуміти, що вони не обслуговуватимуть економіку: вони вимагають, щоб економіка служила їм. </a:t>
            </a:r>
          </a:p>
          <a:p>
            <a:r>
              <a:rPr lang="uk-UA" sz="1600" i="1" dirty="0"/>
              <a:t>Що буде далі? Чи вдасться провести коригування курсу в міру того, як великі компанії </a:t>
            </a:r>
            <a:r>
              <a:rPr lang="uk-UA" sz="1600" i="1" dirty="0" err="1"/>
              <a:t>навчаться</a:t>
            </a:r>
            <a:r>
              <a:rPr lang="uk-UA" sz="1600" i="1" dirty="0"/>
              <a:t> бачити свою відповідальність, своє справжнє призначення та зміст? </a:t>
            </a:r>
          </a:p>
          <a:p>
            <a:r>
              <a:rPr lang="uk-UA" sz="1600" i="1" dirty="0"/>
              <a:t>Чи сліпа гонитва за багатством за всяку ціну триватиме, доки її лідери не налетять на барикади, збудовані звичайними людьми із сучасними високими вимогами та устремліннями?</a:t>
            </a:r>
          </a:p>
          <a:p>
            <a:pPr marL="0" indent="0">
              <a:buNone/>
            </a:pPr>
            <a:r>
              <a:rPr lang="uk-UA" sz="1600" dirty="0"/>
              <a:t>Компанії, яка думає про майбутнє, варто не просто намагатися йти в ногу з громадською думкою, але діяти запобіжно, при цьому чітко усвідомлюючи свою відповідальність перед суспільством.</a:t>
            </a:r>
          </a:p>
        </p:txBody>
      </p:sp>
      <p:pic>
        <p:nvPicPr>
          <p:cNvPr id="5" name="Объект 4"/>
          <p:cNvPicPr>
            <a:picLocks noGrp="1" noChangeAspect="1"/>
          </p:cNvPicPr>
          <p:nvPr>
            <p:ph sz="half" idx="2"/>
          </p:nvPr>
        </p:nvPicPr>
        <p:blipFill>
          <a:blip r:embed="rId2"/>
          <a:stretch>
            <a:fillRect/>
          </a:stretch>
        </p:blipFill>
        <p:spPr>
          <a:xfrm>
            <a:off x="6172200" y="2486819"/>
            <a:ext cx="5181600" cy="3048000"/>
          </a:xfrm>
          <a:prstGeom prst="rect">
            <a:avLst/>
          </a:prstGeom>
          <a:ln>
            <a:noFill/>
          </a:ln>
          <a:effectLst>
            <a:softEdge rad="112500"/>
          </a:effectLst>
        </p:spPr>
      </p:pic>
    </p:spTree>
    <p:extLst>
      <p:ext uri="{BB962C8B-B14F-4D97-AF65-F5344CB8AC3E}">
        <p14:creationId xmlns:p14="http://schemas.microsoft.com/office/powerpoint/2010/main" val="2072461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РОЛЬ БІЗНЕСУ ЗМІНЮЄТЬСЯ </a:t>
            </a:r>
          </a:p>
        </p:txBody>
      </p:sp>
      <p:sp>
        <p:nvSpPr>
          <p:cNvPr id="3" name="Объект 2"/>
          <p:cNvSpPr>
            <a:spLocks noGrp="1"/>
          </p:cNvSpPr>
          <p:nvPr>
            <p:ph sz="half" idx="1"/>
          </p:nvPr>
        </p:nvSpPr>
        <p:spPr/>
        <p:txBody>
          <a:bodyPr>
            <a:normAutofit fontScale="70000" lnSpcReduction="20000"/>
          </a:bodyPr>
          <a:lstStyle/>
          <a:p>
            <a:pPr algn="just"/>
            <a:r>
              <a:rPr lang="uk-UA" dirty="0"/>
              <a:t>Ми стаємо свідками цієї мінливої ​​ролі бізнесу. </a:t>
            </a:r>
            <a:endParaRPr lang="ru-RU" dirty="0"/>
          </a:p>
          <a:p>
            <a:pPr algn="just"/>
            <a:r>
              <a:rPr lang="uk-UA" dirty="0"/>
              <a:t>У вік повної прозорості вимоги світу до приватного сектору стають набагато вищими. Компанії, які роблять суспільні інтереси частиною своєї бізнес-моделі, пожнуть рясні плоди. </a:t>
            </a:r>
          </a:p>
          <a:p>
            <a:pPr algn="just"/>
            <a:r>
              <a:rPr lang="uk-UA" dirty="0"/>
              <a:t>Приватні компанії повинні засвоїти набагато сильніше і все, що охоплює почуття відповідальності. Потрібно прислухатися до відповідальних голосів нового «громадянського суспільства»... Зміцнення недержавних організацій також свідчить про розчарування широкої публіки в усіх існуючих інститутах — урядах, корпораціях, міжнародних організаціях, ЗМІ. </a:t>
            </a:r>
          </a:p>
        </p:txBody>
      </p:sp>
      <p:pic>
        <p:nvPicPr>
          <p:cNvPr id="5" name="Объект 4"/>
          <p:cNvPicPr>
            <a:picLocks noGrp="1" noChangeAspect="1"/>
          </p:cNvPicPr>
          <p:nvPr>
            <p:ph sz="half" idx="2"/>
          </p:nvPr>
        </p:nvPicPr>
        <p:blipFill>
          <a:blip r:embed="rId2"/>
          <a:stretch>
            <a:fillRect/>
          </a:stretch>
        </p:blipFill>
        <p:spPr>
          <a:xfrm>
            <a:off x="6172200" y="2530362"/>
            <a:ext cx="5181600" cy="29609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634944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НАСТУПНА ХВИЛЯ ЕВОЛЮЦІЇ </a:t>
            </a:r>
          </a:p>
        </p:txBody>
      </p:sp>
      <p:sp>
        <p:nvSpPr>
          <p:cNvPr id="3" name="Объект 2"/>
          <p:cNvSpPr>
            <a:spLocks noGrp="1"/>
          </p:cNvSpPr>
          <p:nvPr>
            <p:ph sz="half" idx="1"/>
          </p:nvPr>
        </p:nvSpPr>
        <p:spPr/>
        <p:txBody>
          <a:bodyPr>
            <a:normAutofit fontScale="77500" lnSpcReduction="20000"/>
          </a:bodyPr>
          <a:lstStyle/>
          <a:p>
            <a:pPr algn="just"/>
            <a:r>
              <a:rPr lang="uk-UA" dirty="0"/>
              <a:t>Глобалізація і система миттєвих </a:t>
            </a:r>
            <a:r>
              <a:rPr lang="uk-UA" dirty="0" err="1"/>
              <a:t>зв'язків</a:t>
            </a:r>
            <a:r>
              <a:rPr lang="uk-UA" dirty="0"/>
              <a:t>, що охопила світ, знищують просторові та тимчасові кордони між «ними» і «нами». Так і зовнішні чинники, і внутрішній розвиток спільно руйнують бар'єри і спонукають нас зрозуміти і прийняти спільну для всього людства долю, а також розділити спільну відповідальність за неї. Зрештою, це є останній рівень піраміди Маслоу, який відповідає взаємозалежному мисленню: «це наша спільна справа»</a:t>
            </a:r>
          </a:p>
        </p:txBody>
      </p:sp>
      <p:pic>
        <p:nvPicPr>
          <p:cNvPr id="5" name="Объект 4"/>
          <p:cNvPicPr>
            <a:picLocks noGrp="1" noChangeAspect="1"/>
          </p:cNvPicPr>
          <p:nvPr>
            <p:ph sz="half" idx="2"/>
          </p:nvPr>
        </p:nvPicPr>
        <p:blipFill>
          <a:blip r:embed="rId2"/>
          <a:stretch>
            <a:fillRect/>
          </a:stretch>
        </p:blipFill>
        <p:spPr>
          <a:xfrm>
            <a:off x="6172200" y="1848378"/>
            <a:ext cx="5798128" cy="39092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6759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a:t>ЗОВНІШНІ ЗМІНИ ВІДОБРАЖАЮТЬ ВНУТРІШНЮ РЕАЛЬНІСТЬ </a:t>
            </a:r>
          </a:p>
        </p:txBody>
      </p:sp>
      <p:sp>
        <p:nvSpPr>
          <p:cNvPr id="3" name="Объект 2"/>
          <p:cNvSpPr>
            <a:spLocks noGrp="1"/>
          </p:cNvSpPr>
          <p:nvPr>
            <p:ph sz="half" idx="1"/>
          </p:nvPr>
        </p:nvSpPr>
        <p:spPr/>
        <p:txBody>
          <a:bodyPr>
            <a:normAutofit fontScale="62500" lnSpcReduction="20000"/>
          </a:bodyPr>
          <a:lstStyle/>
          <a:p>
            <a:pPr algn="just"/>
            <a:r>
              <a:rPr lang="uk-UA" dirty="0"/>
              <a:t>Швидко множаться вклади в так звані етичні фонди, повсюдно засуджуються расизм і </a:t>
            </a:r>
            <a:r>
              <a:rPr lang="uk-UA" dirty="0" err="1"/>
              <a:t>сексизм</a:t>
            </a:r>
            <a:r>
              <a:rPr lang="uk-UA" dirty="0"/>
              <a:t>, колись настільки поширені при прийомі на роботу, все більше компаній засвоює принципи соціальної відповідальності і потрійний критерій, потрійний критерій, </a:t>
            </a:r>
            <a:r>
              <a:rPr lang="uk-UA" sz="2900" dirty="0"/>
              <a:t>який спонукає </a:t>
            </a:r>
            <a:r>
              <a:rPr lang="uk-UA" dirty="0"/>
              <a:t> їх враховувати не лише фінансовий, але й соціальні та екологічні фактори. Вимога подібних змін походить від звичайних людей, які хочуть самі вирішувати, як з ними слід звертатися на роботі і як великий бізнес має поважати громадян та споживачів. У той же час глобальне потепління змушує всіх нас, особливо підприємців, серйозно придивитися до своїх цінностей, вчинків і обов'язків і </a:t>
            </a:r>
            <a:r>
              <a:rPr lang="uk-UA" dirty="0" err="1"/>
              <a:t>співвіднести</a:t>
            </a:r>
            <a:r>
              <a:rPr lang="uk-UA" dirty="0"/>
              <a:t> їх з глобальним контекстом.</a:t>
            </a:r>
          </a:p>
        </p:txBody>
      </p:sp>
      <p:pic>
        <p:nvPicPr>
          <p:cNvPr id="5" name="Объект 4"/>
          <p:cNvPicPr>
            <a:picLocks noGrp="1" noChangeAspect="1"/>
          </p:cNvPicPr>
          <p:nvPr>
            <p:ph sz="half" idx="2"/>
          </p:nvPr>
        </p:nvPicPr>
        <p:blipFill>
          <a:blip r:embed="rId2"/>
          <a:stretch>
            <a:fillRect/>
          </a:stretch>
        </p:blipFill>
        <p:spPr>
          <a:xfrm>
            <a:off x="6271953" y="2061226"/>
            <a:ext cx="5181600" cy="3433673"/>
          </a:xfrm>
          <a:prstGeom prst="rect">
            <a:avLst/>
          </a:prstGeom>
          <a:ln>
            <a:noFill/>
          </a:ln>
          <a:effectLst>
            <a:softEdge rad="112500"/>
          </a:effectLst>
        </p:spPr>
      </p:pic>
    </p:spTree>
    <p:extLst>
      <p:ext uri="{BB962C8B-B14F-4D97-AF65-F5344CB8AC3E}">
        <p14:creationId xmlns:p14="http://schemas.microsoft.com/office/powerpoint/2010/main" val="3283956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62500" lnSpcReduction="20000"/>
          </a:bodyPr>
          <a:lstStyle/>
          <a:p>
            <a:pPr algn="just"/>
            <a:r>
              <a:rPr lang="uk-UA" dirty="0"/>
              <a:t>Імовірні наслідки інтенсивного тваринництва, застосування біопалива та генетичної модифікації зернових знову ж таки вимагають серйозної переоцінки методів ведення сільського господарства, і тут однією «любов'ю до природи» не обійтися. Де рвоне наступного разу? Безперечно, під загрозою екологічна стійкість планети, але ми не знаємо її точної «адреси», оскільки захисні механізми самої природи здають і ми пройшли точку неповернення, коли ще можна було передбачити наслідки наших дій. </a:t>
            </a:r>
          </a:p>
          <a:p>
            <a:pPr algn="just"/>
            <a:r>
              <a:rPr lang="uk-UA" dirty="0"/>
              <a:t>Скоро ми пройдемо наступну точку неповернення, після якої вже нічого не можна буде виправити. Проблема набагато серйозніша, ніж уявляється тим, хто хапається за миттєві та абсолютно неадекватні політичні чи корпоративні паліативи</a:t>
            </a:r>
          </a:p>
          <a:p>
            <a:endParaRPr lang="uk-UA" dirty="0"/>
          </a:p>
        </p:txBody>
      </p:sp>
      <p:pic>
        <p:nvPicPr>
          <p:cNvPr id="5" name="Объект 4"/>
          <p:cNvPicPr>
            <a:picLocks noGrp="1" noChangeAspect="1"/>
          </p:cNvPicPr>
          <p:nvPr>
            <p:ph sz="half" idx="2"/>
          </p:nvPr>
        </p:nvPicPr>
        <p:blipFill>
          <a:blip r:embed="rId2"/>
          <a:stretch>
            <a:fillRect/>
          </a:stretch>
        </p:blipFill>
        <p:spPr>
          <a:xfrm>
            <a:off x="6296891" y="2183002"/>
            <a:ext cx="5181600" cy="34561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30084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ЗМІСТ І МЕТА В ОРГАНІЗАЦІЯХ</a:t>
            </a:r>
          </a:p>
        </p:txBody>
      </p:sp>
      <p:sp>
        <p:nvSpPr>
          <p:cNvPr id="3" name="Объект 2"/>
          <p:cNvSpPr>
            <a:spLocks noGrp="1"/>
          </p:cNvSpPr>
          <p:nvPr>
            <p:ph sz="half" idx="1"/>
          </p:nvPr>
        </p:nvSpPr>
        <p:spPr/>
        <p:txBody>
          <a:bodyPr>
            <a:normAutofit fontScale="92500" lnSpcReduction="20000"/>
          </a:bodyPr>
          <a:lstStyle/>
          <a:p>
            <a:pPr algn="just"/>
            <a:r>
              <a:rPr lang="uk-UA" dirty="0"/>
              <a:t> Не дивно, що на такому фоні при підготовці </a:t>
            </a:r>
            <a:r>
              <a:rPr lang="uk-UA" dirty="0" err="1"/>
              <a:t>коучів</a:t>
            </a:r>
            <a:r>
              <a:rPr lang="uk-UA" dirty="0"/>
              <a:t> дедалі частіше ставляться питання про мету та сенс. Вони шукають виходу з нісенітниці корпоративного світу. Як часто </a:t>
            </a:r>
            <a:r>
              <a:rPr lang="uk-UA" dirty="0" err="1"/>
              <a:t>коуч</a:t>
            </a:r>
            <a:r>
              <a:rPr lang="uk-UA" dirty="0"/>
              <a:t> чує скарги підопічного та розмови про зміну роботи, але остерігайтеся спокуси змінити зовнішні форми та структури – </a:t>
            </a:r>
            <a:r>
              <a:rPr lang="uk-UA" b="1" dirty="0"/>
              <a:t>без зміни свідомості все буде марним</a:t>
            </a:r>
          </a:p>
        </p:txBody>
      </p:sp>
      <p:pic>
        <p:nvPicPr>
          <p:cNvPr id="5" name="Объект 4"/>
          <p:cNvPicPr>
            <a:picLocks noGrp="1" noChangeAspect="1"/>
          </p:cNvPicPr>
          <p:nvPr>
            <p:ph sz="half" idx="2"/>
          </p:nvPr>
        </p:nvPicPr>
        <p:blipFill>
          <a:blip r:embed="rId2"/>
          <a:stretch>
            <a:fillRect/>
          </a:stretch>
        </p:blipFill>
        <p:spPr>
          <a:xfrm>
            <a:off x="6172200" y="2177935"/>
            <a:ext cx="5764010" cy="3329361"/>
          </a:xfrm>
          <a:prstGeom prst="ellipse">
            <a:avLst/>
          </a:prstGeom>
          <a:ln>
            <a:noFill/>
          </a:ln>
          <a:effectLst>
            <a:softEdge rad="112500"/>
          </a:effectLst>
        </p:spPr>
      </p:pic>
    </p:spTree>
    <p:extLst>
      <p:ext uri="{BB962C8B-B14F-4D97-AF65-F5344CB8AC3E}">
        <p14:creationId xmlns:p14="http://schemas.microsoft.com/office/powerpoint/2010/main" val="1958040565"/>
      </p:ext>
    </p:extLst>
  </p:cSld>
  <p:clrMapOvr>
    <a:masterClrMapping/>
  </p:clrMapOvr>
</p:sld>
</file>

<file path=ppt/theme/theme1.xml><?xml version="1.0" encoding="utf-8"?>
<a:theme xmlns:a="http://schemas.openxmlformats.org/drawingml/2006/main" name="Шаблон с абстрактным меланхоличным оформлением">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26713845_TF03460530" id="{15CAD117-A89C-408F-9ED5-932228B4E8EE}" vid="{8CE20380-6C5F-47FD-9E12-3AFDC80F9C2C}"/>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Слайды с абстрактным меланхоличным оформлением</Template>
  <TotalTime>228</TotalTime>
  <Words>2643</Words>
  <Application>Microsoft Office PowerPoint</Application>
  <PresentationFormat>Широкий екран</PresentationFormat>
  <Paragraphs>127</Paragraphs>
  <Slides>38</Slides>
  <Notes>1</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38</vt:i4>
      </vt:variant>
    </vt:vector>
  </HeadingPairs>
  <TitlesOfParts>
    <vt:vector size="42" baseType="lpstr">
      <vt:lpstr>Arial</vt:lpstr>
      <vt:lpstr>Calibri</vt:lpstr>
      <vt:lpstr>Century Gothic</vt:lpstr>
      <vt:lpstr>Шаблон с абстрактным меланхоличным оформлением</vt:lpstr>
      <vt:lpstr>Організація коучингу</vt:lpstr>
      <vt:lpstr>Коучинг сенсу та мети</vt:lpstr>
      <vt:lpstr>Презентація PowerPoint</vt:lpstr>
      <vt:lpstr>ЕКОНОМІКА СЛУЖИТЬ ЛЮДИНІ </vt:lpstr>
      <vt:lpstr>РОЛЬ БІЗНЕСУ ЗМІНЮЄТЬСЯ </vt:lpstr>
      <vt:lpstr>НАСТУПНА ХВИЛЯ ЕВОЛЮЦІЇ </vt:lpstr>
      <vt:lpstr>ЗОВНІШНІ ЗМІНИ ВІДОБРАЖАЮТЬ ВНУТРІШНЮ РЕАЛЬНІСТЬ </vt:lpstr>
      <vt:lpstr>Презентація PowerPoint</vt:lpstr>
      <vt:lpstr>ЗМІСТ І МЕТА В ОРГАНІЗАЦІЯХ</vt:lpstr>
      <vt:lpstr>Різниця між метою і змістом </vt:lpstr>
      <vt:lpstr>Презентація PowerPoint</vt:lpstr>
      <vt:lpstr>Презентація PowerPoint</vt:lpstr>
      <vt:lpstr>Вправа подумайте про сенс та мету</vt:lpstr>
      <vt:lpstr>Презентація PowerPoint</vt:lpstr>
      <vt:lpstr>дорости до виклику</vt:lpstr>
      <vt:lpstr>Формальні коучингові зустрічі віч-на-віч</vt:lpstr>
      <vt:lpstr>Презентація PowerPoint</vt:lpstr>
      <vt:lpstr>Кількість годин</vt:lpstr>
      <vt:lpstr>Формат та тривалість</vt:lpstr>
      <vt:lpstr>Презентація PowerPoint</vt:lpstr>
      <vt:lpstr>Пробна зустріч </vt:lpstr>
      <vt:lpstr>Конфіденційність</vt:lpstr>
      <vt:lpstr>Презентація PowerPoint</vt:lpstr>
      <vt:lpstr>Презентація PowerPoint</vt:lpstr>
      <vt:lpstr>Презентація PowerPoint</vt:lpstr>
      <vt:lpstr>Презентація PowerPoint</vt:lpstr>
      <vt:lpstr>Презентація PowerPoint</vt:lpstr>
      <vt:lpstr>Перша зустріч – закладаємо основу</vt:lpstr>
      <vt:lpstr>Теми для першої зустрічі </vt:lpstr>
      <vt:lpstr>Презентація PowerPoint</vt:lpstr>
      <vt:lpstr>Презентація PowerPoint</vt:lpstr>
      <vt:lpstr>Презентація PowerPoint</vt:lpstr>
      <vt:lpstr>Презентація PowerPoint</vt:lpstr>
      <vt:lpstr>Презентація PowerPoint</vt:lpstr>
      <vt:lpstr>Між зустрічами</vt:lpstr>
      <vt:lpstr>Наступні зустрічі </vt:lpstr>
      <vt:lpstr>360-градусний зворотний зв'язок</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Специфіка різних видів коучингу</dc:title>
  <dc:creator>Resonance PC1</dc:creator>
  <cp:lastModifiedBy>Olga</cp:lastModifiedBy>
  <cp:revision>16</cp:revision>
  <dcterms:created xsi:type="dcterms:W3CDTF">2022-11-13T19:21:19Z</dcterms:created>
  <dcterms:modified xsi:type="dcterms:W3CDTF">2023-09-12T16:50:33Z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