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1" r:id="rId7"/>
    <p:sldId id="262" r:id="rId8"/>
    <p:sldId id="260" r:id="rId9"/>
    <p:sldId id="257" r:id="rId10"/>
    <p:sldId id="259" r:id="rId11"/>
    <p:sldId id="258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07D9C-16CA-E181-DE7B-AF5809D3C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FA295C7-02B4-CB13-308B-D20006FC1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0EE2F2-F0EF-CC21-4CAC-07D83AFA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8C4924-FB01-E5C5-E382-4DE30EC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507460-CCFC-6155-FE10-1B626B6E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63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B336A-6269-0308-C818-98153CB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34F13C-23F2-2CCF-7F8C-6D437CD0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D2D0B3-16AA-35D8-AB1C-6BF04C84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472ECB-AD8D-0ED7-5BFE-E37B90ED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E30BF5-4919-9F27-6AD7-09428FA4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63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D737-494B-BA23-0825-305333465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0C6287-72EA-57E9-C212-CB32D0483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D10B9F-7544-D66C-234B-96E9B19F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E23900-55ED-F5CA-5323-1FF1EBC2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6250B0-430A-80D5-9258-8DC61D8C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49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62BBD-80F5-2ECA-9BE1-81ED35F7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DC95C6-3656-EE63-BB25-6840A3F4C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9C304C-7198-CC17-B405-DBC86477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DDEBA3-D34F-CAE0-6A6C-E96910C3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10103D-9876-303E-4DC2-B4606B9D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30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6B4B3-CF12-01CB-D0E5-81E03AD5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BD91D1-E000-02D7-C090-6E5345D14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37CC43-DFAE-A4CB-D33E-CBB708D4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E8E48E-D96F-75A8-8C73-4F8F229B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EBD150-10FA-0910-96A9-2855084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23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AFF3B-01D5-33B6-269E-AB20911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BCEB93-6FFE-BD66-F661-DEE006F26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B0A172-A341-B05F-FE6E-024ABF47E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2AEA2B-AAC1-3501-A316-D2578A85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B6BB0E-5302-373F-0C4D-962E05DF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ED84D3-530F-435A-E604-A4F0629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9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184-015E-D8B1-B0E4-C88045B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7EEF43-6B16-6943-FA35-CF2346CC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94C160-C475-4550-0BAE-63E7E619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C3521CB-ECBC-929E-964C-410B7854D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2C8F5D1-1379-17C8-3F2B-E591014CC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930C84A-BC1E-8EDF-69A8-F74036C8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0C2A014-FED6-2F87-427A-A452F0D1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365ECD2-E496-D7AC-1C95-0F00E8D5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14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FEB5-809A-8FD7-050B-AD273003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E119FD-A044-4014-7F06-0717E34D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3FD9A5-5CB8-171E-EEB8-86D48322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9C252E4-934F-97BB-440C-FC93942B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75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9BD7E14-0AD6-B40F-78B4-406237CA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75D6D10-ACFA-12C0-6ECF-1A165775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7835406-3F87-FD2F-1C6C-4140C471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30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E0EEA-6CD9-15B8-A908-717C28B7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C9CD01-4500-E090-E2CA-44BA9C3DE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B31105-853E-03E4-0D39-B42DE3070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9DE534-59DC-C978-BCC7-81933EEA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C950059-836B-0870-D7EB-83BE951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168311-6B97-5421-E915-F7AB16EA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3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E0F8C-AD3E-B0A7-8CCD-B1BC601D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C8AD119-7F9C-8211-8CC9-251AFB71D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CE0C7A-1FCD-2124-F9D8-CABF8CD01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40296B-5A94-C69B-D1CD-50934802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C5BAC7-4DAA-FB07-D66A-B48756D1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7153DA-A70A-D557-F389-4C4EDB6F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34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7CD54C8-E2D3-C87B-24C2-DE3B7B3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AE38C-C5F4-6981-3499-019AA548F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F3415D-2B6B-7AAB-2AC0-8BBB3258D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D9FBC-2422-4A05-8128-D7BB823D4572}" type="datetimeFigureOut">
              <a:rPr lang="uk-UA" smtClean="0"/>
              <a:t>06.10.2024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61FE32-6C58-DACC-D67F-9085775A3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2E1892-5AE1-26D1-7418-BEC28016F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D39B5-B020-4E6A-BB68-51F1463ACB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08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26C5B-6D1E-9DBF-2CEC-116F7194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3150320"/>
          </a:xfrm>
        </p:spPr>
        <p:txBody>
          <a:bodyPr>
            <a:norm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РЕКРЕАЦІЙНО-ТУРИСТИЧНЕ РАЙОНУВАННЯ УКРАЇНИ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4076BE-028C-EC03-6203-EF3C7AE9B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№5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78AFAD-357A-BB04-166A-BC10EFD1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0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066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Місце для вмісту 4" descr="Зображення, що містить текст, карта, атлант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7114531F-783A-3907-7D55-42460CE4A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6D9166D-4D9E-5F82-FD2C-71FD969EB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</a:blip>
          <a:srcRect l="1754" r="-1" b="-1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58B6D-159A-B254-CF06-526B01BB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A5C3F-D86D-806D-E3C5-DB336C73FA2A}"/>
              </a:ext>
            </a:extLst>
          </p:cNvPr>
          <p:cNvSpPr txBox="1"/>
          <p:nvPr/>
        </p:nvSpPr>
        <p:spPr>
          <a:xfrm>
            <a:off x="317770" y="1399049"/>
            <a:ext cx="11556460" cy="4589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рекреаційного районування. Його доцільність та значення.</a:t>
            </a:r>
            <a:endParaRPr lang="uk-U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Районоутворюючі</a:t>
            </a:r>
            <a:r>
              <a:rPr lang="uk-UA" sz="3200" i="1" kern="100" spc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</a:t>
            </a:r>
            <a:r>
              <a:rPr lang="uk-UA" sz="3200" i="1" kern="100" spc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i="1" kern="100" spc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туризмі</a:t>
            </a:r>
            <a:r>
              <a:rPr lang="uk-UA" sz="3200" i="1" kern="100" spc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3200" i="1" kern="100" spc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 риси</a:t>
            </a:r>
            <a:r>
              <a:rPr lang="uk-UA" sz="3200" i="1" kern="100" spc="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туристичних</a:t>
            </a:r>
            <a:r>
              <a:rPr lang="uk-UA" sz="3200" i="1" kern="100" spc="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районів.</a:t>
            </a:r>
            <a:endParaRPr lang="uk-U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Рекреаційна</a:t>
            </a:r>
            <a:r>
              <a:rPr lang="uk-UA" sz="3200" i="1" kern="100" spc="-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uk-UA" sz="3200" i="1" kern="1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uk-UA" sz="3200" i="1" kern="1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3200" i="1" kern="1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uk-UA" sz="3200" i="1" kern="1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рекреаційних</a:t>
            </a:r>
            <a:r>
              <a:rPr lang="uk-UA" sz="3200" i="1" kern="1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районів.</a:t>
            </a:r>
            <a:r>
              <a:rPr lang="uk-UA" sz="32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Таксономічні одиниці сучасного рекреаційного районування.</a:t>
            </a:r>
            <a:endParaRPr lang="uk-U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Приклади рекреаційного районування України</a:t>
            </a:r>
            <a:r>
              <a:rPr lang="uk-UA" sz="32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1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пейзаж, трава, просто неба, небо&#10;&#10;Автоматично згенерований опис">
            <a:extLst>
              <a:ext uri="{FF2B5EF4-FFF2-40B4-BE49-F238E27FC236}">
                <a16:creationId xmlns:a16="http://schemas.microsoft.com/office/drawing/2014/main" id="{D7EBC735-D7A8-475D-BEEE-8222BF11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6" b="62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E5E6F-053B-2E81-1A06-C3D59D45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5317240"/>
            <a:ext cx="11958515" cy="74483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uk-UA" sz="18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Рекреаційне районування</a:t>
            </a:r>
            <a:r>
              <a:rPr lang="uk-UA" sz="22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це поділ території на основні одиниці, що відрізняються спеціалізацією рекреаційного обслуговування, структурою рекреаційних ресурсів і напрямками їх освоєння та охорони.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u="none" strike="noStrike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пейзаж, трава, просто неба, небо&#10;&#10;Автоматично згенерований опис">
            <a:extLst>
              <a:ext uri="{FF2B5EF4-FFF2-40B4-BE49-F238E27FC236}">
                <a16:creationId xmlns:a16="http://schemas.microsoft.com/office/drawing/2014/main" id="{D7EBC735-D7A8-475D-BEEE-8222BF11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6" b="6246"/>
          <a:stretch/>
        </p:blipFill>
        <p:spPr>
          <a:xfrm>
            <a:off x="0" y="16538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E5E6F-053B-2E81-1A06-C3D59D45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85" y="5241983"/>
            <a:ext cx="11958515" cy="81470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uk-UA" sz="18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Туристський район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як територіальна сукупність економічно взаємопов'язаних туристських підприємств, що спеціалізуються на обслуговуванні туристів, що дозволяє якнайкраще задовольнити їх потреби, використовуючи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існуючі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культурно-історичні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комплекси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території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її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умови.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6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Зображення, що містить пейзаж, просто неба, трава, дерево&#10;&#10;Автоматично згенерований опис">
            <a:extLst>
              <a:ext uri="{FF2B5EF4-FFF2-40B4-BE49-F238E27FC236}">
                <a16:creationId xmlns:a16="http://schemas.microsoft.com/office/drawing/2014/main" id="{7971B2BB-C1D0-EDAF-AA83-32D96227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6" t="2439" r="1481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882DC-DD43-A92D-7B7B-B43538A9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82" y="2869660"/>
            <a:ext cx="7398375" cy="429962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524510">
              <a:lnSpc>
                <a:spcPct val="107000"/>
              </a:lnSpc>
              <a:spcBef>
                <a:spcPts val="815"/>
              </a:spcBef>
              <a:spcAft>
                <a:spcPts val="800"/>
              </a:spcAft>
            </a:pPr>
            <a:r>
              <a:rPr lang="uk-UA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Туристські</a:t>
            </a:r>
            <a:r>
              <a:rPr lang="uk-UA" sz="1800" b="1" kern="1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райони</a:t>
            </a:r>
            <a:r>
              <a:rPr lang="uk-UA" sz="1800" b="1" kern="1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uk-UA" sz="1800" b="1" kern="1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наступні</a:t>
            </a:r>
            <a:r>
              <a:rPr lang="uk-UA" sz="1800" b="1" kern="1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</a:t>
            </a:r>
            <a:r>
              <a:rPr lang="uk-UA" sz="1800" b="1" i="1" kern="1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kern="1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риси</a:t>
            </a:r>
            <a:r>
              <a:rPr lang="uk-UA" sz="1800" b="1" kern="1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─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туристський район – соціальне за своїм характером і кінцевим продуктом утворення. Його продукція – рекреаційні і туристські послуги, що забезпечують розширене відтворення фізичних і духовних сил населення, відпочинок, розваги, а споживачі подібного роду послуг – люди;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─ для туристських районів характерний процес суспільного відтворення, що складається з виробництва, обміну розподілу і споживання. У туристських районах між виробництвом і споживанням, як правило, немає часового розриву. Це відноситься до головної продукції – рекреаційних і туристських послуг, які не можуть накопичуватися про запас;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─</a:t>
            </a:r>
            <a:r>
              <a:rPr lang="uk-UA" sz="18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розміщення рекреаційних і туристських районів, що виконують функції тривалого (щорічного) відпочинку, характерне яскраво виражене орієнтування на ресурси. На відміну від приміських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туристсько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-рекреаційних районів, туристські райони державного і міжнародного значення виникають на базі унікальних поєднань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туристсько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-рекреаційних ресурсів, поширених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обмежено;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─</a:t>
            </a:r>
            <a:r>
              <a:rPr lang="uk-UA" sz="18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багатьом туристським районам властива сезонність функціонування, обумовлена як природною ритмікою, так і рядом аспектів організації суспільного життя.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3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16528-ABBA-8B14-1B40-B8E46854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4" y="2672210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Загалом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визначенні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критеріїв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слід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керуватися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наступними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положеннями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які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передбачають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Місце для вмісту 4" descr="Зображення, що містить текст, знімок екрана, Шрифт, Паралель&#10;&#10;Автоматично згенерований опис">
            <a:extLst>
              <a:ext uri="{FF2B5EF4-FFF2-40B4-BE49-F238E27FC236}">
                <a16:creationId xmlns:a16="http://schemas.microsoft.com/office/drawing/2014/main" id="{0DF78208-D6BB-F64C-F42A-C860E8FBA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863859"/>
            <a:ext cx="7225748" cy="51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3A1AA1E-48A5-21D2-40CA-9CC8CC4A1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5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8DE49-4C2F-F4E4-884B-A38F1039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0306-4F0A-865A-AE96-53DD3C7B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B1602-AFDB-3A9A-7B2B-F08428B7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2"/>
            <a:ext cx="12192000" cy="68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186E13E-ACDA-4040-6964-850348781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94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310</Words>
  <Application>Microsoft Office PowerPoint</Application>
  <PresentationFormat>Широкий екран</PresentationFormat>
  <Paragraphs>11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Тема Office</vt:lpstr>
      <vt:lpstr>РЕКРЕАЦІЙНО-ТУРИСТИЧНЕ РАЙОНУВАННЯ УКРАЇНИ</vt:lpstr>
      <vt:lpstr>План</vt:lpstr>
      <vt:lpstr>  Рекреаційне районування – це поділ території на основні одиниці, що відрізняються спеціалізацією рекреаційного обслуговування, структурою рекреаційних ресурсів і напрямками їх освоєння та охорони.   </vt:lpstr>
      <vt:lpstr>  Туристський район визначається як територіальна сукупність економічно взаємопов'язаних туристських підприємств, що спеціалізуються на обслуговуванні туристів, що дозволяє якнайкраще задовольнити їх потреби, використовуючи існуючі природні і культурно-історичні комплекси території і її економічні умови. </vt:lpstr>
      <vt:lpstr>Туристські райони мають наступні характерні риси. ─ туристський район – соціальне за своїм характером і кінцевим продуктом утворення. Його продукція – рекреаційні і туристські послуги, що забезпечують розширене відтворення фізичних і духовних сил населення, відпочинок, розваги, а споживачі подібного роду послуг – люди; ─ для туристських районів характерний процес суспільного відтворення, що складається з виробництва, обміну розподілу і споживання. У туристських районах між виробництвом і споживанням, як правило, немає часового розриву. Це відноситься до головної продукції – рекреаційних і туристських послуг, які не можуть накопичуватися про запас; ─ для розміщення рекреаційних і туристських районів, що виконують функції тривалого (щорічного) відпочинку, характерне яскраво виражене орієнтування на ресурси. На відміну від приміських туристсько-рекреаційних районів, туристські райони державного і міжнародного значення виникають на базі унікальних поєднань туристсько-рекреаційних ресурсів, поширених обмежено; ─ багатьом туристським районам властива сезонність функціонування, обумовлена як природною ритмікою, так і рядом аспектів організації суспільного життя. </vt:lpstr>
      <vt:lpstr>Загалом при визначенні критеріїв слід керуватися наступними положеннями, які передбачають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Валентина Любченко</dc:creator>
  <cp:lastModifiedBy>Валентина Любченко</cp:lastModifiedBy>
  <cp:revision>3</cp:revision>
  <dcterms:created xsi:type="dcterms:W3CDTF">2024-10-03T11:24:46Z</dcterms:created>
  <dcterms:modified xsi:type="dcterms:W3CDTF">2024-10-06T11:51:25Z</dcterms:modified>
</cp:coreProperties>
</file>