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87" r:id="rId5"/>
    <p:sldId id="284" r:id="rId6"/>
    <p:sldId id="285" r:id="rId7"/>
    <p:sldId id="286" r:id="rId8"/>
    <p:sldId id="25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8" r:id="rId3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100" d="100"/>
          <a:sy n="100" d="100"/>
        </p:scale>
        <p:origin x="-17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D712EBA-FAEC-434D-B40D-4D1C420C5CE0}" type="datetimeFigureOut">
              <a:rPr lang="uk-UA" smtClean="0"/>
              <a:t>27.11.2017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184099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712EBA-FAEC-434D-B40D-4D1C420C5CE0}" type="datetimeFigureOut">
              <a:rPr lang="uk-UA" smtClean="0"/>
              <a:t>27.11.2017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246580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712EBA-FAEC-434D-B40D-4D1C420C5CE0}" type="datetimeFigureOut">
              <a:rPr lang="uk-UA" smtClean="0"/>
              <a:t>27.11.2017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44732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712EBA-FAEC-434D-B40D-4D1C420C5CE0}" type="datetimeFigureOut">
              <a:rPr lang="uk-UA" smtClean="0"/>
              <a:t>27.11.2017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14942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712EBA-FAEC-434D-B40D-4D1C420C5CE0}" type="datetimeFigureOut">
              <a:rPr lang="uk-UA" smtClean="0"/>
              <a:t>27.11.2017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394294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D712EBA-FAEC-434D-B40D-4D1C420C5CE0}" type="datetimeFigureOut">
              <a:rPr lang="uk-UA" smtClean="0"/>
              <a:t>27.11.2017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117139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D712EBA-FAEC-434D-B40D-4D1C420C5CE0}" type="datetimeFigureOut">
              <a:rPr lang="uk-UA" smtClean="0"/>
              <a:t>27.11.2017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285210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D712EBA-FAEC-434D-B40D-4D1C420C5CE0}" type="datetimeFigureOut">
              <a:rPr lang="uk-UA" smtClean="0"/>
              <a:t>27.11.2017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83159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712EBA-FAEC-434D-B40D-4D1C420C5CE0}" type="datetimeFigureOut">
              <a:rPr lang="uk-UA" smtClean="0"/>
              <a:t>27.11.2017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320329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712EBA-FAEC-434D-B40D-4D1C420C5CE0}" type="datetimeFigureOut">
              <a:rPr lang="uk-UA" smtClean="0"/>
              <a:t>27.11.2017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426171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712EBA-FAEC-434D-B40D-4D1C420C5CE0}" type="datetimeFigureOut">
              <a:rPr lang="uk-UA" smtClean="0"/>
              <a:t>27.11.2017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82FDA54-833A-4F12-8875-2EF1928926F0}" type="slidenum">
              <a:rPr lang="uk-UA" smtClean="0"/>
              <a:t>‹#›</a:t>
            </a:fld>
            <a:endParaRPr lang="uk-UA"/>
          </a:p>
        </p:txBody>
      </p:sp>
    </p:spTree>
    <p:extLst>
      <p:ext uri="{BB962C8B-B14F-4D97-AF65-F5344CB8AC3E}">
        <p14:creationId xmlns:p14="http://schemas.microsoft.com/office/powerpoint/2010/main" val="88544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12EBA-FAEC-434D-B40D-4D1C420C5CE0}" type="datetimeFigureOut">
              <a:rPr lang="uk-UA" smtClean="0"/>
              <a:t>27.11.2017</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FDA54-833A-4F12-8875-2EF1928926F0}" type="slidenum">
              <a:rPr lang="uk-UA" smtClean="0"/>
              <a:t>‹#›</a:t>
            </a:fld>
            <a:endParaRPr lang="uk-UA"/>
          </a:p>
        </p:txBody>
      </p:sp>
    </p:spTree>
    <p:extLst>
      <p:ext uri="{BB962C8B-B14F-4D97-AF65-F5344CB8AC3E}">
        <p14:creationId xmlns:p14="http://schemas.microsoft.com/office/powerpoint/2010/main" val="2721238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6505" y="657725"/>
            <a:ext cx="9144000" cy="1119689"/>
          </a:xfrm>
        </p:spPr>
        <p:txBody>
          <a:bodyPr/>
          <a:lstStyle/>
          <a:p>
            <a:r>
              <a:rPr lang="uk-UA" dirty="0" smtClean="0"/>
              <a:t>Математичний аналіз</a:t>
            </a:r>
            <a:endParaRPr lang="uk-UA" dirty="0"/>
          </a:p>
        </p:txBody>
      </p:sp>
      <p:sp>
        <p:nvSpPr>
          <p:cNvPr id="3" name="Подзаголовок 2"/>
          <p:cNvSpPr>
            <a:spLocks noGrp="1"/>
          </p:cNvSpPr>
          <p:nvPr>
            <p:ph type="subTitle" idx="1"/>
          </p:nvPr>
        </p:nvSpPr>
        <p:spPr>
          <a:xfrm>
            <a:off x="1524000" y="2759242"/>
            <a:ext cx="9144000" cy="2498558"/>
          </a:xfrm>
        </p:spPr>
        <p:txBody>
          <a:bodyPr>
            <a:normAutofit/>
          </a:bodyPr>
          <a:lstStyle/>
          <a:p>
            <a:r>
              <a:rPr lang="uk-UA" sz="3600" dirty="0" smtClean="0">
                <a:latin typeface="Times New Roman" panose="02020603050405020304" pitchFamily="18" charset="0"/>
                <a:cs typeface="Times New Roman" panose="02020603050405020304" pitchFamily="18" charset="0"/>
              </a:rPr>
              <a:t>Лекція 1</a:t>
            </a:r>
          </a:p>
          <a:p>
            <a:r>
              <a:rPr lang="uk-UA" sz="3600" dirty="0" smtClean="0">
                <a:latin typeface="Times New Roman" panose="02020603050405020304" pitchFamily="18" charset="0"/>
                <a:cs typeface="Times New Roman" panose="02020603050405020304" pitchFamily="18" charset="0"/>
              </a:rPr>
              <a:t>Тема: Функція. Границя функції.</a:t>
            </a:r>
            <a:endParaRPr lang="uk-U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727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0945"/>
            <a:ext cx="10515600" cy="5886018"/>
          </a:xfrm>
        </p:spPr>
        <p:txBody>
          <a:bodyPr/>
          <a:lstStyle/>
          <a:p>
            <a:pPr marL="0" indent="0" algn="just">
              <a:buNone/>
            </a:pPr>
            <a:r>
              <a:rPr lang="uk-UA" dirty="0" smtClean="0"/>
              <a:t>         </a:t>
            </a:r>
            <a:r>
              <a:rPr lang="uk-UA" sz="4000" dirty="0" smtClean="0"/>
              <a:t>Предметом вищої математики є вивчення змінних величин.</a:t>
            </a:r>
          </a:p>
          <a:p>
            <a:pPr marL="0" indent="0" algn="just">
              <a:buNone/>
            </a:pPr>
            <a:r>
              <a:rPr lang="uk-UA" sz="4000" dirty="0" smtClean="0"/>
              <a:t>         Стала величина вважається окремим випадком змінної: стала — це така змінна, всі значення якої рівні між собою.</a:t>
            </a:r>
          </a:p>
          <a:p>
            <a:pPr marL="0" indent="0" algn="just">
              <a:buNone/>
            </a:pPr>
            <a:r>
              <a:rPr lang="uk-UA" sz="4000" dirty="0" smtClean="0"/>
              <a:t>         Якщо величина набуває своїх значень дискретно (</a:t>
            </a:r>
            <a:r>
              <a:rPr lang="uk-UA" sz="4000" dirty="0" err="1" smtClean="0"/>
              <a:t>перервно</a:t>
            </a:r>
            <a:r>
              <a:rPr lang="uk-UA" sz="4000" dirty="0" smtClean="0"/>
              <a:t>), то її називають </a:t>
            </a:r>
            <a:r>
              <a:rPr lang="uk-UA" sz="4000" i="1" dirty="0" smtClean="0"/>
              <a:t>послідовністю</a:t>
            </a:r>
            <a:r>
              <a:rPr lang="uk-UA" sz="4000" dirty="0" smtClean="0"/>
              <a:t>. Якщо ж змінна величина набуває неперервних значень, то її просто називають змінною.</a:t>
            </a:r>
          </a:p>
        </p:txBody>
      </p:sp>
    </p:spTree>
    <p:extLst>
      <p:ext uri="{BB962C8B-B14F-4D97-AF65-F5344CB8AC3E}">
        <p14:creationId xmlns:p14="http://schemas.microsoft.com/office/powerpoint/2010/main" val="1082891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2118"/>
            <a:ext cx="10515600" cy="6141027"/>
          </a:xfrm>
        </p:spPr>
        <p:txBody>
          <a:bodyPr>
            <a:normAutofit/>
          </a:bodyPr>
          <a:lstStyle/>
          <a:p>
            <a:pPr marL="0" indent="0">
              <a:buNone/>
            </a:pPr>
            <a:r>
              <a:rPr lang="uk-UA" dirty="0" smtClean="0"/>
              <a:t>           </a:t>
            </a:r>
            <a:r>
              <a:rPr lang="uk-UA" b="1" dirty="0" smtClean="0"/>
              <a:t>1.3.</a:t>
            </a:r>
            <a:r>
              <a:rPr lang="uk-UA" dirty="0" smtClean="0"/>
              <a:t>  </a:t>
            </a:r>
            <a:r>
              <a:rPr lang="uk-UA" sz="3200" b="1" dirty="0" smtClean="0"/>
              <a:t>Означення </a:t>
            </a:r>
            <a:r>
              <a:rPr lang="uk-UA" sz="3200" b="1" dirty="0"/>
              <a:t>функції.</a:t>
            </a:r>
            <a:r>
              <a:rPr lang="uk-UA" sz="3200" dirty="0"/>
              <a:t> </a:t>
            </a:r>
            <a:endParaRPr lang="uk-UA" sz="3200" dirty="0" smtClean="0"/>
          </a:p>
          <a:p>
            <a:pPr marL="0" indent="0" algn="just">
              <a:buNone/>
            </a:pPr>
            <a:r>
              <a:rPr lang="uk-UA" sz="3200" dirty="0" smtClean="0"/>
              <a:t>Якщо </a:t>
            </a:r>
            <a:r>
              <a:rPr lang="uk-UA" sz="3200" dirty="0"/>
              <a:t>кожному числу </a:t>
            </a:r>
            <a:r>
              <a:rPr lang="uk-UA" sz="3200" i="1" dirty="0"/>
              <a:t>х</a:t>
            </a:r>
            <a:r>
              <a:rPr lang="uk-UA" sz="3200" dirty="0"/>
              <a:t> з деякої числової множини </a:t>
            </a:r>
            <a:r>
              <a:rPr lang="uk-UA" sz="3200" i="1" dirty="0"/>
              <a:t>X</a:t>
            </a:r>
            <a:r>
              <a:rPr lang="uk-UA" sz="3200" dirty="0"/>
              <a:t> за певним правилом поставлене у відповідність єдине число </a:t>
            </a:r>
            <a:r>
              <a:rPr lang="uk-UA" sz="3200" i="1" dirty="0"/>
              <a:t>у,</a:t>
            </a:r>
            <a:r>
              <a:rPr lang="uk-UA" sz="3200" dirty="0"/>
              <a:t> то кажуть, що </a:t>
            </a:r>
            <a:r>
              <a:rPr lang="uk-UA" sz="3200" i="1" dirty="0"/>
              <a:t>у</a:t>
            </a:r>
            <a:r>
              <a:rPr lang="uk-UA" sz="3200" dirty="0"/>
              <a:t> є функція від </a:t>
            </a:r>
            <a:r>
              <a:rPr lang="uk-UA" sz="3200" i="1" dirty="0"/>
              <a:t>х</a:t>
            </a:r>
            <a:r>
              <a:rPr lang="uk-UA" sz="3200" dirty="0"/>
              <a:t> і пишуть </a:t>
            </a:r>
            <a:r>
              <a:rPr lang="uk-UA" sz="3200" i="1" dirty="0"/>
              <a:t>у =</a:t>
            </a:r>
            <a:r>
              <a:rPr lang="uk-UA" sz="3200" dirty="0"/>
              <a:t> </a:t>
            </a:r>
            <a:r>
              <a:rPr lang="en-US" sz="3200" i="1" dirty="0"/>
              <a:t>f</a:t>
            </a:r>
            <a:r>
              <a:rPr lang="uk-UA" sz="3200" dirty="0"/>
              <a:t>(</a:t>
            </a:r>
            <a:r>
              <a:rPr lang="en-US" sz="3200" i="1" dirty="0"/>
              <a:t>x</a:t>
            </a:r>
            <a:r>
              <a:rPr lang="uk-UA" sz="3200" dirty="0"/>
              <a:t>), х є </a:t>
            </a:r>
            <a:r>
              <a:rPr lang="uk-UA" sz="3200" i="1" dirty="0"/>
              <a:t>X.</a:t>
            </a:r>
            <a:r>
              <a:rPr lang="uk-UA" sz="3200" dirty="0"/>
              <a:t> </a:t>
            </a:r>
          </a:p>
          <a:p>
            <a:pPr marL="0" indent="0" algn="just">
              <a:buNone/>
            </a:pPr>
            <a:r>
              <a:rPr lang="uk-UA" sz="3200" dirty="0" smtClean="0"/>
              <a:t>            Змінна </a:t>
            </a:r>
            <a:r>
              <a:rPr lang="uk-UA" sz="3200" dirty="0"/>
              <a:t>х називається </a:t>
            </a:r>
            <a:r>
              <a:rPr lang="uk-UA" sz="3200" i="1" dirty="0"/>
              <a:t>незалежною змінною,</a:t>
            </a:r>
            <a:r>
              <a:rPr lang="uk-UA" sz="3200" dirty="0"/>
              <a:t> або </a:t>
            </a:r>
            <a:r>
              <a:rPr lang="uk-UA" sz="3200" i="1" dirty="0"/>
              <a:t>аргументом,</a:t>
            </a:r>
            <a:r>
              <a:rPr lang="uk-UA" sz="3200" dirty="0"/>
              <a:t> а змінна </a:t>
            </a:r>
            <a:r>
              <a:rPr lang="uk-UA" sz="3200" i="1" dirty="0"/>
              <a:t>у</a:t>
            </a:r>
            <a:r>
              <a:rPr lang="uk-UA" sz="3200" dirty="0"/>
              <a:t> — </a:t>
            </a:r>
            <a:r>
              <a:rPr lang="uk-UA" sz="3200" i="1" dirty="0"/>
              <a:t>залежною змінною,</a:t>
            </a:r>
            <a:r>
              <a:rPr lang="uk-UA" sz="3200" dirty="0"/>
              <a:t> або </a:t>
            </a:r>
            <a:r>
              <a:rPr lang="uk-UA" sz="3200" i="1" dirty="0"/>
              <a:t>функцією;</a:t>
            </a:r>
            <a:r>
              <a:rPr lang="uk-UA" sz="3200" dirty="0"/>
              <a:t> під символом </a:t>
            </a:r>
            <a:r>
              <a:rPr lang="en-US" sz="3200" i="1" dirty="0"/>
              <a:t>f</a:t>
            </a:r>
            <a:r>
              <a:rPr lang="uk-UA" sz="3200" dirty="0"/>
              <a:t> розуміють те правило, за яким кожному х відповідає </a:t>
            </a:r>
            <a:r>
              <a:rPr lang="uk-UA" sz="3200" i="1" dirty="0"/>
              <a:t>у,</a:t>
            </a:r>
            <a:r>
              <a:rPr lang="uk-UA" sz="3200" dirty="0"/>
              <a:t> або ті операції, які треба виконати над аргументом, щоб дістати відповідне значення </a:t>
            </a:r>
            <a:r>
              <a:rPr lang="uk-UA" sz="3200" dirty="0" smtClean="0"/>
              <a:t>функції.</a:t>
            </a:r>
            <a:endParaRPr lang="uk-UA" sz="3200" dirty="0"/>
          </a:p>
          <a:p>
            <a:pPr marL="0" indent="0" algn="just">
              <a:buNone/>
            </a:pPr>
            <a:r>
              <a:rPr lang="uk-UA" sz="3200" dirty="0" smtClean="0"/>
              <a:t>           Множина </a:t>
            </a:r>
            <a:r>
              <a:rPr lang="uk-UA" sz="3200" i="1" dirty="0"/>
              <a:t>X</a:t>
            </a:r>
            <a:r>
              <a:rPr lang="uk-UA" sz="3200" dirty="0"/>
              <a:t> називається </a:t>
            </a:r>
            <a:r>
              <a:rPr lang="uk-UA" sz="3200" i="1" dirty="0"/>
              <a:t>областю визначення функції.</a:t>
            </a:r>
            <a:r>
              <a:rPr lang="uk-UA" sz="3200" dirty="0"/>
              <a:t> Множина У усіх чисел </a:t>
            </a:r>
            <a:r>
              <a:rPr lang="uk-UA" sz="3200" i="1" dirty="0"/>
              <a:t>у,</a:t>
            </a:r>
            <a:r>
              <a:rPr lang="uk-UA" sz="3200" dirty="0"/>
              <a:t> таких, що </a:t>
            </a:r>
            <a:r>
              <a:rPr lang="uk-UA" sz="3200" i="1" dirty="0"/>
              <a:t>у =</a:t>
            </a:r>
            <a:r>
              <a:rPr lang="uk-UA" sz="3200" dirty="0"/>
              <a:t> </a:t>
            </a:r>
            <a:r>
              <a:rPr lang="en-US" sz="3200" i="1" dirty="0"/>
              <a:t>f</a:t>
            </a:r>
            <a:r>
              <a:rPr lang="uk-UA" sz="3200" dirty="0"/>
              <a:t>(х) для кожного </a:t>
            </a:r>
            <a:r>
              <a:rPr lang="uk-UA" sz="3200" i="1" dirty="0"/>
              <a:t>х</a:t>
            </a:r>
            <a:r>
              <a:rPr lang="uk-UA" sz="3200" dirty="0"/>
              <a:t> є </a:t>
            </a:r>
            <a:r>
              <a:rPr lang="uk-UA" sz="3200" i="1" dirty="0"/>
              <a:t>X</a:t>
            </a:r>
            <a:r>
              <a:rPr lang="uk-UA" sz="3200" dirty="0"/>
              <a:t> називається </a:t>
            </a:r>
            <a:r>
              <a:rPr lang="uk-UA" sz="3200" i="1" dirty="0"/>
              <a:t>множиною значень функції.</a:t>
            </a:r>
            <a:endParaRPr lang="uk-UA" sz="3200" dirty="0"/>
          </a:p>
        </p:txBody>
      </p:sp>
    </p:spTree>
    <p:extLst>
      <p:ext uri="{BB962C8B-B14F-4D97-AF65-F5344CB8AC3E}">
        <p14:creationId xmlns:p14="http://schemas.microsoft.com/office/powerpoint/2010/main" val="63818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latin typeface="Times New Roman" panose="02020603050405020304" pitchFamily="18" charset="0"/>
                <a:cs typeface="Times New Roman" panose="02020603050405020304" pitchFamily="18" charset="0"/>
              </a:rPr>
              <a:t>1.4. </a:t>
            </a:r>
            <a:r>
              <a:rPr lang="uk-UA" sz="5400" b="1" dirty="0">
                <a:latin typeface="Times New Roman" panose="02020603050405020304" pitchFamily="18" charset="0"/>
                <a:cs typeface="Times New Roman" panose="02020603050405020304" pitchFamily="18" charset="0"/>
              </a:rPr>
              <a:t>Способи задання функцій</a:t>
            </a:r>
          </a:p>
        </p:txBody>
      </p:sp>
      <p:sp>
        <p:nvSpPr>
          <p:cNvPr id="3" name="Объект 2"/>
          <p:cNvSpPr>
            <a:spLocks noGrp="1"/>
          </p:cNvSpPr>
          <p:nvPr>
            <p:ph idx="1"/>
          </p:nvPr>
        </p:nvSpPr>
        <p:spPr/>
        <p:txBody>
          <a:bodyPr>
            <a:normAutofit/>
          </a:bodyPr>
          <a:lstStyle/>
          <a:p>
            <a:pPr marL="0" indent="0">
              <a:buNone/>
            </a:pPr>
            <a:r>
              <a:rPr lang="uk-UA" sz="4800" dirty="0" smtClean="0"/>
              <a:t>       Основні </a:t>
            </a:r>
            <a:r>
              <a:rPr lang="uk-UA" sz="4800" dirty="0"/>
              <a:t>способи задання функції: </a:t>
            </a:r>
            <a:endParaRPr lang="uk-UA" sz="4800" dirty="0" smtClean="0"/>
          </a:p>
          <a:p>
            <a:pPr marL="514350" indent="-514350">
              <a:buAutoNum type="arabicPeriod"/>
            </a:pPr>
            <a:r>
              <a:rPr lang="uk-UA" sz="4800" dirty="0" smtClean="0"/>
              <a:t>Аналітичний; </a:t>
            </a:r>
          </a:p>
          <a:p>
            <a:pPr marL="514350" indent="-514350">
              <a:buAutoNum type="arabicPeriod"/>
            </a:pPr>
            <a:r>
              <a:rPr lang="uk-UA" sz="4800" dirty="0" smtClean="0"/>
              <a:t>Графічний;  </a:t>
            </a:r>
          </a:p>
          <a:p>
            <a:pPr marL="514350" indent="-514350">
              <a:buAutoNum type="arabicPeriod"/>
            </a:pPr>
            <a:r>
              <a:rPr lang="uk-UA" sz="4800" dirty="0" smtClean="0"/>
              <a:t>Табличний</a:t>
            </a:r>
            <a:endParaRPr lang="uk-UA" sz="4800" dirty="0"/>
          </a:p>
        </p:txBody>
      </p:sp>
    </p:spTree>
    <p:extLst>
      <p:ext uri="{BB962C8B-B14F-4D97-AF65-F5344CB8AC3E}">
        <p14:creationId xmlns:p14="http://schemas.microsoft.com/office/powerpoint/2010/main" val="3405380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7036"/>
            <a:ext cx="10515600" cy="1007919"/>
          </a:xfrm>
        </p:spPr>
        <p:txBody>
          <a:bodyPr>
            <a:noAutofit/>
          </a:bodyPr>
          <a:lstStyle/>
          <a:p>
            <a:pPr algn="ctr"/>
            <a:r>
              <a:rPr lang="uk-UA" sz="4000" b="1" dirty="0">
                <a:latin typeface="Times New Roman" panose="02020603050405020304" pitchFamily="18" charset="0"/>
                <a:cs typeface="Times New Roman" panose="02020603050405020304" pitchFamily="18" charset="0"/>
              </a:rPr>
              <a:t>1.5. Класифікація елементарних функцій</a:t>
            </a:r>
          </a:p>
        </p:txBody>
      </p:sp>
      <p:sp>
        <p:nvSpPr>
          <p:cNvPr id="3" name="Объект 2"/>
          <p:cNvSpPr>
            <a:spLocks noGrp="1"/>
          </p:cNvSpPr>
          <p:nvPr>
            <p:ph idx="1"/>
          </p:nvPr>
        </p:nvSpPr>
        <p:spPr>
          <a:xfrm>
            <a:off x="838200" y="1441161"/>
            <a:ext cx="10515600" cy="1353993"/>
          </a:xfrm>
        </p:spPr>
        <p:txBody>
          <a:bodyPr>
            <a:normAutofit lnSpcReduction="10000"/>
          </a:bodyPr>
          <a:lstStyle/>
          <a:p>
            <a:pPr marL="0" indent="0">
              <a:buNone/>
            </a:pPr>
            <a:r>
              <a:rPr lang="uk-UA" dirty="0"/>
              <a:t>Основними елементарними функціями називаються такі:</a:t>
            </a:r>
          </a:p>
          <a:p>
            <a:pPr marL="0" lvl="0" indent="0">
              <a:buNone/>
            </a:pPr>
            <a:r>
              <a:rPr lang="uk-UA" i="1" dirty="0" smtClean="0"/>
              <a:t>1. Степенева </a:t>
            </a:r>
            <a:r>
              <a:rPr lang="uk-UA" i="1" dirty="0"/>
              <a:t>функція </a:t>
            </a:r>
            <a:r>
              <a:rPr lang="en-US" i="1" dirty="0"/>
              <a:t>y</a:t>
            </a:r>
            <a:r>
              <a:rPr lang="ru-RU" i="1" dirty="0"/>
              <a:t>=</a:t>
            </a:r>
            <a:r>
              <a:rPr lang="en-US" i="1" dirty="0" err="1"/>
              <a:t>x</a:t>
            </a:r>
            <a:r>
              <a:rPr lang="en-US" i="1" baseline="30000" dirty="0" err="1"/>
              <a:t>a</a:t>
            </a:r>
            <a:r>
              <a:rPr lang="uk-UA" b="1" i="1" dirty="0"/>
              <a:t>, </a:t>
            </a:r>
            <a:r>
              <a:rPr lang="uk-UA" i="1" dirty="0"/>
              <a:t>а</a:t>
            </a:r>
            <a:r>
              <a:rPr lang="uk-UA" b="1" i="1" dirty="0"/>
              <a:t> </a:t>
            </a:r>
            <a:r>
              <a:rPr lang="uk-UA" i="1" dirty="0"/>
              <a:t>є R.</a:t>
            </a:r>
            <a:r>
              <a:rPr lang="uk-UA" dirty="0"/>
              <a:t> Область визначення і графіки цієї функції залежать від значення </a:t>
            </a:r>
            <a:r>
              <a:rPr lang="uk-UA" i="1" dirty="0"/>
              <a:t>а</a:t>
            </a:r>
            <a:r>
              <a:rPr lang="uk-UA" dirty="0"/>
              <a:t>.</a:t>
            </a:r>
          </a:p>
          <a:p>
            <a:pPr marL="0" indent="0">
              <a:buNone/>
            </a:pPr>
            <a:endParaRPr lang="uk-UA" dirty="0"/>
          </a:p>
        </p:txBody>
      </p:sp>
      <p:pic>
        <p:nvPicPr>
          <p:cNvPr id="4" name="Рисунок 3"/>
          <p:cNvPicPr/>
          <p:nvPr/>
        </p:nvPicPr>
        <p:blipFill>
          <a:blip r:embed="rId2"/>
          <a:stretch>
            <a:fillRect/>
          </a:stretch>
        </p:blipFill>
        <p:spPr>
          <a:xfrm>
            <a:off x="3212037" y="2979014"/>
            <a:ext cx="6451507" cy="3536086"/>
          </a:xfrm>
          <a:prstGeom prst="rect">
            <a:avLst/>
          </a:prstGeom>
        </p:spPr>
      </p:pic>
    </p:spTree>
    <p:extLst>
      <p:ext uri="{BB962C8B-B14F-4D97-AF65-F5344CB8AC3E}">
        <p14:creationId xmlns:p14="http://schemas.microsoft.com/office/powerpoint/2010/main" val="1346715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755073" y="396297"/>
                <a:ext cx="10515600" cy="1325563"/>
              </a:xfrm>
            </p:spPr>
            <p:txBody>
              <a:bodyPr>
                <a:normAutofit/>
              </a:bodyPr>
              <a:lstStyle/>
              <a:p>
                <a:pPr>
                  <a:spcBef>
                    <a:spcPts val="1000"/>
                  </a:spcBef>
                </a:pPr>
                <a:r>
                  <a:rPr lang="uk-UA" sz="2800" dirty="0" smtClean="0">
                    <a:latin typeface="+mn-lt"/>
                    <a:ea typeface="+mn-ea"/>
                    <a:cs typeface="+mn-cs"/>
                  </a:rPr>
                  <a:t>2. </a:t>
                </a:r>
                <a:r>
                  <a:rPr lang="uk-UA" sz="2800" dirty="0" err="1" smtClean="0"/>
                  <a:t>Показникова</a:t>
                </a:r>
                <a:r>
                  <a:rPr lang="uk-UA" sz="2800" dirty="0" smtClean="0"/>
                  <a:t> </a:t>
                </a:r>
                <a:r>
                  <a:rPr lang="uk-UA" sz="2800" dirty="0"/>
                  <a:t>функція у</a:t>
                </a:r>
                <a:r>
                  <a:rPr lang="uk-UA" sz="2800" i="1" dirty="0"/>
                  <a:t> = а</a:t>
                </a:r>
                <a:r>
                  <a:rPr lang="uk-UA" sz="2800" i="1" baseline="30000" dirty="0"/>
                  <a:t>х</a:t>
                </a:r>
                <a:r>
                  <a:rPr lang="uk-UA" sz="2800" dirty="0"/>
                  <a:t>, </a:t>
                </a:r>
                <a:r>
                  <a:rPr lang="uk-UA" sz="2800" i="1" dirty="0" smtClean="0">
                    <a:latin typeface="+mn-lt"/>
                    <a:ea typeface="+mn-ea"/>
                    <a:cs typeface="+mn-cs"/>
                  </a:rPr>
                  <a:t>а </a:t>
                </a:r>
                <a:r>
                  <a:rPr lang="uk-UA" sz="2800" i="1" dirty="0">
                    <a:latin typeface="+mn-lt"/>
                    <a:ea typeface="+mn-ea"/>
                    <a:cs typeface="+mn-cs"/>
                  </a:rPr>
                  <a:t>&gt; 0, </a:t>
                </a:r>
                <a14:m>
                  <m:oMath xmlns:m="http://schemas.openxmlformats.org/officeDocument/2006/math">
                    <m:r>
                      <a:rPr lang="uk-UA" sz="2800" i="1">
                        <a:latin typeface="Cambria Math" panose="02040503050406030204" pitchFamily="18" charset="0"/>
                        <a:ea typeface="+mn-ea"/>
                        <a:cs typeface="+mn-cs"/>
                      </a:rPr>
                      <m:t>𝑎</m:t>
                    </m:r>
                    <m:r>
                      <a:rPr lang="uk-UA" sz="2800" i="1">
                        <a:latin typeface="Cambria Math" panose="02040503050406030204" pitchFamily="18" charset="0"/>
                        <a:ea typeface="+mn-ea"/>
                        <a:cs typeface="+mn-cs"/>
                      </a:rPr>
                      <m:t>≠1</m:t>
                    </m:r>
                  </m:oMath>
                </a14:m>
                <a:r>
                  <a:rPr lang="uk-UA" sz="2800" i="1" dirty="0">
                    <a:latin typeface="+mn-lt"/>
                    <a:ea typeface="+mn-ea"/>
                    <a:cs typeface="+mn-cs"/>
                  </a:rPr>
                  <a:t>.</a:t>
                </a: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755073" y="396297"/>
                <a:ext cx="10515600" cy="1325563"/>
              </a:xfrm>
              <a:blipFill rotWithShape="0">
                <a:blip r:embed="rId2"/>
                <a:stretch>
                  <a:fillRect l="-1217"/>
                </a:stretch>
              </a:blipFill>
            </p:spPr>
            <p:txBody>
              <a:bodyPr/>
              <a:lstStyle/>
              <a:p>
                <a:r>
                  <a:rPr lang="uk-UA">
                    <a:noFill/>
                  </a:rPr>
                  <a:t> </a:t>
                </a:r>
              </a:p>
            </p:txBody>
          </p:sp>
        </mc:Fallback>
      </mc:AlternateContent>
      <p:pic>
        <p:nvPicPr>
          <p:cNvPr id="4" name="Объект 3"/>
          <p:cNvPicPr>
            <a:picLocks noGrp="1" noChangeAspect="1"/>
          </p:cNvPicPr>
          <p:nvPr>
            <p:ph idx="1"/>
          </p:nvPr>
        </p:nvPicPr>
        <p:blipFill>
          <a:blip r:embed="rId3"/>
          <a:stretch>
            <a:fillRect/>
          </a:stretch>
        </p:blipFill>
        <p:spPr>
          <a:xfrm>
            <a:off x="1760910" y="1926297"/>
            <a:ext cx="7922896" cy="4277075"/>
          </a:xfrm>
          <a:prstGeom prst="rect">
            <a:avLst/>
          </a:prstGeom>
        </p:spPr>
      </p:pic>
    </p:spTree>
    <p:extLst>
      <p:ext uri="{BB962C8B-B14F-4D97-AF65-F5344CB8AC3E}">
        <p14:creationId xmlns:p14="http://schemas.microsoft.com/office/powerpoint/2010/main" val="3693254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pPr>
                  <a:spcBef>
                    <a:spcPts val="1000"/>
                  </a:spcBef>
                </a:pPr>
                <a:r>
                  <a:rPr lang="uk-UA" sz="3600" dirty="0" smtClean="0">
                    <a:latin typeface="+mn-lt"/>
                    <a:ea typeface="+mn-ea"/>
                    <a:cs typeface="+mn-cs"/>
                  </a:rPr>
                  <a:t>3. Логарифмічна функція </a:t>
                </a:r>
                <a14:m>
                  <m:oMath xmlns:m="http://schemas.openxmlformats.org/officeDocument/2006/math">
                    <m:r>
                      <a:rPr lang="uk-UA" sz="3600">
                        <a:latin typeface="Cambria Math" panose="02040503050406030204" pitchFamily="18" charset="0"/>
                      </a:rPr>
                      <m:t>у = </m:t>
                    </m:r>
                    <m:sSub>
                      <m:sSubPr>
                        <m:ctrlPr>
                          <a:rPr lang="uk-UA" sz="3600" i="1">
                            <a:latin typeface="Cambria Math"/>
                          </a:rPr>
                        </m:ctrlPr>
                      </m:sSubPr>
                      <m:e>
                        <m:r>
                          <m:rPr>
                            <m:sty m:val="p"/>
                          </m:rPr>
                          <a:rPr lang="uk-UA" sz="3600">
                            <a:latin typeface="Cambria Math" panose="02040503050406030204" pitchFamily="18" charset="0"/>
                          </a:rPr>
                          <m:t>log</m:t>
                        </m:r>
                      </m:e>
                      <m:sub>
                        <m:r>
                          <a:rPr lang="uk-UA" sz="3600" i="1">
                            <a:latin typeface="Cambria Math" panose="02040503050406030204" pitchFamily="18" charset="0"/>
                          </a:rPr>
                          <m:t>𝑎</m:t>
                        </m:r>
                      </m:sub>
                    </m:sSub>
                    <m:r>
                      <a:rPr lang="uk-UA" sz="3600" i="1">
                        <a:latin typeface="Cambria Math" panose="02040503050406030204" pitchFamily="18" charset="0"/>
                      </a:rPr>
                      <m:t>𝑥</m:t>
                    </m:r>
                  </m:oMath>
                </a14:m>
                <a:r>
                  <a:rPr lang="uk-UA" sz="3600" dirty="0">
                    <a:latin typeface="+mn-lt"/>
                    <a:ea typeface="+mn-ea"/>
                    <a:cs typeface="+mn-cs"/>
                  </a:rPr>
                  <a:t>, </a:t>
                </a:r>
                <a:r>
                  <a:rPr lang="uk-UA" sz="3600" i="1" dirty="0">
                    <a:latin typeface="+mn-lt"/>
                    <a:ea typeface="+mn-ea"/>
                    <a:cs typeface="+mn-cs"/>
                  </a:rPr>
                  <a:t>а</a:t>
                </a:r>
                <a:r>
                  <a:rPr lang="uk-UA" sz="3600" dirty="0">
                    <a:latin typeface="+mn-lt"/>
                    <a:ea typeface="+mn-ea"/>
                    <a:cs typeface="+mn-cs"/>
                  </a:rPr>
                  <a:t> &gt; 0, </a:t>
                </a:r>
                <a14:m>
                  <m:oMath xmlns:m="http://schemas.openxmlformats.org/officeDocument/2006/math">
                    <m:r>
                      <a:rPr lang="uk-UA" sz="3600">
                        <a:latin typeface="Cambria Math" panose="02040503050406030204" pitchFamily="18" charset="0"/>
                        <a:ea typeface="+mn-ea"/>
                        <a:cs typeface="+mn-cs"/>
                      </a:rPr>
                      <m:t>𝑎</m:t>
                    </m:r>
                    <m:r>
                      <a:rPr lang="uk-UA" sz="3600">
                        <a:latin typeface="Cambria Math" panose="02040503050406030204" pitchFamily="18" charset="0"/>
                        <a:ea typeface="+mn-ea"/>
                        <a:cs typeface="+mn-cs"/>
                      </a:rPr>
                      <m:t>≠1</m:t>
                    </m:r>
                  </m:oMath>
                </a14:m>
                <a:r>
                  <a:rPr lang="uk-UA" sz="3600" dirty="0">
                    <a:latin typeface="+mn-lt"/>
                    <a:ea typeface="+mn-ea"/>
                    <a:cs typeface="+mn-cs"/>
                  </a:rPr>
                  <a:t>.</a:t>
                </a: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0">
                <a:blip r:embed="rId2"/>
                <a:stretch>
                  <a:fillRect l="-1797"/>
                </a:stretch>
              </a:blipFill>
            </p:spPr>
            <p:txBody>
              <a:bodyPr/>
              <a:lstStyle/>
              <a:p>
                <a:r>
                  <a:rPr lang="uk-UA">
                    <a:noFill/>
                  </a:rPr>
                  <a:t> </a:t>
                </a:r>
              </a:p>
            </p:txBody>
          </p:sp>
        </mc:Fallback>
      </mc:AlternateContent>
      <p:pic>
        <p:nvPicPr>
          <p:cNvPr id="4" name="Объект 3"/>
          <p:cNvPicPr>
            <a:picLocks noGrp="1" noChangeAspect="1"/>
          </p:cNvPicPr>
          <p:nvPr>
            <p:ph idx="1"/>
          </p:nvPr>
        </p:nvPicPr>
        <p:blipFill>
          <a:blip r:embed="rId3"/>
          <a:stretch>
            <a:fillRect/>
          </a:stretch>
        </p:blipFill>
        <p:spPr>
          <a:xfrm>
            <a:off x="3660506" y="2003883"/>
            <a:ext cx="6013429" cy="4410760"/>
          </a:xfrm>
          <a:prstGeom prst="rect">
            <a:avLst/>
          </a:prstGeom>
        </p:spPr>
      </p:pic>
    </p:spTree>
    <p:extLst>
      <p:ext uri="{BB962C8B-B14F-4D97-AF65-F5344CB8AC3E}">
        <p14:creationId xmlns:p14="http://schemas.microsoft.com/office/powerpoint/2010/main" val="3829777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pPr lvl="0">
                  <a:spcBef>
                    <a:spcPts val="1000"/>
                  </a:spcBef>
                </a:pPr>
                <a:r>
                  <a:rPr lang="en-US" sz="3600" dirty="0" smtClean="0">
                    <a:latin typeface="+mn-lt"/>
                    <a:ea typeface="+mn-ea"/>
                    <a:cs typeface="+mn-cs"/>
                  </a:rPr>
                  <a:t>4. </a:t>
                </a:r>
                <a:r>
                  <a:rPr lang="uk-UA" sz="3600" dirty="0">
                    <a:latin typeface="+mn-lt"/>
                    <a:ea typeface="+mn-ea"/>
                    <a:cs typeface="+mn-cs"/>
                  </a:rPr>
                  <a:t>Тригонометричні функції: </a:t>
                </a:r>
                <a14:m>
                  <m:oMath xmlns:m="http://schemas.openxmlformats.org/officeDocument/2006/math">
                    <m:r>
                      <a:rPr lang="uk-UA" sz="3600">
                        <a:latin typeface="Cambria Math" panose="02040503050406030204" pitchFamily="18" charset="0"/>
                        <a:ea typeface="+mn-ea"/>
                        <a:cs typeface="+mn-cs"/>
                      </a:rPr>
                      <m:t>у=</m:t>
                    </m:r>
                    <m:r>
                      <a:rPr lang="uk-UA" sz="3600">
                        <a:latin typeface="Cambria Math" panose="02040503050406030204" pitchFamily="18" charset="0"/>
                        <a:ea typeface="+mn-ea"/>
                        <a:cs typeface="+mn-cs"/>
                      </a:rPr>
                      <m:t>𝑠𝑖𝑛</m:t>
                    </m:r>
                    <m:r>
                      <a:rPr lang="uk-UA" sz="3600">
                        <a:latin typeface="Cambria Math" panose="02040503050406030204" pitchFamily="18" charset="0"/>
                        <a:ea typeface="+mn-ea"/>
                        <a:cs typeface="+mn-cs"/>
                      </a:rPr>
                      <m:t> х</m:t>
                    </m:r>
                  </m:oMath>
                </a14:m>
                <a:r>
                  <a:rPr lang="uk-UA" sz="3600" dirty="0">
                    <a:latin typeface="+mn-lt"/>
                    <a:ea typeface="+mn-ea"/>
                    <a:cs typeface="+mn-cs"/>
                  </a:rPr>
                  <a:t>, </a:t>
                </a:r>
                <a14:m>
                  <m:oMath xmlns:m="http://schemas.openxmlformats.org/officeDocument/2006/math">
                    <m:r>
                      <a:rPr lang="en-US" sz="3600" b="0" i="0" smtClean="0">
                        <a:latin typeface="Cambria Math" panose="02040503050406030204" pitchFamily="18" charset="0"/>
                        <a:ea typeface="+mn-ea"/>
                        <a:cs typeface="+mn-cs"/>
                      </a:rPr>
                      <m:t> </m:t>
                    </m:r>
                    <m:r>
                      <a:rPr lang="uk-UA" sz="3600">
                        <a:latin typeface="Cambria Math" panose="02040503050406030204" pitchFamily="18" charset="0"/>
                        <a:ea typeface="+mn-ea"/>
                        <a:cs typeface="+mn-cs"/>
                      </a:rPr>
                      <m:t>у</m:t>
                    </m:r>
                    <m:r>
                      <a:rPr lang="ru-RU" sz="3600">
                        <a:latin typeface="Cambria Math" panose="02040503050406030204" pitchFamily="18" charset="0"/>
                        <a:ea typeface="+mn-ea"/>
                        <a:cs typeface="+mn-cs"/>
                      </a:rPr>
                      <m:t>=</m:t>
                    </m:r>
                    <m:r>
                      <a:rPr lang="uk-UA" sz="3600">
                        <a:latin typeface="Cambria Math" panose="02040503050406030204" pitchFamily="18" charset="0"/>
                        <a:ea typeface="+mn-ea"/>
                        <a:cs typeface="+mn-cs"/>
                      </a:rPr>
                      <m:t>𝑐𝑜𝑠</m:t>
                    </m:r>
                    <m:r>
                      <a:rPr lang="uk-UA" sz="3600">
                        <a:latin typeface="Cambria Math" panose="02040503050406030204" pitchFamily="18" charset="0"/>
                        <a:ea typeface="+mn-ea"/>
                        <a:cs typeface="+mn-cs"/>
                      </a:rPr>
                      <m:t> х</m:t>
                    </m:r>
                  </m:oMath>
                </a14:m>
                <a:r>
                  <a:rPr lang="uk-UA" sz="3600" dirty="0">
                    <a:latin typeface="+mn-lt"/>
                    <a:ea typeface="+mn-ea"/>
                    <a:cs typeface="+mn-cs"/>
                  </a:rPr>
                  <a:t>, </a:t>
                </a:r>
                <a:r>
                  <a:rPr lang="en-US" sz="3600" dirty="0" smtClean="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a:rPr lang="uk-UA" sz="3600">
                        <a:latin typeface="Cambria Math" panose="02040503050406030204" pitchFamily="18" charset="0"/>
                        <a:ea typeface="+mn-ea"/>
                        <a:cs typeface="+mn-cs"/>
                      </a:rPr>
                      <m:t>𝑡𝑔</m:t>
                    </m:r>
                    <m:r>
                      <a:rPr lang="uk-UA" sz="3600">
                        <a:latin typeface="Cambria Math" panose="02040503050406030204" pitchFamily="18" charset="0"/>
                        <a:ea typeface="+mn-ea"/>
                        <a:cs typeface="+mn-cs"/>
                      </a:rPr>
                      <m:t> х</m:t>
                    </m:r>
                  </m:oMath>
                </a14:m>
                <a:r>
                  <a:rPr lang="uk-UA" sz="3600" dirty="0">
                    <a:latin typeface="+mn-lt"/>
                    <a:ea typeface="+mn-ea"/>
                    <a:cs typeface="+mn-cs"/>
                  </a:rPr>
                  <a:t>,</a:t>
                </a:r>
                <a:r>
                  <a:rPr lang="en-US" sz="3600" dirty="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ctg</m:t>
                    </m:r>
                    <m:r>
                      <a:rPr lang="uk-UA" sz="3600">
                        <a:latin typeface="Cambria Math" panose="02040503050406030204" pitchFamily="18" charset="0"/>
                        <a:ea typeface="+mn-ea"/>
                        <a:cs typeface="+mn-cs"/>
                      </a:rPr>
                      <m:t> х</m:t>
                    </m:r>
                  </m:oMath>
                </a14:m>
                <a:r>
                  <a:rPr lang="uk-UA" sz="3600" dirty="0">
                    <a:latin typeface="+mn-lt"/>
                    <a:ea typeface="+mn-ea"/>
                    <a:cs typeface="+mn-cs"/>
                  </a:rPr>
                  <a:t> </a:t>
                </a: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0">
                <a:blip r:embed="rId2"/>
                <a:stretch>
                  <a:fillRect l="-1797" t="-1843" b="-8295"/>
                </a:stretch>
              </a:blipFill>
            </p:spPr>
            <p:txBody>
              <a:bodyPr/>
              <a:lstStyle/>
              <a:p>
                <a:r>
                  <a:rPr lang="uk-UA">
                    <a:noFill/>
                  </a:rPr>
                  <a:t> </a:t>
                </a:r>
              </a:p>
            </p:txBody>
          </p:sp>
        </mc:Fallback>
      </mc:AlternateContent>
      <p:pic>
        <p:nvPicPr>
          <p:cNvPr id="4" name="Объект 3"/>
          <p:cNvPicPr>
            <a:picLocks noGrp="1" noChangeAspect="1"/>
          </p:cNvPicPr>
          <p:nvPr>
            <p:ph idx="1"/>
          </p:nvPr>
        </p:nvPicPr>
        <p:blipFill>
          <a:blip r:embed="rId3"/>
          <a:stretch>
            <a:fillRect/>
          </a:stretch>
        </p:blipFill>
        <p:spPr>
          <a:xfrm>
            <a:off x="2520830" y="1690688"/>
            <a:ext cx="7360925" cy="4965506"/>
          </a:xfrm>
          <a:prstGeom prst="rect">
            <a:avLst/>
          </a:prstGeom>
        </p:spPr>
      </p:pic>
    </p:spTree>
    <p:extLst>
      <p:ext uri="{BB962C8B-B14F-4D97-AF65-F5344CB8AC3E}">
        <p14:creationId xmlns:p14="http://schemas.microsoft.com/office/powerpoint/2010/main" val="3388475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pPr>
                  <a:spcBef>
                    <a:spcPts val="1000"/>
                  </a:spcBef>
                </a:pPr>
                <a:r>
                  <a:rPr lang="en-US" sz="3600" dirty="0" smtClean="0">
                    <a:latin typeface="+mn-lt"/>
                    <a:ea typeface="+mn-ea"/>
                    <a:cs typeface="+mn-cs"/>
                  </a:rPr>
                  <a:t>5. </a:t>
                </a:r>
                <a:r>
                  <a:rPr lang="uk-UA" sz="3600" dirty="0">
                    <a:latin typeface="+mn-lt"/>
                    <a:ea typeface="+mn-ea"/>
                    <a:cs typeface="+mn-cs"/>
                  </a:rPr>
                  <a:t>Обернені тригонометричні функції: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arcsin</m:t>
                    </m:r>
                    <m:r>
                      <a:rPr lang="uk-UA" sz="3600">
                        <a:latin typeface="Cambria Math" panose="02040503050406030204" pitchFamily="18" charset="0"/>
                        <a:ea typeface="+mn-ea"/>
                        <a:cs typeface="+mn-cs"/>
                      </a:rPr>
                      <m:t> </m:t>
                    </m:r>
                    <m:r>
                      <m:rPr>
                        <m:sty m:val="p"/>
                      </m:rPr>
                      <a:rPr lang="uk-UA" sz="3600">
                        <a:latin typeface="Cambria Math" panose="02040503050406030204" pitchFamily="18" charset="0"/>
                        <a:ea typeface="+mn-ea"/>
                        <a:cs typeface="+mn-cs"/>
                      </a:rPr>
                      <m:t>x</m:t>
                    </m:r>
                  </m:oMath>
                </a14:m>
                <a:r>
                  <a:rPr lang="uk-UA" sz="3600" dirty="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arccos</m:t>
                    </m:r>
                    <m:r>
                      <a:rPr lang="uk-UA" sz="3600">
                        <a:latin typeface="Cambria Math" panose="02040503050406030204" pitchFamily="18" charset="0"/>
                        <a:ea typeface="+mn-ea"/>
                        <a:cs typeface="+mn-cs"/>
                      </a:rPr>
                      <m:t> х</m:t>
                    </m:r>
                  </m:oMath>
                </a14:m>
                <a:r>
                  <a:rPr lang="uk-UA" sz="3600" dirty="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arctg</m:t>
                    </m:r>
                    <m:r>
                      <a:rPr lang="uk-UA" sz="3600">
                        <a:latin typeface="Cambria Math" panose="02040503050406030204" pitchFamily="18" charset="0"/>
                        <a:ea typeface="+mn-ea"/>
                        <a:cs typeface="+mn-cs"/>
                      </a:rPr>
                      <m:t> х</m:t>
                    </m:r>
                  </m:oMath>
                </a14:m>
                <a:r>
                  <a:rPr lang="uk-UA" sz="3600" dirty="0">
                    <a:latin typeface="+mn-lt"/>
                    <a:ea typeface="+mn-ea"/>
                    <a:cs typeface="+mn-cs"/>
                  </a:rPr>
                  <a:t>, </a:t>
                </a:r>
                <a14:m>
                  <m:oMath xmlns:m="http://schemas.openxmlformats.org/officeDocument/2006/math">
                    <m:r>
                      <a:rPr lang="uk-UA" sz="3600">
                        <a:latin typeface="Cambria Math" panose="02040503050406030204" pitchFamily="18" charset="0"/>
                        <a:ea typeface="+mn-ea"/>
                        <a:cs typeface="+mn-cs"/>
                      </a:rPr>
                      <m:t>у=</m:t>
                    </m:r>
                    <m:r>
                      <m:rPr>
                        <m:sty m:val="p"/>
                      </m:rPr>
                      <a:rPr lang="uk-UA" sz="3600">
                        <a:latin typeface="Cambria Math" panose="02040503050406030204" pitchFamily="18" charset="0"/>
                        <a:ea typeface="+mn-ea"/>
                        <a:cs typeface="+mn-cs"/>
                      </a:rPr>
                      <m:t>arcctgx</m:t>
                    </m:r>
                    <m:r>
                      <a:rPr lang="en-US" sz="3600" b="0" i="0" smtClean="0">
                        <a:latin typeface="Cambria Math" panose="02040503050406030204" pitchFamily="18" charset="0"/>
                        <a:ea typeface="+mn-ea"/>
                        <a:cs typeface="+mn-cs"/>
                      </a:rPr>
                      <m:t>.</m:t>
                    </m:r>
                  </m:oMath>
                </a14:m>
                <a:endParaRPr lang="uk-UA" sz="3600" dirty="0">
                  <a:latin typeface="+mn-lt"/>
                  <a:ea typeface="+mn-ea"/>
                  <a:cs typeface="+mn-cs"/>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0">
                <a:blip r:embed="rId2"/>
                <a:stretch>
                  <a:fillRect l="-1797" t="-1843" b="-8295"/>
                </a:stretch>
              </a:blipFill>
            </p:spPr>
            <p:txBody>
              <a:bodyPr/>
              <a:lstStyle/>
              <a:p>
                <a:r>
                  <a:rPr lang="uk-UA">
                    <a:noFill/>
                  </a:rPr>
                  <a:t> </a:t>
                </a:r>
              </a:p>
            </p:txBody>
          </p:sp>
        </mc:Fallback>
      </mc:AlternateContent>
      <p:pic>
        <p:nvPicPr>
          <p:cNvPr id="4" name="Объект 3"/>
          <p:cNvPicPr>
            <a:picLocks noGrp="1" noChangeAspect="1"/>
          </p:cNvPicPr>
          <p:nvPr>
            <p:ph idx="1"/>
          </p:nvPr>
        </p:nvPicPr>
        <p:blipFill>
          <a:blip r:embed="rId3"/>
          <a:stretch>
            <a:fillRect/>
          </a:stretch>
        </p:blipFill>
        <p:spPr>
          <a:xfrm>
            <a:off x="2434239" y="1798214"/>
            <a:ext cx="7530642" cy="4737668"/>
          </a:xfrm>
          <a:prstGeom prst="rect">
            <a:avLst/>
          </a:prstGeom>
        </p:spPr>
      </p:pic>
    </p:spTree>
    <p:extLst>
      <p:ext uri="{BB962C8B-B14F-4D97-AF65-F5344CB8AC3E}">
        <p14:creationId xmlns:p14="http://schemas.microsoft.com/office/powerpoint/2010/main" val="2806383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11727"/>
            <a:ext cx="10515600" cy="932152"/>
          </a:xfrm>
        </p:spPr>
        <p:txBody>
          <a:bodyPr>
            <a:normAutofit/>
          </a:bodyPr>
          <a:lstStyle/>
          <a:p>
            <a:pPr algn="ctr"/>
            <a:r>
              <a:rPr lang="uk-UA" sz="3600" b="1" dirty="0">
                <a:latin typeface="Times New Roman" panose="02020603050405020304" pitchFamily="18" charset="0"/>
                <a:cs typeface="Times New Roman" panose="02020603050405020304" pitchFamily="18" charset="0"/>
              </a:rPr>
              <a:t>1.6. Складена функція (суперпозиція функцій)</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243879"/>
                <a:ext cx="10515600" cy="5219266"/>
              </a:xfrm>
            </p:spPr>
            <p:txBody>
              <a:bodyPr/>
              <a:lstStyle/>
              <a:p>
                <a:pPr marL="0" indent="0" algn="just">
                  <a:buNone/>
                </a:pPr>
                <a:r>
                  <a:rPr lang="uk-UA" dirty="0" smtClean="0"/>
                  <a:t>          </a:t>
                </a:r>
                <a:r>
                  <a:rPr lang="uk-UA" sz="3200" dirty="0" smtClean="0"/>
                  <a:t>Над </a:t>
                </a:r>
                <a:r>
                  <a:rPr lang="uk-UA" sz="3200" dirty="0"/>
                  <a:t>функціями виконують і так звану операцію </a:t>
                </a:r>
                <a:r>
                  <a:rPr lang="uk-UA" sz="3200" i="1" dirty="0"/>
                  <a:t>суперпозиції,</a:t>
                </a:r>
                <a:r>
                  <a:rPr lang="uk-UA" sz="3200" dirty="0"/>
                  <a:t> або </a:t>
                </a:r>
                <a:r>
                  <a:rPr lang="uk-UA" sz="3200" i="1" dirty="0"/>
                  <a:t>накладання.</a:t>
                </a:r>
                <a:r>
                  <a:rPr lang="uk-UA" sz="3200" dirty="0"/>
                  <a:t> Нехай функція </a:t>
                </a:r>
                <a14:m>
                  <m:oMath xmlns:m="http://schemas.openxmlformats.org/officeDocument/2006/math">
                    <m:r>
                      <a:rPr lang="uk-UA" sz="3200">
                        <a:latin typeface="Cambria Math" panose="02040503050406030204" pitchFamily="18" charset="0"/>
                      </a:rPr>
                      <m:t>у=</m:t>
                    </m:r>
                    <m:r>
                      <a:rPr lang="uk-UA" sz="3200" i="1">
                        <a:latin typeface="Cambria Math" panose="02040503050406030204" pitchFamily="18" charset="0"/>
                      </a:rPr>
                      <m:t>𝑓</m:t>
                    </m:r>
                    <m:r>
                      <a:rPr lang="uk-UA" sz="3200">
                        <a:latin typeface="Cambria Math" panose="02040503050406030204" pitchFamily="18" charset="0"/>
                      </a:rPr>
                      <m:t> (</m:t>
                    </m:r>
                    <m:r>
                      <a:rPr lang="uk-UA" sz="3200" i="1">
                        <a:latin typeface="Cambria Math" panose="02040503050406030204" pitchFamily="18" charset="0"/>
                      </a:rPr>
                      <m:t>𝑢</m:t>
                    </m:r>
                    <m:r>
                      <a:rPr lang="uk-UA" sz="3200">
                        <a:latin typeface="Cambria Math" panose="02040503050406030204" pitchFamily="18" charset="0"/>
                      </a:rPr>
                      <m:t>)</m:t>
                    </m:r>
                  </m:oMath>
                </a14:m>
                <a:r>
                  <a:rPr lang="uk-UA" sz="3200" dirty="0"/>
                  <a:t> визначена на множині </a:t>
                </a:r>
                <a:r>
                  <a:rPr lang="uk-UA" sz="3200" i="1" dirty="0"/>
                  <a:t>А,</a:t>
                </a:r>
                <a:r>
                  <a:rPr lang="uk-UA" sz="3200" dirty="0"/>
                  <a:t> а функція </a:t>
                </a:r>
                <a14:m>
                  <m:oMath xmlns:m="http://schemas.openxmlformats.org/officeDocument/2006/math">
                    <m:r>
                      <m:rPr>
                        <m:nor/>
                      </m:rPr>
                      <a:rPr lang="en-US" sz="3200" i="1"/>
                      <m:t>u</m:t>
                    </m:r>
                    <m:r>
                      <m:rPr>
                        <m:nor/>
                      </m:rPr>
                      <a:rPr lang="uk-UA" sz="3200" i="1"/>
                      <m:t> = </m:t>
                    </m:r>
                    <m:r>
                      <m:rPr>
                        <m:nor/>
                      </m:rPr>
                      <a:rPr lang="uk-UA" sz="3200" i="1"/>
                      <m:t>𝜑</m:t>
                    </m:r>
                    <m:r>
                      <m:rPr>
                        <m:nor/>
                      </m:rPr>
                      <a:rPr lang="uk-UA" sz="3200" i="1"/>
                      <m:t> </m:t>
                    </m:r>
                    <m:r>
                      <m:rPr>
                        <m:nor/>
                      </m:rPr>
                      <a:rPr lang="uk-UA" sz="3200"/>
                      <m:t>(х)</m:t>
                    </m:r>
                  </m:oMath>
                </a14:m>
                <a:r>
                  <a:rPr lang="uk-UA" sz="3200" dirty="0"/>
                  <a:t> — на множині </a:t>
                </a:r>
                <a:r>
                  <a:rPr lang="uk-UA" sz="3200" i="1" dirty="0"/>
                  <a:t>В,</a:t>
                </a:r>
                <a:r>
                  <a:rPr lang="uk-UA" sz="3200" dirty="0"/>
                  <a:t> причому для кожного значення х</a:t>
                </a:r>
                <a:r>
                  <a:rPr lang="uk-UA" sz="3200" i="1" dirty="0"/>
                  <a:t> </a:t>
                </a:r>
                <a14:m>
                  <m:oMath xmlns:m="http://schemas.openxmlformats.org/officeDocument/2006/math">
                    <m:r>
                      <a:rPr lang="uk-UA" sz="3200" i="1">
                        <a:latin typeface="Cambria Math" panose="02040503050406030204" pitchFamily="18" charset="0"/>
                      </a:rPr>
                      <m:t>∈</m:t>
                    </m:r>
                  </m:oMath>
                </a14:m>
                <a:r>
                  <a:rPr lang="uk-UA" sz="3200" i="1" dirty="0"/>
                  <a:t> </a:t>
                </a:r>
                <a:r>
                  <a:rPr lang="uk-UA" sz="3200" dirty="0"/>
                  <a:t>В відповідне значення </a:t>
                </a:r>
                <a14:m>
                  <m:oMath xmlns:m="http://schemas.openxmlformats.org/officeDocument/2006/math">
                    <m:r>
                      <a:rPr lang="uk-UA" sz="3200" i="1">
                        <a:latin typeface="Cambria Math" panose="02040503050406030204" pitchFamily="18" charset="0"/>
                      </a:rPr>
                      <m:t>𝑢</m:t>
                    </m:r>
                    <m:r>
                      <a:rPr lang="uk-UA" sz="3200">
                        <a:latin typeface="Cambria Math" panose="02040503050406030204" pitchFamily="18" charset="0"/>
                      </a:rPr>
                      <m:t>=</m:t>
                    </m:r>
                    <m:r>
                      <m:rPr>
                        <m:nor/>
                      </m:rPr>
                      <a:rPr lang="uk-UA" sz="3200" i="1"/>
                      <m:t>𝜑</m:t>
                    </m:r>
                    <m:r>
                      <a:rPr lang="uk-UA" sz="3200">
                        <a:latin typeface="Cambria Math" panose="02040503050406030204" pitchFamily="18" charset="0"/>
                      </a:rPr>
                      <m:t>(х)</m:t>
                    </m:r>
                  </m:oMath>
                </a14:m>
                <a:r>
                  <a:rPr lang="uk-UA" sz="3200" dirty="0"/>
                  <a:t> </a:t>
                </a:r>
                <a14:m>
                  <m:oMath xmlns:m="http://schemas.openxmlformats.org/officeDocument/2006/math">
                    <m:r>
                      <a:rPr lang="uk-UA" sz="3200" i="1">
                        <a:latin typeface="Cambria Math" panose="02040503050406030204" pitchFamily="18" charset="0"/>
                      </a:rPr>
                      <m:t>∈</m:t>
                    </m:r>
                  </m:oMath>
                </a14:m>
                <a:r>
                  <a:rPr lang="uk-UA" sz="3200" dirty="0"/>
                  <a:t> </a:t>
                </a:r>
                <a:r>
                  <a:rPr lang="uk-UA" sz="3200" i="1" dirty="0"/>
                  <a:t>А.</a:t>
                </a:r>
                <a:r>
                  <a:rPr lang="uk-UA" sz="3200" dirty="0"/>
                  <a:t> Тоді на множині </a:t>
                </a:r>
                <a:r>
                  <a:rPr lang="uk-UA" sz="3200" i="1" dirty="0"/>
                  <a:t>В</a:t>
                </a:r>
                <a:r>
                  <a:rPr lang="uk-UA" sz="3200" dirty="0"/>
                  <a:t> визначена функція </a:t>
                </a:r>
                <a:r>
                  <a:rPr lang="uk-UA" sz="3200" i="1" dirty="0"/>
                  <a:t>f</a:t>
                </a:r>
                <a:r>
                  <a:rPr lang="uk-UA" sz="3200" dirty="0"/>
                  <a:t> (</a:t>
                </a:r>
                <a14:m>
                  <m:oMath xmlns:m="http://schemas.openxmlformats.org/officeDocument/2006/math">
                    <m:r>
                      <m:rPr>
                        <m:nor/>
                      </m:rPr>
                      <a:rPr lang="uk-UA" sz="3200" i="1"/>
                      <m:t>𝜑</m:t>
                    </m:r>
                  </m:oMath>
                </a14:m>
                <a:r>
                  <a:rPr lang="uk-UA" sz="3200" dirty="0"/>
                  <a:t> (х)), яку називають </a:t>
                </a:r>
                <a:r>
                  <a:rPr lang="uk-UA" sz="3200" i="1" dirty="0"/>
                  <a:t>складеною функцією</a:t>
                </a:r>
                <a:r>
                  <a:rPr lang="uk-UA" sz="3200" dirty="0"/>
                  <a:t> від </a:t>
                </a:r>
                <a:r>
                  <a:rPr lang="uk-UA" sz="3200" i="1" dirty="0"/>
                  <a:t>х,</a:t>
                </a:r>
                <a:r>
                  <a:rPr lang="uk-UA" sz="3200" dirty="0"/>
                  <a:t> або </a:t>
                </a:r>
                <a:r>
                  <a:rPr lang="uk-UA" sz="3200" i="1" dirty="0"/>
                  <a:t>суперпозицією</a:t>
                </a:r>
                <a:r>
                  <a:rPr lang="uk-UA" sz="3200" dirty="0"/>
                  <a:t> заданих функцій, або </a:t>
                </a:r>
                <a:r>
                  <a:rPr lang="uk-UA" sz="3200" i="1" dirty="0"/>
                  <a:t>функцією від функції.</a:t>
                </a:r>
                <a:endParaRPr lang="uk-UA" sz="3200" dirty="0"/>
              </a:p>
              <a:p>
                <a:pPr marL="0" indent="0" algn="just">
                  <a:buNone/>
                </a:pPr>
                <a:r>
                  <a:rPr lang="uk-UA" sz="3200" i="1" dirty="0" smtClean="0"/>
                  <a:t>         </a:t>
                </a:r>
                <a:r>
                  <a:rPr lang="uk-UA" sz="3200" i="1" dirty="0"/>
                  <a:t>Змінну</a:t>
                </a:r>
                <a14:m>
                  <m:oMath xmlns:m="http://schemas.openxmlformats.org/officeDocument/2006/math">
                    <m:r>
                      <m:rPr>
                        <m:nor/>
                      </m:rPr>
                      <a:rPr lang="uk-UA" sz="3200" i="1"/>
                      <m:t> </m:t>
                    </m:r>
                    <m:r>
                      <m:rPr>
                        <m:nor/>
                      </m:rPr>
                      <a:rPr lang="en-US" sz="3200" i="1"/>
                      <m:t>u</m:t>
                    </m:r>
                    <m:r>
                      <m:rPr>
                        <m:nor/>
                      </m:rPr>
                      <a:rPr lang="uk-UA" sz="3200" i="1"/>
                      <m:t> = </m:t>
                    </m:r>
                    <m:r>
                      <m:rPr>
                        <m:nor/>
                      </m:rPr>
                      <a:rPr lang="uk-UA" sz="3200" i="1"/>
                      <m:t>𝜑</m:t>
                    </m:r>
                    <m:r>
                      <m:rPr>
                        <m:nor/>
                      </m:rPr>
                      <a:rPr lang="uk-UA" sz="3200" i="1"/>
                      <m:t> </m:t>
                    </m:r>
                    <m:r>
                      <m:rPr>
                        <m:nor/>
                      </m:rPr>
                      <a:rPr lang="uk-UA" sz="3200"/>
                      <m:t>(х)</m:t>
                    </m:r>
                  </m:oMath>
                </a14:m>
                <a:r>
                  <a:rPr lang="uk-UA" sz="3200" i="1" dirty="0"/>
                  <a:t> функції </a:t>
                </a:r>
                <a14:m>
                  <m:oMath xmlns:m="http://schemas.openxmlformats.org/officeDocument/2006/math">
                    <m:r>
                      <a:rPr lang="uk-UA" sz="3200">
                        <a:latin typeface="Cambria Math" panose="02040503050406030204" pitchFamily="18" charset="0"/>
                      </a:rPr>
                      <m:t>у=</m:t>
                    </m:r>
                    <m:r>
                      <a:rPr lang="uk-UA" sz="3200" i="1">
                        <a:latin typeface="Cambria Math" panose="02040503050406030204" pitchFamily="18" charset="0"/>
                      </a:rPr>
                      <m:t>𝑓</m:t>
                    </m:r>
                    <m:r>
                      <a:rPr lang="uk-UA" sz="3200">
                        <a:latin typeface="Cambria Math" panose="02040503050406030204" pitchFamily="18" charset="0"/>
                      </a:rPr>
                      <m:t> (</m:t>
                    </m:r>
                    <m:r>
                      <a:rPr lang="uk-UA" sz="3200" i="1">
                        <a:latin typeface="Cambria Math" panose="02040503050406030204" pitchFamily="18" charset="0"/>
                      </a:rPr>
                      <m:t>𝑢</m:t>
                    </m:r>
                    <m:r>
                      <a:rPr lang="uk-UA" sz="3200">
                        <a:latin typeface="Cambria Math" panose="02040503050406030204" pitchFamily="18" charset="0"/>
                      </a:rPr>
                      <m:t>)</m:t>
                    </m:r>
                  </m:oMath>
                </a14:m>
                <a:r>
                  <a:rPr lang="uk-UA" sz="3200" dirty="0"/>
                  <a:t> </a:t>
                </a:r>
                <a:r>
                  <a:rPr lang="uk-UA" sz="3200" i="1" dirty="0"/>
                  <a:t> називають </a:t>
                </a:r>
                <a:r>
                  <a:rPr lang="uk-UA" sz="3200" dirty="0"/>
                  <a:t>проміжним аргументом,</a:t>
                </a:r>
                <a:r>
                  <a:rPr lang="uk-UA" sz="3200" i="1" dirty="0"/>
                  <a:t> або </a:t>
                </a:r>
                <a:r>
                  <a:rPr lang="uk-UA" sz="3200" dirty="0"/>
                  <a:t>внутрішньою функцією,</a:t>
                </a:r>
                <a:r>
                  <a:rPr lang="uk-UA" sz="3200" i="1" dirty="0"/>
                  <a:t> а змінну </a:t>
                </a:r>
                <a14:m>
                  <m:oMath xmlns:m="http://schemas.openxmlformats.org/officeDocument/2006/math">
                    <m:r>
                      <a:rPr lang="uk-UA" sz="3200">
                        <a:latin typeface="Cambria Math" panose="02040503050406030204" pitchFamily="18" charset="0"/>
                      </a:rPr>
                      <m:t>у=</m:t>
                    </m:r>
                    <m:r>
                      <a:rPr lang="uk-UA" sz="3200" i="1">
                        <a:latin typeface="Cambria Math" panose="02040503050406030204" pitchFamily="18" charset="0"/>
                      </a:rPr>
                      <m:t>𝑓</m:t>
                    </m:r>
                    <m:r>
                      <a:rPr lang="uk-UA" sz="3200">
                        <a:latin typeface="Cambria Math" panose="02040503050406030204" pitchFamily="18" charset="0"/>
                      </a:rPr>
                      <m:t> (</m:t>
                    </m:r>
                    <m:r>
                      <a:rPr lang="uk-UA" sz="3200" i="1">
                        <a:latin typeface="Cambria Math" panose="02040503050406030204" pitchFamily="18" charset="0"/>
                      </a:rPr>
                      <m:t>𝑢</m:t>
                    </m:r>
                    <m:r>
                      <a:rPr lang="uk-UA" sz="3200">
                        <a:latin typeface="Cambria Math" panose="02040503050406030204" pitchFamily="18" charset="0"/>
                      </a:rPr>
                      <m:t>)</m:t>
                    </m:r>
                  </m:oMath>
                </a14:m>
                <a:r>
                  <a:rPr lang="uk-UA" sz="3200" dirty="0"/>
                  <a:t> зовнішньою функцією.</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243879"/>
                <a:ext cx="10515600" cy="5219266"/>
              </a:xfrm>
              <a:blipFill rotWithShape="0">
                <a:blip r:embed="rId2"/>
                <a:stretch>
                  <a:fillRect l="-1507" t="-2453" r="-1449" b="-584"/>
                </a:stretch>
              </a:blipFill>
            </p:spPr>
            <p:txBody>
              <a:bodyPr/>
              <a:lstStyle/>
              <a:p>
                <a:r>
                  <a:rPr lang="uk-UA">
                    <a:noFill/>
                  </a:rPr>
                  <a:t> </a:t>
                </a:r>
              </a:p>
            </p:txBody>
          </p:sp>
        </mc:Fallback>
      </mc:AlternateContent>
    </p:spTree>
    <p:extLst>
      <p:ext uri="{BB962C8B-B14F-4D97-AF65-F5344CB8AC3E}">
        <p14:creationId xmlns:p14="http://schemas.microsoft.com/office/powerpoint/2010/main" val="435085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latin typeface="Times New Roman" panose="02020603050405020304" pitchFamily="18" charset="0"/>
                <a:cs typeface="Times New Roman" panose="02020603050405020304" pitchFamily="18" charset="0"/>
              </a:rPr>
              <a:t>Приклади.</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marL="514350" indent="-514350">
                  <a:buAutoNum type="arabicPeriod"/>
                </a:pPr>
                <a:r>
                  <a:rPr lang="uk-UA" dirty="0" smtClean="0"/>
                  <a:t>Функція </a:t>
                </a:r>
                <a14:m>
                  <m:oMath xmlns:m="http://schemas.openxmlformats.org/officeDocument/2006/math">
                    <m:r>
                      <a:rPr lang="uk-UA" i="1">
                        <a:latin typeface="Cambria Math" panose="02040503050406030204" pitchFamily="18" charset="0"/>
                      </a:rPr>
                      <m:t>𝑦</m:t>
                    </m:r>
                    <m:r>
                      <a:rPr lang="uk-UA" i="1">
                        <a:latin typeface="Cambria Math" panose="02040503050406030204" pitchFamily="18" charset="0"/>
                      </a:rPr>
                      <m:t>=</m:t>
                    </m:r>
                    <m:rad>
                      <m:radPr>
                        <m:ctrlPr>
                          <a:rPr lang="uk-UA" i="1">
                            <a:latin typeface="Cambria Math"/>
                          </a:rPr>
                        </m:ctrlPr>
                      </m:radPr>
                      <m:deg>
                        <m:r>
                          <a:rPr lang="uk-UA">
                            <a:latin typeface="Cambria Math" panose="02040503050406030204" pitchFamily="18" charset="0"/>
                          </a:rPr>
                          <m:t>5</m:t>
                        </m:r>
                      </m:deg>
                      <m:e>
                        <m:func>
                          <m:funcPr>
                            <m:ctrlPr>
                              <a:rPr lang="uk-UA" i="1">
                                <a:latin typeface="Cambria Math"/>
                              </a:rPr>
                            </m:ctrlPr>
                          </m:funcPr>
                          <m:fName>
                            <m:r>
                              <m:rPr>
                                <m:sty m:val="p"/>
                              </m:rPr>
                              <a:rPr lang="uk-UA">
                                <a:latin typeface="Cambria Math" panose="02040503050406030204" pitchFamily="18" charset="0"/>
                              </a:rPr>
                              <m:t>cos</m:t>
                            </m:r>
                          </m:fName>
                          <m:e>
                            <m:r>
                              <a:rPr lang="uk-UA" i="1">
                                <a:latin typeface="Cambria Math" panose="02040503050406030204" pitchFamily="18" charset="0"/>
                              </a:rPr>
                              <m:t>𝑥</m:t>
                            </m:r>
                          </m:e>
                        </m:func>
                      </m:e>
                    </m:rad>
                  </m:oMath>
                </a14:m>
                <a:r>
                  <a:rPr lang="uk-UA" dirty="0"/>
                  <a:t> є суперпозицією двох основних елементарних функцій—степеневої </a:t>
                </a:r>
                <a14:m>
                  <m:oMath xmlns:m="http://schemas.openxmlformats.org/officeDocument/2006/math">
                    <m:r>
                      <a:rPr lang="uk-UA" i="1">
                        <a:latin typeface="Cambria Math" panose="02040503050406030204" pitchFamily="18" charset="0"/>
                      </a:rPr>
                      <m:t>𝑦</m:t>
                    </m:r>
                    <m:r>
                      <a:rPr lang="uk-UA" i="1">
                        <a:latin typeface="Cambria Math" panose="02040503050406030204" pitchFamily="18" charset="0"/>
                      </a:rPr>
                      <m:t>=</m:t>
                    </m:r>
                    <m:rad>
                      <m:radPr>
                        <m:ctrlPr>
                          <a:rPr lang="uk-UA" i="1">
                            <a:latin typeface="Cambria Math"/>
                          </a:rPr>
                        </m:ctrlPr>
                      </m:radPr>
                      <m:deg>
                        <m:r>
                          <a:rPr lang="uk-UA">
                            <a:latin typeface="Cambria Math" panose="02040503050406030204" pitchFamily="18" charset="0"/>
                          </a:rPr>
                          <m:t>5</m:t>
                        </m:r>
                      </m:deg>
                      <m:e>
                        <m:r>
                          <a:rPr lang="uk-UA" i="1">
                            <a:latin typeface="Cambria Math" panose="02040503050406030204" pitchFamily="18" charset="0"/>
                          </a:rPr>
                          <m:t>𝑢</m:t>
                        </m:r>
                      </m:e>
                    </m:rad>
                    <m:r>
                      <a:rPr lang="uk-UA">
                        <a:latin typeface="Cambria Math" panose="02040503050406030204" pitchFamily="18" charset="0"/>
                      </a:rPr>
                      <m:t>,</m:t>
                    </m:r>
                  </m:oMath>
                </a14:m>
                <a:r>
                  <a:rPr lang="uk-UA" dirty="0"/>
                  <a:t> </a:t>
                </a:r>
                <a14:m>
                  <m:oMath xmlns:m="http://schemas.openxmlformats.org/officeDocument/2006/math">
                    <m:r>
                      <a:rPr lang="uk-UA" i="1">
                        <a:latin typeface="Cambria Math" panose="02040503050406030204" pitchFamily="18" charset="0"/>
                      </a:rPr>
                      <m:t>𝑢</m:t>
                    </m:r>
                    <m:r>
                      <a:rPr lang="uk-UA">
                        <a:latin typeface="Cambria Math" panose="02040503050406030204" pitchFamily="18" charset="0"/>
                      </a:rPr>
                      <m:t>∈[ —1; 1]</m:t>
                    </m:r>
                  </m:oMath>
                </a14:m>
                <a:r>
                  <a:rPr lang="uk-UA" dirty="0"/>
                  <a:t> та  тригонометричної </a:t>
                </a:r>
                <a14:m>
                  <m:oMath xmlns:m="http://schemas.openxmlformats.org/officeDocument/2006/math">
                    <m:r>
                      <a:rPr lang="en-US" b="0" i="1" smtClean="0">
                        <a:latin typeface="Cambria Math" panose="02040503050406030204" pitchFamily="18" charset="0"/>
                      </a:rPr>
                      <m:t>𝑢</m:t>
                    </m:r>
                    <m:r>
                      <a:rPr lang="uk-UA">
                        <a:latin typeface="Cambria Math" panose="02040503050406030204" pitchFamily="18" charset="0"/>
                      </a:rPr>
                      <m:t>=</m:t>
                    </m:r>
                    <m:func>
                      <m:funcPr>
                        <m:ctrlPr>
                          <a:rPr lang="uk-UA" i="1">
                            <a:latin typeface="Cambria Math"/>
                          </a:rPr>
                        </m:ctrlPr>
                      </m:funcPr>
                      <m:fName>
                        <m:r>
                          <m:rPr>
                            <m:sty m:val="p"/>
                          </m:rPr>
                          <a:rPr lang="uk-UA">
                            <a:latin typeface="Cambria Math" panose="02040503050406030204" pitchFamily="18" charset="0"/>
                          </a:rPr>
                          <m:t>cos</m:t>
                        </m:r>
                      </m:fName>
                      <m:e>
                        <m:r>
                          <a:rPr lang="uk-UA" i="1">
                            <a:latin typeface="Cambria Math" panose="02040503050406030204" pitchFamily="18" charset="0"/>
                          </a:rPr>
                          <m:t>𝑥</m:t>
                        </m:r>
                      </m:e>
                    </m:func>
                  </m:oMath>
                </a14:m>
                <a:r>
                  <a:rPr lang="ru-RU" dirty="0"/>
                  <a:t>, </a:t>
                </a:r>
                <a14:m>
                  <m:oMath xmlns:m="http://schemas.openxmlformats.org/officeDocument/2006/math">
                    <m:r>
                      <a:rPr lang="uk-UA" i="1">
                        <a:latin typeface="Cambria Math" panose="02040503050406030204" pitchFamily="18" charset="0"/>
                      </a:rPr>
                      <m:t>𝑥</m:t>
                    </m:r>
                    <m:r>
                      <a:rPr lang="uk-UA" i="1">
                        <a:latin typeface="Cambria Math" panose="02040503050406030204" pitchFamily="18" charset="0"/>
                      </a:rPr>
                      <m:t>∈(—∞; +∞)</m:t>
                    </m:r>
                  </m:oMath>
                </a14:m>
                <a:r>
                  <a:rPr lang="uk-UA" dirty="0"/>
                  <a:t>. </a:t>
                </a:r>
                <a:endParaRPr lang="uk-UA" dirty="0" smtClean="0"/>
              </a:p>
              <a:p>
                <a:pPr marL="0" indent="0">
                  <a:buNone/>
                </a:pPr>
                <a:r>
                  <a:rPr lang="uk-UA" dirty="0" smtClean="0"/>
                  <a:t>        Складені </a:t>
                </a:r>
                <a:r>
                  <a:rPr lang="uk-UA" dirty="0"/>
                  <a:t>функції можна утворювати за допомогою суперпозиції не тільки двох, а й більшої кількості функцій</a:t>
                </a:r>
                <a:r>
                  <a:rPr lang="uk-UA" dirty="0" smtClean="0"/>
                  <a:t>.</a:t>
                </a:r>
              </a:p>
              <a:p>
                <a:r>
                  <a:rPr lang="uk-UA" dirty="0" smtClean="0"/>
                  <a:t>2. </a:t>
                </a:r>
                <a:r>
                  <a:rPr lang="uk-UA" dirty="0"/>
                  <a:t>Функцію </a:t>
                </a:r>
                <a14:m>
                  <m:oMath xmlns:m="http://schemas.openxmlformats.org/officeDocument/2006/math">
                    <m:r>
                      <a:rPr lang="en-US" i="1">
                        <a:latin typeface="Cambria Math" panose="02040503050406030204" pitchFamily="18" charset="0"/>
                      </a:rPr>
                      <m:t>𝑦</m:t>
                    </m:r>
                    <m:r>
                      <a:rPr lang="ru-RU">
                        <a:latin typeface="Cambria Math" panose="02040503050406030204" pitchFamily="18" charset="0"/>
                      </a:rPr>
                      <m:t>=</m:t>
                    </m:r>
                    <m:sSup>
                      <m:sSupPr>
                        <m:ctrlPr>
                          <a:rPr lang="uk-UA" i="1">
                            <a:latin typeface="Cambria Math"/>
                          </a:rPr>
                        </m:ctrlPr>
                      </m:sSupPr>
                      <m:e>
                        <m:r>
                          <a:rPr lang="ru-RU">
                            <a:latin typeface="Cambria Math" panose="02040503050406030204" pitchFamily="18" charset="0"/>
                          </a:rPr>
                          <m:t>3</m:t>
                        </m:r>
                      </m:e>
                      <m:sup>
                        <m:sSup>
                          <m:sSupPr>
                            <m:ctrlPr>
                              <a:rPr lang="uk-UA" i="1">
                                <a:latin typeface="Cambria Math"/>
                              </a:rPr>
                            </m:ctrlPr>
                          </m:sSupPr>
                          <m:e>
                            <m:r>
                              <a:rPr lang="ru-RU" i="1">
                                <a:latin typeface="Cambria Math" panose="02040503050406030204" pitchFamily="18" charset="0"/>
                              </a:rPr>
                              <m:t>𝑠𝑖𝑛𝑥</m:t>
                            </m:r>
                          </m:e>
                          <m:sup>
                            <m:r>
                              <a:rPr lang="ru-RU">
                                <a:latin typeface="Cambria Math" panose="02040503050406030204" pitchFamily="18" charset="0"/>
                              </a:rPr>
                              <m:t>7</m:t>
                            </m:r>
                          </m:sup>
                        </m:sSup>
                      </m:sup>
                    </m:sSup>
                  </m:oMath>
                </a14:m>
                <a:r>
                  <a:rPr lang="ru-RU" dirty="0"/>
                  <a:t> </a:t>
                </a:r>
                <a:r>
                  <a:rPr lang="uk-UA" dirty="0"/>
                  <a:t>можна розглядати як суперпозицію трьох функцій:</a:t>
                </a:r>
              </a:p>
              <a:p>
                <a14:m>
                  <m:oMath xmlns:m="http://schemas.openxmlformats.org/officeDocument/2006/math">
                    <m:r>
                      <a:rPr lang="uk-UA">
                        <a:latin typeface="Cambria Math" panose="02040503050406030204" pitchFamily="18" charset="0"/>
                      </a:rPr>
                      <m:t>у =</m:t>
                    </m:r>
                    <m:sSup>
                      <m:sSupPr>
                        <m:ctrlPr>
                          <a:rPr lang="uk-UA" i="1">
                            <a:latin typeface="Cambria Math"/>
                          </a:rPr>
                        </m:ctrlPr>
                      </m:sSupPr>
                      <m:e>
                        <m:r>
                          <a:rPr lang="uk-UA">
                            <a:latin typeface="Cambria Math" panose="02040503050406030204" pitchFamily="18" charset="0"/>
                          </a:rPr>
                          <m:t>3</m:t>
                        </m:r>
                      </m:e>
                      <m:sup>
                        <m:r>
                          <a:rPr lang="uk-UA" i="1">
                            <a:latin typeface="Cambria Math" panose="02040503050406030204" pitchFamily="18" charset="0"/>
                          </a:rPr>
                          <m:t>𝑢</m:t>
                        </m:r>
                      </m:sup>
                    </m:sSup>
                  </m:oMath>
                </a14:m>
                <a:r>
                  <a:rPr lang="uk-UA" dirty="0"/>
                  <a:t>, </a:t>
                </a:r>
                <a14:m>
                  <m:oMath xmlns:m="http://schemas.openxmlformats.org/officeDocument/2006/math">
                    <m:r>
                      <a:rPr lang="uk-UA" i="1">
                        <a:latin typeface="Cambria Math" panose="02040503050406030204" pitchFamily="18" charset="0"/>
                      </a:rPr>
                      <m:t>𝑢</m:t>
                    </m:r>
                    <m:r>
                      <a:rPr lang="uk-UA">
                        <a:latin typeface="Cambria Math" panose="02040503050406030204" pitchFamily="18" charset="0"/>
                      </a:rPr>
                      <m:t>∈</m:t>
                    </m:r>
                    <m:d>
                      <m:dPr>
                        <m:begChr m:val="["/>
                        <m:endChr m:val="]"/>
                        <m:ctrlPr>
                          <a:rPr lang="uk-UA" i="1">
                            <a:latin typeface="Cambria Math"/>
                          </a:rPr>
                        </m:ctrlPr>
                      </m:dPr>
                      <m:e>
                        <m:r>
                          <a:rPr lang="uk-UA">
                            <a:latin typeface="Cambria Math" panose="02040503050406030204" pitchFamily="18" charset="0"/>
                          </a:rPr>
                          <m:t> —1; 1</m:t>
                        </m:r>
                      </m:e>
                    </m:d>
                    <m:r>
                      <a:rPr lang="uk-UA">
                        <a:latin typeface="Cambria Math" panose="02040503050406030204" pitchFamily="18" charset="0"/>
                      </a:rPr>
                      <m:t>, </m:t>
                    </m:r>
                    <m:r>
                      <a:rPr lang="en-US" b="0" i="1" smtClean="0">
                        <a:latin typeface="Cambria Math" panose="02040503050406030204" pitchFamily="18" charset="0"/>
                      </a:rPr>
                      <m:t>𝑢</m:t>
                    </m:r>
                    <m:r>
                      <a:rPr lang="uk-UA">
                        <a:latin typeface="Cambria Math" panose="02040503050406030204" pitchFamily="18" charset="0"/>
                      </a:rPr>
                      <m:t>=</m:t>
                    </m:r>
                    <m:func>
                      <m:funcPr>
                        <m:ctrlPr>
                          <a:rPr lang="uk-UA" i="1">
                            <a:latin typeface="Cambria Math"/>
                          </a:rPr>
                        </m:ctrlPr>
                      </m:funcPr>
                      <m:fName>
                        <m:r>
                          <m:rPr>
                            <m:sty m:val="p"/>
                          </m:rPr>
                          <a:rPr lang="uk-UA">
                            <a:latin typeface="Cambria Math" panose="02040503050406030204" pitchFamily="18" charset="0"/>
                          </a:rPr>
                          <m:t>sin</m:t>
                        </m:r>
                      </m:fName>
                      <m:e>
                        <m:r>
                          <a:rPr lang="uk-UA" i="1">
                            <a:latin typeface="Cambria Math" panose="02040503050406030204" pitchFamily="18" charset="0"/>
                          </a:rPr>
                          <m:t>𝑣</m:t>
                        </m:r>
                      </m:e>
                    </m:func>
                  </m:oMath>
                </a14:m>
                <a:r>
                  <a:rPr lang="uk-UA" dirty="0"/>
                  <a:t>, </a:t>
                </a:r>
                <a14:m>
                  <m:oMath xmlns:m="http://schemas.openxmlformats.org/officeDocument/2006/math">
                    <m:r>
                      <a:rPr lang="uk-UA" i="1">
                        <a:latin typeface="Cambria Math" panose="02040503050406030204" pitchFamily="18" charset="0"/>
                      </a:rPr>
                      <m:t>𝑣</m:t>
                    </m:r>
                    <m:r>
                      <a:rPr lang="uk-UA" i="1">
                        <a:latin typeface="Cambria Math" panose="02040503050406030204" pitchFamily="18" charset="0"/>
                      </a:rPr>
                      <m:t>∈(—∞; +∞)</m:t>
                    </m:r>
                  </m:oMath>
                </a14:m>
                <a:r>
                  <a:rPr lang="uk-UA" dirty="0"/>
                  <a:t>, </a:t>
                </a:r>
                <a14:m>
                  <m:oMath xmlns:m="http://schemas.openxmlformats.org/officeDocument/2006/math">
                    <m:r>
                      <a:rPr lang="uk-UA" i="1">
                        <a:latin typeface="Cambria Math" panose="02040503050406030204" pitchFamily="18" charset="0"/>
                      </a:rPr>
                      <m:t>𝑣</m:t>
                    </m:r>
                    <m:r>
                      <a:rPr lang="uk-UA">
                        <a:latin typeface="Cambria Math" panose="02040503050406030204" pitchFamily="18" charset="0"/>
                      </a:rPr>
                      <m:t>= </m:t>
                    </m:r>
                    <m:sSup>
                      <m:sSupPr>
                        <m:ctrlPr>
                          <a:rPr lang="uk-UA" i="1">
                            <a:latin typeface="Cambria Math"/>
                          </a:rPr>
                        </m:ctrlPr>
                      </m:sSupPr>
                      <m:e>
                        <m:r>
                          <a:rPr lang="uk-UA" i="1">
                            <a:latin typeface="Cambria Math" panose="02040503050406030204" pitchFamily="18" charset="0"/>
                          </a:rPr>
                          <m:t>𝑥</m:t>
                        </m:r>
                      </m:e>
                      <m:sup>
                        <m:r>
                          <a:rPr lang="uk-UA" i="1">
                            <a:latin typeface="Cambria Math" panose="02040503050406030204" pitchFamily="18" charset="0"/>
                          </a:rPr>
                          <m:t>7</m:t>
                        </m:r>
                      </m:sup>
                    </m:sSup>
                  </m:oMath>
                </a14:m>
                <a:r>
                  <a:rPr lang="uk-UA" dirty="0"/>
                  <a:t>, </a:t>
                </a:r>
                <a14:m>
                  <m:oMath xmlns:m="http://schemas.openxmlformats.org/officeDocument/2006/math">
                    <m:r>
                      <a:rPr lang="uk-UA" i="1">
                        <a:latin typeface="Cambria Math" panose="02040503050406030204" pitchFamily="18" charset="0"/>
                      </a:rPr>
                      <m:t>𝑥</m:t>
                    </m:r>
                    <m:r>
                      <a:rPr lang="uk-UA" i="1">
                        <a:latin typeface="Cambria Math" panose="02040503050406030204" pitchFamily="18" charset="0"/>
                      </a:rPr>
                      <m:t>∈(—∞; +∞)</m:t>
                    </m:r>
                  </m:oMath>
                </a14:m>
                <a:r>
                  <a:rPr lang="uk-UA" dirty="0"/>
                  <a:t>. </a:t>
                </a:r>
              </a:p>
              <a:p>
                <a:pPr marL="0" indent="0">
                  <a:buNone/>
                </a:pPr>
                <a:endParaRPr lang="uk-UA" dirty="0" smtClean="0"/>
              </a:p>
              <a:p>
                <a:pPr marL="514350" indent="-514350">
                  <a:buAutoNum type="arabicPeriod"/>
                </a:pPr>
                <a:endParaRPr lang="uk-UA" dirty="0" smtClean="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uk-UA">
                    <a:noFill/>
                  </a:rPr>
                  <a:t> </a:t>
                </a:r>
              </a:p>
            </p:txBody>
          </p:sp>
        </mc:Fallback>
      </mc:AlternateContent>
    </p:spTree>
    <p:extLst>
      <p:ext uri="{BB962C8B-B14F-4D97-AF65-F5344CB8AC3E}">
        <p14:creationId xmlns:p14="http://schemas.microsoft.com/office/powerpoint/2010/main" val="9275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405245"/>
            <a:ext cx="10515600" cy="444987"/>
          </a:xfrm>
        </p:spPr>
        <p:txBody>
          <a:bodyPr>
            <a:normAutofit fontScale="90000"/>
          </a:bodyPr>
          <a:lstStyle/>
          <a:p>
            <a:pPr algn="ctr"/>
            <a:r>
              <a:rPr lang="uk-UA" b="1" dirty="0" smtClean="0"/>
              <a:t>ВСТУП ДО МАТЕМАТИЧНОГО АНАЛІЗУ</a:t>
            </a:r>
            <a:br>
              <a:rPr lang="uk-UA" b="1" dirty="0" smtClean="0"/>
            </a:br>
            <a:endParaRPr lang="uk-UA" dirty="0"/>
          </a:p>
        </p:txBody>
      </p:sp>
      <p:sp>
        <p:nvSpPr>
          <p:cNvPr id="5" name="Объект 4"/>
          <p:cNvSpPr>
            <a:spLocks noGrp="1"/>
          </p:cNvSpPr>
          <p:nvPr>
            <p:ph idx="1"/>
          </p:nvPr>
        </p:nvSpPr>
        <p:spPr>
          <a:xfrm>
            <a:off x="838200" y="1106904"/>
            <a:ext cx="10515600" cy="5422232"/>
          </a:xfrm>
        </p:spPr>
        <p:txBody>
          <a:bodyPr/>
          <a:lstStyle/>
          <a:p>
            <a:pPr marL="0" indent="0" algn="just">
              <a:buNone/>
            </a:pPr>
            <a:r>
              <a:rPr lang="uk-UA" dirty="0" smtClean="0"/>
              <a:t>             </a:t>
            </a:r>
            <a:r>
              <a:rPr lang="uk-UA" sz="3600" dirty="0" smtClean="0">
                <a:latin typeface="Times New Roman" panose="02020603050405020304" pitchFamily="18" charset="0"/>
                <a:cs typeface="Times New Roman" panose="02020603050405020304" pitchFamily="18" charset="0"/>
              </a:rPr>
              <a:t>Математичний </a:t>
            </a:r>
            <a:r>
              <a:rPr lang="uk-UA" sz="3600" dirty="0">
                <a:latin typeface="Times New Roman" panose="02020603050405020304" pitchFamily="18" charset="0"/>
                <a:cs typeface="Times New Roman" panose="02020603050405020304" pitchFamily="18" charset="0"/>
              </a:rPr>
              <a:t>аналіз — це сукупність розділів математики, присвячених дослідженню функцій методами нескінченно малих. Основи дано у працях І. Ньютона, Г. </a:t>
            </a:r>
            <a:r>
              <a:rPr lang="uk-UA" sz="3600" dirty="0" err="1">
                <a:latin typeface="Times New Roman" panose="02020603050405020304" pitchFamily="18" charset="0"/>
                <a:cs typeface="Times New Roman" panose="02020603050405020304" pitchFamily="18" charset="0"/>
              </a:rPr>
              <a:t>Лейбніца</a:t>
            </a:r>
            <a:r>
              <a:rPr lang="uk-UA" sz="3600" dirty="0">
                <a:latin typeface="Times New Roman" panose="02020603050405020304" pitchFamily="18" charset="0"/>
                <a:cs typeface="Times New Roman" panose="02020603050405020304" pitchFamily="18" charset="0"/>
              </a:rPr>
              <a:t>, Л. Ейлера та інших математиків 17—18 ст. </a:t>
            </a:r>
            <a:r>
              <a:rPr lang="uk-UA" sz="3600" dirty="0" err="1">
                <a:latin typeface="Times New Roman" panose="02020603050405020304" pitchFamily="18" charset="0"/>
                <a:cs typeface="Times New Roman" panose="02020603050405020304" pitchFamily="18" charset="0"/>
              </a:rPr>
              <a:t>Обгрунтування</a:t>
            </a:r>
            <a:r>
              <a:rPr lang="uk-UA" sz="3600" dirty="0">
                <a:latin typeface="Times New Roman" panose="02020603050405020304" pitchFamily="18" charset="0"/>
                <a:cs typeface="Times New Roman" panose="02020603050405020304" pitchFamily="18" charset="0"/>
              </a:rPr>
              <a:t> математичного аналізу за допомогою поняття границі належить О. Л. Коші.</a:t>
            </a:r>
          </a:p>
          <a:p>
            <a:pPr marL="0" indent="0" algn="just">
              <a:buNone/>
            </a:pPr>
            <a:r>
              <a:rPr lang="uk-UA" sz="3600" dirty="0" smtClean="0">
                <a:latin typeface="Times New Roman" panose="02020603050405020304" pitchFamily="18" charset="0"/>
                <a:cs typeface="Times New Roman" panose="02020603050405020304" pitchFamily="18" charset="0"/>
              </a:rPr>
              <a:t>              Курс </a:t>
            </a:r>
            <a:r>
              <a:rPr lang="uk-UA" sz="3600" dirty="0">
                <a:latin typeface="Times New Roman" panose="02020603050405020304" pitchFamily="18" charset="0"/>
                <a:cs typeface="Times New Roman" panose="02020603050405020304" pitchFamily="18" charset="0"/>
              </a:rPr>
              <a:t>математичного аналізу містить такі розділи: вступ до аналізу, диференціальне числення, інтегральне числення і теорія рядів.</a:t>
            </a:r>
          </a:p>
          <a:p>
            <a:pPr marL="0" indent="0">
              <a:buNone/>
            </a:pPr>
            <a:endParaRPr lang="uk-UA" dirty="0"/>
          </a:p>
        </p:txBody>
      </p:sp>
    </p:spTree>
    <p:extLst>
      <p:ext uri="{BB962C8B-B14F-4D97-AF65-F5344CB8AC3E}">
        <p14:creationId xmlns:p14="http://schemas.microsoft.com/office/powerpoint/2010/main" val="1971956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90944"/>
            <a:ext cx="10515600" cy="6265719"/>
          </a:xfrm>
        </p:spPr>
        <p:txBody>
          <a:bodyPr>
            <a:normAutofit/>
          </a:bodyPr>
          <a:lstStyle/>
          <a:p>
            <a:pPr marL="0" indent="0" algn="just">
              <a:buNone/>
            </a:pPr>
            <a:r>
              <a:rPr lang="uk-UA" sz="4000" dirty="0" smtClean="0"/>
              <a:t>           </a:t>
            </a:r>
            <a:r>
              <a:rPr lang="uk-UA" sz="3600" dirty="0" smtClean="0"/>
              <a:t>Основні </a:t>
            </a:r>
            <a:r>
              <a:rPr lang="uk-UA" sz="3600" dirty="0"/>
              <a:t>елементарні функції, а також функції, утворені за допомогою формул, в яких над основними елементарними функціями виконується лише скінченне число арифметичних операцій (додавання, віднімання, множення, ділення) і суперпозицій, називаються </a:t>
            </a:r>
            <a:r>
              <a:rPr lang="uk-UA" sz="3600" i="1" dirty="0"/>
              <a:t>елементарними</a:t>
            </a:r>
            <a:r>
              <a:rPr lang="uk-UA" sz="3600" i="1" dirty="0" smtClean="0"/>
              <a:t>.</a:t>
            </a:r>
          </a:p>
          <a:p>
            <a:pPr marL="0" indent="0" algn="just">
              <a:buNone/>
            </a:pPr>
            <a:r>
              <a:rPr lang="uk-UA" sz="3600" dirty="0" smtClean="0"/>
              <a:t>Приклад.</a:t>
            </a:r>
            <a:r>
              <a:rPr lang="en-US" sz="3600" dirty="0" smtClean="0"/>
              <a:t> </a:t>
            </a:r>
          </a:p>
          <a:p>
            <a:pPr marL="0" indent="0" algn="just">
              <a:buNone/>
            </a:pPr>
            <a:r>
              <a:rPr lang="en-US" sz="3600" dirty="0" smtClean="0"/>
              <a:t> </a:t>
            </a:r>
          </a:p>
          <a:p>
            <a:pPr marL="0" indent="0" algn="just">
              <a:buNone/>
            </a:pPr>
            <a:endParaRPr lang="uk-UA" sz="3600" dirty="0"/>
          </a:p>
          <a:p>
            <a:pPr marL="0" indent="0">
              <a:buNone/>
            </a:pPr>
            <a:endParaRPr lang="uk-UA" dirty="0"/>
          </a:p>
        </p:txBody>
      </p:sp>
      <p:sp>
        <p:nvSpPr>
          <p:cNvPr id="15"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16" name="Объект 15"/>
          <p:cNvGraphicFramePr>
            <a:graphicFrameLocks noChangeAspect="1"/>
          </p:cNvGraphicFramePr>
          <p:nvPr>
            <p:extLst>
              <p:ext uri="{D42A27DB-BD31-4B8C-83A1-F6EECF244321}">
                <p14:modId xmlns:p14="http://schemas.microsoft.com/office/powerpoint/2010/main" val="545876278"/>
              </p:ext>
            </p:extLst>
          </p:nvPr>
        </p:nvGraphicFramePr>
        <p:xfrm>
          <a:off x="1848635" y="4312227"/>
          <a:ext cx="8671687" cy="1870364"/>
        </p:xfrm>
        <a:graphic>
          <a:graphicData uri="http://schemas.openxmlformats.org/presentationml/2006/ole">
            <mc:AlternateContent xmlns:mc="http://schemas.openxmlformats.org/markup-compatibility/2006">
              <mc:Choice xmlns:v="urn:schemas-microsoft-com:vml" Requires="v">
                <p:oleObj spid="_x0000_s6171" name="Уравнение" r:id="rId3" imgW="2425700" imgH="520700" progId="Equation.3">
                  <p:embed/>
                </p:oleObj>
              </mc:Choice>
              <mc:Fallback>
                <p:oleObj name="Уравнение" r:id="rId3" imgW="2425700" imgH="5207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635" y="4312227"/>
                        <a:ext cx="8671687" cy="1870364"/>
                      </a:xfrm>
                      <a:prstGeom prst="rect">
                        <a:avLst/>
                      </a:prstGeom>
                      <a:noFill/>
                    </p:spPr>
                  </p:pic>
                </p:oleObj>
              </mc:Fallback>
            </mc:AlternateContent>
          </a:graphicData>
        </a:graphic>
      </p:graphicFrame>
    </p:spTree>
    <p:extLst>
      <p:ext uri="{BB962C8B-B14F-4D97-AF65-F5344CB8AC3E}">
        <p14:creationId xmlns:p14="http://schemas.microsoft.com/office/powerpoint/2010/main" val="106166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31165"/>
          </a:xfrm>
        </p:spPr>
        <p:txBody>
          <a:bodyPr>
            <a:normAutofit fontScale="90000"/>
          </a:bodyPr>
          <a:lstStyle/>
          <a:p>
            <a:pPr algn="ctr"/>
            <a:r>
              <a:rPr lang="en-US" b="1" dirty="0" smtClean="0"/>
              <a:t/>
            </a:r>
            <a:br>
              <a:rPr lang="en-US" b="1" dirty="0" smtClean="0"/>
            </a:br>
            <a:r>
              <a:rPr lang="uk-UA"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2</a:t>
            </a:r>
            <a:r>
              <a:rPr lang="uk-UA" b="1" dirty="0">
                <a:latin typeface="Times New Roman" panose="02020603050405020304" pitchFamily="18" charset="0"/>
                <a:cs typeface="Times New Roman" panose="02020603050405020304" pitchFamily="18" charset="0"/>
              </a:rPr>
              <a:t>. ГРАНИЦЯ ФУНКЦІЇ</a:t>
            </a:r>
            <a:r>
              <a:rPr lang="en-US"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
            </a:r>
            <a:br>
              <a:rPr lang="uk-UA"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a:t>
            </a:r>
            <a:r>
              <a:rPr lang="uk-UA" b="1" dirty="0">
                <a:latin typeface="Times New Roman" panose="02020603050405020304" pitchFamily="18" charset="0"/>
                <a:cs typeface="Times New Roman" panose="02020603050405020304" pitchFamily="18" charset="0"/>
              </a:rPr>
              <a:t>.1. Числова послідовність</a:t>
            </a:r>
            <a:r>
              <a:rPr lang="en-US"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
            </a:r>
            <a:br>
              <a:rPr lang="uk-UA" b="1" dirty="0">
                <a:latin typeface="Times New Roman" panose="02020603050405020304" pitchFamily="18" charset="0"/>
                <a:cs typeface="Times New Roman" panose="02020603050405020304" pitchFamily="18" charset="0"/>
              </a:rPr>
            </a:br>
            <a:endParaRPr lang="uk-UA"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pPr marL="0" indent="0" algn="just">
                  <a:buNone/>
                </a:pPr>
                <a:r>
                  <a:rPr lang="en-US" b="1" dirty="0" smtClean="0"/>
                  <a:t>       </a:t>
                </a:r>
                <a:r>
                  <a:rPr lang="uk-UA" b="1" dirty="0" smtClean="0"/>
                  <a:t>Означення</a:t>
                </a:r>
                <a:r>
                  <a:rPr lang="uk-UA" b="1" dirty="0"/>
                  <a:t>.</a:t>
                </a:r>
                <a:r>
                  <a:rPr lang="uk-UA" dirty="0"/>
                  <a:t> Якщо кожному натуральному числу </a:t>
                </a:r>
                <a14:m>
                  <m:oMath xmlns:m="http://schemas.openxmlformats.org/officeDocument/2006/math">
                    <m:r>
                      <a:rPr lang="ru-RU" i="1">
                        <a:latin typeface="Cambria Math" panose="02040503050406030204" pitchFamily="18" charset="0"/>
                      </a:rPr>
                      <m:t>𝑛</m:t>
                    </m:r>
                    <m:r>
                      <a:rPr lang="ru-RU" i="1">
                        <a:latin typeface="Cambria Math" panose="02040503050406030204" pitchFamily="18" charset="0"/>
                      </a:rPr>
                      <m:t>∈</m:t>
                    </m:r>
                    <m:r>
                      <a:rPr lang="ru-RU" i="1">
                        <a:latin typeface="Cambria Math" panose="02040503050406030204" pitchFamily="18" charset="0"/>
                      </a:rPr>
                      <m:t>𝑁</m:t>
                    </m:r>
                  </m:oMath>
                </a14:m>
                <a:r>
                  <a:rPr lang="ru-RU" dirty="0"/>
                  <a:t> </a:t>
                </a:r>
                <a:r>
                  <a:rPr lang="uk-UA" dirty="0"/>
                  <a:t>за певним правилом ставиться у відповідність число </a:t>
                </a:r>
                <a14:m>
                  <m:oMath xmlns:m="http://schemas.openxmlformats.org/officeDocument/2006/math">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𝑛</m:t>
                        </m:r>
                        <m:r>
                          <a:rPr lang="en-US" b="0" i="1" smtClean="0">
                            <a:latin typeface="Cambria Math" panose="02040503050406030204" pitchFamily="18" charset="0"/>
                          </a:rPr>
                          <m:t> </m:t>
                        </m:r>
                      </m:sub>
                    </m:sSub>
                  </m:oMath>
                </a14:m>
                <a:r>
                  <a:rPr lang="uk-UA" i="1" dirty="0"/>
                  <a:t>,</a:t>
                </a:r>
                <a:r>
                  <a:rPr lang="uk-UA" dirty="0"/>
                  <a:t> то множину чисел </a:t>
                </a:r>
                <a14:m>
                  <m:oMath xmlns:m="http://schemas.openxmlformats.org/officeDocument/2006/math">
                    <m:d>
                      <m:dPr>
                        <m:begChr m:val="{"/>
                        <m:endChr m:val="}"/>
                        <m:ctrlPr>
                          <a:rPr lang="uk-UA" i="1">
                            <a:latin typeface="Cambria Math"/>
                          </a:rPr>
                        </m:ctrlPr>
                      </m:dPr>
                      <m:e>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1</m:t>
                            </m:r>
                          </m:sub>
                        </m:sSub>
                        <m:r>
                          <a:rPr lang="uk-UA" i="1">
                            <a:latin typeface="Cambria Math" panose="02040503050406030204" pitchFamily="18" charset="0"/>
                          </a:rPr>
                          <m:t>, </m:t>
                        </m:r>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2</m:t>
                            </m:r>
                          </m:sub>
                        </m:sSub>
                        <m:r>
                          <a:rPr lang="uk-UA" i="1">
                            <a:latin typeface="Cambria Math" panose="02040503050406030204" pitchFamily="18" charset="0"/>
                          </a:rPr>
                          <m:t>,…,</m:t>
                        </m:r>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𝑛</m:t>
                            </m:r>
                          </m:sub>
                        </m:sSub>
                        <m:r>
                          <a:rPr lang="uk-UA" i="1">
                            <a:latin typeface="Cambria Math" panose="02040503050406030204" pitchFamily="18" charset="0"/>
                          </a:rPr>
                          <m:t>,…</m:t>
                        </m:r>
                      </m:e>
                    </m:d>
                  </m:oMath>
                </a14:m>
                <a:r>
                  <a:rPr lang="uk-UA" dirty="0"/>
                  <a:t> називають </a:t>
                </a:r>
                <a:r>
                  <a:rPr lang="uk-UA" i="1" dirty="0"/>
                  <a:t>числовою послідовністю</a:t>
                </a:r>
                <a:r>
                  <a:rPr lang="uk-UA" dirty="0"/>
                  <a:t> (або коротко </a:t>
                </a:r>
                <a:r>
                  <a:rPr lang="uk-UA" i="1" dirty="0"/>
                  <a:t>послідовністю)</a:t>
                </a:r>
                <a:r>
                  <a:rPr lang="uk-UA" dirty="0"/>
                  <a:t> і позначають символом</a:t>
                </a:r>
                <a14:m>
                  <m:oMath xmlns:m="http://schemas.openxmlformats.org/officeDocument/2006/math">
                    <m:r>
                      <a:rPr lang="uk-UA" i="1">
                        <a:latin typeface="Cambria Math" panose="02040503050406030204" pitchFamily="18" charset="0"/>
                      </a:rPr>
                      <m:t> </m:t>
                    </m:r>
                    <m:d>
                      <m:dPr>
                        <m:begChr m:val="{"/>
                        <m:endChr m:val="}"/>
                        <m:ctrlPr>
                          <a:rPr lang="uk-UA" i="1">
                            <a:latin typeface="Cambria Math"/>
                          </a:rPr>
                        </m:ctrlPr>
                      </m:dPr>
                      <m:e>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𝑛</m:t>
                            </m:r>
                          </m:sub>
                        </m:sSub>
                      </m:e>
                    </m:d>
                  </m:oMath>
                </a14:m>
                <a:r>
                  <a:rPr lang="uk-UA" i="1" dirty="0" smtClean="0"/>
                  <a:t>.</a:t>
                </a:r>
                <a:endParaRPr lang="en-US" i="1" dirty="0" smtClean="0"/>
              </a:p>
              <a:p>
                <a:pPr marL="0" indent="0" algn="just">
                  <a:buNone/>
                </a:pPr>
                <a:r>
                  <a:rPr lang="en-US" dirty="0" smtClean="0"/>
                  <a:t>       </a:t>
                </a:r>
                <a:r>
                  <a:rPr lang="uk-UA" dirty="0" smtClean="0"/>
                  <a:t>Окремі </a:t>
                </a:r>
                <a:r>
                  <a:rPr lang="uk-UA" dirty="0"/>
                  <a:t>числа </a:t>
                </a:r>
                <a14:m>
                  <m:oMath xmlns:m="http://schemas.openxmlformats.org/officeDocument/2006/math">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1</m:t>
                        </m:r>
                      </m:sub>
                    </m:sSub>
                    <m:r>
                      <a:rPr lang="uk-UA" i="1">
                        <a:latin typeface="Cambria Math" panose="02040503050406030204" pitchFamily="18" charset="0"/>
                      </a:rPr>
                      <m:t>, </m:t>
                    </m:r>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2</m:t>
                        </m:r>
                      </m:sub>
                    </m:sSub>
                    <m:r>
                      <a:rPr lang="uk-UA" i="1">
                        <a:latin typeface="Cambria Math" panose="02040503050406030204" pitchFamily="18" charset="0"/>
                      </a:rPr>
                      <m:t>,…,</m:t>
                    </m:r>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𝑛</m:t>
                        </m:r>
                      </m:sub>
                    </m:sSub>
                    <m:r>
                      <a:rPr lang="uk-UA" i="1">
                        <a:latin typeface="Cambria Math" panose="02040503050406030204" pitchFamily="18" charset="0"/>
                      </a:rPr>
                      <m:t>,…</m:t>
                    </m:r>
                  </m:oMath>
                </a14:m>
                <a:r>
                  <a:rPr lang="uk-UA" dirty="0"/>
                  <a:t> називають членами або елементами послідовності: </a:t>
                </a:r>
                <a14:m>
                  <m:oMath xmlns:m="http://schemas.openxmlformats.org/officeDocument/2006/math">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1</m:t>
                        </m:r>
                      </m:sub>
                    </m:sSub>
                  </m:oMath>
                </a14:m>
                <a:r>
                  <a:rPr lang="uk-UA" dirty="0"/>
                  <a:t>— перший член послідовності,</a:t>
                </a:r>
                <a14:m>
                  <m:oMath xmlns:m="http://schemas.openxmlformats.org/officeDocument/2006/math">
                    <m:r>
                      <a:rPr lang="uk-UA" i="1">
                        <a:latin typeface="Cambria Math" panose="02040503050406030204" pitchFamily="18" charset="0"/>
                      </a:rPr>
                      <m:t>  </m:t>
                    </m:r>
                    <m:sSub>
                      <m:sSubPr>
                        <m:ctrlPr>
                          <a:rPr lang="uk-UA" i="1">
                            <a:latin typeface="Cambria Math"/>
                          </a:rPr>
                        </m:ctrlPr>
                      </m:sSubPr>
                      <m:e>
                        <m:r>
                          <a:rPr lang="uk-UA" b="0" i="1" smtClean="0">
                            <a:latin typeface="Cambria Math" panose="02040503050406030204" pitchFamily="18" charset="0"/>
                          </a:rPr>
                          <m:t> </m:t>
                        </m:r>
                        <m:r>
                          <a:rPr lang="uk-UA" i="1">
                            <a:latin typeface="Cambria Math" panose="02040503050406030204" pitchFamily="18" charset="0"/>
                          </a:rPr>
                          <m:t>𝑥</m:t>
                        </m:r>
                      </m:e>
                      <m:sub>
                        <m:r>
                          <a:rPr lang="uk-UA" i="1">
                            <a:latin typeface="Cambria Math" panose="02040503050406030204" pitchFamily="18" charset="0"/>
                          </a:rPr>
                          <m:t>2</m:t>
                        </m:r>
                      </m:sub>
                    </m:sSub>
                  </m:oMath>
                </a14:m>
                <a:r>
                  <a:rPr lang="uk-UA" dirty="0"/>
                  <a:t> — другий і т. д., </a:t>
                </a:r>
                <a14:m>
                  <m:oMath xmlns:m="http://schemas.openxmlformats.org/officeDocument/2006/math">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𝑛</m:t>
                        </m:r>
                      </m:sub>
                    </m:sSub>
                  </m:oMath>
                </a14:m>
                <a:r>
                  <a:rPr lang="uk-UA" dirty="0"/>
                  <a:t> —</a:t>
                </a:r>
                <a14:m>
                  <m:oMath xmlns:m="http://schemas.openxmlformats.org/officeDocument/2006/math">
                    <m:r>
                      <a:rPr lang="uk-UA" i="1">
                        <a:latin typeface="Cambria Math" panose="02040503050406030204" pitchFamily="18" charset="0"/>
                      </a:rPr>
                      <m:t>𝑛</m:t>
                    </m:r>
                  </m:oMath>
                </a14:m>
                <a:r>
                  <a:rPr lang="uk-UA" dirty="0"/>
                  <a:t>-й, або загальний член послідовності.</a:t>
                </a:r>
              </a:p>
              <a:p>
                <a:pPr marL="0" indent="0" algn="just">
                  <a:buNone/>
                </a:pPr>
                <a:r>
                  <a:rPr lang="en-US" dirty="0" smtClean="0"/>
                  <a:t>       </a:t>
                </a:r>
                <a:r>
                  <a:rPr lang="uk-UA" dirty="0" smtClean="0"/>
                  <a:t>Послідовність </a:t>
                </a:r>
                <a:r>
                  <a:rPr lang="uk-UA" dirty="0"/>
                  <a:t>вважається заданою, якщо вказано спосіб знаходження її загального члена. Найчастіше послідовність задається формулою її загального члена.</a:t>
                </a:r>
              </a:p>
              <a:p>
                <a:pPr marL="0" indent="0">
                  <a:buNone/>
                </a:pPr>
                <a:endParaRPr lang="uk-UA" dirty="0"/>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217" t="-2241" r="-1159" b="-140"/>
                </a:stretch>
              </a:blipFill>
            </p:spPr>
            <p:txBody>
              <a:bodyPr/>
              <a:lstStyle/>
              <a:p>
                <a:r>
                  <a:rPr lang="uk-UA">
                    <a:noFill/>
                  </a:rPr>
                  <a:t> </a:t>
                </a:r>
              </a:p>
            </p:txBody>
          </p:sp>
        </mc:Fallback>
      </mc:AlternateContent>
    </p:spTree>
    <p:extLst>
      <p:ext uri="{BB962C8B-B14F-4D97-AF65-F5344CB8AC3E}">
        <p14:creationId xmlns:p14="http://schemas.microsoft.com/office/powerpoint/2010/main" val="380291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238990"/>
                <a:ext cx="10515600" cy="6348845"/>
              </a:xfrm>
            </p:spPr>
            <p:txBody>
              <a:bodyPr/>
              <a:lstStyle/>
              <a:p>
                <a:pPr marL="0" indent="0">
                  <a:buNone/>
                </a:pPr>
                <a:r>
                  <a:rPr lang="en-US" sz="3600" dirty="0" smtClean="0"/>
                  <a:t>           </a:t>
                </a:r>
                <a:r>
                  <a:rPr lang="uk-UA" sz="3600" dirty="0" smtClean="0"/>
                  <a:t>Очевидно</a:t>
                </a:r>
                <a:r>
                  <a:rPr lang="uk-UA" sz="3600" dirty="0"/>
                  <a:t>, що всяка функція </a:t>
                </a:r>
                <a14:m>
                  <m:oMath xmlns:m="http://schemas.openxmlformats.org/officeDocument/2006/math">
                    <m:r>
                      <a:rPr lang="uk-UA" sz="3600" i="1">
                        <a:latin typeface="Cambria Math" panose="02040503050406030204" pitchFamily="18" charset="0"/>
                      </a:rPr>
                      <m:t>𝑦</m:t>
                    </m:r>
                    <m:r>
                      <a:rPr lang="uk-UA" sz="3600" i="1">
                        <a:latin typeface="Cambria Math" panose="02040503050406030204" pitchFamily="18" charset="0"/>
                      </a:rPr>
                      <m:t>=</m:t>
                    </m:r>
                    <m:r>
                      <a:rPr lang="uk-UA" sz="3600" i="1">
                        <a:latin typeface="Cambria Math" panose="02040503050406030204" pitchFamily="18" charset="0"/>
                      </a:rPr>
                      <m:t>𝑓</m:t>
                    </m:r>
                    <m:d>
                      <m:dPr>
                        <m:ctrlPr>
                          <a:rPr lang="uk-UA" sz="3600" i="1">
                            <a:latin typeface="Cambria Math"/>
                          </a:rPr>
                        </m:ctrlPr>
                      </m:dPr>
                      <m:e>
                        <m:r>
                          <a:rPr lang="uk-UA" sz="3600" i="1">
                            <a:latin typeface="Cambria Math" panose="02040503050406030204" pitchFamily="18" charset="0"/>
                          </a:rPr>
                          <m:t>𝑛</m:t>
                        </m:r>
                      </m:e>
                    </m:d>
                  </m:oMath>
                </a14:m>
                <a:r>
                  <a:rPr lang="uk-UA" sz="3600" dirty="0"/>
                  <a:t>, задана на множині натуральних чисел </a:t>
                </a:r>
                <a:r>
                  <a:rPr lang="en-US" sz="3600" i="1" dirty="0"/>
                  <a:t>N</a:t>
                </a:r>
                <a:r>
                  <a:rPr lang="uk-UA" sz="3600" dirty="0"/>
                  <a:t>, визначає деяку числову послідовність </a:t>
                </a:r>
                <a14:m>
                  <m:oMath xmlns:m="http://schemas.openxmlformats.org/officeDocument/2006/math">
                    <m:r>
                      <a:rPr lang="uk-UA" sz="3600" i="1">
                        <a:latin typeface="Cambria Math" panose="02040503050406030204" pitchFamily="18" charset="0"/>
                      </a:rPr>
                      <m:t> </m:t>
                    </m:r>
                    <m:d>
                      <m:dPr>
                        <m:begChr m:val="{"/>
                        <m:endChr m:val="}"/>
                        <m:ctrlPr>
                          <a:rPr lang="uk-UA" sz="3600" i="1">
                            <a:latin typeface="Cambria Math"/>
                          </a:rPr>
                        </m:ctrlPr>
                      </m:dPr>
                      <m:e>
                        <m:sSub>
                          <m:sSubPr>
                            <m:ctrlPr>
                              <a:rPr lang="uk-UA" sz="3600" i="1">
                                <a:latin typeface="Cambria Math"/>
                              </a:rPr>
                            </m:ctrlPr>
                          </m:sSubPr>
                          <m:e>
                            <m:r>
                              <a:rPr lang="uk-UA" sz="3600" i="1">
                                <a:latin typeface="Cambria Math" panose="02040503050406030204" pitchFamily="18" charset="0"/>
                              </a:rPr>
                              <m:t>𝑦</m:t>
                            </m:r>
                          </m:e>
                          <m:sub>
                            <m:r>
                              <a:rPr lang="uk-UA" sz="3600" i="1">
                                <a:latin typeface="Cambria Math" panose="02040503050406030204" pitchFamily="18" charset="0"/>
                              </a:rPr>
                              <m:t>𝑛</m:t>
                            </m:r>
                          </m:sub>
                        </m:sSub>
                      </m:e>
                    </m:d>
                  </m:oMath>
                </a14:m>
                <a:r>
                  <a:rPr lang="uk-UA" sz="3600" dirty="0"/>
                  <a:t> з загальним членом </a:t>
                </a:r>
                <a14:m>
                  <m:oMath xmlns:m="http://schemas.openxmlformats.org/officeDocument/2006/math">
                    <m:sSub>
                      <m:sSubPr>
                        <m:ctrlPr>
                          <a:rPr lang="uk-UA" sz="3600" i="1">
                            <a:latin typeface="Cambria Math"/>
                          </a:rPr>
                        </m:ctrlPr>
                      </m:sSubPr>
                      <m:e>
                        <m:r>
                          <a:rPr lang="uk-UA" sz="3600" i="1">
                            <a:latin typeface="Cambria Math" panose="02040503050406030204" pitchFamily="18" charset="0"/>
                          </a:rPr>
                          <m:t>𝑦</m:t>
                        </m:r>
                      </m:e>
                      <m:sub>
                        <m:r>
                          <a:rPr lang="uk-UA" sz="3600" i="1">
                            <a:latin typeface="Cambria Math" panose="02040503050406030204" pitchFamily="18" charset="0"/>
                          </a:rPr>
                          <m:t>𝑛</m:t>
                        </m:r>
                      </m:sub>
                    </m:sSub>
                    <m:r>
                      <a:rPr lang="uk-UA" sz="3600" i="1">
                        <a:latin typeface="Cambria Math" panose="02040503050406030204" pitchFamily="18" charset="0"/>
                      </a:rPr>
                      <m:t>=</m:t>
                    </m:r>
                    <m:r>
                      <a:rPr lang="uk-UA" sz="3600" i="1">
                        <a:latin typeface="Cambria Math" panose="02040503050406030204" pitchFamily="18" charset="0"/>
                      </a:rPr>
                      <m:t>𝑓</m:t>
                    </m:r>
                    <m:d>
                      <m:dPr>
                        <m:ctrlPr>
                          <a:rPr lang="uk-UA" sz="3600" i="1">
                            <a:latin typeface="Cambria Math"/>
                          </a:rPr>
                        </m:ctrlPr>
                      </m:dPr>
                      <m:e>
                        <m:r>
                          <a:rPr lang="uk-UA" sz="3600" i="1">
                            <a:latin typeface="Cambria Math" panose="02040503050406030204" pitchFamily="18" charset="0"/>
                          </a:rPr>
                          <m:t>𝑛</m:t>
                        </m:r>
                      </m:e>
                    </m:d>
                  </m:oMath>
                </a14:m>
                <a:r>
                  <a:rPr lang="uk-UA" sz="3600" dirty="0"/>
                  <a:t>.</a:t>
                </a:r>
              </a:p>
              <a:p>
                <a:pPr marL="0" indent="0">
                  <a:buNone/>
                </a:pPr>
                <a:r>
                  <a:rPr lang="en-US" sz="3600" dirty="0" smtClean="0"/>
                  <a:t>           </a:t>
                </a:r>
                <a:r>
                  <a:rPr lang="uk-UA" sz="3600" dirty="0" smtClean="0"/>
                  <a:t>Іншими </a:t>
                </a:r>
                <a:r>
                  <a:rPr lang="uk-UA" sz="3600" dirty="0"/>
                  <a:t>словами послідовність – це функція натурального аргументу</a:t>
                </a:r>
                <a:r>
                  <a:rPr lang="uk-UA" sz="3600" dirty="0" smtClean="0"/>
                  <a:t>.</a:t>
                </a:r>
                <a:endParaRPr lang="en-US" sz="3600" dirty="0"/>
              </a:p>
              <a:p>
                <a:pPr marL="0" indent="0">
                  <a:buNone/>
                </a:pPr>
                <a:r>
                  <a:rPr lang="uk-UA" sz="3600" dirty="0"/>
                  <a:t>Приклади:</a:t>
                </a:r>
              </a:p>
              <a:p>
                <a:pPr marL="0" indent="0">
                  <a:buNone/>
                </a:pPr>
                <a:r>
                  <a:rPr lang="en-US" sz="3600" dirty="0" smtClean="0"/>
                  <a:t>   </a:t>
                </a:r>
                <a:r>
                  <a:rPr lang="uk-UA" sz="3600" dirty="0" smtClean="0"/>
                  <a:t>1</a:t>
                </a:r>
                <a:r>
                  <a:rPr lang="uk-UA" sz="3600" dirty="0"/>
                  <a:t>. </a:t>
                </a:r>
                <a14:m>
                  <m:oMath xmlns:m="http://schemas.openxmlformats.org/officeDocument/2006/math">
                    <m:d>
                      <m:dPr>
                        <m:begChr m:val="{"/>
                        <m:endChr m:val="}"/>
                        <m:ctrlPr>
                          <a:rPr lang="uk-UA" sz="3600" i="1">
                            <a:latin typeface="Cambria Math"/>
                          </a:rPr>
                        </m:ctrlPr>
                      </m:dPr>
                      <m:e>
                        <m:f>
                          <m:fPr>
                            <m:ctrlPr>
                              <a:rPr lang="uk-UA" sz="3600" i="1">
                                <a:latin typeface="Cambria Math"/>
                              </a:rPr>
                            </m:ctrlPr>
                          </m:fPr>
                          <m:num>
                            <m:r>
                              <a:rPr lang="uk-UA" sz="3600" i="1">
                                <a:latin typeface="Cambria Math" panose="02040503050406030204" pitchFamily="18" charset="0"/>
                              </a:rPr>
                              <m:t>1</m:t>
                            </m:r>
                          </m:num>
                          <m:den>
                            <m:r>
                              <a:rPr lang="uk-UA" sz="3600" i="1">
                                <a:latin typeface="Cambria Math" panose="02040503050406030204" pitchFamily="18" charset="0"/>
                              </a:rPr>
                              <m:t>𝑛</m:t>
                            </m:r>
                          </m:den>
                        </m:f>
                        <m:r>
                          <a:rPr lang="uk-UA" sz="3600" i="1">
                            <a:latin typeface="Cambria Math" panose="02040503050406030204" pitchFamily="18" charset="0"/>
                          </a:rPr>
                          <m:t>,  </m:t>
                        </m:r>
                        <m:r>
                          <a:rPr lang="uk-UA" sz="3600" i="1">
                            <a:latin typeface="Cambria Math" panose="02040503050406030204" pitchFamily="18" charset="0"/>
                          </a:rPr>
                          <m:t>𝑛</m:t>
                        </m:r>
                        <m:r>
                          <a:rPr lang="uk-UA" sz="3600" i="1">
                            <a:latin typeface="Cambria Math" panose="02040503050406030204" pitchFamily="18" charset="0"/>
                          </a:rPr>
                          <m:t>≥1</m:t>
                        </m:r>
                      </m:e>
                    </m:d>
                  </m:oMath>
                </a14:m>
                <a:r>
                  <a:rPr lang="uk-UA" sz="3600" dirty="0"/>
                  <a:t> </a:t>
                </a:r>
                <a:r>
                  <a:rPr lang="en-US" sz="3600" dirty="0" smtClean="0"/>
                  <a:t> </a:t>
                </a:r>
                <a:r>
                  <a:rPr lang="uk-UA" sz="3600" dirty="0" smtClean="0"/>
                  <a:t>або </a:t>
                </a:r>
                <a:r>
                  <a:rPr lang="en-US" sz="3600" dirty="0" smtClean="0"/>
                  <a:t> </a:t>
                </a:r>
                <a14:m>
                  <m:oMath xmlns:m="http://schemas.openxmlformats.org/officeDocument/2006/math">
                    <m:d>
                      <m:dPr>
                        <m:begChr m:val="{"/>
                        <m:endChr m:val="}"/>
                        <m:ctrlPr>
                          <a:rPr lang="uk-UA" sz="3600" i="1">
                            <a:latin typeface="Cambria Math"/>
                          </a:rPr>
                        </m:ctrlPr>
                      </m:dPr>
                      <m:e>
                        <m:r>
                          <a:rPr lang="uk-UA" sz="3600" i="1">
                            <a:latin typeface="Cambria Math" panose="02040503050406030204" pitchFamily="18" charset="0"/>
                          </a:rPr>
                          <m:t>1,</m:t>
                        </m:r>
                        <m:f>
                          <m:fPr>
                            <m:ctrlPr>
                              <a:rPr lang="uk-UA" sz="3600" i="1">
                                <a:latin typeface="Cambria Math"/>
                              </a:rPr>
                            </m:ctrlPr>
                          </m:fPr>
                          <m:num>
                            <m:r>
                              <a:rPr lang="uk-UA" sz="3600" i="1">
                                <a:latin typeface="Cambria Math" panose="02040503050406030204" pitchFamily="18" charset="0"/>
                              </a:rPr>
                              <m:t>1</m:t>
                            </m:r>
                          </m:num>
                          <m:den>
                            <m:r>
                              <a:rPr lang="uk-UA" sz="3600" i="1">
                                <a:latin typeface="Cambria Math" panose="02040503050406030204" pitchFamily="18" charset="0"/>
                              </a:rPr>
                              <m:t>2</m:t>
                            </m:r>
                          </m:den>
                        </m:f>
                        <m:r>
                          <a:rPr lang="uk-UA" sz="3600" i="1">
                            <a:latin typeface="Cambria Math" panose="02040503050406030204" pitchFamily="18" charset="0"/>
                          </a:rPr>
                          <m:t>,</m:t>
                        </m:r>
                        <m:f>
                          <m:fPr>
                            <m:ctrlPr>
                              <a:rPr lang="uk-UA" sz="3600" i="1">
                                <a:latin typeface="Cambria Math"/>
                              </a:rPr>
                            </m:ctrlPr>
                          </m:fPr>
                          <m:num>
                            <m:r>
                              <a:rPr lang="uk-UA" sz="3600" i="1">
                                <a:latin typeface="Cambria Math" panose="02040503050406030204" pitchFamily="18" charset="0"/>
                              </a:rPr>
                              <m:t>1</m:t>
                            </m:r>
                          </m:num>
                          <m:den>
                            <m:r>
                              <a:rPr lang="uk-UA" sz="3600" i="1">
                                <a:latin typeface="Cambria Math" panose="02040503050406030204" pitchFamily="18" charset="0"/>
                              </a:rPr>
                              <m:t>3</m:t>
                            </m:r>
                          </m:den>
                        </m:f>
                        <m:r>
                          <a:rPr lang="uk-UA" sz="3600" i="1">
                            <a:latin typeface="Cambria Math" panose="02040503050406030204" pitchFamily="18" charset="0"/>
                          </a:rPr>
                          <m:t>,… </m:t>
                        </m:r>
                        <m:f>
                          <m:fPr>
                            <m:ctrlPr>
                              <a:rPr lang="uk-UA" sz="3600" i="1">
                                <a:latin typeface="Cambria Math"/>
                              </a:rPr>
                            </m:ctrlPr>
                          </m:fPr>
                          <m:num>
                            <m:r>
                              <a:rPr lang="uk-UA" sz="3600" i="1">
                                <a:latin typeface="Cambria Math" panose="02040503050406030204" pitchFamily="18" charset="0"/>
                              </a:rPr>
                              <m:t>1</m:t>
                            </m:r>
                          </m:num>
                          <m:den>
                            <m:r>
                              <a:rPr lang="uk-UA" sz="3600" i="1">
                                <a:latin typeface="Cambria Math" panose="02040503050406030204" pitchFamily="18" charset="0"/>
                              </a:rPr>
                              <m:t>𝑛</m:t>
                            </m:r>
                          </m:den>
                        </m:f>
                        <m:r>
                          <a:rPr lang="uk-UA" sz="3600" i="1">
                            <a:latin typeface="Cambria Math" panose="02040503050406030204" pitchFamily="18" charset="0"/>
                          </a:rPr>
                          <m:t>,… </m:t>
                        </m:r>
                      </m:e>
                    </m:d>
                  </m:oMath>
                </a14:m>
                <a:r>
                  <a:rPr lang="uk-UA" sz="3600" dirty="0" smtClean="0"/>
                  <a:t>.</a:t>
                </a:r>
                <a:endParaRPr lang="en-US" sz="3600" dirty="0" smtClean="0"/>
              </a:p>
              <a:p>
                <a:pPr marL="0" indent="0">
                  <a:buNone/>
                </a:pPr>
                <a:endParaRPr lang="uk-UA" sz="3600" dirty="0"/>
              </a:p>
              <a:p>
                <a:pPr marL="0" indent="0">
                  <a:buNone/>
                </a:pPr>
                <a:r>
                  <a:rPr lang="en-US" sz="3600" dirty="0" smtClean="0"/>
                  <a:t>   </a:t>
                </a:r>
                <a:r>
                  <a:rPr lang="uk-UA" sz="3600" dirty="0" smtClean="0"/>
                  <a:t>2</a:t>
                </a:r>
                <a:r>
                  <a:rPr lang="uk-UA" sz="3600" dirty="0"/>
                  <a:t>. </a:t>
                </a:r>
                <a14:m>
                  <m:oMath xmlns:m="http://schemas.openxmlformats.org/officeDocument/2006/math">
                    <m:d>
                      <m:dPr>
                        <m:begChr m:val="{"/>
                        <m:endChr m:val="}"/>
                        <m:ctrlPr>
                          <a:rPr lang="uk-UA" sz="3600" i="1">
                            <a:latin typeface="Cambria Math"/>
                          </a:rPr>
                        </m:ctrlPr>
                      </m:dPr>
                      <m:e>
                        <m:sSup>
                          <m:sSupPr>
                            <m:ctrlPr>
                              <a:rPr lang="uk-UA" sz="3600" i="1">
                                <a:latin typeface="Cambria Math"/>
                              </a:rPr>
                            </m:ctrlPr>
                          </m:sSupPr>
                          <m:e>
                            <m:d>
                              <m:dPr>
                                <m:ctrlPr>
                                  <a:rPr lang="uk-UA" sz="3600" i="1">
                                    <a:latin typeface="Cambria Math"/>
                                  </a:rPr>
                                </m:ctrlPr>
                              </m:dPr>
                              <m:e>
                                <m:r>
                                  <a:rPr lang="uk-UA" sz="3600" i="1">
                                    <a:latin typeface="Cambria Math" panose="02040503050406030204" pitchFamily="18" charset="0"/>
                                  </a:rPr>
                                  <m:t>−1</m:t>
                                </m:r>
                              </m:e>
                            </m:d>
                          </m:e>
                          <m:sup>
                            <m:r>
                              <a:rPr lang="uk-UA" sz="3600" i="1">
                                <a:latin typeface="Cambria Math" panose="02040503050406030204" pitchFamily="18" charset="0"/>
                              </a:rPr>
                              <m:t>𝑛</m:t>
                            </m:r>
                          </m:sup>
                        </m:sSup>
                        <m:r>
                          <a:rPr lang="uk-UA" sz="3600" i="1">
                            <a:latin typeface="Cambria Math" panose="02040503050406030204" pitchFamily="18" charset="0"/>
                          </a:rPr>
                          <m:t>,  </m:t>
                        </m:r>
                        <m:r>
                          <a:rPr lang="uk-UA" sz="3600" i="1">
                            <a:latin typeface="Cambria Math" panose="02040503050406030204" pitchFamily="18" charset="0"/>
                          </a:rPr>
                          <m:t>𝑛</m:t>
                        </m:r>
                        <m:r>
                          <a:rPr lang="uk-UA" sz="3600" i="1">
                            <a:latin typeface="Cambria Math" panose="02040503050406030204" pitchFamily="18" charset="0"/>
                          </a:rPr>
                          <m:t>≥1</m:t>
                        </m:r>
                      </m:e>
                    </m:d>
                  </m:oMath>
                </a14:m>
                <a:r>
                  <a:rPr lang="uk-UA" sz="3600" dirty="0"/>
                  <a:t> </a:t>
                </a:r>
                <a:r>
                  <a:rPr lang="en-US" sz="3600" dirty="0" smtClean="0"/>
                  <a:t> </a:t>
                </a:r>
                <a:r>
                  <a:rPr lang="uk-UA" sz="3600" dirty="0" smtClean="0"/>
                  <a:t>або</a:t>
                </a:r>
                <a:r>
                  <a:rPr lang="en-US" sz="3600" dirty="0" smtClean="0"/>
                  <a:t> </a:t>
                </a:r>
                <a:r>
                  <a:rPr lang="uk-UA" sz="3600" dirty="0" smtClean="0"/>
                  <a:t> </a:t>
                </a:r>
                <a14:m>
                  <m:oMath xmlns:m="http://schemas.openxmlformats.org/officeDocument/2006/math">
                    <m:d>
                      <m:dPr>
                        <m:begChr m:val="{"/>
                        <m:endChr m:val="}"/>
                        <m:ctrlPr>
                          <a:rPr lang="uk-UA" sz="3600" i="1">
                            <a:latin typeface="Cambria Math"/>
                          </a:rPr>
                        </m:ctrlPr>
                      </m:dPr>
                      <m:e>
                        <m:r>
                          <a:rPr lang="uk-UA" sz="3600" i="1">
                            <a:latin typeface="Cambria Math" panose="02040503050406030204" pitchFamily="18" charset="0"/>
                          </a:rPr>
                          <m:t>−1, 1,  −1,…,</m:t>
                        </m:r>
                        <m:sSup>
                          <m:sSupPr>
                            <m:ctrlPr>
                              <a:rPr lang="uk-UA" sz="3600" i="1">
                                <a:latin typeface="Cambria Math"/>
                              </a:rPr>
                            </m:ctrlPr>
                          </m:sSupPr>
                          <m:e>
                            <m:d>
                              <m:dPr>
                                <m:ctrlPr>
                                  <a:rPr lang="uk-UA" sz="3600" i="1">
                                    <a:latin typeface="Cambria Math"/>
                                  </a:rPr>
                                </m:ctrlPr>
                              </m:dPr>
                              <m:e>
                                <m:r>
                                  <a:rPr lang="uk-UA" sz="3600" i="1">
                                    <a:latin typeface="Cambria Math" panose="02040503050406030204" pitchFamily="18" charset="0"/>
                                  </a:rPr>
                                  <m:t>−1</m:t>
                                </m:r>
                              </m:e>
                            </m:d>
                          </m:e>
                          <m:sup>
                            <m:r>
                              <a:rPr lang="uk-UA" sz="3600" i="1">
                                <a:latin typeface="Cambria Math" panose="02040503050406030204" pitchFamily="18" charset="0"/>
                              </a:rPr>
                              <m:t>𝑛</m:t>
                            </m:r>
                          </m:sup>
                        </m:sSup>
                        <m:r>
                          <a:rPr lang="uk-UA" sz="3600" i="1">
                            <a:latin typeface="Cambria Math" panose="02040503050406030204" pitchFamily="18" charset="0"/>
                          </a:rPr>
                          <m:t>,… </m:t>
                        </m:r>
                      </m:e>
                    </m:d>
                  </m:oMath>
                </a14:m>
                <a:r>
                  <a:rPr lang="uk-UA" sz="3600" dirty="0"/>
                  <a:t> </a:t>
                </a:r>
              </a:p>
              <a:p>
                <a:pPr marL="0" indent="0">
                  <a:buNone/>
                </a:pPr>
                <a:endParaRPr lang="uk-UA" dirty="0"/>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238990"/>
                <a:ext cx="10515600" cy="6348845"/>
              </a:xfrm>
              <a:blipFill rotWithShape="0">
                <a:blip r:embed="rId2"/>
                <a:stretch>
                  <a:fillRect l="-1797" t="-2303" r="-290"/>
                </a:stretch>
              </a:blipFill>
            </p:spPr>
            <p:txBody>
              <a:bodyPr/>
              <a:lstStyle/>
              <a:p>
                <a:r>
                  <a:rPr lang="uk-UA">
                    <a:noFill/>
                  </a:rPr>
                  <a:t> </a:t>
                </a:r>
              </a:p>
            </p:txBody>
          </p:sp>
        </mc:Fallback>
      </mc:AlternateContent>
    </p:spTree>
    <p:extLst>
      <p:ext uri="{BB962C8B-B14F-4D97-AF65-F5344CB8AC3E}">
        <p14:creationId xmlns:p14="http://schemas.microsoft.com/office/powerpoint/2010/main" val="272861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a:latin typeface="Times New Roman" panose="02020603050405020304" pitchFamily="18" charset="0"/>
                <a:cs typeface="Times New Roman" panose="02020603050405020304" pitchFamily="18" charset="0"/>
              </a:rPr>
              <a:t>2.2. Границя послідовності.</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lnSpcReduction="10000"/>
              </a:bodyPr>
              <a:lstStyle/>
              <a:p>
                <a:pPr marL="0" indent="0" algn="just">
                  <a:buNone/>
                </a:pPr>
                <a:r>
                  <a:rPr lang="en-US" b="1" dirty="0" smtClean="0"/>
                  <a:t>          </a:t>
                </a:r>
                <a:r>
                  <a:rPr lang="uk-UA" sz="3600" b="1" dirty="0" smtClean="0"/>
                  <a:t>Означення</a:t>
                </a:r>
                <a:r>
                  <a:rPr lang="uk-UA" sz="3600" b="1" dirty="0"/>
                  <a:t>.</a:t>
                </a:r>
                <a:r>
                  <a:rPr lang="uk-UA" sz="3600" dirty="0"/>
                  <a:t> Число </a:t>
                </a:r>
                <a14:m>
                  <m:oMath xmlns:m="http://schemas.openxmlformats.org/officeDocument/2006/math">
                    <m:r>
                      <a:rPr lang="ru-RU" sz="3600" i="1">
                        <a:latin typeface="Cambria Math" panose="02040503050406030204" pitchFamily="18" charset="0"/>
                      </a:rPr>
                      <m:t>𝑎</m:t>
                    </m:r>
                  </m:oMath>
                </a14:m>
                <a:r>
                  <a:rPr lang="uk-UA" sz="3600" dirty="0"/>
                  <a:t> називається границею </a:t>
                </a:r>
                <a:r>
                  <a:rPr lang="uk-UA" sz="3600" dirty="0" smtClean="0"/>
                  <a:t>послідовності</a:t>
                </a:r>
                <a:r>
                  <a:rPr lang="en-US" sz="3600" dirty="0" smtClean="0"/>
                  <a:t> </a:t>
                </a:r>
                <a:r>
                  <a:rPr lang="uk-UA" sz="3600" dirty="0" smtClean="0"/>
                  <a:t>  </a:t>
                </a:r>
                <a14:m>
                  <m:oMath xmlns:m="http://schemas.openxmlformats.org/officeDocument/2006/math">
                    <m:d>
                      <m:dPr>
                        <m:begChr m:val="{"/>
                        <m:endChr m:val="}"/>
                        <m:ctrlPr>
                          <a:rPr lang="uk-UA" sz="3600" i="1">
                            <a:latin typeface="Cambria Math"/>
                          </a:rPr>
                        </m:ctrlPr>
                      </m:dPr>
                      <m:e>
                        <m:sSub>
                          <m:sSubPr>
                            <m:ctrlPr>
                              <a:rPr lang="uk-UA" sz="3600" i="1">
                                <a:latin typeface="Cambria Math"/>
                              </a:rPr>
                            </m:ctrlPr>
                          </m:sSubPr>
                          <m:e>
                            <m:r>
                              <a:rPr lang="uk-UA" sz="3600" i="1">
                                <a:latin typeface="Cambria Math" panose="02040503050406030204" pitchFamily="18" charset="0"/>
                              </a:rPr>
                              <m:t>𝑥</m:t>
                            </m:r>
                          </m:e>
                          <m:sub>
                            <m:r>
                              <a:rPr lang="uk-UA" sz="3600" i="1">
                                <a:latin typeface="Cambria Math" panose="02040503050406030204" pitchFamily="18" charset="0"/>
                              </a:rPr>
                              <m:t>𝑛</m:t>
                            </m:r>
                          </m:sub>
                        </m:sSub>
                      </m:e>
                    </m:d>
                  </m:oMath>
                </a14:m>
                <a:r>
                  <a:rPr lang="uk-UA" sz="3600" dirty="0"/>
                  <a:t>, </a:t>
                </a:r>
                <a:r>
                  <a:rPr lang="uk-UA" sz="3600" dirty="0" smtClean="0"/>
                  <a:t> якщо  для  довільного  числа </a:t>
                </a:r>
                <a14:m>
                  <m:oMath xmlns:m="http://schemas.openxmlformats.org/officeDocument/2006/math">
                    <m:r>
                      <a:rPr lang="uk-UA" sz="3600" i="1">
                        <a:latin typeface="Cambria Math" panose="02040503050406030204" pitchFamily="18" charset="0"/>
                      </a:rPr>
                      <m:t>𝜀</m:t>
                    </m:r>
                    <m:r>
                      <a:rPr lang="uk-UA" sz="3600" i="1">
                        <a:latin typeface="Cambria Math" panose="02040503050406030204" pitchFamily="18" charset="0"/>
                      </a:rPr>
                      <m:t>&gt;0</m:t>
                    </m:r>
                  </m:oMath>
                </a14:m>
                <a:r>
                  <a:rPr lang="uk-UA" sz="3600" dirty="0"/>
                  <a:t> </a:t>
                </a:r>
                <a:r>
                  <a:rPr lang="uk-UA" sz="3600" dirty="0" smtClean="0"/>
                  <a:t> існує  такий  номер </a:t>
                </a:r>
                <a14:m>
                  <m:oMath xmlns:m="http://schemas.openxmlformats.org/officeDocument/2006/math">
                    <m:r>
                      <a:rPr lang="uk-UA" sz="3600" b="0" i="0" smtClean="0">
                        <a:latin typeface="Cambria Math" panose="02040503050406030204" pitchFamily="18" charset="0"/>
                      </a:rPr>
                      <m:t> </m:t>
                    </m:r>
                    <m:r>
                      <a:rPr lang="ru-RU" sz="3600" i="1">
                        <a:latin typeface="Cambria Math" panose="02040503050406030204" pitchFamily="18" charset="0"/>
                      </a:rPr>
                      <m:t>𝑁</m:t>
                    </m:r>
                    <m:r>
                      <a:rPr lang="ru-RU" sz="3600" i="1">
                        <a:latin typeface="Cambria Math" panose="02040503050406030204" pitchFamily="18" charset="0"/>
                      </a:rPr>
                      <m:t>=</m:t>
                    </m:r>
                    <m:r>
                      <a:rPr lang="ru-RU" sz="3600" i="1">
                        <a:latin typeface="Cambria Math" panose="02040503050406030204" pitchFamily="18" charset="0"/>
                      </a:rPr>
                      <m:t>𝑁</m:t>
                    </m:r>
                    <m:d>
                      <m:dPr>
                        <m:ctrlPr>
                          <a:rPr lang="uk-UA" sz="3600" i="1">
                            <a:latin typeface="Cambria Math"/>
                          </a:rPr>
                        </m:ctrlPr>
                      </m:dPr>
                      <m:e>
                        <m:r>
                          <a:rPr lang="uk-UA" sz="3600" i="1">
                            <a:latin typeface="Cambria Math" panose="02040503050406030204" pitchFamily="18" charset="0"/>
                          </a:rPr>
                          <m:t>𝜀</m:t>
                        </m:r>
                      </m:e>
                    </m:d>
                  </m:oMath>
                </a14:m>
                <a:r>
                  <a:rPr lang="uk-UA" sz="3600" dirty="0"/>
                  <a:t>, що при всіх </a:t>
                </a:r>
                <a14:m>
                  <m:oMath xmlns:m="http://schemas.openxmlformats.org/officeDocument/2006/math">
                    <m:r>
                      <a:rPr lang="uk-UA" sz="3600" i="1">
                        <a:latin typeface="Cambria Math" panose="02040503050406030204" pitchFamily="18" charset="0"/>
                      </a:rPr>
                      <m:t>𝑛</m:t>
                    </m:r>
                    <m:r>
                      <a:rPr lang="uk-UA" sz="3600" i="1">
                        <a:latin typeface="Cambria Math" panose="02040503050406030204" pitchFamily="18" charset="0"/>
                      </a:rPr>
                      <m:t>&gt;</m:t>
                    </m:r>
                    <m:r>
                      <a:rPr lang="uk-UA" sz="3600" i="1">
                        <a:latin typeface="Cambria Math" panose="02040503050406030204" pitchFamily="18" charset="0"/>
                      </a:rPr>
                      <m:t>𝑁</m:t>
                    </m:r>
                  </m:oMath>
                </a14:m>
                <a:r>
                  <a:rPr lang="uk-UA" sz="3600" dirty="0"/>
                  <a:t> виконується нерівність </a:t>
                </a:r>
                <a14:m>
                  <m:oMath xmlns:m="http://schemas.openxmlformats.org/officeDocument/2006/math">
                    <m:d>
                      <m:dPr>
                        <m:begChr m:val="|"/>
                        <m:endChr m:val="|"/>
                        <m:ctrlPr>
                          <a:rPr lang="uk-UA" sz="3600" i="1">
                            <a:latin typeface="Cambria Math"/>
                          </a:rPr>
                        </m:ctrlPr>
                      </m:dPr>
                      <m:e>
                        <m:sSub>
                          <m:sSubPr>
                            <m:ctrlPr>
                              <a:rPr lang="uk-UA" sz="3600" i="1">
                                <a:latin typeface="Cambria Math"/>
                              </a:rPr>
                            </m:ctrlPr>
                          </m:sSubPr>
                          <m:e>
                            <m:r>
                              <a:rPr lang="uk-UA" sz="3600" i="1">
                                <a:latin typeface="Cambria Math" panose="02040503050406030204" pitchFamily="18" charset="0"/>
                              </a:rPr>
                              <m:t>𝑥</m:t>
                            </m:r>
                          </m:e>
                          <m:sub>
                            <m:r>
                              <a:rPr lang="uk-UA" sz="3600" i="1">
                                <a:latin typeface="Cambria Math" panose="02040503050406030204" pitchFamily="18" charset="0"/>
                              </a:rPr>
                              <m:t>𝑛</m:t>
                            </m:r>
                          </m:sub>
                        </m:sSub>
                        <m:r>
                          <a:rPr lang="uk-UA" sz="3600" i="1">
                            <a:latin typeface="Cambria Math" panose="02040503050406030204" pitchFamily="18" charset="0"/>
                          </a:rPr>
                          <m:t>−</m:t>
                        </m:r>
                        <m:r>
                          <a:rPr lang="uk-UA" sz="3600" i="1">
                            <a:latin typeface="Cambria Math" panose="02040503050406030204" pitchFamily="18" charset="0"/>
                          </a:rPr>
                          <m:t>𝑎</m:t>
                        </m:r>
                      </m:e>
                    </m:d>
                    <m:r>
                      <a:rPr lang="uk-UA" sz="3600" i="1">
                        <a:latin typeface="Cambria Math" panose="02040503050406030204" pitchFamily="18" charset="0"/>
                      </a:rPr>
                      <m:t>&lt;</m:t>
                    </m:r>
                    <m:r>
                      <a:rPr lang="uk-UA" sz="3600" i="1">
                        <a:latin typeface="Cambria Math" panose="02040503050406030204" pitchFamily="18" charset="0"/>
                      </a:rPr>
                      <m:t>𝜀</m:t>
                    </m:r>
                  </m:oMath>
                </a14:m>
                <a:r>
                  <a:rPr lang="uk-UA" sz="3600" dirty="0"/>
                  <a:t>, </a:t>
                </a:r>
                <a:endParaRPr lang="en-US" sz="3600" dirty="0" smtClean="0"/>
              </a:p>
              <a:p>
                <a:pPr marL="0" indent="0" algn="just">
                  <a:buNone/>
                </a:pPr>
                <a:r>
                  <a:rPr lang="uk-UA" sz="3600" dirty="0" smtClean="0"/>
                  <a:t>або</a:t>
                </a:r>
                <a:r>
                  <a:rPr lang="en-US" sz="3600" dirty="0" smtClean="0"/>
                  <a:t> </a:t>
                </a:r>
                <a:r>
                  <a:rPr lang="uk-UA" sz="3600" dirty="0" smtClean="0"/>
                  <a:t> </a:t>
                </a:r>
                <a14:m>
                  <m:oMath xmlns:m="http://schemas.openxmlformats.org/officeDocument/2006/math">
                    <m:r>
                      <a:rPr lang="uk-UA" sz="3600" i="1">
                        <a:latin typeface="Cambria Math" panose="02040503050406030204" pitchFamily="18" charset="0"/>
                      </a:rPr>
                      <m:t>𝑎</m:t>
                    </m:r>
                    <m:r>
                      <a:rPr lang="uk-UA" sz="3600" i="1">
                        <a:latin typeface="Cambria Math" panose="02040503050406030204" pitchFamily="18" charset="0"/>
                      </a:rPr>
                      <m:t>−</m:t>
                    </m:r>
                    <m:r>
                      <a:rPr lang="uk-UA" sz="3600" i="1">
                        <a:latin typeface="Cambria Math" panose="02040503050406030204" pitchFamily="18" charset="0"/>
                      </a:rPr>
                      <m:t>𝜀</m:t>
                    </m:r>
                    <m:r>
                      <a:rPr lang="uk-UA" sz="3600" i="1">
                        <a:latin typeface="Cambria Math" panose="02040503050406030204" pitchFamily="18" charset="0"/>
                      </a:rPr>
                      <m:t>&lt;</m:t>
                    </m:r>
                    <m:sSub>
                      <m:sSubPr>
                        <m:ctrlPr>
                          <a:rPr lang="uk-UA" sz="3600" i="1">
                            <a:latin typeface="Cambria Math"/>
                          </a:rPr>
                        </m:ctrlPr>
                      </m:sSubPr>
                      <m:e>
                        <m:r>
                          <a:rPr lang="uk-UA" sz="3600" i="1">
                            <a:latin typeface="Cambria Math" panose="02040503050406030204" pitchFamily="18" charset="0"/>
                          </a:rPr>
                          <m:t>𝑥</m:t>
                        </m:r>
                      </m:e>
                      <m:sub>
                        <m:r>
                          <a:rPr lang="uk-UA" sz="3600" i="1">
                            <a:latin typeface="Cambria Math" panose="02040503050406030204" pitchFamily="18" charset="0"/>
                          </a:rPr>
                          <m:t>𝑛</m:t>
                        </m:r>
                      </m:sub>
                    </m:sSub>
                    <m:r>
                      <a:rPr lang="uk-UA" sz="3600" i="1">
                        <a:latin typeface="Cambria Math" panose="02040503050406030204" pitchFamily="18" charset="0"/>
                      </a:rPr>
                      <m:t>&lt;</m:t>
                    </m:r>
                    <m:r>
                      <a:rPr lang="uk-UA" sz="3600" i="1">
                        <a:latin typeface="Cambria Math" panose="02040503050406030204" pitchFamily="18" charset="0"/>
                      </a:rPr>
                      <m:t>𝑎</m:t>
                    </m:r>
                    <m:r>
                      <a:rPr lang="uk-UA" sz="3600" i="1">
                        <a:latin typeface="Cambria Math" panose="02040503050406030204" pitchFamily="18" charset="0"/>
                      </a:rPr>
                      <m:t>+</m:t>
                    </m:r>
                    <m:r>
                      <a:rPr lang="uk-UA" sz="3600" i="1">
                        <a:latin typeface="Cambria Math" panose="02040503050406030204" pitchFamily="18" charset="0"/>
                      </a:rPr>
                      <m:t>𝜀</m:t>
                    </m:r>
                  </m:oMath>
                </a14:m>
                <a:r>
                  <a:rPr lang="uk-UA" sz="3600" dirty="0"/>
                  <a:t>.</a:t>
                </a:r>
              </a:p>
              <a:p>
                <a:pPr marL="0" indent="0">
                  <a:buNone/>
                </a:pPr>
                <a:r>
                  <a:rPr lang="en-US" sz="3600" b="1" dirty="0" smtClean="0"/>
                  <a:t>          </a:t>
                </a:r>
                <a:r>
                  <a:rPr lang="uk-UA" sz="3600" b="1" dirty="0" smtClean="0"/>
                  <a:t>Запис</a:t>
                </a:r>
                <a:r>
                  <a:rPr lang="uk-UA" sz="3600" b="1" dirty="0"/>
                  <a:t>:</a:t>
                </a:r>
                <a:r>
                  <a:rPr lang="uk-UA" sz="3600" dirty="0"/>
                  <a:t> </a:t>
                </a:r>
                <a14:m>
                  <m:oMath xmlns:m="http://schemas.openxmlformats.org/officeDocument/2006/math">
                    <m:func>
                      <m:funcPr>
                        <m:ctrlPr>
                          <a:rPr lang="uk-UA" sz="3600" i="1">
                            <a:latin typeface="Cambria Math"/>
                          </a:rPr>
                        </m:ctrlPr>
                      </m:funcPr>
                      <m:fName>
                        <m:limLow>
                          <m:limLowPr>
                            <m:ctrlPr>
                              <a:rPr lang="uk-UA" sz="3600" i="1">
                                <a:latin typeface="Cambria Math"/>
                              </a:rPr>
                            </m:ctrlPr>
                          </m:limLowPr>
                          <m:e>
                            <m:r>
                              <m:rPr>
                                <m:sty m:val="p"/>
                              </m:rPr>
                              <a:rPr lang="uk-UA" sz="3600">
                                <a:latin typeface="Cambria Math" panose="02040503050406030204" pitchFamily="18" charset="0"/>
                              </a:rPr>
                              <m:t>lim</m:t>
                            </m:r>
                          </m:e>
                          <m:lim>
                            <m:r>
                              <a:rPr lang="uk-UA" sz="3600" i="1">
                                <a:latin typeface="Cambria Math" panose="02040503050406030204" pitchFamily="18" charset="0"/>
                              </a:rPr>
                              <m:t>𝑛</m:t>
                            </m:r>
                            <m:r>
                              <a:rPr lang="uk-UA" sz="3600" i="1">
                                <a:latin typeface="Cambria Math" panose="02040503050406030204" pitchFamily="18" charset="0"/>
                              </a:rPr>
                              <m:t>→∞</m:t>
                            </m:r>
                          </m:lim>
                        </m:limLow>
                      </m:fName>
                      <m:e>
                        <m:sSub>
                          <m:sSubPr>
                            <m:ctrlPr>
                              <a:rPr lang="uk-UA" sz="3600" i="1">
                                <a:latin typeface="Cambria Math"/>
                              </a:rPr>
                            </m:ctrlPr>
                          </m:sSubPr>
                          <m:e>
                            <m:r>
                              <a:rPr lang="uk-UA" sz="3600" i="1">
                                <a:latin typeface="Cambria Math" panose="02040503050406030204" pitchFamily="18" charset="0"/>
                              </a:rPr>
                              <m:t>𝑥</m:t>
                            </m:r>
                          </m:e>
                          <m:sub>
                            <m:r>
                              <a:rPr lang="uk-UA" sz="3600" i="1">
                                <a:latin typeface="Cambria Math" panose="02040503050406030204" pitchFamily="18" charset="0"/>
                              </a:rPr>
                              <m:t>𝑛</m:t>
                            </m:r>
                          </m:sub>
                        </m:sSub>
                        <m:r>
                          <a:rPr lang="en-US" sz="3600" b="0" i="1" smtClean="0">
                            <a:latin typeface="Cambria Math" panose="02040503050406030204" pitchFamily="18" charset="0"/>
                          </a:rPr>
                          <m:t>=</m:t>
                        </m:r>
                        <m:r>
                          <a:rPr lang="en-US" sz="3600" b="0" i="1" smtClean="0">
                            <a:latin typeface="Cambria Math" panose="02040503050406030204" pitchFamily="18" charset="0"/>
                          </a:rPr>
                          <m:t>𝑎</m:t>
                        </m:r>
                      </m:e>
                    </m:func>
                  </m:oMath>
                </a14:m>
                <a:r>
                  <a:rPr lang="uk-UA" sz="3600" dirty="0"/>
                  <a:t> </a:t>
                </a:r>
              </a:p>
              <a:p>
                <a:pPr marL="0" indent="0">
                  <a:buNone/>
                </a:pPr>
                <a:r>
                  <a:rPr lang="en-US" sz="3600" b="1" dirty="0" smtClean="0"/>
                  <a:t>          </a:t>
                </a:r>
                <a:r>
                  <a:rPr lang="uk-UA" sz="3600" b="1" dirty="0" smtClean="0"/>
                  <a:t>Теорема</a:t>
                </a:r>
                <a:r>
                  <a:rPr lang="uk-UA" sz="3600" b="1" dirty="0"/>
                  <a:t>.</a:t>
                </a:r>
                <a:r>
                  <a:rPr lang="uk-UA" sz="3600" dirty="0"/>
                  <a:t> Якщо границя послідовності </a:t>
                </a:r>
                <a:r>
                  <a:rPr lang="uk-UA" sz="3600" dirty="0" smtClean="0"/>
                  <a:t> існує</a:t>
                </a:r>
                <a:r>
                  <a:rPr lang="uk-UA" sz="3600" dirty="0"/>
                  <a:t>, то вона єдина.</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797" t="-4342" r="-1913" b="-140"/>
                </a:stretch>
              </a:blipFill>
            </p:spPr>
            <p:txBody>
              <a:bodyPr/>
              <a:lstStyle/>
              <a:p>
                <a:r>
                  <a:rPr lang="uk-UA">
                    <a:noFill/>
                  </a:rPr>
                  <a:t> </a:t>
                </a:r>
              </a:p>
            </p:txBody>
          </p:sp>
        </mc:Fallback>
      </mc:AlternateContent>
    </p:spTree>
    <p:extLst>
      <p:ext uri="{BB962C8B-B14F-4D97-AF65-F5344CB8AC3E}">
        <p14:creationId xmlns:p14="http://schemas.microsoft.com/office/powerpoint/2010/main" val="57664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a:latin typeface="Times New Roman" panose="02020603050405020304" pitchFamily="18" charset="0"/>
                <a:cs typeface="Times New Roman" panose="02020603050405020304" pitchFamily="18" charset="0"/>
              </a:rPr>
              <a:t>2.3. Границя змінної величини.</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475509"/>
                <a:ext cx="10515600" cy="4701454"/>
              </a:xfrm>
            </p:spPr>
            <p:txBody>
              <a:bodyPr>
                <a:normAutofit fontScale="47500" lnSpcReduction="20000"/>
              </a:bodyPr>
              <a:lstStyle/>
              <a:p>
                <a:pPr marL="0" indent="0" algn="just">
                  <a:buNone/>
                </a:pPr>
                <a:r>
                  <a:rPr lang="en-US" dirty="0" smtClean="0"/>
                  <a:t>          </a:t>
                </a:r>
                <a:r>
                  <a:rPr lang="uk-UA" sz="6500" b="1" dirty="0" smtClean="0"/>
                  <a:t>Означення</a:t>
                </a:r>
                <a:r>
                  <a:rPr lang="uk-UA" sz="6500" b="1" dirty="0"/>
                  <a:t>.</a:t>
                </a:r>
                <a:r>
                  <a:rPr lang="uk-UA" sz="6500" dirty="0"/>
                  <a:t> </a:t>
                </a:r>
                <a:r>
                  <a:rPr lang="ru-RU" sz="6500" dirty="0" smtClean="0"/>
                  <a:t>Число </a:t>
                </a:r>
                <a14:m>
                  <m:oMath xmlns:m="http://schemas.openxmlformats.org/officeDocument/2006/math">
                    <m:r>
                      <a:rPr lang="ru-RU" sz="6500" i="1">
                        <a:latin typeface="Cambria Math" panose="02040503050406030204" pitchFamily="18" charset="0"/>
                      </a:rPr>
                      <m:t>𝑎</m:t>
                    </m:r>
                  </m:oMath>
                </a14:m>
                <a:r>
                  <a:rPr lang="ru-RU" sz="6500" dirty="0"/>
                  <a:t> </a:t>
                </a:r>
                <a:r>
                  <a:rPr lang="ru-RU" sz="6500" dirty="0" err="1"/>
                  <a:t>називається</a:t>
                </a:r>
                <a:r>
                  <a:rPr lang="ru-RU" sz="6500" dirty="0"/>
                  <a:t> границею </a:t>
                </a:r>
                <a:r>
                  <a:rPr lang="ru-RU" sz="6500" dirty="0" err="1"/>
                  <a:t>змінної</a:t>
                </a:r>
                <a:r>
                  <a:rPr lang="ru-RU" sz="6500" dirty="0"/>
                  <a:t> </a:t>
                </a:r>
                <a:r>
                  <a:rPr lang="ru-RU" sz="6500" dirty="0" err="1" smtClean="0"/>
                  <a:t>величини</a:t>
                </a:r>
                <a:r>
                  <a:rPr lang="ru-RU" sz="6500" dirty="0" smtClean="0"/>
                  <a:t>  </a:t>
                </a:r>
                <a14:m>
                  <m:oMath xmlns:m="http://schemas.openxmlformats.org/officeDocument/2006/math">
                    <m:r>
                      <a:rPr lang="en-US" sz="6500" i="1">
                        <a:latin typeface="Cambria Math" panose="02040503050406030204" pitchFamily="18" charset="0"/>
                      </a:rPr>
                      <m:t>𝑥</m:t>
                    </m:r>
                  </m:oMath>
                </a14:m>
                <a:r>
                  <a:rPr lang="ru-RU" sz="6500" dirty="0"/>
                  <a:t>, </a:t>
                </a:r>
                <a:r>
                  <a:rPr lang="ru-RU" sz="6500" dirty="0" smtClean="0"/>
                  <a:t> </a:t>
                </a:r>
                <a:r>
                  <a:rPr lang="ru-RU" sz="6500" dirty="0" err="1" smtClean="0"/>
                  <a:t>якщо</a:t>
                </a:r>
                <a:r>
                  <a:rPr lang="ru-RU" sz="6500" dirty="0" smtClean="0"/>
                  <a:t>  для  </a:t>
                </a:r>
                <a:r>
                  <a:rPr lang="ru-RU" sz="6500" dirty="0" err="1"/>
                  <a:t>довільного</a:t>
                </a:r>
                <a:r>
                  <a:rPr lang="ru-RU" sz="6500" dirty="0"/>
                  <a:t> </a:t>
                </a:r>
                <a:r>
                  <a:rPr lang="ru-RU" sz="6500" dirty="0" smtClean="0"/>
                  <a:t> числа </a:t>
                </a:r>
                <a:r>
                  <a:rPr lang="en-US" sz="6500" dirty="0" smtClean="0"/>
                  <a:t> </a:t>
                </a:r>
                <a:r>
                  <a:rPr lang="uk-UA" sz="6500" dirty="0" smtClean="0"/>
                  <a:t> </a:t>
                </a:r>
                <a:r>
                  <a:rPr lang="en-US" sz="6500" dirty="0" smtClean="0"/>
                  <a:t> </a:t>
                </a:r>
                <a14:m>
                  <m:oMath xmlns:m="http://schemas.openxmlformats.org/officeDocument/2006/math">
                    <m:r>
                      <a:rPr lang="uk-UA" sz="6500" i="1">
                        <a:latin typeface="Cambria Math" panose="02040503050406030204" pitchFamily="18" charset="0"/>
                      </a:rPr>
                      <m:t>𝜀</m:t>
                    </m:r>
                    <m:r>
                      <a:rPr lang="uk-UA" sz="6500" i="1">
                        <a:latin typeface="Cambria Math" panose="02040503050406030204" pitchFamily="18" charset="0"/>
                      </a:rPr>
                      <m:t>&gt; 0</m:t>
                    </m:r>
                  </m:oMath>
                </a14:m>
                <a:r>
                  <a:rPr lang="ru-RU" sz="6500" dirty="0"/>
                  <a:t> </a:t>
                </a:r>
                <a:r>
                  <a:rPr lang="ru-RU" sz="6500" dirty="0" smtClean="0"/>
                  <a:t> </a:t>
                </a:r>
                <a:r>
                  <a:rPr lang="ru-RU" sz="6500" dirty="0" err="1" smtClean="0"/>
                  <a:t>існує</a:t>
                </a:r>
                <a:r>
                  <a:rPr lang="ru-RU" sz="6500" dirty="0" smtClean="0"/>
                  <a:t>  </a:t>
                </a:r>
                <a:r>
                  <a:rPr lang="ru-RU" sz="6500" dirty="0" err="1" smtClean="0"/>
                  <a:t>таке</a:t>
                </a:r>
                <a:r>
                  <a:rPr lang="ru-RU" sz="6500" dirty="0" smtClean="0"/>
                  <a:t> </a:t>
                </a:r>
                <a:r>
                  <a:rPr lang="ru-RU" sz="6500" dirty="0" err="1"/>
                  <a:t>значення</a:t>
                </a:r>
                <a14:m>
                  <m:oMath xmlns:m="http://schemas.openxmlformats.org/officeDocument/2006/math">
                    <m:r>
                      <a:rPr lang="en-US" sz="6500" b="0" i="0" smtClean="0">
                        <a:latin typeface="Cambria Math" panose="02040503050406030204" pitchFamily="18" charset="0"/>
                      </a:rPr>
                      <m:t> </m:t>
                    </m:r>
                    <m:r>
                      <a:rPr lang="uk-UA" sz="6500" b="0" i="1" smtClean="0">
                        <a:latin typeface="Cambria Math" panose="02040503050406030204" pitchFamily="18" charset="0"/>
                      </a:rPr>
                      <m:t>  </m:t>
                    </m:r>
                    <m:r>
                      <a:rPr lang="ru-RU" sz="6500" i="1">
                        <a:latin typeface="Cambria Math" panose="02040503050406030204" pitchFamily="18" charset="0"/>
                      </a:rPr>
                      <m:t>𝑥</m:t>
                    </m:r>
                    <m:r>
                      <a:rPr lang="ru-RU" sz="6500" i="1">
                        <a:latin typeface="Cambria Math" panose="02040503050406030204" pitchFamily="18" charset="0"/>
                      </a:rPr>
                      <m:t>′</m:t>
                    </m:r>
                  </m:oMath>
                </a14:m>
                <a:r>
                  <a:rPr lang="ru-RU" sz="6500" dirty="0"/>
                  <a:t>, </a:t>
                </a:r>
                <a:r>
                  <a:rPr lang="ru-RU" sz="6500" dirty="0" err="1"/>
                  <a:t>починаючи</a:t>
                </a:r>
                <a:r>
                  <a:rPr lang="ru-RU" sz="6500" dirty="0"/>
                  <a:t> з </a:t>
                </a:r>
                <a:r>
                  <a:rPr lang="ru-RU" sz="6500" dirty="0" err="1"/>
                  <a:t>якого</a:t>
                </a:r>
                <a:r>
                  <a:rPr lang="ru-RU" sz="6500" dirty="0"/>
                  <a:t> для </a:t>
                </a:r>
                <a:r>
                  <a:rPr lang="ru-RU" sz="6500" dirty="0" err="1"/>
                  <a:t>всіх</a:t>
                </a:r>
                <a:r>
                  <a:rPr lang="ru-RU" sz="6500" dirty="0"/>
                  <a:t> </a:t>
                </a:r>
                <a:r>
                  <a:rPr lang="ru-RU" sz="6500" dirty="0" err="1"/>
                  <a:t>наступних</a:t>
                </a:r>
                <a:r>
                  <a:rPr lang="ru-RU" sz="6500" dirty="0"/>
                  <a:t> </a:t>
                </a:r>
                <a:r>
                  <a:rPr lang="ru-RU" sz="6500" dirty="0" err="1"/>
                  <a:t>значень</a:t>
                </a:r>
                <a:r>
                  <a:rPr lang="ru-RU" sz="6500" dirty="0"/>
                  <a:t> </a:t>
                </a:r>
                <a14:m>
                  <m:oMath xmlns:m="http://schemas.openxmlformats.org/officeDocument/2006/math">
                    <m:r>
                      <a:rPr lang="en-US" sz="6500" i="1">
                        <a:latin typeface="Cambria Math" panose="02040503050406030204" pitchFamily="18" charset="0"/>
                      </a:rPr>
                      <m:t>𝑥</m:t>
                    </m:r>
                  </m:oMath>
                </a14:m>
                <a:r>
                  <a:rPr lang="ru-RU" sz="6500" dirty="0"/>
                  <a:t> </a:t>
                </a:r>
                <a:r>
                  <a:rPr lang="ru-RU" sz="6500" dirty="0" err="1"/>
                  <a:t>виконується</a:t>
                </a:r>
                <a:r>
                  <a:rPr lang="ru-RU" sz="6500" dirty="0"/>
                  <a:t> </a:t>
                </a:r>
                <a:r>
                  <a:rPr lang="ru-RU" sz="6500" dirty="0" err="1"/>
                  <a:t>нерівність</a:t>
                </a:r>
                <a:r>
                  <a:rPr lang="ru-RU" sz="6500" dirty="0"/>
                  <a:t> </a:t>
                </a:r>
                <a14:m>
                  <m:oMath xmlns:m="http://schemas.openxmlformats.org/officeDocument/2006/math">
                    <m:d>
                      <m:dPr>
                        <m:begChr m:val="|"/>
                        <m:endChr m:val="|"/>
                        <m:ctrlPr>
                          <a:rPr lang="uk-UA" sz="6500" i="1">
                            <a:latin typeface="Cambria Math"/>
                          </a:rPr>
                        </m:ctrlPr>
                      </m:dPr>
                      <m:e>
                        <m:r>
                          <a:rPr lang="uk-UA" sz="6500" i="1">
                            <a:latin typeface="Cambria Math" panose="02040503050406030204" pitchFamily="18" charset="0"/>
                          </a:rPr>
                          <m:t>𝑥</m:t>
                        </m:r>
                        <m:r>
                          <a:rPr lang="uk-UA" sz="6500" i="1">
                            <a:latin typeface="Cambria Math" panose="02040503050406030204" pitchFamily="18" charset="0"/>
                          </a:rPr>
                          <m:t>−</m:t>
                        </m:r>
                        <m:r>
                          <a:rPr lang="uk-UA" sz="6500" i="1">
                            <a:latin typeface="Cambria Math" panose="02040503050406030204" pitchFamily="18" charset="0"/>
                          </a:rPr>
                          <m:t>𝑎</m:t>
                        </m:r>
                      </m:e>
                    </m:d>
                    <m:r>
                      <a:rPr lang="uk-UA" sz="6500" i="1">
                        <a:latin typeface="Cambria Math" panose="02040503050406030204" pitchFamily="18" charset="0"/>
                      </a:rPr>
                      <m:t>&lt;</m:t>
                    </m:r>
                    <m:r>
                      <a:rPr lang="uk-UA" sz="6500" i="1">
                        <a:latin typeface="Cambria Math" panose="02040503050406030204" pitchFamily="18" charset="0"/>
                      </a:rPr>
                      <m:t>𝜀</m:t>
                    </m:r>
                  </m:oMath>
                </a14:m>
                <a:r>
                  <a:rPr lang="ru-RU" sz="6500" dirty="0"/>
                  <a:t>.</a:t>
                </a:r>
                <a:endParaRPr lang="uk-UA" sz="6500" dirty="0"/>
              </a:p>
              <a:p>
                <a:pPr marL="0" indent="0">
                  <a:buNone/>
                </a:pPr>
                <a:r>
                  <a:rPr lang="en-US" sz="6500" dirty="0" smtClean="0"/>
                  <a:t>          </a:t>
                </a:r>
                <a:r>
                  <a:rPr lang="ru-RU" sz="6500" b="1" dirty="0" err="1" smtClean="0"/>
                  <a:t>Запис</a:t>
                </a:r>
                <a:r>
                  <a:rPr lang="ru-RU" sz="6500" b="1" dirty="0"/>
                  <a:t>:</a:t>
                </a:r>
                <a:r>
                  <a:rPr lang="ru-RU" sz="6500" dirty="0"/>
                  <a:t> </a:t>
                </a:r>
                <a14:m>
                  <m:oMath xmlns:m="http://schemas.openxmlformats.org/officeDocument/2006/math">
                    <m:r>
                      <a:rPr lang="en-US" sz="6500" i="1">
                        <a:latin typeface="Cambria Math" panose="02040503050406030204" pitchFamily="18" charset="0"/>
                      </a:rPr>
                      <m:t>𝑙𝑖𝑚𝑥</m:t>
                    </m:r>
                    <m:r>
                      <a:rPr lang="ru-RU" sz="6500" i="1">
                        <a:latin typeface="Cambria Math" panose="02040503050406030204" pitchFamily="18" charset="0"/>
                      </a:rPr>
                      <m:t>=</m:t>
                    </m:r>
                    <m:r>
                      <a:rPr lang="en-US" sz="6500" i="1">
                        <a:latin typeface="Cambria Math" panose="02040503050406030204" pitchFamily="18" charset="0"/>
                      </a:rPr>
                      <m:t>𝑎</m:t>
                    </m:r>
                  </m:oMath>
                </a14:m>
                <a:r>
                  <a:rPr lang="en-US" sz="6500" dirty="0"/>
                  <a:t> </a:t>
                </a:r>
                <a:r>
                  <a:rPr lang="ru-RU" sz="6500" dirty="0"/>
                  <a:t> </a:t>
                </a:r>
                <a:r>
                  <a:rPr lang="ru-RU" sz="6500" dirty="0" err="1"/>
                  <a:t>або</a:t>
                </a:r>
                <a:r>
                  <a:rPr lang="ru-RU" sz="6500" dirty="0"/>
                  <a:t> </a:t>
                </a:r>
                <a14:m>
                  <m:oMath xmlns:m="http://schemas.openxmlformats.org/officeDocument/2006/math">
                    <m:r>
                      <a:rPr lang="en-US" sz="6500" i="1">
                        <a:latin typeface="Cambria Math" panose="02040503050406030204" pitchFamily="18" charset="0"/>
                      </a:rPr>
                      <m:t>𝑥</m:t>
                    </m:r>
                    <m:r>
                      <a:rPr lang="ru-RU" sz="6500" i="1">
                        <a:latin typeface="Cambria Math" panose="02040503050406030204" pitchFamily="18" charset="0"/>
                      </a:rPr>
                      <m:t>→</m:t>
                    </m:r>
                    <m:r>
                      <a:rPr lang="en-US" sz="6500" i="1">
                        <a:latin typeface="Cambria Math" panose="02040503050406030204" pitchFamily="18" charset="0"/>
                      </a:rPr>
                      <m:t>𝑎</m:t>
                    </m:r>
                  </m:oMath>
                </a14:m>
                <a:r>
                  <a:rPr lang="ru-RU" sz="6500" dirty="0" smtClean="0"/>
                  <a:t>.</a:t>
                </a:r>
                <a:endParaRPr lang="uk-UA" sz="65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475509"/>
                <a:ext cx="10515600" cy="4701454"/>
              </a:xfrm>
              <a:blipFill rotWithShape="0">
                <a:blip r:embed="rId2"/>
                <a:stretch>
                  <a:fillRect l="-1449" t="-4150" r="-1391"/>
                </a:stretch>
              </a:blipFill>
            </p:spPr>
            <p:txBody>
              <a:bodyPr/>
              <a:lstStyle/>
              <a:p>
                <a:r>
                  <a:rPr lang="uk-UA">
                    <a:noFill/>
                  </a:rPr>
                  <a:t> </a:t>
                </a:r>
              </a:p>
            </p:txBody>
          </p:sp>
        </mc:Fallback>
      </mc:AlternateContent>
    </p:spTree>
    <p:extLst>
      <p:ext uri="{BB962C8B-B14F-4D97-AF65-F5344CB8AC3E}">
        <p14:creationId xmlns:p14="http://schemas.microsoft.com/office/powerpoint/2010/main" val="3318570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a:latin typeface="Times New Roman" panose="02020603050405020304" pitchFamily="18" charset="0"/>
                <a:cs typeface="Times New Roman" panose="02020603050405020304" pitchFamily="18" charset="0"/>
              </a:rPr>
              <a:t>2.4. Нескінченно великі змінні величини.</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Autofit/>
              </a:bodyPr>
              <a:lstStyle/>
              <a:p>
                <a:pPr marL="0" indent="0" algn="just">
                  <a:buNone/>
                </a:pPr>
                <a:r>
                  <a:rPr lang="en-US" sz="3600" dirty="0" smtClean="0"/>
                  <a:t>       </a:t>
                </a:r>
                <a:r>
                  <a:rPr lang="ru-RU" sz="3600" dirty="0" err="1" smtClean="0"/>
                  <a:t>Якщо</a:t>
                </a:r>
                <a:r>
                  <a:rPr lang="ru-RU" sz="3600" dirty="0" smtClean="0"/>
                  <a:t> </a:t>
                </a:r>
                <a:r>
                  <a:rPr lang="ru-RU" sz="3600" dirty="0"/>
                  <a:t>для </a:t>
                </a:r>
                <a:r>
                  <a:rPr lang="ru-RU" sz="3600" dirty="0" err="1"/>
                  <a:t>довільного</a:t>
                </a:r>
                <a:r>
                  <a:rPr lang="ru-RU" sz="3600" dirty="0"/>
                  <a:t> числа </a:t>
                </a:r>
                <a14:m>
                  <m:oMath xmlns:m="http://schemas.openxmlformats.org/officeDocument/2006/math">
                    <m:r>
                      <a:rPr lang="ru-RU" sz="3600" i="1">
                        <a:latin typeface="Cambria Math" panose="02040503050406030204" pitchFamily="18" charset="0"/>
                      </a:rPr>
                      <m:t>𝑀</m:t>
                    </m:r>
                    <m:r>
                      <a:rPr lang="ru-RU" sz="3600" i="1">
                        <a:latin typeface="Cambria Math" panose="02040503050406030204" pitchFamily="18" charset="0"/>
                      </a:rPr>
                      <m:t>&gt;0</m:t>
                    </m:r>
                  </m:oMath>
                </a14:m>
                <a:r>
                  <a:rPr lang="ru-RU" sz="3600" dirty="0"/>
                  <a:t> </a:t>
                </a:r>
                <a:r>
                  <a:rPr lang="ru-RU" sz="3600" dirty="0" err="1"/>
                  <a:t>існує</a:t>
                </a:r>
                <a:r>
                  <a:rPr lang="ru-RU" sz="3600" dirty="0"/>
                  <a:t> </a:t>
                </a:r>
                <a:r>
                  <a:rPr lang="ru-RU" sz="3600" dirty="0" err="1"/>
                  <a:t>таке</a:t>
                </a:r>
                <a:r>
                  <a:rPr lang="ru-RU" sz="3600" dirty="0"/>
                  <a:t> </a:t>
                </a:r>
                <a:r>
                  <a:rPr lang="ru-RU" sz="3600" dirty="0" err="1" smtClean="0"/>
                  <a:t>значення</a:t>
                </a:r>
                <a:r>
                  <a:rPr lang="en-US" sz="3600" dirty="0" smtClean="0"/>
                  <a:t> </a:t>
                </a:r>
                <a14:m>
                  <m:oMath xmlns:m="http://schemas.openxmlformats.org/officeDocument/2006/math">
                    <m:r>
                      <a:rPr lang="ru-RU" sz="3600" i="1">
                        <a:latin typeface="Cambria Math" panose="02040503050406030204" pitchFamily="18" charset="0"/>
                      </a:rPr>
                      <m:t>𝑥</m:t>
                    </m:r>
                    <m:r>
                      <a:rPr lang="ru-RU" sz="3600" i="1">
                        <a:latin typeface="Cambria Math" panose="02040503050406030204" pitchFamily="18" charset="0"/>
                      </a:rPr>
                      <m:t>′</m:t>
                    </m:r>
                  </m:oMath>
                </a14:m>
                <a:r>
                  <a:rPr lang="ru-RU" sz="3600" dirty="0" smtClean="0"/>
                  <a:t>, </a:t>
                </a:r>
                <a:r>
                  <a:rPr lang="ru-RU" sz="3600" dirty="0" err="1"/>
                  <a:t>починаючи</a:t>
                </a:r>
                <a:r>
                  <a:rPr lang="ru-RU" sz="3600" dirty="0"/>
                  <a:t> з </a:t>
                </a:r>
                <a:r>
                  <a:rPr lang="ru-RU" sz="3600" dirty="0" err="1"/>
                  <a:t>якого</a:t>
                </a:r>
                <a:r>
                  <a:rPr lang="ru-RU" sz="3600" dirty="0"/>
                  <a:t> </a:t>
                </a:r>
                <a:r>
                  <a:rPr lang="ru-RU" sz="3600" dirty="0" err="1"/>
                  <a:t>всі</a:t>
                </a:r>
                <a:r>
                  <a:rPr lang="ru-RU" sz="3600" dirty="0"/>
                  <a:t> </a:t>
                </a:r>
                <a:r>
                  <a:rPr lang="ru-RU" sz="3600" dirty="0" err="1"/>
                  <a:t>наступні</a:t>
                </a:r>
                <a:r>
                  <a:rPr lang="ru-RU" sz="3600" dirty="0"/>
                  <a:t> </a:t>
                </a:r>
                <a:r>
                  <a:rPr lang="ru-RU" sz="3600" dirty="0" err="1"/>
                  <a:t>значення</a:t>
                </a:r>
                <a:r>
                  <a:rPr lang="ru-RU" sz="3600" dirty="0"/>
                  <a:t> </a:t>
                </a:r>
                <a14:m>
                  <m:oMath xmlns:m="http://schemas.openxmlformats.org/officeDocument/2006/math">
                    <m:r>
                      <a:rPr lang="en-US" sz="3600" i="1">
                        <a:latin typeface="Cambria Math" panose="02040503050406030204" pitchFamily="18" charset="0"/>
                      </a:rPr>
                      <m:t>𝑥</m:t>
                    </m:r>
                  </m:oMath>
                </a14:m>
                <a:r>
                  <a:rPr lang="en-US" sz="3600" dirty="0"/>
                  <a:t> </a:t>
                </a:r>
                <a:r>
                  <a:rPr lang="ru-RU" sz="3600" dirty="0" err="1"/>
                  <a:t>задовольняють</a:t>
                </a:r>
                <a:r>
                  <a:rPr lang="ru-RU" sz="3600" dirty="0"/>
                  <a:t> </a:t>
                </a:r>
                <a:r>
                  <a:rPr lang="ru-RU" sz="3600" dirty="0" err="1"/>
                  <a:t>нерівність</a:t>
                </a:r>
                <a:r>
                  <a:rPr lang="ru-RU" sz="3600" dirty="0"/>
                  <a:t> </a:t>
                </a:r>
                <a14:m>
                  <m:oMath xmlns:m="http://schemas.openxmlformats.org/officeDocument/2006/math">
                    <m:d>
                      <m:dPr>
                        <m:begChr m:val="|"/>
                        <m:endChr m:val="|"/>
                        <m:ctrlPr>
                          <a:rPr lang="uk-UA" sz="3600" i="1">
                            <a:latin typeface="Cambria Math"/>
                          </a:rPr>
                        </m:ctrlPr>
                      </m:dPr>
                      <m:e>
                        <m:r>
                          <a:rPr lang="uk-UA" sz="3600" i="1">
                            <a:latin typeface="Cambria Math" panose="02040503050406030204" pitchFamily="18" charset="0"/>
                          </a:rPr>
                          <m:t>𝑥</m:t>
                        </m:r>
                      </m:e>
                    </m:d>
                    <m:r>
                      <a:rPr lang="uk-UA" sz="3600" i="1">
                        <a:latin typeface="Cambria Math" panose="02040503050406030204" pitchFamily="18" charset="0"/>
                      </a:rPr>
                      <m:t>&gt;</m:t>
                    </m:r>
                    <m:r>
                      <a:rPr lang="uk-UA" sz="3600" i="1">
                        <a:latin typeface="Cambria Math" panose="02040503050406030204" pitchFamily="18" charset="0"/>
                      </a:rPr>
                      <m:t>𝑀</m:t>
                    </m:r>
                  </m:oMath>
                </a14:m>
                <a:r>
                  <a:rPr lang="ru-RU" sz="3600" dirty="0"/>
                  <a:t>, то </a:t>
                </a:r>
                <a:r>
                  <a:rPr lang="ru-RU" sz="3600" dirty="0" err="1"/>
                  <a:t>кажуть</a:t>
                </a:r>
                <a:r>
                  <a:rPr lang="ru-RU" sz="3600" dirty="0"/>
                  <a:t>, </a:t>
                </a:r>
                <a:r>
                  <a:rPr lang="ru-RU" sz="3600" dirty="0" err="1"/>
                  <a:t>що</a:t>
                </a:r>
                <a:r>
                  <a:rPr lang="ru-RU" sz="3600" dirty="0"/>
                  <a:t> </a:t>
                </a:r>
                <a:r>
                  <a:rPr lang="ru-RU" sz="3600" dirty="0" err="1"/>
                  <a:t>змінна</a:t>
                </a:r>
                <a14:m>
                  <m:oMath xmlns:m="http://schemas.openxmlformats.org/officeDocument/2006/math">
                    <m:r>
                      <a:rPr lang="en-US" sz="3600" b="0" i="0" smtClean="0">
                        <a:latin typeface="Cambria Math" panose="02040503050406030204" pitchFamily="18" charset="0"/>
                      </a:rPr>
                      <m:t> </m:t>
                    </m:r>
                    <m:r>
                      <a:rPr lang="ru-RU" sz="3600" i="1">
                        <a:latin typeface="Cambria Math" panose="02040503050406030204" pitchFamily="18" charset="0"/>
                      </a:rPr>
                      <m:t> </m:t>
                    </m:r>
                    <m:r>
                      <a:rPr lang="en-US" sz="3600" i="1">
                        <a:latin typeface="Cambria Math" panose="02040503050406030204" pitchFamily="18" charset="0"/>
                      </a:rPr>
                      <m:t>𝑥</m:t>
                    </m:r>
                  </m:oMath>
                </a14:m>
                <a:r>
                  <a:rPr lang="ru-RU" sz="3600" dirty="0"/>
                  <a:t> </a:t>
                </a:r>
                <a:r>
                  <a:rPr lang="en-US" sz="3600" dirty="0" smtClean="0"/>
                  <a:t> </a:t>
                </a:r>
                <a:r>
                  <a:rPr lang="ru-RU" sz="3600" dirty="0" smtClean="0"/>
                  <a:t>прямує </a:t>
                </a:r>
                <a:r>
                  <a:rPr lang="ru-RU" sz="3600" dirty="0"/>
                  <a:t>до </a:t>
                </a:r>
                <a:r>
                  <a:rPr lang="ru-RU" sz="3600" dirty="0" err="1" smtClean="0"/>
                  <a:t>нескінченності</a:t>
                </a:r>
                <a:r>
                  <a:rPr lang="en-US" sz="3600" dirty="0"/>
                  <a:t>.</a:t>
                </a:r>
                <a:r>
                  <a:rPr lang="ru-RU" sz="3600" dirty="0" smtClean="0"/>
                  <a:t> </a:t>
                </a:r>
                <a:endParaRPr lang="uk-UA" sz="3600" dirty="0" smtClean="0"/>
              </a:p>
              <a:p>
                <a:pPr marL="0" indent="0" algn="just">
                  <a:buNone/>
                </a:pPr>
                <a:r>
                  <a:rPr lang="en-US" sz="3600" dirty="0" smtClean="0"/>
                  <a:t>       </a:t>
                </a:r>
                <a:r>
                  <a:rPr lang="ru-RU" sz="3600" dirty="0" err="1" smtClean="0"/>
                  <a:t>Запис</a:t>
                </a:r>
                <a:r>
                  <a:rPr lang="ru-RU" sz="3600" dirty="0"/>
                  <a:t>: </a:t>
                </a:r>
                <a14:m>
                  <m:oMath xmlns:m="http://schemas.openxmlformats.org/officeDocument/2006/math">
                    <m:r>
                      <a:rPr lang="uk-UA" sz="3600" b="0" i="0" smtClean="0">
                        <a:latin typeface="Cambria Math" panose="02040503050406030204" pitchFamily="18" charset="0"/>
                      </a:rPr>
                      <m:t>  </m:t>
                    </m:r>
                    <m:r>
                      <a:rPr lang="en-US" sz="3600" i="1">
                        <a:latin typeface="Cambria Math" panose="02040503050406030204" pitchFamily="18" charset="0"/>
                      </a:rPr>
                      <m:t>𝑙𝑖𝑚𝑥</m:t>
                    </m:r>
                    <m:r>
                      <a:rPr lang="ru-RU" sz="3600" i="1">
                        <a:latin typeface="Cambria Math" panose="02040503050406030204" pitchFamily="18" charset="0"/>
                      </a:rPr>
                      <m:t>=∞</m:t>
                    </m:r>
                  </m:oMath>
                </a14:m>
                <a:r>
                  <a:rPr lang="ru-RU" sz="3600" dirty="0"/>
                  <a:t> </a:t>
                </a:r>
                <a:r>
                  <a:rPr lang="ru-RU" sz="3600" dirty="0" smtClean="0"/>
                  <a:t>  або </a:t>
                </a:r>
                <a14:m>
                  <m:oMath xmlns:m="http://schemas.openxmlformats.org/officeDocument/2006/math">
                    <m:r>
                      <a:rPr lang="uk-UA" sz="3600" b="0" i="0" smtClean="0">
                        <a:latin typeface="Cambria Math" panose="02040503050406030204" pitchFamily="18" charset="0"/>
                      </a:rPr>
                      <m:t>   </m:t>
                    </m:r>
                    <m:r>
                      <a:rPr lang="en-US" sz="3600" i="1">
                        <a:latin typeface="Cambria Math" panose="02040503050406030204" pitchFamily="18" charset="0"/>
                      </a:rPr>
                      <m:t>𝑥</m:t>
                    </m:r>
                    <m:r>
                      <a:rPr lang="ru-RU" sz="3600" i="1">
                        <a:latin typeface="Cambria Math" panose="02040503050406030204" pitchFamily="18" charset="0"/>
                      </a:rPr>
                      <m:t>→∞</m:t>
                    </m:r>
                  </m:oMath>
                </a14:m>
                <a:r>
                  <a:rPr lang="ru-RU" sz="3600" dirty="0" smtClean="0"/>
                  <a:t>.</a:t>
                </a:r>
                <a:r>
                  <a:rPr lang="ru-RU" sz="3600" dirty="0"/>
                  <a:t> </a:t>
                </a:r>
                <a:endParaRPr lang="uk-UA" sz="3600" dirty="0"/>
              </a:p>
              <a:p>
                <a:pPr marL="0" indent="0" algn="just">
                  <a:buNone/>
                </a:pPr>
                <a:r>
                  <a:rPr lang="en-US" sz="3600" dirty="0" smtClean="0"/>
                  <a:t>       </a:t>
                </a:r>
                <a:r>
                  <a:rPr lang="ru-RU" sz="3600" dirty="0" err="1" smtClean="0"/>
                  <a:t>Якщо</a:t>
                </a:r>
                <a:r>
                  <a:rPr lang="ru-RU" sz="3600" dirty="0" smtClean="0"/>
                  <a:t> </a:t>
                </a:r>
                <a:r>
                  <a:rPr lang="ru-RU" sz="3600" dirty="0" err="1"/>
                  <a:t>змінна</a:t>
                </a:r>
                <a:r>
                  <a:rPr lang="ru-RU" sz="3600" dirty="0"/>
                  <a:t> </a:t>
                </a:r>
                <a14:m>
                  <m:oMath xmlns:m="http://schemas.openxmlformats.org/officeDocument/2006/math">
                    <m:r>
                      <a:rPr lang="en-US" sz="3600" i="1">
                        <a:latin typeface="Cambria Math" panose="02040503050406030204" pitchFamily="18" charset="0"/>
                      </a:rPr>
                      <m:t>𝑥</m:t>
                    </m:r>
                    <m:r>
                      <a:rPr lang="ru-RU" sz="3600" i="1">
                        <a:latin typeface="Cambria Math" panose="02040503050406030204" pitchFamily="18" charset="0"/>
                      </a:rPr>
                      <m:t>→∞</m:t>
                    </m:r>
                  </m:oMath>
                </a14:m>
                <a:r>
                  <a:rPr lang="ru-RU" sz="3600" dirty="0"/>
                  <a:t>, то </a:t>
                </a:r>
                <a:r>
                  <a:rPr lang="ru-RU" sz="3600" dirty="0" err="1"/>
                  <a:t>її</a:t>
                </a:r>
                <a:r>
                  <a:rPr lang="ru-RU" sz="3600" dirty="0"/>
                  <a:t> </a:t>
                </a:r>
                <a:r>
                  <a:rPr lang="ru-RU" sz="3600" dirty="0" err="1"/>
                  <a:t>називають</a:t>
                </a:r>
                <a:r>
                  <a:rPr lang="ru-RU" sz="3600" dirty="0"/>
                  <a:t> </a:t>
                </a:r>
                <a:r>
                  <a:rPr lang="ru-RU" sz="3600" dirty="0" err="1"/>
                  <a:t>нескінченно</a:t>
                </a:r>
                <a:r>
                  <a:rPr lang="ru-RU" sz="3600" dirty="0"/>
                  <a:t> великою </a:t>
                </a:r>
                <a:r>
                  <a:rPr lang="ru-RU" sz="3600" dirty="0" err="1"/>
                  <a:t>змінною</a:t>
                </a:r>
                <a:r>
                  <a:rPr lang="ru-RU" sz="3600" dirty="0"/>
                  <a:t> величиною. </a:t>
                </a:r>
                <a:endParaRPr lang="uk-UA" sz="36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797" t="-3361" r="-1739"/>
                </a:stretch>
              </a:blipFill>
            </p:spPr>
            <p:txBody>
              <a:bodyPr/>
              <a:lstStyle/>
              <a:p>
                <a:r>
                  <a:rPr lang="uk-UA">
                    <a:noFill/>
                  </a:rPr>
                  <a:t> </a:t>
                </a:r>
              </a:p>
            </p:txBody>
          </p:sp>
        </mc:Fallback>
      </mc:AlternateContent>
    </p:spTree>
    <p:extLst>
      <p:ext uri="{BB962C8B-B14F-4D97-AF65-F5344CB8AC3E}">
        <p14:creationId xmlns:p14="http://schemas.microsoft.com/office/powerpoint/2010/main" val="270409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b="1" dirty="0">
                <a:latin typeface="Times New Roman" panose="02020603050405020304" pitchFamily="18" charset="0"/>
                <a:cs typeface="Times New Roman" panose="02020603050405020304" pitchFamily="18" charset="0"/>
              </a:rPr>
              <a:t>2.5. Властивості нескінченно великих </a:t>
            </a:r>
            <a:r>
              <a:rPr lang="uk-UA" sz="3600" b="1" dirty="0" err="1">
                <a:latin typeface="Times New Roman" panose="02020603050405020304" pitchFamily="18" charset="0"/>
                <a:cs typeface="Times New Roman" panose="02020603050405020304" pitchFamily="18" charset="0"/>
              </a:rPr>
              <a:t>величинин</a:t>
            </a:r>
            <a:r>
              <a:rPr lang="uk-UA" sz="3600" b="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340426"/>
                <a:ext cx="10515600" cy="5133109"/>
              </a:xfrm>
            </p:spPr>
            <p:txBody>
              <a:bodyPr>
                <a:normAutofit fontScale="62500" lnSpcReduction="20000"/>
              </a:bodyPr>
              <a:lstStyle/>
              <a:p>
                <a:pPr marL="0" indent="0" algn="just">
                  <a:lnSpc>
                    <a:spcPct val="120000"/>
                  </a:lnSpc>
                  <a:buNone/>
                </a:pPr>
                <a:r>
                  <a:rPr lang="en-US" dirty="0" smtClean="0"/>
                  <a:t>        </a:t>
                </a:r>
                <a:r>
                  <a:rPr lang="ru-RU" sz="3400" dirty="0" smtClean="0"/>
                  <a:t>1</a:t>
                </a:r>
                <a:r>
                  <a:rPr lang="ru-RU" sz="3400" dirty="0"/>
                  <a:t>. Сума </a:t>
                </a:r>
                <a:r>
                  <a:rPr lang="ru-RU" sz="3400" dirty="0" err="1"/>
                  <a:t>нескінченно</a:t>
                </a:r>
                <a:r>
                  <a:rPr lang="ru-RU" sz="3400" dirty="0"/>
                  <a:t> </a:t>
                </a:r>
                <a:r>
                  <a:rPr lang="ru-RU" sz="3400" dirty="0" err="1"/>
                  <a:t>великої</a:t>
                </a:r>
                <a:r>
                  <a:rPr lang="ru-RU" sz="3400" dirty="0"/>
                  <a:t> </a:t>
                </a:r>
                <a:r>
                  <a:rPr lang="ru-RU" sz="3400" dirty="0" err="1"/>
                  <a:t>величини</a:t>
                </a:r>
                <a:r>
                  <a:rPr lang="ru-RU" sz="3400" dirty="0"/>
                  <a:t> і </a:t>
                </a:r>
                <a:r>
                  <a:rPr lang="ru-RU" sz="3400" dirty="0" err="1"/>
                  <a:t>величини</a:t>
                </a:r>
                <a:r>
                  <a:rPr lang="ru-RU" sz="3400" dirty="0"/>
                  <a:t> </a:t>
                </a:r>
                <a:r>
                  <a:rPr lang="ru-RU" sz="3400" dirty="0" err="1"/>
                  <a:t>обмеженої</a:t>
                </a:r>
                <a:r>
                  <a:rPr lang="ru-RU" sz="3400" dirty="0"/>
                  <a:t> є величина </a:t>
                </a:r>
                <a:r>
                  <a:rPr lang="ru-RU" sz="3400" dirty="0" err="1"/>
                  <a:t>нескінченно</a:t>
                </a:r>
                <a:r>
                  <a:rPr lang="ru-RU" sz="3400" dirty="0"/>
                  <a:t> велика.</a:t>
                </a:r>
                <a:endParaRPr lang="uk-UA" sz="3400" dirty="0"/>
              </a:p>
              <a:p>
                <a:pPr marL="0" indent="0" algn="just">
                  <a:lnSpc>
                    <a:spcPct val="120000"/>
                  </a:lnSpc>
                  <a:buNone/>
                </a:pPr>
                <a:r>
                  <a:rPr lang="en-US" sz="3400" dirty="0" smtClean="0"/>
                  <a:t>        </a:t>
                </a:r>
                <a:r>
                  <a:rPr lang="ru-RU" sz="3400" dirty="0" smtClean="0"/>
                  <a:t>2</a:t>
                </a:r>
                <a:r>
                  <a:rPr lang="ru-RU" sz="3400" dirty="0"/>
                  <a:t>. Сума </a:t>
                </a:r>
                <a:r>
                  <a:rPr lang="ru-RU" sz="3400" dirty="0" err="1"/>
                  <a:t>двох</a:t>
                </a:r>
                <a:r>
                  <a:rPr lang="ru-RU" sz="3400" dirty="0"/>
                  <a:t> </a:t>
                </a:r>
                <a:r>
                  <a:rPr lang="ru-RU" sz="3400" dirty="0" err="1"/>
                  <a:t>нескінченно</a:t>
                </a:r>
                <a:r>
                  <a:rPr lang="ru-RU" sz="3400" dirty="0"/>
                  <a:t> великих величин одного знака є </a:t>
                </a:r>
                <a:r>
                  <a:rPr lang="ru-RU" sz="3400" dirty="0" err="1"/>
                  <a:t>нескінченно</a:t>
                </a:r>
                <a:r>
                  <a:rPr lang="ru-RU" sz="3400" dirty="0"/>
                  <a:t> велика величина.</a:t>
                </a:r>
                <a:endParaRPr lang="uk-UA" sz="3400" dirty="0"/>
              </a:p>
              <a:p>
                <a:pPr marL="0" indent="0" algn="just">
                  <a:lnSpc>
                    <a:spcPct val="120000"/>
                  </a:lnSpc>
                  <a:buNone/>
                </a:pPr>
                <a:r>
                  <a:rPr lang="en-US" sz="3400" dirty="0"/>
                  <a:t> </a:t>
                </a:r>
                <a:r>
                  <a:rPr lang="en-US" sz="3400" dirty="0" smtClean="0"/>
                  <a:t>          </a:t>
                </a:r>
                <a:r>
                  <a:rPr lang="ru-RU" sz="3400" dirty="0" smtClean="0"/>
                  <a:t>На </a:t>
                </a:r>
                <a:r>
                  <a:rPr lang="ru-RU" sz="3400" dirty="0" err="1"/>
                  <a:t>відміну</a:t>
                </a:r>
                <a:r>
                  <a:rPr lang="ru-RU" sz="3400" dirty="0"/>
                  <a:t> </a:t>
                </a:r>
                <a:r>
                  <a:rPr lang="ru-RU" sz="3400" dirty="0" err="1"/>
                  <a:t>від</a:t>
                </a:r>
                <a:r>
                  <a:rPr lang="ru-RU" sz="3400" dirty="0"/>
                  <a:t> </a:t>
                </a:r>
                <a:r>
                  <a:rPr lang="ru-RU" sz="3400" dirty="0" err="1"/>
                  <a:t>цього</a:t>
                </a:r>
                <a:r>
                  <a:rPr lang="ru-RU" sz="3400" dirty="0"/>
                  <a:t> сума </a:t>
                </a:r>
                <a:r>
                  <a:rPr lang="ru-RU" sz="3400" dirty="0" err="1"/>
                  <a:t>двох</a:t>
                </a:r>
                <a:r>
                  <a:rPr lang="ru-RU" sz="3400" dirty="0"/>
                  <a:t> </a:t>
                </a:r>
                <a:r>
                  <a:rPr lang="ru-RU" sz="3400" dirty="0" err="1"/>
                  <a:t>нескінченно</a:t>
                </a:r>
                <a:r>
                  <a:rPr lang="ru-RU" sz="3400" dirty="0"/>
                  <a:t> великих величин </a:t>
                </a:r>
                <a:r>
                  <a:rPr lang="ru-RU" sz="3400" dirty="0" err="1"/>
                  <a:t>різних</a:t>
                </a:r>
                <a:r>
                  <a:rPr lang="ru-RU" sz="3400" dirty="0"/>
                  <a:t> </a:t>
                </a:r>
                <a:r>
                  <a:rPr lang="ru-RU" sz="3400" dirty="0" err="1"/>
                  <a:t>знаків</a:t>
                </a:r>
                <a:r>
                  <a:rPr lang="ru-RU" sz="3400" dirty="0"/>
                  <a:t> не </a:t>
                </a:r>
                <a:r>
                  <a:rPr lang="ru-RU" sz="3400" dirty="0" err="1"/>
                  <a:t>завжди</a:t>
                </a:r>
                <a:r>
                  <a:rPr lang="ru-RU" sz="3400" dirty="0"/>
                  <a:t> буде </a:t>
                </a:r>
                <a:r>
                  <a:rPr lang="ru-RU" sz="3400" dirty="0" err="1"/>
                  <a:t>нескінченно</a:t>
                </a:r>
                <a:r>
                  <a:rPr lang="ru-RU" sz="3400" dirty="0"/>
                  <a:t> великою величиною, тому </a:t>
                </a:r>
                <a:r>
                  <a:rPr lang="ru-RU" sz="3400" dirty="0" err="1"/>
                  <a:t>ця</a:t>
                </a:r>
                <a:r>
                  <a:rPr lang="ru-RU" sz="3400" dirty="0"/>
                  <a:t> сума </a:t>
                </a:r>
                <a:r>
                  <a:rPr lang="ru-RU" sz="3400" dirty="0" err="1"/>
                  <a:t>називається</a:t>
                </a:r>
                <a:r>
                  <a:rPr lang="ru-RU" sz="3400" dirty="0"/>
                  <a:t> </a:t>
                </a:r>
                <a:r>
                  <a:rPr lang="ru-RU" sz="3400" dirty="0" err="1"/>
                  <a:t>невизначеністю</a:t>
                </a:r>
                <a:r>
                  <a:rPr lang="ru-RU" sz="3400" dirty="0"/>
                  <a:t> виду </a:t>
                </a:r>
                <a14:m>
                  <m:oMath xmlns:m="http://schemas.openxmlformats.org/officeDocument/2006/math">
                    <m:r>
                      <a:rPr lang="ru-RU" sz="3400" i="1">
                        <a:latin typeface="Cambria Math" panose="02040503050406030204" pitchFamily="18" charset="0"/>
                      </a:rPr>
                      <m:t>∞−∞</m:t>
                    </m:r>
                  </m:oMath>
                </a14:m>
                <a:r>
                  <a:rPr lang="ru-RU" sz="3400" dirty="0" smtClean="0"/>
                  <a:t>.</a:t>
                </a:r>
                <a:endParaRPr lang="en-US" sz="3400" dirty="0"/>
              </a:p>
              <a:p>
                <a:pPr marL="0" indent="0" algn="just">
                  <a:lnSpc>
                    <a:spcPct val="120000"/>
                  </a:lnSpc>
                  <a:buNone/>
                </a:pPr>
                <a:r>
                  <a:rPr lang="en-US" sz="3400" dirty="0"/>
                  <a:t> </a:t>
                </a:r>
                <a:r>
                  <a:rPr lang="en-US" sz="3400" dirty="0" smtClean="0"/>
                  <a:t>       </a:t>
                </a:r>
                <a:r>
                  <a:rPr lang="ru-RU" sz="3400" dirty="0" smtClean="0"/>
                  <a:t>3</a:t>
                </a:r>
                <a:r>
                  <a:rPr lang="ru-RU" sz="3400" dirty="0"/>
                  <a:t>. </a:t>
                </a:r>
                <a:r>
                  <a:rPr lang="ru-RU" sz="3400" dirty="0" err="1"/>
                  <a:t>Добуток</a:t>
                </a:r>
                <a:r>
                  <a:rPr lang="ru-RU" sz="3400" dirty="0"/>
                  <a:t> </a:t>
                </a:r>
                <a:r>
                  <a:rPr lang="ru-RU" sz="3400" dirty="0" err="1"/>
                  <a:t>двох</a:t>
                </a:r>
                <a:r>
                  <a:rPr lang="ru-RU" sz="3400" dirty="0"/>
                  <a:t> </a:t>
                </a:r>
                <a:r>
                  <a:rPr lang="ru-RU" sz="3400" dirty="0" err="1"/>
                  <a:t>нескінченно</a:t>
                </a:r>
                <a:r>
                  <a:rPr lang="ru-RU" sz="3400" dirty="0"/>
                  <a:t> великих величин є величиною </a:t>
                </a:r>
                <a:r>
                  <a:rPr lang="ru-RU" sz="3400" dirty="0" err="1"/>
                  <a:t>нескінченно</a:t>
                </a:r>
                <a:r>
                  <a:rPr lang="ru-RU" sz="3400" dirty="0"/>
                  <a:t> великою</a:t>
                </a:r>
                <a:r>
                  <a:rPr lang="ru-RU" sz="3400" dirty="0" smtClean="0"/>
                  <a:t>.</a:t>
                </a:r>
                <a:endParaRPr lang="en-US" sz="3400" dirty="0"/>
              </a:p>
              <a:p>
                <a:pPr marL="0" indent="0" algn="just">
                  <a:lnSpc>
                    <a:spcPct val="120000"/>
                  </a:lnSpc>
                  <a:buNone/>
                </a:pPr>
                <a:r>
                  <a:rPr lang="en-US" sz="3400" dirty="0"/>
                  <a:t> </a:t>
                </a:r>
                <a:r>
                  <a:rPr lang="en-US" sz="3400" dirty="0" smtClean="0"/>
                  <a:t>       </a:t>
                </a:r>
                <a:r>
                  <a:rPr lang="ru-RU" sz="3400" dirty="0" smtClean="0"/>
                  <a:t>4</a:t>
                </a:r>
                <a:r>
                  <a:rPr lang="ru-RU" sz="3400" dirty="0"/>
                  <a:t>. </a:t>
                </a:r>
                <a:r>
                  <a:rPr lang="ru-RU" sz="3400" dirty="0" err="1"/>
                  <a:t>Добуток</a:t>
                </a:r>
                <a:r>
                  <a:rPr lang="ru-RU" sz="3400" dirty="0"/>
                  <a:t> </a:t>
                </a:r>
                <a:r>
                  <a:rPr lang="ru-RU" sz="3400" dirty="0" err="1"/>
                  <a:t>нескінченно</a:t>
                </a:r>
                <a:r>
                  <a:rPr lang="ru-RU" sz="3400" dirty="0"/>
                  <a:t> </a:t>
                </a:r>
                <a:r>
                  <a:rPr lang="ru-RU" sz="3400" dirty="0" err="1"/>
                  <a:t>великої</a:t>
                </a:r>
                <a:r>
                  <a:rPr lang="ru-RU" sz="3400" dirty="0"/>
                  <a:t> </a:t>
                </a:r>
                <a:r>
                  <a:rPr lang="ru-RU" sz="3400" dirty="0" err="1"/>
                  <a:t>величини</a:t>
                </a:r>
                <a:r>
                  <a:rPr lang="ru-RU" sz="3400" dirty="0"/>
                  <a:t> на величину, </a:t>
                </a:r>
                <a:r>
                  <a:rPr lang="ru-RU" sz="3400" dirty="0" err="1"/>
                  <a:t>що</a:t>
                </a:r>
                <a:r>
                  <a:rPr lang="ru-RU" sz="3400" dirty="0"/>
                  <a:t> </a:t>
                </a:r>
                <a:r>
                  <a:rPr lang="ru-RU" sz="3400" dirty="0" err="1"/>
                  <a:t>більша</a:t>
                </a:r>
                <a:r>
                  <a:rPr lang="ru-RU" sz="3400" dirty="0"/>
                  <a:t> за </a:t>
                </a:r>
                <a:r>
                  <a:rPr lang="ru-RU" sz="3400" dirty="0" err="1"/>
                  <a:t>абсолютним</a:t>
                </a:r>
                <a:r>
                  <a:rPr lang="ru-RU" sz="3400" dirty="0"/>
                  <a:t> </a:t>
                </a:r>
                <a:r>
                  <a:rPr lang="ru-RU" sz="3400" dirty="0" err="1"/>
                  <a:t>значенням</a:t>
                </a:r>
                <a:r>
                  <a:rPr lang="ru-RU" sz="3400" dirty="0"/>
                  <a:t> </a:t>
                </a:r>
                <a:r>
                  <a:rPr lang="ru-RU" sz="3400" dirty="0" err="1"/>
                  <a:t>деякого</a:t>
                </a:r>
                <a:r>
                  <a:rPr lang="ru-RU" sz="3400" dirty="0"/>
                  <a:t> </a:t>
                </a:r>
                <a:r>
                  <a:rPr lang="ru-RU" sz="3400" dirty="0" err="1"/>
                  <a:t>додатного</a:t>
                </a:r>
                <a:r>
                  <a:rPr lang="ru-RU" sz="3400" dirty="0"/>
                  <a:t> числа, </a:t>
                </a:r>
                <a:r>
                  <a:rPr lang="ru-RU" sz="3400" dirty="0" err="1"/>
                  <a:t>також</a:t>
                </a:r>
                <a:r>
                  <a:rPr lang="ru-RU" sz="3400" dirty="0"/>
                  <a:t> є </a:t>
                </a:r>
                <a:r>
                  <a:rPr lang="ru-RU" sz="3400" dirty="0" err="1" smtClean="0"/>
                  <a:t>нескінченно</a:t>
                </a:r>
                <a:r>
                  <a:rPr lang="ru-RU" sz="3400" dirty="0" smtClean="0"/>
                  <a:t> </a:t>
                </a:r>
                <a:r>
                  <a:rPr lang="ru-RU" sz="3400" dirty="0"/>
                  <a:t>велика величина.</a:t>
                </a:r>
                <a:endParaRPr lang="uk-UA" sz="3400" dirty="0"/>
              </a:p>
              <a:p>
                <a:pPr marL="0" indent="0" algn="just">
                  <a:lnSpc>
                    <a:spcPct val="120000"/>
                  </a:lnSpc>
                  <a:buNone/>
                </a:pPr>
                <a:r>
                  <a:rPr lang="en-US" sz="3400" dirty="0" smtClean="0"/>
                  <a:t>         </a:t>
                </a:r>
                <a:r>
                  <a:rPr lang="ru-RU" sz="3400" dirty="0" err="1" smtClean="0"/>
                  <a:t>Частка</a:t>
                </a:r>
                <a:r>
                  <a:rPr lang="ru-RU" sz="3400" dirty="0" smtClean="0"/>
                  <a:t> </a:t>
                </a:r>
                <a:r>
                  <a:rPr lang="ru-RU" sz="3400" dirty="0" err="1"/>
                  <a:t>двох</a:t>
                </a:r>
                <a:r>
                  <a:rPr lang="ru-RU" sz="3400" dirty="0"/>
                  <a:t> </a:t>
                </a:r>
                <a:r>
                  <a:rPr lang="ru-RU" sz="3400" dirty="0" err="1"/>
                  <a:t>нескінченно</a:t>
                </a:r>
                <a:r>
                  <a:rPr lang="ru-RU" sz="3400" dirty="0"/>
                  <a:t> великих величин не </a:t>
                </a:r>
                <a:r>
                  <a:rPr lang="ru-RU" sz="3400" dirty="0" err="1"/>
                  <a:t>завжди</a:t>
                </a:r>
                <a:r>
                  <a:rPr lang="ru-RU" sz="3400" dirty="0"/>
                  <a:t> є </a:t>
                </a:r>
                <a:r>
                  <a:rPr lang="ru-RU" sz="3400" dirty="0" err="1"/>
                  <a:t>нескінченно</a:t>
                </a:r>
                <a:r>
                  <a:rPr lang="ru-RU" sz="3400" dirty="0"/>
                  <a:t> великою величиною, тому </a:t>
                </a:r>
                <a:r>
                  <a:rPr lang="ru-RU" sz="3400" dirty="0" err="1"/>
                  <a:t>дробовий</a:t>
                </a:r>
                <a:r>
                  <a:rPr lang="ru-RU" sz="3400" dirty="0"/>
                  <a:t> </a:t>
                </a:r>
                <a:r>
                  <a:rPr lang="ru-RU" sz="3400" dirty="0" err="1"/>
                  <a:t>вираз</a:t>
                </a:r>
                <a:r>
                  <a:rPr lang="ru-RU" sz="3400" dirty="0"/>
                  <a:t>, </a:t>
                </a:r>
                <a:r>
                  <a:rPr lang="ru-RU" sz="3400" dirty="0" err="1"/>
                  <a:t>чисельник</a:t>
                </a:r>
                <a:r>
                  <a:rPr lang="ru-RU" sz="3400" dirty="0"/>
                  <a:t> і </a:t>
                </a:r>
                <a:r>
                  <a:rPr lang="ru-RU" sz="3400" dirty="0" err="1"/>
                  <a:t>знаменник</a:t>
                </a:r>
                <a:r>
                  <a:rPr lang="ru-RU" sz="3400" dirty="0"/>
                  <a:t> </a:t>
                </a:r>
                <a:r>
                  <a:rPr lang="ru-RU" sz="3400" dirty="0" err="1"/>
                  <a:t>якого</a:t>
                </a:r>
                <a:r>
                  <a:rPr lang="ru-RU" sz="3400" dirty="0"/>
                  <a:t> </a:t>
                </a:r>
                <a:r>
                  <a:rPr lang="ru-RU" sz="3400" dirty="0" err="1"/>
                  <a:t>нескінченно</a:t>
                </a:r>
                <a:r>
                  <a:rPr lang="ru-RU" sz="3400" dirty="0"/>
                  <a:t> </a:t>
                </a:r>
                <a:r>
                  <a:rPr lang="ru-RU" sz="3400" dirty="0" err="1"/>
                  <a:t>великі</a:t>
                </a:r>
                <a:r>
                  <a:rPr lang="ru-RU" sz="3400" dirty="0"/>
                  <a:t> </a:t>
                </a:r>
                <a:r>
                  <a:rPr lang="ru-RU" sz="3400" dirty="0" err="1"/>
                  <a:t>змінні</a:t>
                </a:r>
                <a:r>
                  <a:rPr lang="ru-RU" sz="3400" dirty="0"/>
                  <a:t> </a:t>
                </a:r>
                <a:r>
                  <a:rPr lang="ru-RU" sz="3400" dirty="0" err="1"/>
                  <a:t>величини</a:t>
                </a:r>
                <a:r>
                  <a:rPr lang="ru-RU" sz="3400" dirty="0"/>
                  <a:t>, </a:t>
                </a:r>
                <a:r>
                  <a:rPr lang="ru-RU" sz="3400" dirty="0" err="1"/>
                  <a:t>називають</a:t>
                </a:r>
                <a:r>
                  <a:rPr lang="ru-RU" sz="3400" dirty="0"/>
                  <a:t> </a:t>
                </a:r>
                <a:r>
                  <a:rPr lang="ru-RU" sz="3400" dirty="0" err="1"/>
                  <a:t>невизначеністю</a:t>
                </a:r>
                <a:r>
                  <a:rPr lang="ru-RU" sz="3400" dirty="0"/>
                  <a:t> виду </a:t>
                </a:r>
                <a14:m>
                  <m:oMath xmlns:m="http://schemas.openxmlformats.org/officeDocument/2006/math">
                    <m:f>
                      <m:fPr>
                        <m:ctrlPr>
                          <a:rPr lang="uk-UA" sz="3400" i="1">
                            <a:latin typeface="Cambria Math"/>
                          </a:rPr>
                        </m:ctrlPr>
                      </m:fPr>
                      <m:num>
                        <m:r>
                          <a:rPr lang="ru-RU" sz="3400" i="1">
                            <a:latin typeface="Cambria Math" panose="02040503050406030204" pitchFamily="18" charset="0"/>
                          </a:rPr>
                          <m:t>∞</m:t>
                        </m:r>
                      </m:num>
                      <m:den>
                        <m:r>
                          <a:rPr lang="ru-RU" sz="3400" i="1">
                            <a:latin typeface="Cambria Math" panose="02040503050406030204" pitchFamily="18" charset="0"/>
                          </a:rPr>
                          <m:t>∞</m:t>
                        </m:r>
                      </m:den>
                    </m:f>
                  </m:oMath>
                </a14:m>
                <a:r>
                  <a:rPr lang="ru-RU" sz="3400" dirty="0"/>
                  <a:t>.</a:t>
                </a:r>
                <a:endParaRPr lang="uk-UA" sz="3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340426"/>
                <a:ext cx="10515600" cy="5133109"/>
              </a:xfrm>
              <a:blipFill rotWithShape="0">
                <a:blip r:embed="rId2"/>
                <a:stretch>
                  <a:fillRect l="-696" t="-713" r="-638"/>
                </a:stretch>
              </a:blipFill>
            </p:spPr>
            <p:txBody>
              <a:bodyPr/>
              <a:lstStyle/>
              <a:p>
                <a:r>
                  <a:rPr lang="uk-UA">
                    <a:noFill/>
                  </a:rPr>
                  <a:t> </a:t>
                </a:r>
              </a:p>
            </p:txBody>
          </p:sp>
        </mc:Fallback>
      </mc:AlternateContent>
    </p:spTree>
    <p:extLst>
      <p:ext uri="{BB962C8B-B14F-4D97-AF65-F5344CB8AC3E}">
        <p14:creationId xmlns:p14="http://schemas.microsoft.com/office/powerpoint/2010/main" val="331193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718" y="290945"/>
            <a:ext cx="10515600" cy="685800"/>
          </a:xfrm>
        </p:spPr>
        <p:txBody>
          <a:bodyPr>
            <a:normAutofit/>
          </a:bodyPr>
          <a:lstStyle/>
          <a:p>
            <a:pPr algn="ctr"/>
            <a:r>
              <a:rPr lang="uk-UA" sz="4000" b="1" dirty="0">
                <a:latin typeface="Times New Roman" panose="02020603050405020304" pitchFamily="18" charset="0"/>
                <a:cs typeface="Times New Roman" panose="02020603050405020304" pitchFamily="18" charset="0"/>
              </a:rPr>
              <a:t>2.</a:t>
            </a:r>
            <a:r>
              <a:rPr lang="ru-RU" sz="4000" b="1" dirty="0">
                <a:latin typeface="Times New Roman" panose="02020603050405020304" pitchFamily="18" charset="0"/>
                <a:cs typeface="Times New Roman" panose="02020603050405020304" pitchFamily="18" charset="0"/>
              </a:rPr>
              <a:t>6</a:t>
            </a:r>
            <a:r>
              <a:rPr lang="uk-UA" sz="4000" b="1" dirty="0">
                <a:latin typeface="Times New Roman" panose="02020603050405020304" pitchFamily="18" charset="0"/>
                <a:cs typeface="Times New Roman" panose="02020603050405020304" pitchFamily="18" charset="0"/>
              </a:rPr>
              <a:t>. Границя функції у точці.</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101436"/>
                <a:ext cx="10515600" cy="5351319"/>
              </a:xfrm>
            </p:spPr>
            <p:txBody>
              <a:bodyPr>
                <a:normAutofit/>
              </a:bodyPr>
              <a:lstStyle/>
              <a:p>
                <a:pPr marL="0" indent="0">
                  <a:buNone/>
                </a:pPr>
                <a:r>
                  <a:rPr lang="en-US" dirty="0" smtClean="0"/>
                  <a:t>           </a:t>
                </a:r>
                <a:r>
                  <a:rPr lang="ru-RU" dirty="0" err="1" smtClean="0"/>
                  <a:t>Припустимо</a:t>
                </a:r>
                <a:r>
                  <a:rPr lang="ru-RU" dirty="0"/>
                  <a:t>, </a:t>
                </a:r>
                <a:r>
                  <a:rPr lang="ru-RU" dirty="0" err="1"/>
                  <a:t>що</a:t>
                </a:r>
                <a:r>
                  <a:rPr lang="ru-RU" dirty="0"/>
                  <a:t> </a:t>
                </a:r>
                <a:r>
                  <a:rPr lang="ru-RU" dirty="0" err="1"/>
                  <a:t>незалежна</a:t>
                </a:r>
                <a:r>
                  <a:rPr lang="ru-RU" dirty="0"/>
                  <a:t> </a:t>
                </a:r>
                <a:r>
                  <a:rPr lang="ru-RU" dirty="0" err="1"/>
                  <a:t>змінна</a:t>
                </a:r>
                <a:r>
                  <a:rPr lang="ru-RU" dirty="0"/>
                  <a:t> </a:t>
                </a:r>
                <a14:m>
                  <m:oMath xmlns:m="http://schemas.openxmlformats.org/officeDocument/2006/math">
                    <m:r>
                      <a:rPr lang="en-US" i="1">
                        <a:latin typeface="Cambria Math" panose="02040503050406030204" pitchFamily="18" charset="0"/>
                      </a:rPr>
                      <m:t>𝑥</m:t>
                    </m:r>
                  </m:oMath>
                </a14:m>
                <a:r>
                  <a:rPr lang="ru-RU" dirty="0"/>
                  <a:t> </a:t>
                </a:r>
                <a:r>
                  <a:rPr lang="ru-RU" dirty="0" err="1"/>
                  <a:t>має</a:t>
                </a:r>
                <a:r>
                  <a:rPr lang="ru-RU" dirty="0"/>
                  <a:t> </a:t>
                </a:r>
                <a:r>
                  <a:rPr lang="ru-RU" dirty="0" err="1"/>
                  <a:t>границю</a:t>
                </a:r>
                <a14:m>
                  <m:oMath xmlns:m="http://schemas.openxmlformats.org/officeDocument/2006/math">
                    <m:r>
                      <a:rPr lang="ru-RU" i="1">
                        <a:latin typeface="Cambria Math" panose="02040503050406030204" pitchFamily="18" charset="0"/>
                      </a:rPr>
                      <m:t>  </m:t>
                    </m:r>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0</m:t>
                        </m:r>
                      </m:sub>
                    </m:sSub>
                    <m:r>
                      <a:rPr lang="ru-RU" i="1">
                        <a:latin typeface="Cambria Math" panose="02040503050406030204" pitchFamily="18" charset="0"/>
                      </a:rPr>
                      <m:t>.</m:t>
                    </m:r>
                  </m:oMath>
                </a14:m>
                <a:r>
                  <a:rPr lang="ru-RU" dirty="0"/>
                  <a:t> </a:t>
                </a:r>
                <a:r>
                  <a:rPr lang="ru-RU" dirty="0" err="1"/>
                  <a:t>Розглянемо</a:t>
                </a:r>
                <a:r>
                  <a:rPr lang="ru-RU" dirty="0"/>
                  <a:t> </a:t>
                </a:r>
                <a:r>
                  <a:rPr lang="ru-RU" dirty="0" err="1"/>
                  <a:t>зміну</a:t>
                </a:r>
                <a:r>
                  <a:rPr lang="ru-RU" dirty="0"/>
                  <a:t> </a:t>
                </a:r>
                <a:r>
                  <a:rPr lang="ru-RU" dirty="0" err="1"/>
                  <a:t>функції</a:t>
                </a:r>
                <a:r>
                  <a:rPr lang="ru-RU" dirty="0"/>
                  <a:t> </a:t>
                </a:r>
                <a14:m>
                  <m:oMath xmlns:m="http://schemas.openxmlformats.org/officeDocument/2006/math">
                    <m:r>
                      <a:rPr lang="uk-UA" i="1">
                        <a:latin typeface="Cambria Math" panose="02040503050406030204" pitchFamily="18" charset="0"/>
                      </a:rPr>
                      <m:t>𝑦</m:t>
                    </m:r>
                    <m:r>
                      <a:rPr lang="uk-UA" i="1">
                        <a:latin typeface="Cambria Math" panose="02040503050406030204" pitchFamily="18" charset="0"/>
                      </a:rPr>
                      <m:t>=</m:t>
                    </m:r>
                    <m:r>
                      <a:rPr lang="uk-UA" i="1">
                        <a:latin typeface="Cambria Math" panose="02040503050406030204" pitchFamily="18" charset="0"/>
                      </a:rPr>
                      <m:t>𝑓</m:t>
                    </m:r>
                    <m:d>
                      <m:dPr>
                        <m:ctrlPr>
                          <a:rPr lang="uk-UA" i="1">
                            <a:latin typeface="Cambria Math"/>
                          </a:rPr>
                        </m:ctrlPr>
                      </m:dPr>
                      <m:e>
                        <m:r>
                          <a:rPr lang="uk-UA" i="1">
                            <a:latin typeface="Cambria Math" panose="02040503050406030204" pitchFamily="18" charset="0"/>
                          </a:rPr>
                          <m:t>𝑥</m:t>
                        </m:r>
                      </m:e>
                    </m:d>
                  </m:oMath>
                </a14:m>
                <a:r>
                  <a:rPr lang="uk-UA" dirty="0"/>
                  <a:t>, </a:t>
                </a:r>
                <a:r>
                  <a:rPr lang="ru-RU" dirty="0"/>
                  <a:t> при </a:t>
                </a:r>
                <a14:m>
                  <m:oMath xmlns:m="http://schemas.openxmlformats.org/officeDocument/2006/math">
                    <m:r>
                      <a:rPr lang="en-US" i="1">
                        <a:latin typeface="Cambria Math" panose="02040503050406030204" pitchFamily="18" charset="0"/>
                      </a:rPr>
                      <m:t>𝑥</m:t>
                    </m:r>
                    <m:r>
                      <a:rPr lang="ru-RU" i="1">
                        <a:latin typeface="Cambria Math" panose="02040503050406030204" pitchFamily="18" charset="0"/>
                      </a:rPr>
                      <m:t>→</m:t>
                    </m:r>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endParaRPr lang="uk-UA" dirty="0"/>
              </a:p>
              <a:p>
                <a:pPr marL="0" indent="0">
                  <a:buNone/>
                </a:pPr>
                <a:r>
                  <a:rPr lang="en-US" dirty="0" smtClean="0"/>
                  <a:t>           </a:t>
                </a:r>
                <a:r>
                  <a:rPr lang="ru-RU" dirty="0" smtClean="0"/>
                  <a:t>Нехай </a:t>
                </a:r>
                <a:r>
                  <a:rPr lang="ru-RU" dirty="0" err="1"/>
                  <a:t>функція</a:t>
                </a:r>
                <a:r>
                  <a:rPr lang="ru-RU" dirty="0"/>
                  <a:t> </a:t>
                </a:r>
                <a14:m>
                  <m:oMath xmlns:m="http://schemas.openxmlformats.org/officeDocument/2006/math">
                    <m:r>
                      <a:rPr lang="uk-UA" i="1">
                        <a:latin typeface="Cambria Math" panose="02040503050406030204" pitchFamily="18" charset="0"/>
                      </a:rPr>
                      <m:t>𝑦</m:t>
                    </m:r>
                    <m:r>
                      <a:rPr lang="uk-UA" i="1">
                        <a:latin typeface="Cambria Math" panose="02040503050406030204" pitchFamily="18" charset="0"/>
                      </a:rPr>
                      <m:t>=</m:t>
                    </m:r>
                    <m:r>
                      <a:rPr lang="uk-UA" i="1">
                        <a:latin typeface="Cambria Math" panose="02040503050406030204" pitchFamily="18" charset="0"/>
                      </a:rPr>
                      <m:t>𝑓</m:t>
                    </m:r>
                    <m:d>
                      <m:dPr>
                        <m:ctrlPr>
                          <a:rPr lang="uk-UA" i="1">
                            <a:latin typeface="Cambria Math"/>
                          </a:rPr>
                        </m:ctrlPr>
                      </m:dPr>
                      <m:e>
                        <m:r>
                          <a:rPr lang="uk-UA" i="1">
                            <a:latin typeface="Cambria Math" panose="02040503050406030204" pitchFamily="18" charset="0"/>
                          </a:rPr>
                          <m:t>𝑥</m:t>
                        </m:r>
                      </m:e>
                    </m:d>
                  </m:oMath>
                </a14:m>
                <a:r>
                  <a:rPr lang="uk-UA" dirty="0"/>
                  <a:t>,   </a:t>
                </a:r>
                <a:r>
                  <a:rPr lang="ru-RU" dirty="0" err="1"/>
                  <a:t>визначена</a:t>
                </a:r>
                <a:r>
                  <a:rPr lang="ru-RU" dirty="0"/>
                  <a:t> в </a:t>
                </a:r>
                <a:r>
                  <a:rPr lang="ru-RU" dirty="0" err="1"/>
                  <a:t>деякому</a:t>
                </a:r>
                <a:r>
                  <a:rPr lang="ru-RU" dirty="0"/>
                  <a:t> </a:t>
                </a:r>
                <a:r>
                  <a:rPr lang="ru-RU" dirty="0" err="1"/>
                  <a:t>околі</a:t>
                </a:r>
                <a:r>
                  <a:rPr lang="ru-RU" dirty="0"/>
                  <a:t> </a:t>
                </a:r>
                <a14:m>
                  <m:oMath xmlns:m="http://schemas.openxmlformats.org/officeDocument/2006/math">
                    <m:r>
                      <a:rPr lang="ru-RU" i="1">
                        <a:latin typeface="Cambria Math" panose="02040503050406030204" pitchFamily="18" charset="0"/>
                      </a:rPr>
                      <m:t>𝑋</m:t>
                    </m:r>
                  </m:oMath>
                </a14:m>
                <a:r>
                  <a:rPr lang="ru-RU" dirty="0"/>
                  <a:t> точки </a:t>
                </a:r>
                <a14:m>
                  <m:oMath xmlns:m="http://schemas.openxmlformats.org/officeDocument/2006/math">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smtClean="0"/>
                  <a:t>,  </a:t>
                </a:r>
                <a:r>
                  <a:rPr lang="ru-RU" dirty="0" err="1"/>
                  <a:t>крім</a:t>
                </a:r>
                <a:r>
                  <a:rPr lang="ru-RU" dirty="0"/>
                  <a:t>, </a:t>
                </a:r>
                <a:r>
                  <a:rPr lang="ru-RU" dirty="0" smtClean="0"/>
                  <a:t> </a:t>
                </a:r>
                <a:r>
                  <a:rPr lang="ru-RU" dirty="0" err="1" smtClean="0"/>
                  <a:t>можливо</a:t>
                </a:r>
                <a:r>
                  <a:rPr lang="ru-RU" dirty="0"/>
                  <a:t>, </a:t>
                </a:r>
                <a:r>
                  <a:rPr lang="ru-RU" dirty="0" smtClean="0"/>
                  <a:t> </a:t>
                </a:r>
                <a:r>
                  <a:rPr lang="ru-RU" dirty="0" err="1" smtClean="0"/>
                  <a:t>самої</a:t>
                </a:r>
                <a:r>
                  <a:rPr lang="ru-RU" dirty="0" smtClean="0"/>
                  <a:t> </a:t>
                </a:r>
                <a:r>
                  <a:rPr lang="ru-RU" dirty="0"/>
                  <a:t>точки </a:t>
                </a:r>
                <a14:m>
                  <m:oMath xmlns:m="http://schemas.openxmlformats.org/officeDocument/2006/math">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endParaRPr lang="uk-UA" dirty="0"/>
              </a:p>
              <a:p>
                <a:pPr marL="0" indent="0" algn="just">
                  <a:buNone/>
                </a:pPr>
                <a:r>
                  <a:rPr lang="en-US" dirty="0" smtClean="0"/>
                  <a:t>           </a:t>
                </a:r>
                <a:r>
                  <a:rPr lang="ru-RU" b="1" dirty="0" err="1" smtClean="0"/>
                  <a:t>Означення</a:t>
                </a:r>
                <a:r>
                  <a:rPr lang="ru-RU" b="1" dirty="0"/>
                  <a:t>. </a:t>
                </a:r>
                <a:r>
                  <a:rPr lang="ru-RU" dirty="0"/>
                  <a:t>Число </a:t>
                </a:r>
                <a14:m>
                  <m:oMath xmlns:m="http://schemas.openxmlformats.org/officeDocument/2006/math">
                    <m:r>
                      <a:rPr lang="ru-RU" i="1">
                        <a:latin typeface="Cambria Math" panose="02040503050406030204" pitchFamily="18" charset="0"/>
                      </a:rPr>
                      <m:t>𝐴</m:t>
                    </m:r>
                  </m:oMath>
                </a14:m>
                <a:r>
                  <a:rPr lang="ru-RU" dirty="0"/>
                  <a:t> </a:t>
                </a:r>
                <a:r>
                  <a:rPr lang="ru-RU" dirty="0" err="1"/>
                  <a:t>називають</a:t>
                </a:r>
                <a:r>
                  <a:rPr lang="ru-RU" dirty="0"/>
                  <a:t> границею </a:t>
                </a:r>
                <a:r>
                  <a:rPr lang="ru-RU" dirty="0" err="1"/>
                  <a:t>функції</a:t>
                </a:r>
                <a:r>
                  <a:rPr lang="ru-RU" dirty="0"/>
                  <a:t> </a:t>
                </a:r>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uk-UA" i="1">
                        <a:latin typeface="Cambria Math" panose="02040503050406030204" pitchFamily="18" charset="0"/>
                      </a:rPr>
                      <m:t>𝑓</m:t>
                    </m:r>
                    <m:d>
                      <m:dPr>
                        <m:ctrlPr>
                          <a:rPr lang="uk-UA" i="1">
                            <a:latin typeface="Cambria Math"/>
                          </a:rPr>
                        </m:ctrlPr>
                      </m:dPr>
                      <m:e>
                        <m:r>
                          <a:rPr lang="uk-UA" i="1">
                            <a:latin typeface="Cambria Math" panose="02040503050406030204" pitchFamily="18" charset="0"/>
                          </a:rPr>
                          <m:t>𝑥</m:t>
                        </m:r>
                      </m:e>
                    </m:d>
                  </m:oMath>
                </a14:m>
                <a:r>
                  <a:rPr lang="uk-UA" dirty="0"/>
                  <a:t> </a:t>
                </a:r>
                <a:r>
                  <a:rPr lang="ru-RU" dirty="0"/>
                  <a:t>в </a:t>
                </a:r>
                <a:r>
                  <a:rPr lang="ru-RU" dirty="0" err="1"/>
                  <a:t>точці</a:t>
                </a:r>
                <a:r>
                  <a:rPr lang="ru-RU" dirty="0"/>
                  <a:t> </a:t>
                </a:r>
                <a14:m>
                  <m:oMath xmlns:m="http://schemas.openxmlformats.org/officeDocument/2006/math">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r>
                  <a:rPr lang="ru-RU" dirty="0" err="1"/>
                  <a:t>або</a:t>
                </a:r>
                <a:r>
                  <a:rPr lang="ru-RU" dirty="0"/>
                  <a:t> при </a:t>
                </a:r>
                <a14:m>
                  <m:oMath xmlns:m="http://schemas.openxmlformats.org/officeDocument/2006/math">
                    <m:r>
                      <a:rPr lang="en-US" i="1">
                        <a:latin typeface="Cambria Math" panose="02040503050406030204" pitchFamily="18" charset="0"/>
                      </a:rPr>
                      <m:t>𝑥</m:t>
                    </m:r>
                    <m:r>
                      <a:rPr lang="ru-RU" i="1">
                        <a:latin typeface="Cambria Math" panose="02040503050406030204" pitchFamily="18" charset="0"/>
                      </a:rPr>
                      <m:t>→</m:t>
                    </m:r>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r>
                  <a:rPr lang="ru-RU" dirty="0" err="1"/>
                  <a:t>якщо</a:t>
                </a:r>
                <a:r>
                  <a:rPr lang="ru-RU" dirty="0"/>
                  <a:t> для </a:t>
                </a:r>
                <a:r>
                  <a:rPr lang="ru-RU" dirty="0" err="1"/>
                  <a:t>довільної</a:t>
                </a:r>
                <a:r>
                  <a:rPr lang="ru-RU" dirty="0"/>
                  <a:t> </a:t>
                </a:r>
                <a:r>
                  <a:rPr lang="ru-RU" dirty="0" err="1"/>
                  <a:t>збіжної</a:t>
                </a:r>
                <a:r>
                  <a:rPr lang="ru-RU" dirty="0"/>
                  <a:t> до </a:t>
                </a:r>
                <a14:m>
                  <m:oMath xmlns:m="http://schemas.openxmlformats.org/officeDocument/2006/math">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r>
                  <a:rPr lang="ru-RU" dirty="0" err="1"/>
                  <a:t>послідовності</a:t>
                </a:r>
                <a:r>
                  <a:rPr lang="ru-RU" dirty="0"/>
                  <a:t> </a:t>
                </a:r>
                <a14:m>
                  <m:oMath xmlns:m="http://schemas.openxmlformats.org/officeDocument/2006/math">
                    <m:d>
                      <m:dPr>
                        <m:begChr m:val="{"/>
                        <m:endChr m:val="}"/>
                        <m:ctrlPr>
                          <a:rPr lang="uk-UA" i="1">
                            <a:latin typeface="Cambria Math"/>
                          </a:rPr>
                        </m:ctrlPr>
                      </m:dPr>
                      <m:e>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𝑛</m:t>
                            </m:r>
                          </m:sub>
                        </m:sSub>
                      </m:e>
                    </m:d>
                  </m:oMath>
                </a14:m>
                <a:r>
                  <a:rPr lang="ru-RU" dirty="0"/>
                  <a:t>, де </a:t>
                </a:r>
                <a14:m>
                  <m:oMath xmlns:m="http://schemas.openxmlformats.org/officeDocument/2006/math">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𝑛</m:t>
                        </m:r>
                      </m:sub>
                    </m:sSub>
                    <m:r>
                      <a:rPr lang="uk-UA" i="1">
                        <a:latin typeface="Cambria Math" panose="02040503050406030204" pitchFamily="18" charset="0"/>
                      </a:rPr>
                      <m:t>∈</m:t>
                    </m:r>
                    <m:r>
                      <a:rPr lang="uk-UA" i="1">
                        <a:latin typeface="Cambria Math" panose="02040503050406030204" pitchFamily="18" charset="0"/>
                      </a:rPr>
                      <m:t>𝑋</m:t>
                    </m:r>
                  </m:oMath>
                </a14:m>
                <a:r>
                  <a:rPr lang="ru-RU" dirty="0"/>
                  <a:t>, </a:t>
                </a:r>
                <a14:m>
                  <m:oMath xmlns:m="http://schemas.openxmlformats.org/officeDocument/2006/math">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𝑛</m:t>
                        </m:r>
                      </m:sub>
                    </m:sSub>
                    <m:r>
                      <a:rPr lang="uk-UA" i="1">
                        <a:latin typeface="Cambria Math" panose="02040503050406030204" pitchFamily="18" charset="0"/>
                      </a:rPr>
                      <m:t>≠</m:t>
                    </m:r>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0</m:t>
                        </m:r>
                      </m:sub>
                    </m:sSub>
                  </m:oMath>
                </a14:m>
                <a:r>
                  <a:rPr lang="ru-RU" dirty="0"/>
                  <a:t>, </a:t>
                </a:r>
                <a:r>
                  <a:rPr lang="ru-RU" dirty="0" err="1"/>
                  <a:t>послідовність</a:t>
                </a:r>
                <a:r>
                  <a:rPr lang="ru-RU" dirty="0"/>
                  <a:t> </a:t>
                </a:r>
                <a14:m>
                  <m:oMath xmlns:m="http://schemas.openxmlformats.org/officeDocument/2006/math">
                    <m:d>
                      <m:dPr>
                        <m:begChr m:val="{"/>
                        <m:endChr m:val="}"/>
                        <m:ctrlPr>
                          <a:rPr lang="uk-UA" i="1">
                            <a:latin typeface="Cambria Math"/>
                          </a:rPr>
                        </m:ctrlPr>
                      </m:dPr>
                      <m:e>
                        <m:r>
                          <a:rPr lang="uk-UA" i="1">
                            <a:latin typeface="Cambria Math" panose="02040503050406030204" pitchFamily="18" charset="0"/>
                          </a:rPr>
                          <m:t>𝑓</m:t>
                        </m:r>
                        <m:d>
                          <m:dPr>
                            <m:ctrlPr>
                              <a:rPr lang="uk-UA" i="1">
                                <a:latin typeface="Cambria Math"/>
                              </a:rPr>
                            </m:ctrlPr>
                          </m:dPr>
                          <m:e>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𝑛</m:t>
                                </m:r>
                              </m:sub>
                            </m:sSub>
                          </m:e>
                        </m:d>
                      </m:e>
                    </m:d>
                  </m:oMath>
                </a14:m>
                <a:r>
                  <a:rPr lang="ru-RU" dirty="0"/>
                  <a:t>, </a:t>
                </a:r>
                <a:r>
                  <a:rPr lang="ru-RU" dirty="0" err="1"/>
                  <a:t>має</a:t>
                </a:r>
                <a:r>
                  <a:rPr lang="ru-RU" dirty="0"/>
                  <a:t> </a:t>
                </a:r>
                <a:r>
                  <a:rPr lang="ru-RU" dirty="0" err="1"/>
                  <a:t>границю</a:t>
                </a:r>
                <a:r>
                  <a:rPr lang="ru-RU" dirty="0"/>
                  <a:t>, яка </a:t>
                </a:r>
                <a:r>
                  <a:rPr lang="ru-RU" dirty="0" err="1"/>
                  <a:t>дорівнює</a:t>
                </a:r>
                <a:r>
                  <a:rPr lang="ru-RU" dirty="0"/>
                  <a:t> числу </a:t>
                </a:r>
                <a14:m>
                  <m:oMath xmlns:m="http://schemas.openxmlformats.org/officeDocument/2006/math">
                    <m:r>
                      <a:rPr lang="ru-RU" i="1">
                        <a:latin typeface="Cambria Math" panose="02040503050406030204" pitchFamily="18" charset="0"/>
                      </a:rPr>
                      <m:t>𝐴</m:t>
                    </m:r>
                  </m:oMath>
                </a14:m>
                <a:r>
                  <a:rPr lang="ru-RU" dirty="0"/>
                  <a:t>. </a:t>
                </a:r>
                <a:endParaRPr lang="uk-UA" dirty="0"/>
              </a:p>
              <a:p>
                <a:pPr marL="0" indent="0">
                  <a:buNone/>
                </a:pPr>
                <a:r>
                  <a:rPr lang="en-US" dirty="0" smtClean="0"/>
                  <a:t>           </a:t>
                </a:r>
                <a:r>
                  <a:rPr lang="ru-RU" b="1" dirty="0" err="1" smtClean="0"/>
                  <a:t>Запис</a:t>
                </a:r>
                <a:r>
                  <a:rPr lang="ru-RU" b="1" dirty="0"/>
                  <a:t>:</a:t>
                </a:r>
                <a:r>
                  <a:rPr lang="ru-RU" dirty="0"/>
                  <a:t> </a:t>
                </a:r>
                <a14:m>
                  <m:oMath xmlns:m="http://schemas.openxmlformats.org/officeDocument/2006/math">
                    <m:func>
                      <m:funcPr>
                        <m:ctrlPr>
                          <a:rPr lang="uk-UA" i="1">
                            <a:latin typeface="Cambria Math"/>
                          </a:rPr>
                        </m:ctrlPr>
                      </m:funcPr>
                      <m:fName>
                        <m:limLow>
                          <m:limLowPr>
                            <m:ctrlPr>
                              <a:rPr lang="uk-UA" i="1">
                                <a:latin typeface="Cambria Math"/>
                              </a:rPr>
                            </m:ctrlPr>
                          </m:limLowPr>
                          <m:e>
                            <m:r>
                              <m:rPr>
                                <m:sty m:val="p"/>
                              </m:rPr>
                              <a:rPr lang="uk-UA">
                                <a:latin typeface="Cambria Math" panose="02040503050406030204" pitchFamily="18" charset="0"/>
                              </a:rPr>
                              <m:t>lim</m:t>
                            </m:r>
                          </m:e>
                          <m:lim>
                            <m:r>
                              <a:rPr lang="uk-UA" i="1">
                                <a:latin typeface="Cambria Math" panose="02040503050406030204" pitchFamily="18" charset="0"/>
                              </a:rPr>
                              <m:t>𝑥</m:t>
                            </m:r>
                            <m:r>
                              <a:rPr lang="uk-UA" i="1">
                                <a:latin typeface="Cambria Math" panose="02040503050406030204" pitchFamily="18" charset="0"/>
                              </a:rPr>
                              <m:t>→</m:t>
                            </m:r>
                            <m:sSub>
                              <m:sSubPr>
                                <m:ctrlPr>
                                  <a:rPr lang="uk-UA" i="1">
                                    <a:latin typeface="Cambria Math"/>
                                  </a:rPr>
                                </m:ctrlPr>
                              </m:sSubPr>
                              <m:e>
                                <m:r>
                                  <a:rPr lang="uk-UA" i="1">
                                    <a:latin typeface="Cambria Math" panose="02040503050406030204" pitchFamily="18" charset="0"/>
                                  </a:rPr>
                                  <m:t>𝑥</m:t>
                                </m:r>
                              </m:e>
                              <m:sub>
                                <m:r>
                                  <a:rPr lang="uk-UA" i="1">
                                    <a:latin typeface="Cambria Math" panose="02040503050406030204" pitchFamily="18" charset="0"/>
                                  </a:rPr>
                                  <m:t>0</m:t>
                                </m:r>
                              </m:sub>
                            </m:sSub>
                          </m:lim>
                        </m:limLow>
                      </m:fName>
                      <m:e>
                        <m:r>
                          <a:rPr lang="uk-UA" i="1">
                            <a:latin typeface="Cambria Math" panose="02040503050406030204" pitchFamily="18" charset="0"/>
                          </a:rPr>
                          <m:t>𝑓</m:t>
                        </m:r>
                        <m:d>
                          <m:dPr>
                            <m:ctrlPr>
                              <a:rPr lang="uk-UA" i="1">
                                <a:latin typeface="Cambria Math"/>
                              </a:rPr>
                            </m:ctrlPr>
                          </m:dPr>
                          <m:e>
                            <m:r>
                              <a:rPr lang="uk-UA" i="1">
                                <a:latin typeface="Cambria Math" panose="02040503050406030204" pitchFamily="18" charset="0"/>
                              </a:rPr>
                              <m:t>𝑥</m:t>
                            </m:r>
                          </m:e>
                        </m:d>
                      </m:e>
                    </m:func>
                    <m:r>
                      <a:rPr lang="uk-UA" i="1">
                        <a:latin typeface="Cambria Math" panose="02040503050406030204" pitchFamily="18" charset="0"/>
                      </a:rPr>
                      <m:t>=</m:t>
                    </m:r>
                    <m:r>
                      <a:rPr lang="uk-UA" i="1">
                        <a:latin typeface="Cambria Math" panose="02040503050406030204" pitchFamily="18" charset="0"/>
                      </a:rPr>
                      <m:t>𝐴</m:t>
                    </m:r>
                  </m:oMath>
                </a14:m>
                <a:r>
                  <a:rPr lang="ru-RU" dirty="0"/>
                  <a:t>.</a:t>
                </a:r>
                <a:endParaRPr lang="uk-UA" dirty="0"/>
              </a:p>
              <a:p>
                <a:pPr marL="0" indent="0">
                  <a:buNone/>
                </a:pPr>
                <a:r>
                  <a:rPr lang="en-US" dirty="0" smtClean="0"/>
                  <a:t>          </a:t>
                </a:r>
                <a:r>
                  <a:rPr lang="ru-RU" dirty="0" err="1" smtClean="0"/>
                  <a:t>Функція</a:t>
                </a:r>
                <a:r>
                  <a:rPr lang="ru-RU" dirty="0" smtClean="0"/>
                  <a:t> </a:t>
                </a:r>
                <a14:m>
                  <m:oMath xmlns:m="http://schemas.openxmlformats.org/officeDocument/2006/math">
                    <m:r>
                      <a:rPr lang="uk-UA" i="1">
                        <a:latin typeface="Cambria Math" panose="02040503050406030204" pitchFamily="18" charset="0"/>
                      </a:rPr>
                      <m:t>𝑓</m:t>
                    </m:r>
                    <m:d>
                      <m:dPr>
                        <m:ctrlPr>
                          <a:rPr lang="uk-UA" i="1">
                            <a:latin typeface="Cambria Math"/>
                          </a:rPr>
                        </m:ctrlPr>
                      </m:dPr>
                      <m:e>
                        <m:r>
                          <a:rPr lang="uk-UA" i="1">
                            <a:latin typeface="Cambria Math" panose="02040503050406030204" pitchFamily="18" charset="0"/>
                          </a:rPr>
                          <m:t>𝑥</m:t>
                        </m:r>
                      </m:e>
                    </m:d>
                  </m:oMath>
                </a14:m>
                <a:r>
                  <a:rPr lang="ru-RU" dirty="0"/>
                  <a:t> </a:t>
                </a:r>
                <a:r>
                  <a:rPr lang="ru-RU" dirty="0" err="1"/>
                  <a:t>може</a:t>
                </a:r>
                <a:r>
                  <a:rPr lang="ru-RU" dirty="0"/>
                  <a:t> </a:t>
                </a:r>
                <a:r>
                  <a:rPr lang="ru-RU" dirty="0" err="1"/>
                  <a:t>мати</a:t>
                </a:r>
                <a:r>
                  <a:rPr lang="ru-RU" dirty="0"/>
                  <a:t> в </a:t>
                </a:r>
                <a:r>
                  <a:rPr lang="ru-RU" dirty="0" err="1"/>
                  <a:t>точці</a:t>
                </a:r>
                <a:r>
                  <a:rPr lang="ru-RU" dirty="0"/>
                  <a:t> </a:t>
                </a:r>
                <a14:m>
                  <m:oMath xmlns:m="http://schemas.openxmlformats.org/officeDocument/2006/math">
                    <m:sSub>
                      <m:sSubPr>
                        <m:ctrlPr>
                          <a:rPr lang="uk-UA" i="1">
                            <a:latin typeface="Cambria Math"/>
                          </a:rPr>
                        </m:ctrlPr>
                      </m:sSubPr>
                      <m:e>
                        <m:r>
                          <a:rPr lang="ru-RU" i="1">
                            <a:latin typeface="Cambria Math" panose="02040503050406030204" pitchFamily="18" charset="0"/>
                          </a:rPr>
                          <m:t>𝑥</m:t>
                        </m:r>
                      </m:e>
                      <m:sub>
                        <m:r>
                          <a:rPr lang="ru-RU" i="1">
                            <a:latin typeface="Cambria Math" panose="02040503050406030204" pitchFamily="18" charset="0"/>
                          </a:rPr>
                          <m:t>0</m:t>
                        </m:r>
                      </m:sub>
                    </m:sSub>
                  </m:oMath>
                </a14:m>
                <a:r>
                  <a:rPr lang="ru-RU" dirty="0"/>
                  <a:t> </a:t>
                </a:r>
                <a:r>
                  <a:rPr lang="ru-RU" dirty="0" err="1"/>
                  <a:t>тільки</a:t>
                </a:r>
                <a:r>
                  <a:rPr lang="ru-RU" dirty="0"/>
                  <a:t> одну </a:t>
                </a:r>
                <a:r>
                  <a:rPr lang="ru-RU" dirty="0" err="1"/>
                  <a:t>границю</a:t>
                </a:r>
                <a:r>
                  <a:rPr lang="ru-RU" dirty="0"/>
                  <a:t>. </a:t>
                </a:r>
                <a:r>
                  <a:rPr lang="ru-RU" dirty="0" err="1"/>
                  <a:t>Це</a:t>
                </a:r>
                <a:r>
                  <a:rPr lang="ru-RU" dirty="0"/>
                  <a:t> </a:t>
                </a:r>
                <a:r>
                  <a:rPr lang="ru-RU" dirty="0" err="1"/>
                  <a:t>випливає</a:t>
                </a:r>
                <a:r>
                  <a:rPr lang="ru-RU" dirty="0"/>
                  <a:t> з того, </a:t>
                </a:r>
                <a:r>
                  <a:rPr lang="ru-RU" dirty="0" err="1"/>
                  <a:t>що</a:t>
                </a:r>
                <a:r>
                  <a:rPr lang="ru-RU" dirty="0"/>
                  <a:t> </a:t>
                </a:r>
                <a:r>
                  <a:rPr lang="ru-RU" dirty="0" err="1"/>
                  <a:t>кожна</a:t>
                </a:r>
                <a:r>
                  <a:rPr lang="ru-RU" dirty="0"/>
                  <a:t> </a:t>
                </a:r>
                <a:r>
                  <a:rPr lang="ru-RU" dirty="0" err="1"/>
                  <a:t>змінна</a:t>
                </a:r>
                <a:r>
                  <a:rPr lang="ru-RU" dirty="0"/>
                  <a:t> </a:t>
                </a:r>
                <a:r>
                  <a:rPr lang="ru-RU" dirty="0" err="1"/>
                  <a:t>може</a:t>
                </a:r>
                <a:r>
                  <a:rPr lang="ru-RU" dirty="0"/>
                  <a:t> </a:t>
                </a:r>
                <a:r>
                  <a:rPr lang="ru-RU" dirty="0" err="1"/>
                  <a:t>мати</a:t>
                </a:r>
                <a:r>
                  <a:rPr lang="ru-RU" dirty="0"/>
                  <a:t> </a:t>
                </a:r>
                <a:r>
                  <a:rPr lang="ru-RU" dirty="0" err="1"/>
                  <a:t>лише</a:t>
                </a:r>
                <a:r>
                  <a:rPr lang="ru-RU" dirty="0"/>
                  <a:t> одну </a:t>
                </a:r>
                <a:r>
                  <a:rPr lang="ru-RU" dirty="0" err="1"/>
                  <a:t>границю</a:t>
                </a:r>
                <a:r>
                  <a:rPr lang="ru-RU" dirty="0"/>
                  <a:t>.</a:t>
                </a:r>
                <a:endParaRPr lang="uk-UA" dirty="0"/>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101436"/>
                <a:ext cx="10515600" cy="5351319"/>
              </a:xfrm>
              <a:blipFill rotWithShape="0">
                <a:blip r:embed="rId2"/>
                <a:stretch>
                  <a:fillRect l="-1217" t="-1936" r="-1159"/>
                </a:stretch>
              </a:blipFill>
            </p:spPr>
            <p:txBody>
              <a:bodyPr/>
              <a:lstStyle/>
              <a:p>
                <a:r>
                  <a:rPr lang="uk-UA">
                    <a:noFill/>
                  </a:rPr>
                  <a:t> </a:t>
                </a:r>
              </a:p>
            </p:txBody>
          </p:sp>
        </mc:Fallback>
      </mc:AlternateContent>
    </p:spTree>
    <p:extLst>
      <p:ext uri="{BB962C8B-B14F-4D97-AF65-F5344CB8AC3E}">
        <p14:creationId xmlns:p14="http://schemas.microsoft.com/office/powerpoint/2010/main" val="252708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0282" y="893131"/>
            <a:ext cx="7351472" cy="5466105"/>
          </a:xfrm>
          <a:prstGeom prst="rect">
            <a:avLst/>
          </a:prstGeom>
          <a:noFill/>
          <a:ln>
            <a:noFill/>
          </a:ln>
        </p:spPr>
      </p:pic>
    </p:spTree>
    <p:extLst>
      <p:ext uri="{BB962C8B-B14F-4D97-AF65-F5344CB8AC3E}">
        <p14:creationId xmlns:p14="http://schemas.microsoft.com/office/powerpoint/2010/main" val="252741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latin typeface="Times New Roman" panose="02020603050405020304" pitchFamily="18" charset="0"/>
                <a:cs typeface="Times New Roman" panose="02020603050405020304" pitchFamily="18" charset="0"/>
              </a:rPr>
              <a:t>2.7. </a:t>
            </a:r>
            <a:r>
              <a:rPr lang="ru-RU" sz="3600" b="1" dirty="0" err="1">
                <a:latin typeface="Times New Roman" panose="02020603050405020304" pitchFamily="18" charset="0"/>
                <a:cs typeface="Times New Roman" panose="02020603050405020304" pitchFamily="18" charset="0"/>
              </a:rPr>
              <a:t>Нескінченно</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малі</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величини</a:t>
            </a:r>
            <a:r>
              <a:rPr lang="ru-RU" sz="3600" b="1" dirty="0">
                <a:latin typeface="Times New Roman" panose="02020603050405020304" pitchFamily="18" charset="0"/>
                <a:cs typeface="Times New Roman" panose="02020603050405020304" pitchFamily="18" charset="0"/>
              </a:rPr>
              <a:t>.</a:t>
            </a:r>
            <a:endParaRPr lang="uk-UA" sz="3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pPr marL="0" indent="0" algn="just">
                  <a:buNone/>
                </a:pPr>
                <a:r>
                  <a:rPr lang="ru-RU" sz="3600" dirty="0" smtClean="0"/>
                  <a:t>               </a:t>
                </a:r>
                <a:r>
                  <a:rPr lang="ru-RU" sz="3600" dirty="0" err="1" smtClean="0"/>
                  <a:t>Нескінченно</a:t>
                </a:r>
                <a:r>
                  <a:rPr lang="ru-RU" sz="3600" dirty="0" smtClean="0"/>
                  <a:t> </a:t>
                </a:r>
                <a:r>
                  <a:rPr lang="ru-RU" sz="3600" dirty="0"/>
                  <a:t>малою величиною </a:t>
                </a:r>
                <a:r>
                  <a:rPr lang="ru-RU" sz="3600" dirty="0" err="1"/>
                  <a:t>називається</a:t>
                </a:r>
                <a:r>
                  <a:rPr lang="ru-RU" sz="3600" dirty="0"/>
                  <a:t> </a:t>
                </a:r>
                <a:r>
                  <a:rPr lang="ru-RU" sz="3600" dirty="0" err="1"/>
                  <a:t>змінна</a:t>
                </a:r>
                <a:r>
                  <a:rPr lang="ru-RU" sz="3600" dirty="0"/>
                  <a:t> величина, </a:t>
                </a:r>
                <a:r>
                  <a:rPr lang="ru-RU" sz="3600" dirty="0" err="1" smtClean="0"/>
                  <a:t>границя</a:t>
                </a:r>
                <a:r>
                  <a:rPr lang="ru-RU" sz="3600" dirty="0" smtClean="0"/>
                  <a:t> </a:t>
                </a:r>
                <a:r>
                  <a:rPr lang="ru-RU" sz="3600" dirty="0" err="1"/>
                  <a:t>якої</a:t>
                </a:r>
                <a:r>
                  <a:rPr lang="ru-RU" sz="3600" dirty="0"/>
                  <a:t> </a:t>
                </a:r>
                <a:r>
                  <a:rPr lang="ru-RU" sz="3600" dirty="0" err="1"/>
                  <a:t>дорівнює</a:t>
                </a:r>
                <a:r>
                  <a:rPr lang="ru-RU" sz="3600" dirty="0"/>
                  <a:t> нулю. </a:t>
                </a:r>
                <a:r>
                  <a:rPr lang="ru-RU" sz="3600" dirty="0" err="1"/>
                  <a:t>Зокрема</a:t>
                </a:r>
                <a:r>
                  <a:rPr lang="ru-RU" sz="3600" dirty="0"/>
                  <a:t>, </a:t>
                </a:r>
                <a:r>
                  <a:rPr lang="ru-RU" sz="3600" dirty="0" err="1"/>
                  <a:t>функція</a:t>
                </a:r>
                <a:r>
                  <a:rPr lang="ru-RU" sz="3600" dirty="0"/>
                  <a:t> </a:t>
                </a:r>
                <a14:m>
                  <m:oMath xmlns:m="http://schemas.openxmlformats.org/officeDocument/2006/math">
                    <m:r>
                      <a:rPr lang="ru-RU" sz="3600" i="1">
                        <a:latin typeface="Cambria Math" panose="02040503050406030204" pitchFamily="18" charset="0"/>
                      </a:rPr>
                      <m:t>𝛼</m:t>
                    </m:r>
                    <m:d>
                      <m:dPr>
                        <m:ctrlPr>
                          <a:rPr lang="uk-UA" sz="3600" i="1">
                            <a:latin typeface="Cambria Math"/>
                          </a:rPr>
                        </m:ctrlPr>
                      </m:dPr>
                      <m:e>
                        <m:r>
                          <a:rPr lang="ru-RU" sz="3600" i="1">
                            <a:latin typeface="Cambria Math" panose="02040503050406030204" pitchFamily="18" charset="0"/>
                          </a:rPr>
                          <m:t>𝑥</m:t>
                        </m:r>
                      </m:e>
                    </m:d>
                  </m:oMath>
                </a14:m>
                <a:r>
                  <a:rPr lang="ru-RU" sz="3600" dirty="0"/>
                  <a:t> </a:t>
                </a:r>
                <a:r>
                  <a:rPr lang="ru-RU" sz="3600" dirty="0" err="1"/>
                  <a:t>називається</a:t>
                </a:r>
                <a:r>
                  <a:rPr lang="ru-RU" sz="3600" dirty="0"/>
                  <a:t> </a:t>
                </a:r>
                <a:r>
                  <a:rPr lang="ru-RU" sz="3600" dirty="0" err="1"/>
                  <a:t>нескінченно</a:t>
                </a:r>
                <a:r>
                  <a:rPr lang="ru-RU" sz="3600" dirty="0"/>
                  <a:t> малою величиною (</a:t>
                </a:r>
                <a:r>
                  <a:rPr lang="ru-RU" sz="3600" dirty="0" err="1"/>
                  <a:t>або</a:t>
                </a:r>
                <a:r>
                  <a:rPr lang="ru-RU" sz="3600" dirty="0"/>
                  <a:t> </a:t>
                </a:r>
                <a:r>
                  <a:rPr lang="ru-RU" sz="3600" dirty="0" err="1"/>
                  <a:t>нескінченно</a:t>
                </a:r>
                <a:r>
                  <a:rPr lang="ru-RU" sz="3600" dirty="0"/>
                  <a:t> малою </a:t>
                </a:r>
                <a:r>
                  <a:rPr lang="ru-RU" sz="3600" dirty="0" err="1"/>
                  <a:t>функцією</a:t>
                </a:r>
                <a:r>
                  <a:rPr lang="ru-RU" sz="3600" dirty="0"/>
                  <a:t>) при </a:t>
                </a:r>
                <a14:m>
                  <m:oMath xmlns:m="http://schemas.openxmlformats.org/officeDocument/2006/math">
                    <m:r>
                      <a:rPr lang="en-US" sz="3600" i="1">
                        <a:latin typeface="Cambria Math" panose="02040503050406030204" pitchFamily="18" charset="0"/>
                      </a:rPr>
                      <m:t>𝑥</m:t>
                    </m:r>
                    <m:r>
                      <a:rPr lang="ru-RU" sz="3600" i="1">
                        <a:latin typeface="Cambria Math" panose="02040503050406030204" pitchFamily="18" charset="0"/>
                      </a:rPr>
                      <m:t>→</m:t>
                    </m:r>
                    <m:sSub>
                      <m:sSubPr>
                        <m:ctrlPr>
                          <a:rPr lang="uk-UA" sz="3600" i="1">
                            <a:latin typeface="Cambria Math"/>
                          </a:rPr>
                        </m:ctrlPr>
                      </m:sSubPr>
                      <m:e>
                        <m:r>
                          <a:rPr lang="ru-RU" sz="3600" i="1">
                            <a:latin typeface="Cambria Math" panose="02040503050406030204" pitchFamily="18" charset="0"/>
                          </a:rPr>
                          <m:t>𝑥</m:t>
                        </m:r>
                      </m:e>
                      <m:sub>
                        <m:r>
                          <a:rPr lang="ru-RU" sz="3600" i="1">
                            <a:latin typeface="Cambria Math" panose="02040503050406030204" pitchFamily="18" charset="0"/>
                          </a:rPr>
                          <m:t>0</m:t>
                        </m:r>
                      </m:sub>
                    </m:sSub>
                    <m:r>
                      <a:rPr lang="ru-RU" sz="3600" i="1">
                        <a:latin typeface="Cambria Math" panose="02040503050406030204" pitchFamily="18" charset="0"/>
                      </a:rPr>
                      <m:t> </m:t>
                    </m:r>
                    <m:r>
                      <a:rPr lang="uk-UA" sz="3600" b="0" i="1" smtClean="0">
                        <a:latin typeface="Cambria Math" panose="02040503050406030204" pitchFamily="18" charset="0"/>
                      </a:rPr>
                      <m:t> </m:t>
                    </m:r>
                  </m:oMath>
                </a14:m>
                <a:r>
                  <a:rPr lang="ru-RU" sz="3600" dirty="0" err="1"/>
                  <a:t>або</a:t>
                </a:r>
                <a:r>
                  <a:rPr lang="ru-RU" sz="3600" dirty="0"/>
                  <a:t> </a:t>
                </a:r>
                <a:r>
                  <a:rPr lang="ru-RU" sz="3600" dirty="0" smtClean="0"/>
                  <a:t> </a:t>
                </a:r>
                <a14:m>
                  <m:oMath xmlns:m="http://schemas.openxmlformats.org/officeDocument/2006/math">
                    <m:r>
                      <a:rPr lang="en-US" sz="3600" i="1">
                        <a:latin typeface="Cambria Math" panose="02040503050406030204" pitchFamily="18" charset="0"/>
                      </a:rPr>
                      <m:t>𝑥</m:t>
                    </m:r>
                    <m:r>
                      <a:rPr lang="ru-RU" sz="3600" i="1">
                        <a:latin typeface="Cambria Math" panose="02040503050406030204" pitchFamily="18" charset="0"/>
                      </a:rPr>
                      <m:t>→∞</m:t>
                    </m:r>
                  </m:oMath>
                </a14:m>
                <a:r>
                  <a:rPr lang="ru-RU" sz="3600" dirty="0"/>
                  <a:t>, </a:t>
                </a:r>
                <a:r>
                  <a:rPr lang="ru-RU" sz="3600" dirty="0" smtClean="0"/>
                  <a:t> </a:t>
                </a:r>
                <a:r>
                  <a:rPr lang="ru-RU" sz="3600" dirty="0" err="1" smtClean="0"/>
                  <a:t>якщо</a:t>
                </a:r>
                <a:endParaRPr lang="ru-RU" sz="3600" dirty="0" smtClean="0"/>
              </a:p>
              <a:p>
                <a:pPr marL="0" indent="0" algn="just">
                  <a:buNone/>
                </a:pPr>
                <a:r>
                  <a:rPr lang="ru-RU" sz="3600" dirty="0"/>
                  <a:t> </a:t>
                </a:r>
                <a:r>
                  <a:rPr lang="ru-RU" sz="3600" dirty="0" smtClean="0"/>
                  <a:t>            </a:t>
                </a:r>
              </a:p>
              <a:p>
                <a:pPr marL="0" indent="0" algn="just">
                  <a:buNone/>
                </a:pPr>
                <a:r>
                  <a:rPr lang="ru-RU" sz="3600" dirty="0"/>
                  <a:t> </a:t>
                </a:r>
                <a:r>
                  <a:rPr lang="ru-RU" sz="3600" dirty="0" smtClean="0"/>
                  <a:t>                   </a:t>
                </a:r>
                <a14:m>
                  <m:oMath xmlns:m="http://schemas.openxmlformats.org/officeDocument/2006/math">
                    <m:func>
                      <m:funcPr>
                        <m:ctrlPr>
                          <a:rPr lang="uk-UA" sz="3600" i="1">
                            <a:latin typeface="Cambria Math"/>
                          </a:rPr>
                        </m:ctrlPr>
                      </m:funcPr>
                      <m:fName>
                        <m:limLow>
                          <m:limLowPr>
                            <m:ctrlPr>
                              <a:rPr lang="uk-UA" sz="3600" i="1">
                                <a:latin typeface="Cambria Math"/>
                              </a:rPr>
                            </m:ctrlPr>
                          </m:limLowPr>
                          <m:e>
                            <m:r>
                              <m:rPr>
                                <m:sty m:val="p"/>
                              </m:rPr>
                              <a:rPr lang="uk-UA" sz="3600">
                                <a:latin typeface="Cambria Math" panose="02040503050406030204" pitchFamily="18" charset="0"/>
                              </a:rPr>
                              <m:t>lim</m:t>
                            </m:r>
                          </m:e>
                          <m:lim>
                            <m:r>
                              <a:rPr lang="uk-UA" sz="3600" i="1">
                                <a:latin typeface="Cambria Math" panose="02040503050406030204" pitchFamily="18" charset="0"/>
                              </a:rPr>
                              <m:t>𝑥</m:t>
                            </m:r>
                            <m:r>
                              <a:rPr lang="uk-UA" sz="3600" i="1">
                                <a:latin typeface="Cambria Math" panose="02040503050406030204" pitchFamily="18" charset="0"/>
                              </a:rPr>
                              <m:t>→</m:t>
                            </m:r>
                            <m:sSub>
                              <m:sSubPr>
                                <m:ctrlPr>
                                  <a:rPr lang="uk-UA" sz="3600" i="1">
                                    <a:latin typeface="Cambria Math"/>
                                  </a:rPr>
                                </m:ctrlPr>
                              </m:sSubPr>
                              <m:e>
                                <m:r>
                                  <a:rPr lang="uk-UA" sz="3600" i="1">
                                    <a:latin typeface="Cambria Math" panose="02040503050406030204" pitchFamily="18" charset="0"/>
                                  </a:rPr>
                                  <m:t>𝑥</m:t>
                                </m:r>
                              </m:e>
                              <m:sub>
                                <m:r>
                                  <a:rPr lang="uk-UA" sz="3600" i="1">
                                    <a:latin typeface="Cambria Math" panose="02040503050406030204" pitchFamily="18" charset="0"/>
                                  </a:rPr>
                                  <m:t>0</m:t>
                                </m:r>
                              </m:sub>
                            </m:sSub>
                          </m:lim>
                        </m:limLow>
                      </m:fName>
                      <m:e>
                        <m:r>
                          <a:rPr lang="ru-RU" sz="3600" i="1">
                            <a:latin typeface="Cambria Math" panose="02040503050406030204" pitchFamily="18" charset="0"/>
                          </a:rPr>
                          <m:t>𝛼</m:t>
                        </m:r>
                        <m:d>
                          <m:dPr>
                            <m:ctrlPr>
                              <a:rPr lang="uk-UA" sz="3600" i="1">
                                <a:latin typeface="Cambria Math"/>
                              </a:rPr>
                            </m:ctrlPr>
                          </m:dPr>
                          <m:e>
                            <m:r>
                              <a:rPr lang="uk-UA" sz="3600" i="1">
                                <a:latin typeface="Cambria Math" panose="02040503050406030204" pitchFamily="18" charset="0"/>
                              </a:rPr>
                              <m:t>𝑥</m:t>
                            </m:r>
                          </m:e>
                        </m:d>
                      </m:e>
                    </m:func>
                    <m:r>
                      <a:rPr lang="uk-UA" sz="3600" i="1">
                        <a:latin typeface="Cambria Math" panose="02040503050406030204" pitchFamily="18" charset="0"/>
                      </a:rPr>
                      <m:t>=0</m:t>
                    </m:r>
                  </m:oMath>
                </a14:m>
                <a:r>
                  <a:rPr lang="uk-UA" sz="3600" dirty="0" smtClean="0"/>
                  <a:t> </a:t>
                </a:r>
                <a:r>
                  <a:rPr lang="uk-UA" sz="3600" dirty="0"/>
                  <a:t> </a:t>
                </a:r>
                <a:r>
                  <a:rPr lang="uk-UA" sz="3600" dirty="0" smtClean="0"/>
                  <a:t> </a:t>
                </a:r>
                <a:r>
                  <a:rPr lang="ru-RU" sz="3600" dirty="0" err="1" smtClean="0"/>
                  <a:t>або</a:t>
                </a:r>
                <a:r>
                  <a:rPr lang="ru-RU" sz="3600" dirty="0" smtClean="0"/>
                  <a:t>  </a:t>
                </a:r>
                <a14:m>
                  <m:oMath xmlns:m="http://schemas.openxmlformats.org/officeDocument/2006/math">
                    <m:func>
                      <m:funcPr>
                        <m:ctrlPr>
                          <a:rPr lang="uk-UA" sz="3600" i="1">
                            <a:latin typeface="Cambria Math"/>
                          </a:rPr>
                        </m:ctrlPr>
                      </m:funcPr>
                      <m:fName>
                        <m:limLow>
                          <m:limLowPr>
                            <m:ctrlPr>
                              <a:rPr lang="uk-UA" sz="3600" i="1">
                                <a:latin typeface="Cambria Math"/>
                              </a:rPr>
                            </m:ctrlPr>
                          </m:limLowPr>
                          <m:e>
                            <m:r>
                              <m:rPr>
                                <m:sty m:val="p"/>
                              </m:rPr>
                              <a:rPr lang="uk-UA" sz="3600">
                                <a:latin typeface="Cambria Math" panose="02040503050406030204" pitchFamily="18" charset="0"/>
                              </a:rPr>
                              <m:t>lim</m:t>
                            </m:r>
                          </m:e>
                          <m:lim>
                            <m:r>
                              <a:rPr lang="uk-UA" sz="3600" i="1">
                                <a:latin typeface="Cambria Math" panose="02040503050406030204" pitchFamily="18" charset="0"/>
                              </a:rPr>
                              <m:t>𝑥</m:t>
                            </m:r>
                            <m:r>
                              <a:rPr lang="uk-UA" sz="3600" i="1">
                                <a:latin typeface="Cambria Math" panose="02040503050406030204" pitchFamily="18" charset="0"/>
                              </a:rPr>
                              <m:t>→∞</m:t>
                            </m:r>
                          </m:lim>
                        </m:limLow>
                      </m:fName>
                      <m:e>
                        <m:r>
                          <a:rPr lang="ru-RU" sz="3600" i="1">
                            <a:latin typeface="Cambria Math" panose="02040503050406030204" pitchFamily="18" charset="0"/>
                          </a:rPr>
                          <m:t>𝛼</m:t>
                        </m:r>
                        <m:d>
                          <m:dPr>
                            <m:ctrlPr>
                              <a:rPr lang="uk-UA" sz="3600" i="1">
                                <a:latin typeface="Cambria Math"/>
                              </a:rPr>
                            </m:ctrlPr>
                          </m:dPr>
                          <m:e>
                            <m:r>
                              <a:rPr lang="uk-UA" sz="3600" i="1">
                                <a:latin typeface="Cambria Math" panose="02040503050406030204" pitchFamily="18" charset="0"/>
                              </a:rPr>
                              <m:t>𝑥</m:t>
                            </m:r>
                          </m:e>
                        </m:d>
                      </m:e>
                    </m:func>
                    <m:r>
                      <a:rPr lang="uk-UA" sz="3600" i="1">
                        <a:latin typeface="Cambria Math" panose="02040503050406030204" pitchFamily="18" charset="0"/>
                      </a:rPr>
                      <m:t>=0</m:t>
                    </m:r>
                  </m:oMath>
                </a14:m>
                <a:r>
                  <a:rPr lang="ru-RU" sz="3600" dirty="0"/>
                  <a:t>.</a:t>
                </a:r>
                <a:endParaRPr lang="uk-UA" sz="3600" dirty="0"/>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0">
                <a:blip r:embed="rId2"/>
                <a:stretch>
                  <a:fillRect l="-1797" t="-3361" r="-1739"/>
                </a:stretch>
              </a:blipFill>
            </p:spPr>
            <p:txBody>
              <a:bodyPr/>
              <a:lstStyle/>
              <a:p>
                <a:r>
                  <a:rPr lang="uk-UA">
                    <a:noFill/>
                  </a:rPr>
                  <a:t> </a:t>
                </a:r>
              </a:p>
            </p:txBody>
          </p:sp>
        </mc:Fallback>
      </mc:AlternateContent>
    </p:spTree>
    <p:extLst>
      <p:ext uri="{BB962C8B-B14F-4D97-AF65-F5344CB8AC3E}">
        <p14:creationId xmlns:p14="http://schemas.microsoft.com/office/powerpoint/2010/main" val="189734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1737" y="365125"/>
            <a:ext cx="10515600" cy="485107"/>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1. </a:t>
            </a:r>
            <a:r>
              <a:rPr lang="uk-UA" b="1" dirty="0" smtClean="0">
                <a:latin typeface="Times New Roman" panose="02020603050405020304" pitchFamily="18" charset="0"/>
                <a:cs typeface="Times New Roman" panose="02020603050405020304" pitchFamily="18" charset="0"/>
              </a:rPr>
              <a:t>Функції.</a:t>
            </a:r>
            <a:endParaRPr lang="uk-UA"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38200" y="1106904"/>
            <a:ext cx="10515600" cy="5422232"/>
          </a:xfrm>
        </p:spPr>
        <p:txBody>
          <a:bodyPr>
            <a:normAutofit fontScale="92500"/>
          </a:bodyPr>
          <a:lstStyle/>
          <a:p>
            <a:pPr marL="0" indent="0">
              <a:spcBef>
                <a:spcPts val="600"/>
              </a:spcBef>
              <a:buNone/>
            </a:pPr>
            <a:r>
              <a:rPr lang="uk-UA" sz="3600" b="1" dirty="0" smtClean="0"/>
              <a:t>1.1. Множини</a:t>
            </a:r>
            <a:r>
              <a:rPr lang="uk-UA" sz="3600" b="1" dirty="0"/>
              <a:t>. </a:t>
            </a:r>
            <a:r>
              <a:rPr lang="uk-UA" sz="3600" dirty="0"/>
              <a:t/>
            </a:r>
            <a:br>
              <a:rPr lang="uk-UA" sz="3600" dirty="0"/>
            </a:br>
            <a:r>
              <a:rPr lang="uk-UA" sz="3600" dirty="0"/>
              <a:t>             </a:t>
            </a:r>
            <a:r>
              <a:rPr lang="uk-UA" sz="3600" dirty="0" smtClean="0"/>
              <a:t>Поняття </a:t>
            </a:r>
            <a:r>
              <a:rPr lang="uk-UA" sz="3600" dirty="0"/>
              <a:t>множини є одним з фундаментальних у математиці. </a:t>
            </a:r>
            <a:endParaRPr lang="uk-UA" sz="3600" dirty="0" smtClean="0"/>
          </a:p>
          <a:p>
            <a:pPr marL="0" indent="0" algn="just">
              <a:buNone/>
            </a:pPr>
            <a:r>
              <a:rPr lang="uk-UA" sz="3600" b="1" dirty="0"/>
              <a:t> </a:t>
            </a:r>
            <a:r>
              <a:rPr lang="uk-UA" sz="3600" b="1" dirty="0" smtClean="0"/>
              <a:t>           Означення</a:t>
            </a:r>
            <a:r>
              <a:rPr lang="uk-UA" sz="3600" b="1" dirty="0"/>
              <a:t>. Множиною називають сукупність (сімейство, набір, зібрання) деяких об’єктів, об’єднаних за певною ознакою, характеристикою чи властивістю.</a:t>
            </a:r>
            <a:endParaRPr lang="uk-UA" sz="3600" dirty="0"/>
          </a:p>
          <a:p>
            <a:pPr marL="0" indent="0" algn="just">
              <a:buNone/>
            </a:pPr>
            <a:r>
              <a:rPr lang="uk-UA" sz="3600" dirty="0"/>
              <a:t>Прикладами множин може бути множина деталей, з яких складається даний механізм, множина шкіл даного міста, множина зірок певного сузір’я, множина </a:t>
            </a:r>
            <a:r>
              <a:rPr lang="uk-UA" sz="3600" dirty="0" err="1"/>
              <a:t>розв’язків</a:t>
            </a:r>
            <a:r>
              <a:rPr lang="uk-UA" sz="3600" dirty="0"/>
              <a:t> даного рівняння, множина всіх цілих чисел тощо</a:t>
            </a:r>
            <a:r>
              <a:rPr lang="uk-UA" sz="3600" dirty="0" smtClean="0"/>
              <a:t>.</a:t>
            </a:r>
          </a:p>
          <a:p>
            <a:pPr marL="0" indent="0" algn="just">
              <a:buNone/>
            </a:pPr>
            <a:endParaRPr lang="uk-UA" sz="3600" dirty="0"/>
          </a:p>
          <a:p>
            <a:pPr marL="0" indent="0">
              <a:buNone/>
            </a:pPr>
            <a:endParaRPr lang="uk-UA" dirty="0"/>
          </a:p>
        </p:txBody>
      </p:sp>
    </p:spTree>
    <p:extLst>
      <p:ext uri="{BB962C8B-B14F-4D97-AF65-F5344CB8AC3E}">
        <p14:creationId xmlns:p14="http://schemas.microsoft.com/office/powerpoint/2010/main" val="1153747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73966"/>
          </a:xfrm>
        </p:spPr>
        <p:txBody>
          <a:bodyPr>
            <a:normAutofit/>
          </a:bodyPr>
          <a:lstStyle/>
          <a:p>
            <a:r>
              <a:rPr lang="uk-UA" sz="3600" b="1" dirty="0" smtClean="0">
                <a:latin typeface="Times New Roman" panose="02020603050405020304" pitchFamily="18" charset="0"/>
                <a:cs typeface="Times New Roman" panose="02020603050405020304" pitchFamily="18" charset="0"/>
              </a:rPr>
              <a:t>2.8. </a:t>
            </a:r>
            <a:r>
              <a:rPr lang="uk-UA" sz="3600" b="1" dirty="0">
                <a:latin typeface="Times New Roman" panose="02020603050405020304" pitchFamily="18" charset="0"/>
                <a:cs typeface="Times New Roman" panose="02020603050405020304" pitchFamily="18" charset="0"/>
              </a:rPr>
              <a:t>Властивості нескінченно </a:t>
            </a:r>
            <a:r>
              <a:rPr lang="uk-UA" sz="3600" b="1" dirty="0" smtClean="0">
                <a:latin typeface="Times New Roman" panose="02020603050405020304" pitchFamily="18" charset="0"/>
                <a:cs typeface="Times New Roman" panose="02020603050405020304" pitchFamily="18" charset="0"/>
              </a:rPr>
              <a:t>малих величин</a:t>
            </a:r>
            <a:r>
              <a:rPr lang="uk-UA" sz="3600" b="1" dirty="0">
                <a:latin typeface="Times New Roman" panose="02020603050405020304" pitchFamily="18" charset="0"/>
                <a:cs typeface="Times New Roman" panose="02020603050405020304" pitchFamily="18" charset="0"/>
              </a:rPr>
              <a:t>.</a:t>
            </a:r>
            <a:endParaRPr lang="uk-UA" sz="36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039092"/>
                <a:ext cx="10515600" cy="5299363"/>
              </a:xfrm>
            </p:spPr>
            <p:txBody>
              <a:bodyPr>
                <a:normAutofit fontScale="92500" lnSpcReduction="20000"/>
              </a:bodyPr>
              <a:lstStyle/>
              <a:p>
                <a:pPr marL="0" indent="0" algn="just">
                  <a:buNone/>
                </a:pPr>
                <a:r>
                  <a:rPr lang="uk-UA" dirty="0"/>
                  <a:t>1. Для того щоб число </a:t>
                </a:r>
                <a14:m>
                  <m:oMath xmlns:m="http://schemas.openxmlformats.org/officeDocument/2006/math">
                    <m:r>
                      <a:rPr lang="uk-UA" i="1">
                        <a:latin typeface="Cambria Math"/>
                      </a:rPr>
                      <m:t>А</m:t>
                    </m:r>
                  </m:oMath>
                </a14:m>
                <a:r>
                  <a:rPr lang="uk-UA" dirty="0"/>
                  <a:t> було границею функції </a:t>
                </a:r>
                <a14:m>
                  <m:oMath xmlns:m="http://schemas.openxmlformats.org/officeDocument/2006/math">
                    <m:r>
                      <a:rPr lang="uk-UA" i="1">
                        <a:latin typeface="Cambria Math"/>
                      </a:rPr>
                      <m:t>𝑓</m:t>
                    </m:r>
                    <m:d>
                      <m:dPr>
                        <m:ctrlPr>
                          <a:rPr lang="uk-UA" i="1">
                            <a:latin typeface="Cambria Math"/>
                          </a:rPr>
                        </m:ctrlPr>
                      </m:dPr>
                      <m:e>
                        <m:r>
                          <a:rPr lang="uk-UA" i="1">
                            <a:latin typeface="Cambria Math"/>
                          </a:rPr>
                          <m:t>𝑥</m:t>
                        </m:r>
                      </m:e>
                    </m:d>
                  </m:oMath>
                </a14:m>
                <a:r>
                  <a:rPr lang="uk-UA" dirty="0"/>
                  <a:t> при </a:t>
                </a:r>
                <a14:m>
                  <m:oMath xmlns:m="http://schemas.openxmlformats.org/officeDocument/2006/math">
                    <m:r>
                      <a:rPr lang="uk-UA" i="1">
                        <a:latin typeface="Cambria Math"/>
                      </a:rPr>
                      <m:t>𝑥</m:t>
                    </m:r>
                    <m:r>
                      <a:rPr lang="uk-UA" i="1">
                        <a:latin typeface="Cambria Math"/>
                      </a:rPr>
                      <m:t>→</m:t>
                    </m:r>
                    <m:sSub>
                      <m:sSubPr>
                        <m:ctrlPr>
                          <a:rPr lang="uk-UA" i="1">
                            <a:latin typeface="Cambria Math"/>
                          </a:rPr>
                        </m:ctrlPr>
                      </m:sSubPr>
                      <m:e>
                        <m:r>
                          <a:rPr lang="uk-UA" i="1">
                            <a:latin typeface="Cambria Math"/>
                          </a:rPr>
                          <m:t>𝑥</m:t>
                        </m:r>
                      </m:e>
                      <m:sub>
                        <m:r>
                          <a:rPr lang="uk-UA" i="1">
                            <a:latin typeface="Cambria Math"/>
                          </a:rPr>
                          <m:t>0</m:t>
                        </m:r>
                      </m:sub>
                    </m:sSub>
                  </m:oMath>
                </a14:m>
                <a:r>
                  <a:rPr lang="uk-UA" dirty="0"/>
                  <a:t>, необхідно і достатньо, щоб різниця </a:t>
                </a:r>
                <a14:m>
                  <m:oMath xmlns:m="http://schemas.openxmlformats.org/officeDocument/2006/math">
                    <m:r>
                      <a:rPr lang="uk-UA" i="1">
                        <a:latin typeface="Cambria Math"/>
                      </a:rPr>
                      <m:t>𝑓</m:t>
                    </m:r>
                    <m:d>
                      <m:dPr>
                        <m:ctrlPr>
                          <a:rPr lang="uk-UA" i="1">
                            <a:latin typeface="Cambria Math"/>
                          </a:rPr>
                        </m:ctrlPr>
                      </m:dPr>
                      <m:e>
                        <m:r>
                          <a:rPr lang="uk-UA" i="1">
                            <a:latin typeface="Cambria Math"/>
                          </a:rPr>
                          <m:t>𝑥</m:t>
                        </m:r>
                      </m:e>
                    </m:d>
                    <m:r>
                      <a:rPr lang="uk-UA" i="1">
                        <a:latin typeface="Cambria Math"/>
                      </a:rPr>
                      <m:t>−</m:t>
                    </m:r>
                    <m:r>
                      <a:rPr lang="uk-UA" i="1">
                        <a:latin typeface="Cambria Math"/>
                      </a:rPr>
                      <m:t>𝐴</m:t>
                    </m:r>
                  </m:oMath>
                </a14:m>
                <a:r>
                  <a:rPr lang="uk-UA" dirty="0"/>
                  <a:t> була нескінченно малою величиною, тобто </a:t>
                </a:r>
              </a:p>
              <a:p>
                <a:pPr marL="0" indent="0" algn="just">
                  <a:buNone/>
                </a:pPr>
                <a:r>
                  <a:rPr lang="uk-UA" dirty="0" smtClean="0"/>
                  <a:t>                </a:t>
                </a:r>
                <a14:m>
                  <m:oMath xmlns:m="http://schemas.openxmlformats.org/officeDocument/2006/math">
                    <m:func>
                      <m:funcPr>
                        <m:ctrlPr>
                          <a:rPr lang="uk-UA" i="1">
                            <a:latin typeface="Cambria Math"/>
                          </a:rPr>
                        </m:ctrlPr>
                      </m:funcPr>
                      <m:fName>
                        <m:limLow>
                          <m:limLowPr>
                            <m:ctrlPr>
                              <a:rPr lang="uk-UA" i="1">
                                <a:latin typeface="Cambria Math"/>
                              </a:rPr>
                            </m:ctrlPr>
                          </m:limLowPr>
                          <m:e>
                            <m:r>
                              <m:rPr>
                                <m:sty m:val="p"/>
                              </m:rPr>
                              <a:rPr lang="uk-UA">
                                <a:latin typeface="Cambria Math"/>
                              </a:rPr>
                              <m:t>lim</m:t>
                            </m:r>
                          </m:e>
                          <m:lim>
                            <m:r>
                              <a:rPr lang="uk-UA" i="1">
                                <a:latin typeface="Cambria Math"/>
                              </a:rPr>
                              <m:t>𝑥</m:t>
                            </m:r>
                            <m:r>
                              <a:rPr lang="uk-UA" i="1">
                                <a:latin typeface="Cambria Math"/>
                              </a:rPr>
                              <m:t>→</m:t>
                            </m:r>
                            <m:sSub>
                              <m:sSubPr>
                                <m:ctrlPr>
                                  <a:rPr lang="uk-UA" i="1">
                                    <a:latin typeface="Cambria Math"/>
                                  </a:rPr>
                                </m:ctrlPr>
                              </m:sSubPr>
                              <m:e>
                                <m:r>
                                  <a:rPr lang="uk-UA" i="1">
                                    <a:latin typeface="Cambria Math"/>
                                  </a:rPr>
                                  <m:t>𝑥</m:t>
                                </m:r>
                              </m:e>
                              <m:sub>
                                <m:r>
                                  <a:rPr lang="uk-UA" i="1">
                                    <a:latin typeface="Cambria Math"/>
                                  </a:rPr>
                                  <m:t>0</m:t>
                                </m:r>
                              </m:sub>
                            </m:sSub>
                          </m:lim>
                        </m:limLow>
                      </m:fName>
                      <m:e>
                        <m:r>
                          <a:rPr lang="uk-UA" i="1">
                            <a:latin typeface="Cambria Math"/>
                          </a:rPr>
                          <m:t>𝑓</m:t>
                        </m:r>
                        <m:d>
                          <m:dPr>
                            <m:ctrlPr>
                              <a:rPr lang="uk-UA" i="1">
                                <a:latin typeface="Cambria Math"/>
                              </a:rPr>
                            </m:ctrlPr>
                          </m:dPr>
                          <m:e>
                            <m:r>
                              <a:rPr lang="uk-UA" i="1">
                                <a:latin typeface="Cambria Math"/>
                              </a:rPr>
                              <m:t>𝑥</m:t>
                            </m:r>
                          </m:e>
                        </m:d>
                      </m:e>
                    </m:func>
                    <m:r>
                      <a:rPr lang="uk-UA" i="1">
                        <a:latin typeface="Cambria Math"/>
                      </a:rPr>
                      <m:t>=</m:t>
                    </m:r>
                    <m:r>
                      <a:rPr lang="uk-UA" i="1">
                        <a:latin typeface="Cambria Math"/>
                      </a:rPr>
                      <m:t>𝐴</m:t>
                    </m:r>
                  </m:oMath>
                </a14:m>
                <a:r>
                  <a:rPr lang="uk-UA" dirty="0"/>
                  <a:t> </a:t>
                </a:r>
                <a14:m>
                  <m:oMath xmlns:m="http://schemas.openxmlformats.org/officeDocument/2006/math">
                    <m:r>
                      <a:rPr lang="uk-UA" i="1">
                        <a:latin typeface="Cambria Math"/>
                      </a:rPr>
                      <m:t>⟺</m:t>
                    </m:r>
                  </m:oMath>
                </a14:m>
                <a:r>
                  <a:rPr lang="uk-UA" dirty="0"/>
                  <a:t> </a:t>
                </a:r>
                <a14:m>
                  <m:oMath xmlns:m="http://schemas.openxmlformats.org/officeDocument/2006/math">
                    <m:r>
                      <a:rPr lang="uk-UA" i="1">
                        <a:latin typeface="Cambria Math"/>
                      </a:rPr>
                      <m:t>𝑓</m:t>
                    </m:r>
                    <m:d>
                      <m:dPr>
                        <m:ctrlPr>
                          <a:rPr lang="uk-UA" i="1">
                            <a:latin typeface="Cambria Math"/>
                          </a:rPr>
                        </m:ctrlPr>
                      </m:dPr>
                      <m:e>
                        <m:r>
                          <a:rPr lang="uk-UA" i="1">
                            <a:latin typeface="Cambria Math"/>
                          </a:rPr>
                          <m:t>𝑥</m:t>
                        </m:r>
                      </m:e>
                    </m:d>
                    <m:r>
                      <a:rPr lang="uk-UA" i="1">
                        <a:latin typeface="Cambria Math"/>
                      </a:rPr>
                      <m:t>=</m:t>
                    </m:r>
                    <m:r>
                      <a:rPr lang="uk-UA" i="1">
                        <a:latin typeface="Cambria Math"/>
                      </a:rPr>
                      <m:t>𝐴</m:t>
                    </m:r>
                    <m:r>
                      <a:rPr lang="uk-UA" i="1">
                        <a:latin typeface="Cambria Math"/>
                      </a:rPr>
                      <m:t>+</m:t>
                    </m:r>
                    <m:r>
                      <a:rPr lang="uk-UA" i="1">
                        <a:latin typeface="Cambria Math"/>
                      </a:rPr>
                      <m:t>𝛼</m:t>
                    </m:r>
                    <m:d>
                      <m:dPr>
                        <m:ctrlPr>
                          <a:rPr lang="uk-UA" i="1">
                            <a:latin typeface="Cambria Math"/>
                          </a:rPr>
                        </m:ctrlPr>
                      </m:dPr>
                      <m:e>
                        <m:r>
                          <a:rPr lang="uk-UA" i="1">
                            <a:latin typeface="Cambria Math"/>
                          </a:rPr>
                          <m:t>𝑥</m:t>
                        </m:r>
                      </m:e>
                    </m:d>
                  </m:oMath>
                </a14:m>
                <a:r>
                  <a:rPr lang="uk-UA" dirty="0"/>
                  <a:t>, де </a:t>
                </a:r>
                <a14:m>
                  <m:oMath xmlns:m="http://schemas.openxmlformats.org/officeDocument/2006/math">
                    <m:func>
                      <m:funcPr>
                        <m:ctrlPr>
                          <a:rPr lang="uk-UA" i="1">
                            <a:latin typeface="Cambria Math"/>
                          </a:rPr>
                        </m:ctrlPr>
                      </m:funcPr>
                      <m:fName>
                        <m:limLow>
                          <m:limLowPr>
                            <m:ctrlPr>
                              <a:rPr lang="uk-UA" i="1">
                                <a:latin typeface="Cambria Math"/>
                              </a:rPr>
                            </m:ctrlPr>
                          </m:limLowPr>
                          <m:e>
                            <m:r>
                              <m:rPr>
                                <m:sty m:val="p"/>
                              </m:rPr>
                              <a:rPr lang="uk-UA">
                                <a:latin typeface="Cambria Math"/>
                              </a:rPr>
                              <m:t>lim</m:t>
                            </m:r>
                          </m:e>
                          <m:lim>
                            <m:r>
                              <a:rPr lang="uk-UA" i="1">
                                <a:latin typeface="Cambria Math"/>
                              </a:rPr>
                              <m:t>𝑥</m:t>
                            </m:r>
                            <m:r>
                              <a:rPr lang="uk-UA" i="1">
                                <a:latin typeface="Cambria Math"/>
                              </a:rPr>
                              <m:t>→</m:t>
                            </m:r>
                            <m:sSub>
                              <m:sSubPr>
                                <m:ctrlPr>
                                  <a:rPr lang="uk-UA" i="1">
                                    <a:latin typeface="Cambria Math"/>
                                  </a:rPr>
                                </m:ctrlPr>
                              </m:sSubPr>
                              <m:e>
                                <m:r>
                                  <a:rPr lang="uk-UA" i="1">
                                    <a:latin typeface="Cambria Math"/>
                                  </a:rPr>
                                  <m:t>𝑥</m:t>
                                </m:r>
                              </m:e>
                              <m:sub>
                                <m:r>
                                  <a:rPr lang="uk-UA" i="1">
                                    <a:latin typeface="Cambria Math"/>
                                  </a:rPr>
                                  <m:t>0</m:t>
                                </m:r>
                              </m:sub>
                            </m:sSub>
                          </m:lim>
                        </m:limLow>
                      </m:fName>
                      <m:e>
                        <m:r>
                          <a:rPr lang="uk-UA" i="1">
                            <a:latin typeface="Cambria Math"/>
                          </a:rPr>
                          <m:t>𝛼</m:t>
                        </m:r>
                        <m:d>
                          <m:dPr>
                            <m:ctrlPr>
                              <a:rPr lang="uk-UA" i="1">
                                <a:latin typeface="Cambria Math"/>
                              </a:rPr>
                            </m:ctrlPr>
                          </m:dPr>
                          <m:e>
                            <m:r>
                              <a:rPr lang="uk-UA" i="1">
                                <a:latin typeface="Cambria Math"/>
                              </a:rPr>
                              <m:t>𝑥</m:t>
                            </m:r>
                          </m:e>
                        </m:d>
                      </m:e>
                    </m:func>
                    <m:r>
                      <a:rPr lang="uk-UA" i="1">
                        <a:latin typeface="Cambria Math"/>
                      </a:rPr>
                      <m:t>=0</m:t>
                    </m:r>
                  </m:oMath>
                </a14:m>
                <a:r>
                  <a:rPr lang="uk-UA" dirty="0"/>
                  <a:t>.</a:t>
                </a:r>
              </a:p>
              <a:p>
                <a:pPr marL="0" indent="0" algn="just">
                  <a:buNone/>
                </a:pPr>
                <a:r>
                  <a:rPr lang="uk-UA" dirty="0"/>
                  <a:t>2. Якщо функція </a:t>
                </a:r>
                <a14:m>
                  <m:oMath xmlns:m="http://schemas.openxmlformats.org/officeDocument/2006/math">
                    <m:r>
                      <a:rPr lang="uk-UA" i="1">
                        <a:latin typeface="Cambria Math"/>
                      </a:rPr>
                      <m:t>𝛼</m:t>
                    </m:r>
                    <m:d>
                      <m:dPr>
                        <m:ctrlPr>
                          <a:rPr lang="uk-UA" i="1">
                            <a:latin typeface="Cambria Math"/>
                          </a:rPr>
                        </m:ctrlPr>
                      </m:dPr>
                      <m:e>
                        <m:r>
                          <a:rPr lang="uk-UA" i="1">
                            <a:latin typeface="Cambria Math"/>
                          </a:rPr>
                          <m:t>𝑥</m:t>
                        </m:r>
                      </m:e>
                    </m:d>
                  </m:oMath>
                </a14:m>
                <a:r>
                  <a:rPr lang="uk-UA" dirty="0"/>
                  <a:t> — нескінченно мала величина при </a:t>
                </a:r>
                <a14:m>
                  <m:oMath xmlns:m="http://schemas.openxmlformats.org/officeDocument/2006/math">
                    <m:r>
                      <a:rPr lang="uk-UA" i="1">
                        <a:latin typeface="Cambria Math"/>
                      </a:rPr>
                      <m:t>𝑥</m:t>
                    </m:r>
                    <m:r>
                      <a:rPr lang="uk-UA" i="1">
                        <a:latin typeface="Cambria Math"/>
                      </a:rPr>
                      <m:t>→</m:t>
                    </m:r>
                    <m:sSub>
                      <m:sSubPr>
                        <m:ctrlPr>
                          <a:rPr lang="uk-UA" i="1">
                            <a:latin typeface="Cambria Math"/>
                          </a:rPr>
                        </m:ctrlPr>
                      </m:sSubPr>
                      <m:e>
                        <m:r>
                          <a:rPr lang="uk-UA" i="1">
                            <a:latin typeface="Cambria Math"/>
                          </a:rPr>
                          <m:t>𝑥</m:t>
                        </m:r>
                      </m:e>
                      <m:sub>
                        <m:r>
                          <a:rPr lang="uk-UA" i="1">
                            <a:latin typeface="Cambria Math"/>
                          </a:rPr>
                          <m:t>0</m:t>
                        </m:r>
                      </m:sub>
                    </m:sSub>
                  </m:oMath>
                </a14:m>
                <a:r>
                  <a:rPr lang="uk-UA" dirty="0"/>
                  <a:t> </a:t>
                </a:r>
                <a14:m>
                  <m:oMath xmlns:m="http://schemas.openxmlformats.org/officeDocument/2006/math">
                    <m:d>
                      <m:dPr>
                        <m:ctrlPr>
                          <a:rPr lang="uk-UA" i="1">
                            <a:latin typeface="Cambria Math"/>
                          </a:rPr>
                        </m:ctrlPr>
                      </m:dPr>
                      <m:e>
                        <m:r>
                          <a:rPr lang="uk-UA" i="1">
                            <a:latin typeface="Cambria Math"/>
                          </a:rPr>
                          <m:t>𝛼</m:t>
                        </m:r>
                        <m:r>
                          <a:rPr lang="uk-UA" i="1">
                            <a:latin typeface="Cambria Math"/>
                          </a:rPr>
                          <m:t>≠0</m:t>
                        </m:r>
                      </m:e>
                    </m:d>
                  </m:oMath>
                </a14:m>
                <a:r>
                  <a:rPr lang="uk-UA" dirty="0"/>
                  <a:t>, то функція </a:t>
                </a:r>
                <a14:m>
                  <m:oMath xmlns:m="http://schemas.openxmlformats.org/officeDocument/2006/math">
                    <m:f>
                      <m:fPr>
                        <m:ctrlPr>
                          <a:rPr lang="uk-UA" i="1">
                            <a:latin typeface="Cambria Math"/>
                          </a:rPr>
                        </m:ctrlPr>
                      </m:fPr>
                      <m:num>
                        <m:r>
                          <a:rPr lang="uk-UA" i="1">
                            <a:latin typeface="Cambria Math"/>
                          </a:rPr>
                          <m:t>1</m:t>
                        </m:r>
                      </m:num>
                      <m:den>
                        <m:r>
                          <a:rPr lang="uk-UA" i="1">
                            <a:latin typeface="Cambria Math"/>
                          </a:rPr>
                          <m:t>𝛼</m:t>
                        </m:r>
                        <m:d>
                          <m:dPr>
                            <m:ctrlPr>
                              <a:rPr lang="uk-UA" i="1">
                                <a:latin typeface="Cambria Math"/>
                              </a:rPr>
                            </m:ctrlPr>
                          </m:dPr>
                          <m:e>
                            <m:r>
                              <a:rPr lang="uk-UA" i="1">
                                <a:latin typeface="Cambria Math"/>
                              </a:rPr>
                              <m:t>𝑥</m:t>
                            </m:r>
                          </m:e>
                        </m:d>
                      </m:den>
                    </m:f>
                  </m:oMath>
                </a14:m>
                <a:r>
                  <a:rPr lang="uk-UA" dirty="0"/>
                  <a:t> є нескінченно великою величиною при </a:t>
                </a:r>
                <a14:m>
                  <m:oMath xmlns:m="http://schemas.openxmlformats.org/officeDocument/2006/math">
                    <m:r>
                      <a:rPr lang="uk-UA" i="1">
                        <a:latin typeface="Cambria Math"/>
                      </a:rPr>
                      <m:t>𝑥</m:t>
                    </m:r>
                    <m:r>
                      <a:rPr lang="uk-UA" i="1">
                        <a:latin typeface="Cambria Math"/>
                      </a:rPr>
                      <m:t>→</m:t>
                    </m:r>
                    <m:sSub>
                      <m:sSubPr>
                        <m:ctrlPr>
                          <a:rPr lang="uk-UA" i="1">
                            <a:latin typeface="Cambria Math"/>
                          </a:rPr>
                        </m:ctrlPr>
                      </m:sSubPr>
                      <m:e>
                        <m:r>
                          <a:rPr lang="uk-UA" i="1">
                            <a:latin typeface="Cambria Math"/>
                          </a:rPr>
                          <m:t>𝑥</m:t>
                        </m:r>
                      </m:e>
                      <m:sub>
                        <m:r>
                          <a:rPr lang="uk-UA" i="1">
                            <a:latin typeface="Cambria Math"/>
                          </a:rPr>
                          <m:t>0</m:t>
                        </m:r>
                      </m:sub>
                    </m:sSub>
                  </m:oMath>
                </a14:m>
                <a:r>
                  <a:rPr lang="uk-UA" dirty="0"/>
                  <a:t>, і навпаки, якщо функція </a:t>
                </a:r>
                <a14:m>
                  <m:oMath xmlns:m="http://schemas.openxmlformats.org/officeDocument/2006/math">
                    <m:r>
                      <a:rPr lang="uk-UA" i="1">
                        <a:latin typeface="Cambria Math"/>
                      </a:rPr>
                      <m:t>𝛽</m:t>
                    </m:r>
                    <m:d>
                      <m:dPr>
                        <m:ctrlPr>
                          <a:rPr lang="uk-UA" i="1">
                            <a:latin typeface="Cambria Math"/>
                          </a:rPr>
                        </m:ctrlPr>
                      </m:dPr>
                      <m:e>
                        <m:r>
                          <a:rPr lang="uk-UA" i="1">
                            <a:latin typeface="Cambria Math"/>
                          </a:rPr>
                          <m:t>𝑥</m:t>
                        </m:r>
                      </m:e>
                    </m:d>
                  </m:oMath>
                </a14:m>
                <a:r>
                  <a:rPr lang="uk-UA" dirty="0"/>
                  <a:t> — нескінченно велика величина при </a:t>
                </a:r>
                <a14:m>
                  <m:oMath xmlns:m="http://schemas.openxmlformats.org/officeDocument/2006/math">
                    <m:r>
                      <a:rPr lang="uk-UA" i="1">
                        <a:latin typeface="Cambria Math"/>
                      </a:rPr>
                      <m:t>𝑥</m:t>
                    </m:r>
                    <m:r>
                      <a:rPr lang="uk-UA" i="1">
                        <a:latin typeface="Cambria Math"/>
                      </a:rPr>
                      <m:t>→</m:t>
                    </m:r>
                    <m:sSub>
                      <m:sSubPr>
                        <m:ctrlPr>
                          <a:rPr lang="uk-UA" i="1">
                            <a:latin typeface="Cambria Math"/>
                          </a:rPr>
                        </m:ctrlPr>
                      </m:sSubPr>
                      <m:e>
                        <m:r>
                          <a:rPr lang="uk-UA" i="1">
                            <a:latin typeface="Cambria Math"/>
                          </a:rPr>
                          <m:t>𝑥</m:t>
                        </m:r>
                      </m:e>
                      <m:sub>
                        <m:r>
                          <a:rPr lang="uk-UA" i="1">
                            <a:latin typeface="Cambria Math"/>
                          </a:rPr>
                          <m:t>0</m:t>
                        </m:r>
                      </m:sub>
                    </m:sSub>
                  </m:oMath>
                </a14:m>
                <a:r>
                  <a:rPr lang="uk-UA" dirty="0"/>
                  <a:t>, то </a:t>
                </a:r>
                <a14:m>
                  <m:oMath xmlns:m="http://schemas.openxmlformats.org/officeDocument/2006/math">
                    <m:f>
                      <m:fPr>
                        <m:ctrlPr>
                          <a:rPr lang="uk-UA" i="1">
                            <a:latin typeface="Cambria Math"/>
                          </a:rPr>
                        </m:ctrlPr>
                      </m:fPr>
                      <m:num>
                        <m:r>
                          <a:rPr lang="uk-UA" i="1">
                            <a:latin typeface="Cambria Math"/>
                          </a:rPr>
                          <m:t>1</m:t>
                        </m:r>
                      </m:num>
                      <m:den>
                        <m:r>
                          <a:rPr lang="uk-UA" i="1">
                            <a:latin typeface="Cambria Math"/>
                          </a:rPr>
                          <m:t>𝛽</m:t>
                        </m:r>
                        <m:d>
                          <m:dPr>
                            <m:ctrlPr>
                              <a:rPr lang="uk-UA" i="1">
                                <a:latin typeface="Cambria Math"/>
                              </a:rPr>
                            </m:ctrlPr>
                          </m:dPr>
                          <m:e>
                            <m:r>
                              <a:rPr lang="uk-UA" i="1">
                                <a:latin typeface="Cambria Math"/>
                              </a:rPr>
                              <m:t>𝑥</m:t>
                            </m:r>
                          </m:e>
                        </m:d>
                      </m:den>
                    </m:f>
                  </m:oMath>
                </a14:m>
                <a:r>
                  <a:rPr lang="uk-UA" dirty="0"/>
                  <a:t> є нескінченно малою величиною при </a:t>
                </a:r>
                <a14:m>
                  <m:oMath xmlns:m="http://schemas.openxmlformats.org/officeDocument/2006/math">
                    <m:r>
                      <a:rPr lang="uk-UA" i="1">
                        <a:latin typeface="Cambria Math"/>
                      </a:rPr>
                      <m:t>𝑥</m:t>
                    </m:r>
                    <m:r>
                      <a:rPr lang="uk-UA" i="1">
                        <a:latin typeface="Cambria Math"/>
                      </a:rPr>
                      <m:t>→</m:t>
                    </m:r>
                    <m:sSub>
                      <m:sSubPr>
                        <m:ctrlPr>
                          <a:rPr lang="uk-UA" i="1">
                            <a:latin typeface="Cambria Math"/>
                          </a:rPr>
                        </m:ctrlPr>
                      </m:sSubPr>
                      <m:e>
                        <m:r>
                          <a:rPr lang="uk-UA" i="1">
                            <a:latin typeface="Cambria Math"/>
                          </a:rPr>
                          <m:t>𝑥</m:t>
                        </m:r>
                      </m:e>
                      <m:sub>
                        <m:r>
                          <a:rPr lang="uk-UA" i="1">
                            <a:latin typeface="Cambria Math"/>
                          </a:rPr>
                          <m:t>0</m:t>
                        </m:r>
                      </m:sub>
                    </m:sSub>
                  </m:oMath>
                </a14:m>
                <a:r>
                  <a:rPr lang="uk-UA" dirty="0"/>
                  <a:t>. </a:t>
                </a:r>
              </a:p>
              <a:p>
                <a:pPr marL="0" indent="0" algn="just">
                  <a:buNone/>
                </a:pPr>
                <a:r>
                  <a:rPr lang="uk-UA" dirty="0"/>
                  <a:t>3. Сума скінченного числа нескінченно малих величин в величина нескінченно мала. </a:t>
                </a:r>
              </a:p>
              <a:p>
                <a:pPr marL="0" indent="0" algn="just">
                  <a:buNone/>
                </a:pPr>
                <a:r>
                  <a:rPr lang="uk-UA" dirty="0"/>
                  <a:t>4. Добуток обмеженої функції на нескінченно малу є величина нескінченно мала. </a:t>
                </a:r>
              </a:p>
              <a:p>
                <a:pPr marL="0" indent="0" algn="just">
                  <a:buNone/>
                </a:pPr>
                <a:r>
                  <a:rPr lang="uk-UA" dirty="0"/>
                  <a:t>5. Частка від ділення нескінченно малої величини на функцію, яка має відмінну від нуля границю, є величина нескінченно мала.</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039092"/>
                <a:ext cx="10515600" cy="5299363"/>
              </a:xfrm>
              <a:blipFill rotWithShape="0">
                <a:blip r:embed="rId2"/>
                <a:stretch>
                  <a:fillRect l="-1043" t="-2874" r="-986"/>
                </a:stretch>
              </a:blipFill>
            </p:spPr>
            <p:txBody>
              <a:bodyPr/>
              <a:lstStyle/>
              <a:p>
                <a:r>
                  <a:rPr lang="uk-UA">
                    <a:noFill/>
                  </a:rPr>
                  <a:t> </a:t>
                </a:r>
              </a:p>
            </p:txBody>
          </p:sp>
        </mc:Fallback>
      </mc:AlternateContent>
    </p:spTree>
    <p:extLst>
      <p:ext uri="{BB962C8B-B14F-4D97-AF65-F5344CB8AC3E}">
        <p14:creationId xmlns:p14="http://schemas.microsoft.com/office/powerpoint/2010/main" val="150491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405244"/>
                <a:ext cx="10515600" cy="6068291"/>
              </a:xfrm>
            </p:spPr>
            <p:txBody>
              <a:bodyPr>
                <a:normAutofit lnSpcReduction="10000"/>
              </a:bodyPr>
              <a:lstStyle/>
              <a:p>
                <a:pPr lvl="0" indent="0" algn="just" eaLnBrk="0" fontAlgn="base" hangingPunct="0">
                  <a:spcBef>
                    <a:spcPct val="0"/>
                  </a:spcBef>
                  <a:spcAft>
                    <a:spcPct val="0"/>
                  </a:spcAft>
                  <a:buNone/>
                </a:pPr>
                <a:r>
                  <a:rPr lang="uk-UA" altLang="uk-UA"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alt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Об’єкти</a:t>
                </a:r>
                <a:r>
                  <a:rPr lang="uk-UA" alt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з яких складається множина, називаються її елементами. Множини позначають великими буквами латинського алфавіту, а їх елементи — малими. Якщо елемент </a:t>
                </a:r>
                <a:r>
                  <a:rPr lang="uk-UA" altLang="uk-UA" sz="2600"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х</a:t>
                </a:r>
                <a:r>
                  <a:rPr lang="uk-UA" alt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належить множині </a:t>
                </a:r>
                <a:r>
                  <a:rPr lang="uk-UA" altLang="uk-UA" sz="2600" i="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X,</a:t>
                </a:r>
                <a:r>
                  <a:rPr lang="uk-UA" alt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то пишуть</a:t>
                </a:r>
                <a14:m>
                  <m:oMath xmlns:m="http://schemas.openxmlformats.org/officeDocument/2006/math">
                    <m:r>
                      <a:rPr lang="en-US" sz="2600">
                        <a:latin typeface="Cambria Math" panose="02040503050406030204" pitchFamily="18" charset="0"/>
                      </a:rPr>
                      <m:t>  </m:t>
                    </m:r>
                    <m:r>
                      <a:rPr lang="uk-UA" sz="2600" i="1">
                        <a:latin typeface="Cambria Math" panose="02040503050406030204" pitchFamily="18" charset="0"/>
                      </a:rPr>
                      <m:t>𝑥</m:t>
                    </m:r>
                    <m:r>
                      <a:rPr lang="uk-UA" sz="2600" i="1">
                        <a:latin typeface="Cambria Math" panose="02040503050406030204" pitchFamily="18" charset="0"/>
                      </a:rPr>
                      <m:t>∈</m:t>
                    </m:r>
                    <m:r>
                      <a:rPr lang="uk-UA" sz="2600" i="1">
                        <a:latin typeface="Cambria Math" panose="02040503050406030204" pitchFamily="18" charset="0"/>
                      </a:rPr>
                      <m:t>𝑋</m:t>
                    </m:r>
                  </m:oMath>
                </a14:m>
                <a:r>
                  <a:rPr lang="en-US" alt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p>
              <a:p>
                <a:pPr indent="0" algn="just" eaLnBrk="0" fontAlgn="base" hangingPunct="0">
                  <a:spcBef>
                    <a:spcPct val="0"/>
                  </a:spcBef>
                  <a:spcAft>
                    <a:spcPct val="0"/>
                  </a:spcAft>
                  <a:buNone/>
                </a:pPr>
                <a:r>
                  <a:rPr 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Запис </a:t>
                </a:r>
                <a14:m>
                  <m:oMath xmlns:m="http://schemas.openxmlformats.org/officeDocument/2006/math">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𝑋</m:t>
                    </m:r>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означає, що елемент х не належить множині X.</a:t>
                </a:r>
              </a:p>
              <a:p>
                <a:pPr indent="0" algn="just" eaLnBrk="0" fontAlgn="base" hangingPunct="0">
                  <a:spcBef>
                    <a:spcPct val="0"/>
                  </a:spcBef>
                  <a:spcAft>
                    <a:spcPct val="0"/>
                  </a:spcAft>
                  <a:buNone/>
                </a:pPr>
                <a:r>
                  <a:rPr lang="en-US"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Множина вважається заданою, якщо відома характеристика її елементів, коли про кожний елемент можна сказати, належить він цій множині чи ні. Так, множині цілих чисел належить число 9, але не належить число 0,9.</a:t>
                </a:r>
              </a:p>
              <a:p>
                <a:pPr indent="0" algn="just" eaLnBrk="0" fontAlgn="base" hangingPunct="0">
                  <a:spcBef>
                    <a:spcPct val="0"/>
                  </a:spcBef>
                  <a:spcAft>
                    <a:spcPct val="0"/>
                  </a:spcAft>
                  <a:buNone/>
                </a:pP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Множина</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яка містить скінченну кількість елементів, називається скінченною. Запис </a:t>
                </a:r>
                <a14:m>
                  <m:oMath xmlns:m="http://schemas.openxmlformats.org/officeDocument/2006/math">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𝐴</m:t>
                    </m:r>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d>
                      <m:dPr>
                        <m:begChr m:val="{"/>
                        <m:endChr m:val="}"/>
                        <m:ctrlPr>
                          <a:rPr lang="uk-UA" sz="2600" i="1">
                            <a:solidFill>
                              <a:srgbClr val="000000"/>
                            </a:solidFill>
                            <a:latin typeface="Cambria Math"/>
                            <a:ea typeface="Arial Unicode MS" panose="020B0604020202020204" pitchFamily="34" charset="-128"/>
                            <a:cs typeface="Times New Roman" panose="02020603050405020304" pitchFamily="18" charset="0"/>
                          </a:rPr>
                        </m:ctrlPr>
                      </m:dPr>
                      <m:e>
                        <m:sSub>
                          <m:sSubPr>
                            <m:ctrlPr>
                              <a:rPr lang="uk-UA" sz="2600" i="1">
                                <a:solidFill>
                                  <a:srgbClr val="000000"/>
                                </a:solidFill>
                                <a:latin typeface="Cambria Math"/>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𝑎</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1</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uk-UA" sz="2600" i="1">
                                <a:solidFill>
                                  <a:srgbClr val="000000"/>
                                </a:solidFill>
                                <a:latin typeface="Cambria Math"/>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𝑎</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2</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uk-UA" sz="2600" i="1">
                                <a:solidFill>
                                  <a:srgbClr val="000000"/>
                                </a:solidFill>
                                <a:latin typeface="Cambria Math"/>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𝑎</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𝑠</m:t>
                            </m:r>
                          </m:sub>
                        </m:sSub>
                      </m:e>
                    </m:d>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означає, що множина </a:t>
                </a:r>
                <a14:m>
                  <m:oMath xmlns:m="http://schemas.openxmlformats.org/officeDocument/2006/math">
                    <m:r>
                      <a:rPr lang="en-US"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𝐴</m:t>
                    </m:r>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скінченна і містить </a:t>
                </a:r>
                <a14:m>
                  <m:oMath xmlns:m="http://schemas.openxmlformats.org/officeDocument/2006/math">
                    <m:r>
                      <a:rPr lang="en-US"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𝑠</m:t>
                    </m:r>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елементів. Множина </a:t>
                </a:r>
                <a14:m>
                  <m:oMath xmlns:m="http://schemas.openxmlformats.org/officeDocument/2006/math">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𝑋</m:t>
                    </m:r>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d>
                      <m:dPr>
                        <m:begChr m:val="{"/>
                        <m:endChr m:val="}"/>
                        <m:ctrlPr>
                          <a:rPr lang="uk-UA" sz="2600" i="1">
                            <a:solidFill>
                              <a:srgbClr val="000000"/>
                            </a:solidFill>
                            <a:latin typeface="Cambria Math"/>
                            <a:ea typeface="Arial Unicode MS" panose="020B0604020202020204" pitchFamily="34" charset="-128"/>
                            <a:cs typeface="Times New Roman" panose="02020603050405020304" pitchFamily="18" charset="0"/>
                          </a:rPr>
                        </m:ctrlPr>
                      </m:dPr>
                      <m:e>
                        <m:sSub>
                          <m:sSubPr>
                            <m:ctrlPr>
                              <a:rPr lang="uk-UA" sz="2600" i="1">
                                <a:solidFill>
                                  <a:srgbClr val="000000"/>
                                </a:solidFill>
                                <a:latin typeface="Cambria Math"/>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1</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 </m:t>
                        </m:r>
                        <m:sSub>
                          <m:sSubPr>
                            <m:ctrlPr>
                              <a:rPr lang="uk-UA" sz="2600" i="1">
                                <a:solidFill>
                                  <a:srgbClr val="000000"/>
                                </a:solidFill>
                                <a:latin typeface="Cambria Math"/>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2</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uk-UA" sz="2600" i="1">
                                <a:solidFill>
                                  <a:srgbClr val="000000"/>
                                </a:solidFill>
                                <a:latin typeface="Cambria Math"/>
                                <a:ea typeface="Arial Unicode MS" panose="020B0604020202020204" pitchFamily="34" charset="-128"/>
                                <a:cs typeface="Times New Roman" panose="02020603050405020304" pitchFamily="18" charset="0"/>
                              </a:rPr>
                            </m:ctrlPr>
                          </m:sSubPr>
                          <m:e>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e>
                          <m: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𝑛</m:t>
                            </m:r>
                          </m:sub>
                        </m:sSub>
                        <m:r>
                          <a:rPr lang="uk-UA"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e>
                    </m:d>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яка містить нескінченну кількість елементів, називається нескінченною. Так, множина слухачів в даній аудиторії — скінченна, а множина трикутників, які можна вписати в дане коло,— нескінченна.</a:t>
                </a:r>
              </a:p>
              <a:p>
                <a:pPr indent="0" algn="just" eaLnBrk="0" fontAlgn="base" hangingPunct="0">
                  <a:spcBef>
                    <a:spcPct val="0"/>
                  </a:spcBef>
                  <a:spcAft>
                    <a:spcPct val="0"/>
                  </a:spcAft>
                  <a:buNone/>
                </a:pPr>
                <a:r>
                  <a:rPr lang="en-US"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Множина</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яка не містить жодного елемента, називається порожньою і позначається символом </a:t>
                </a:r>
                <a14:m>
                  <m:oMath xmlns:m="http://schemas.openxmlformats.org/officeDocument/2006/math">
                    <m:r>
                      <a:rPr lang="ru-RU"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m:t>
                    </m:r>
                  </m:oMath>
                </a14:m>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Прикладом порожньої множини є множина дійсних коренів рівняння</a:t>
                </a:r>
                <a:r>
                  <a:rPr lang="en-US"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14:m>
                  <m:oMath xmlns:m="http://schemas.openxmlformats.org/officeDocument/2006/math">
                    <m:sSup>
                      <m:sSupPr>
                        <m:ctrlPr>
                          <a:rPr lang="uk-UA" sz="2600" i="1">
                            <a:solidFill>
                              <a:srgbClr val="000000"/>
                            </a:solidFill>
                            <a:latin typeface="Cambria Math"/>
                            <a:ea typeface="Arial Unicode MS" panose="020B0604020202020204" pitchFamily="34" charset="-128"/>
                            <a:cs typeface="Times New Roman" panose="02020603050405020304" pitchFamily="18" charset="0"/>
                          </a:rPr>
                        </m:ctrlPr>
                      </m:sSupPr>
                      <m:e>
                        <m:r>
                          <a:rPr lang="ru-RU"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𝑥</m:t>
                        </m:r>
                      </m:e>
                      <m:sup>
                        <m:r>
                          <a:rPr lang="ru-RU"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2</m:t>
                        </m:r>
                      </m:sup>
                    </m:sSup>
                    <m:r>
                      <a:rPr lang="ru-RU" sz="2600">
                        <a:solidFill>
                          <a:srgbClr val="000000"/>
                        </a:solidFill>
                        <a:latin typeface="Cambria Math" panose="02040503050406030204" pitchFamily="18" charset="0"/>
                        <a:ea typeface="Arial Unicode MS" panose="020B0604020202020204" pitchFamily="34" charset="-128"/>
                        <a:cs typeface="Times New Roman" panose="02020603050405020304" pitchFamily="18" charset="0"/>
                      </a:rPr>
                      <m:t>+1=0</m:t>
                    </m:r>
                  </m:oMath>
                </a14:m>
                <a:r>
                  <a:rPr lang="ru-RU"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uk-UA" sz="26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indent="0" algn="just" eaLnBrk="0" fontAlgn="base" hangingPunct="0">
                  <a:spcBef>
                    <a:spcPct val="0"/>
                  </a:spcBef>
                  <a:spcAft>
                    <a:spcPct val="0"/>
                  </a:spcAft>
                  <a:buNone/>
                </a:pPr>
                <a:endParaRPr lang="uk-UA"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405244"/>
                <a:ext cx="10515600" cy="6068291"/>
              </a:xfrm>
              <a:blipFill rotWithShape="0">
                <a:blip r:embed="rId2"/>
                <a:stretch>
                  <a:fillRect t="-1908" r="-986"/>
                </a:stretch>
              </a:blipFill>
            </p:spPr>
            <p:txBody>
              <a:bodyPr/>
              <a:lstStyle/>
              <a:p>
                <a:r>
                  <a:rPr lang="uk-UA">
                    <a:noFill/>
                  </a:rPr>
                  <a:t> </a:t>
                </a:r>
              </a:p>
            </p:txBody>
          </p:sp>
        </mc:Fallback>
      </mc:AlternateContent>
    </p:spTree>
    <p:extLst>
      <p:ext uri="{BB962C8B-B14F-4D97-AF65-F5344CB8AC3E}">
        <p14:creationId xmlns:p14="http://schemas.microsoft.com/office/powerpoint/2010/main" val="322462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249382"/>
                <a:ext cx="10515600" cy="6348845"/>
              </a:xfrm>
            </p:spPr>
            <p:txBody>
              <a:bodyPr>
                <a:normAutofit fontScale="77500" lnSpcReduction="20000"/>
              </a:bodyPr>
              <a:lstStyle/>
              <a:p>
                <a:pPr indent="0" algn="just" eaLnBrk="0" fontAlgn="base" hangingPunct="0">
                  <a:lnSpc>
                    <a:spcPct val="110000"/>
                  </a:lnSpc>
                  <a:spcBef>
                    <a:spcPct val="0"/>
                  </a:spcBef>
                  <a:spcAft>
                    <a:spcPct val="0"/>
                  </a:spcAft>
                  <a:buNone/>
                </a:pPr>
                <a:r>
                  <a:rPr lang="en-US" dirty="0" smtClean="0"/>
                  <a:t>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Нехай задано дві множини А і В. Якщо кожен елемент множини А є елементом множини В, то множину А називають підмножиною множини В і пишуть </a:t>
                </a:r>
                <a14:m>
                  <m:oMath xmlns:m="http://schemas.openxmlformats.org/officeDocument/2006/math">
                    <m:r>
                      <a:rPr lang="uk-UA" sz="3100">
                        <a:solidFill>
                          <a:srgbClr val="000000"/>
                        </a:solidFill>
                        <a:latin typeface="Cambria Math"/>
                        <a:ea typeface="Arial Unicode MS" panose="020B0604020202020204" pitchFamily="34" charset="-128"/>
                        <a:cs typeface="Times New Roman" panose="02020603050405020304" pitchFamily="18" charset="0"/>
                      </a:rPr>
                      <m:t>𝐴</m:t>
                    </m:r>
                    <m:r>
                      <a:rPr lang="uk-UA" sz="3100">
                        <a:solidFill>
                          <a:srgbClr val="000000"/>
                        </a:solidFill>
                        <a:latin typeface="Cambria Math"/>
                        <a:ea typeface="Arial Unicode MS" panose="020B0604020202020204" pitchFamily="34" charset="-128"/>
                        <a:cs typeface="Times New Roman" panose="02020603050405020304" pitchFamily="18" charset="0"/>
                      </a:rPr>
                      <m:t>⊂</m:t>
                    </m:r>
                    <m:r>
                      <a:rPr lang="uk-UA" sz="3100">
                        <a:solidFill>
                          <a:srgbClr val="000000"/>
                        </a:solidFill>
                        <a:latin typeface="Cambria Math"/>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або </a:t>
                </a:r>
                <a14:m>
                  <m:oMath xmlns:m="http://schemas.openxmlformats.org/officeDocument/2006/math">
                    <m:r>
                      <a:rPr lang="uk-UA" sz="3100">
                        <a:solidFill>
                          <a:srgbClr val="000000"/>
                        </a:solidFill>
                        <a:latin typeface="Cambria Math"/>
                        <a:ea typeface="Arial Unicode MS" panose="020B0604020202020204" pitchFamily="34" charset="-128"/>
                        <a:cs typeface="Times New Roman" panose="02020603050405020304" pitchFamily="18" charset="0"/>
                      </a:rPr>
                      <m:t> </m:t>
                    </m:r>
                    <m:r>
                      <a:rPr lang="en-US" sz="3100">
                        <a:solidFill>
                          <a:srgbClr val="000000"/>
                        </a:solidFill>
                        <a:latin typeface="Cambria Math"/>
                        <a:ea typeface="Arial Unicode MS" panose="020B0604020202020204" pitchFamily="34" charset="-128"/>
                        <a:cs typeface="Times New Roman" panose="02020603050405020304" pitchFamily="18" charset="0"/>
                      </a:rPr>
                      <m:t>𝐵</m:t>
                    </m:r>
                    <m:r>
                      <a:rPr lang="en-US" sz="3100">
                        <a:solidFill>
                          <a:srgbClr val="000000"/>
                        </a:solidFill>
                        <a:latin typeface="Cambria Math"/>
                        <a:ea typeface="Arial Unicode MS" panose="020B0604020202020204" pitchFamily="34" charset="-128"/>
                        <a:cs typeface="Times New Roman" panose="02020603050405020304" pitchFamily="18" charset="0"/>
                      </a:rPr>
                      <m:t>⊃</m:t>
                    </m:r>
                    <m:r>
                      <a:rPr lang="en-US" sz="3100">
                        <a:solidFill>
                          <a:srgbClr val="000000"/>
                        </a:solidFill>
                        <a:latin typeface="Cambria Math"/>
                        <a:ea typeface="Arial Unicode MS" panose="020B0604020202020204" pitchFamily="34" charset="-128"/>
                        <a:cs typeface="Times New Roman" panose="02020603050405020304" pitchFamily="18" charset="0"/>
                      </a:rPr>
                      <m:t>𝐴</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міститься в </a:t>
                </a:r>
                <a:r>
                  <a:rPr lang="uk-UA" sz="3100"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В</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або «В містить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Наприклад</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множина натуральних чисел є</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підмножиною цілих чисел. </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Очевидно, що кожна множина є своєю підмножиною і порожня множина є підмножиною будь-якої множини. </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Якщо множини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В містять одні і ті самі елементи, тобто </a:t>
                </a:r>
                <a14:m>
                  <m:oMath xmlns:m="http://schemas.openxmlformats.org/officeDocument/2006/math">
                    <m:r>
                      <a:rPr lang="uk-UA" sz="3100">
                        <a:solidFill>
                          <a:srgbClr val="000000"/>
                        </a:solidFill>
                        <a:latin typeface="Cambria Math"/>
                        <a:ea typeface="Arial Unicode MS" panose="020B0604020202020204" pitchFamily="34" charset="-128"/>
                        <a:cs typeface="Times New Roman" panose="02020603050405020304" pitchFamily="18" charset="0"/>
                      </a:rPr>
                      <m:t>𝐴</m:t>
                    </m:r>
                    <m:r>
                      <a:rPr lang="uk-UA" sz="3100">
                        <a:solidFill>
                          <a:srgbClr val="000000"/>
                        </a:solidFill>
                        <a:latin typeface="Cambria Math"/>
                        <a:ea typeface="Arial Unicode MS" panose="020B0604020202020204" pitchFamily="34" charset="-128"/>
                        <a:cs typeface="Times New Roman" panose="02020603050405020304" pitchFamily="18" charset="0"/>
                      </a:rPr>
                      <m:t>⊂</m:t>
                    </m:r>
                    <m:r>
                      <a:rPr lang="uk-UA" sz="3100">
                        <a:solidFill>
                          <a:srgbClr val="000000"/>
                        </a:solidFill>
                        <a:latin typeface="Cambria Math"/>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a:t>
                </a:r>
                <a14:m>
                  <m:oMath xmlns:m="http://schemas.openxmlformats.org/officeDocument/2006/math">
                    <m:r>
                      <a:rPr lang="uk-UA" sz="3100">
                        <a:solidFill>
                          <a:srgbClr val="000000"/>
                        </a:solidFill>
                        <a:latin typeface="Cambria Math"/>
                        <a:ea typeface="Arial Unicode MS" panose="020B0604020202020204" pitchFamily="34" charset="-128"/>
                        <a:cs typeface="Times New Roman" panose="02020603050405020304" pitchFamily="18" charset="0"/>
                      </a:rPr>
                      <m:t>𝐵</m:t>
                    </m:r>
                    <m:r>
                      <a:rPr lang="uk-UA" sz="3100">
                        <a:solidFill>
                          <a:srgbClr val="000000"/>
                        </a:solidFill>
                        <a:latin typeface="Cambria Math"/>
                        <a:ea typeface="Arial Unicode MS" panose="020B0604020202020204" pitchFamily="34" charset="-128"/>
                        <a:cs typeface="Times New Roman" panose="02020603050405020304" pitchFamily="18" charset="0"/>
                      </a:rPr>
                      <m:t>⊂</m:t>
                    </m:r>
                    <m:r>
                      <a:rPr lang="uk-UA" sz="3100">
                        <a:solidFill>
                          <a:srgbClr val="000000"/>
                        </a:solidFill>
                        <a:latin typeface="Cambria Math"/>
                        <a:ea typeface="Arial Unicode MS" panose="020B0604020202020204" pitchFamily="34" charset="-128"/>
                        <a:cs typeface="Times New Roman" panose="02020603050405020304" pitchFamily="18" charset="0"/>
                      </a:rPr>
                      <m:t>𝐴</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то їх називають рівними і пишуть </a:t>
                </a:r>
                <a14:m>
                  <m:oMath xmlns:m="http://schemas.openxmlformats.org/officeDocument/2006/math">
                    <m:r>
                      <a:rPr lang="uk-UA" sz="3100">
                        <a:solidFill>
                          <a:srgbClr val="000000"/>
                        </a:solidFill>
                        <a:latin typeface="Cambria Math"/>
                        <a:ea typeface="Arial Unicode MS" panose="020B0604020202020204" pitchFamily="34" charset="-128"/>
                        <a:cs typeface="Times New Roman" panose="02020603050405020304" pitchFamily="18" charset="0"/>
                      </a:rPr>
                      <m:t>𝐴</m:t>
                    </m:r>
                    <m:r>
                      <a:rPr lang="uk-UA" sz="3100">
                        <a:solidFill>
                          <a:srgbClr val="000000"/>
                        </a:solidFill>
                        <a:latin typeface="Cambria Math"/>
                        <a:ea typeface="Arial Unicode MS" panose="020B0604020202020204" pitchFamily="34" charset="-128"/>
                        <a:cs typeface="Times New Roman" panose="02020603050405020304" pitchFamily="18" charset="0"/>
                      </a:rPr>
                      <m:t>=</m:t>
                    </m:r>
                    <m:r>
                      <a:rPr lang="uk-UA" sz="3100">
                        <a:solidFill>
                          <a:srgbClr val="000000"/>
                        </a:solidFill>
                        <a:latin typeface="Cambria Math"/>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Визначимо деякі операції, які можна виконувати над множинами.</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Множину С, яка містить елементи, кожен з яких належить множині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або множині В, називають об'єднанням (сумою) множин А та В і позначають </a:t>
                </a:r>
                <a14:m>
                  <m:oMath xmlns:m="http://schemas.openxmlformats.org/officeDocument/2006/math">
                    <m:r>
                      <a:rPr lang="uk-UA" sz="3100">
                        <a:solidFill>
                          <a:srgbClr val="000000"/>
                        </a:solidFill>
                        <a:latin typeface="Cambria Math"/>
                        <a:ea typeface="Arial Unicode MS" panose="020B0604020202020204" pitchFamily="34" charset="-128"/>
                        <a:cs typeface="Times New Roman" panose="02020603050405020304" pitchFamily="18" charset="0"/>
                      </a:rPr>
                      <m:t>𝐶</m:t>
                    </m:r>
                    <m:r>
                      <a:rPr lang="uk-UA" sz="3100">
                        <a:solidFill>
                          <a:srgbClr val="000000"/>
                        </a:solidFill>
                        <a:latin typeface="Cambria Math"/>
                        <a:ea typeface="Arial Unicode MS" panose="020B0604020202020204" pitchFamily="34" charset="-128"/>
                        <a:cs typeface="Times New Roman" panose="02020603050405020304" pitchFamily="18" charset="0"/>
                      </a:rPr>
                      <m:t>=</m:t>
                    </m:r>
                    <m:r>
                      <a:rPr lang="uk-UA" sz="3100">
                        <a:solidFill>
                          <a:srgbClr val="000000"/>
                        </a:solidFill>
                        <a:latin typeface="Cambria Math"/>
                        <a:ea typeface="Arial Unicode MS" panose="020B0604020202020204" pitchFamily="34" charset="-128"/>
                        <a:cs typeface="Times New Roman" panose="02020603050405020304" pitchFamily="18" charset="0"/>
                      </a:rPr>
                      <m:t>𝐴</m:t>
                    </m:r>
                    <m:r>
                      <a:rPr lang="uk-UA" sz="3100">
                        <a:solidFill>
                          <a:srgbClr val="000000"/>
                        </a:solidFill>
                        <a:latin typeface="Cambria Math"/>
                        <a:ea typeface="Arial Unicode MS" panose="020B0604020202020204" pitchFamily="34" charset="-128"/>
                        <a:cs typeface="Times New Roman" panose="02020603050405020304" pitchFamily="18" charset="0"/>
                      </a:rPr>
                      <m:t>∪</m:t>
                    </m:r>
                    <m:r>
                      <a:rPr lang="uk-UA" sz="3100">
                        <a:solidFill>
                          <a:srgbClr val="000000"/>
                        </a:solidFill>
                        <a:latin typeface="Cambria Math"/>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(рис. 1, а</a:t>
                </a:r>
                <a:r>
                  <a:rPr lang="uk-UA" sz="31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Множину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D</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що складається з елементів, кожен з яких одночасно належить множинам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В, називають перерізом (добутком) множин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іВі</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позначають </a:t>
                </a:r>
                <a14:m>
                  <m:oMath xmlns:m="http://schemas.openxmlformats.org/officeDocument/2006/math">
                    <m:r>
                      <a:rPr lang="uk-UA" sz="3100">
                        <a:solidFill>
                          <a:srgbClr val="000000"/>
                        </a:solidFill>
                        <a:latin typeface="Cambria Math"/>
                        <a:ea typeface="Arial Unicode MS" panose="020B0604020202020204" pitchFamily="34" charset="-128"/>
                        <a:cs typeface="Times New Roman" panose="02020603050405020304" pitchFamily="18" charset="0"/>
                      </a:rPr>
                      <m:t>𝐷</m:t>
                    </m:r>
                    <m:r>
                      <a:rPr lang="uk-UA" sz="3100">
                        <a:solidFill>
                          <a:srgbClr val="000000"/>
                        </a:solidFill>
                        <a:latin typeface="Cambria Math"/>
                        <a:ea typeface="Arial Unicode MS" panose="020B0604020202020204" pitchFamily="34" charset="-128"/>
                        <a:cs typeface="Times New Roman" panose="02020603050405020304" pitchFamily="18" charset="0"/>
                      </a:rPr>
                      <m:t>=</m:t>
                    </m:r>
                    <m:r>
                      <a:rPr lang="uk-UA" sz="3100">
                        <a:solidFill>
                          <a:srgbClr val="000000"/>
                        </a:solidFill>
                        <a:latin typeface="Cambria Math"/>
                        <a:ea typeface="Arial Unicode MS" panose="020B0604020202020204" pitchFamily="34" charset="-128"/>
                        <a:cs typeface="Times New Roman" panose="02020603050405020304" pitchFamily="18" charset="0"/>
                      </a:rPr>
                      <m:t>𝐴</m:t>
                    </m:r>
                    <m:r>
                      <a:rPr lang="uk-UA" sz="3100">
                        <a:solidFill>
                          <a:srgbClr val="000000"/>
                        </a:solidFill>
                        <a:latin typeface="Cambria Math"/>
                        <a:ea typeface="Arial Unicode MS" panose="020B0604020202020204" pitchFamily="34" charset="-128"/>
                        <a:cs typeface="Times New Roman" panose="02020603050405020304" pitchFamily="18" charset="0"/>
                      </a:rPr>
                      <m:t>∩</m:t>
                    </m:r>
                    <m:r>
                      <a:rPr lang="uk-UA" sz="3100">
                        <a:solidFill>
                          <a:srgbClr val="000000"/>
                        </a:solidFill>
                        <a:latin typeface="Cambria Math"/>
                        <a:ea typeface="Arial Unicode MS" panose="020B0604020202020204" pitchFamily="34" charset="-128"/>
                        <a:cs typeface="Times New Roman" panose="02020603050405020304" pitchFamily="18" charset="0"/>
                      </a:rPr>
                      <m:t>𝐵</m:t>
                    </m:r>
                  </m:oMath>
                </a14:m>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(рис. 1, б). </a:t>
                </a:r>
              </a:p>
              <a:p>
                <a:pPr indent="0" algn="just" eaLnBrk="0" fontAlgn="base" hangingPunct="0">
                  <a:lnSpc>
                    <a:spcPct val="110000"/>
                  </a:lnSpc>
                  <a:spcBef>
                    <a:spcPct val="0"/>
                  </a:spcBef>
                  <a:spcAft>
                    <a:spcPct val="0"/>
                  </a:spcAft>
                  <a:buNone/>
                </a:pP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Множину Е, що складається з елементів, кожен з яких належить множині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не належить множині В, називають різницею множин </a:t>
                </a:r>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і В і Позначають </a:t>
                </a:r>
                <a14:m>
                  <m:oMath xmlns:m="http://schemas.openxmlformats.org/officeDocument/2006/math">
                    <m:r>
                      <a:rPr lang="en-US" sz="3100">
                        <a:solidFill>
                          <a:srgbClr val="000000"/>
                        </a:solidFill>
                        <a:latin typeface="Cambria Math"/>
                        <a:ea typeface="Arial Unicode MS" panose="020B0604020202020204" pitchFamily="34" charset="-128"/>
                        <a:cs typeface="Times New Roman" panose="02020603050405020304" pitchFamily="18" charset="0"/>
                      </a:rPr>
                      <m:t>𝐸</m:t>
                    </m:r>
                    <m:r>
                      <a:rPr lang="en-US" sz="3100">
                        <a:solidFill>
                          <a:srgbClr val="000000"/>
                        </a:solidFill>
                        <a:latin typeface="Cambria Math"/>
                        <a:ea typeface="Arial Unicode MS" panose="020B0604020202020204" pitchFamily="34" charset="-128"/>
                        <a:cs typeface="Times New Roman" panose="02020603050405020304" pitchFamily="18" charset="0"/>
                      </a:rPr>
                      <m:t>=</m:t>
                    </m:r>
                    <m:r>
                      <a:rPr lang="en-US" sz="3100">
                        <a:solidFill>
                          <a:srgbClr val="000000"/>
                        </a:solidFill>
                        <a:latin typeface="Cambria Math"/>
                        <a:ea typeface="Arial Unicode MS" panose="020B0604020202020204" pitchFamily="34" charset="-128"/>
                        <a:cs typeface="Times New Roman" panose="02020603050405020304" pitchFamily="18" charset="0"/>
                      </a:rPr>
                      <m:t>𝐴</m:t>
                    </m:r>
                    <m:r>
                      <a:rPr lang="en-US" sz="3100">
                        <a:solidFill>
                          <a:srgbClr val="000000"/>
                        </a:solidFill>
                        <a:latin typeface="Cambria Math"/>
                        <a:ea typeface="Arial Unicode MS" panose="020B0604020202020204" pitchFamily="34" charset="-128"/>
                        <a:cs typeface="Times New Roman" panose="02020603050405020304" pitchFamily="18" charset="0"/>
                      </a:rPr>
                      <m:t>\</m:t>
                    </m:r>
                    <m:r>
                      <a:rPr lang="en-US" sz="3100">
                        <a:solidFill>
                          <a:srgbClr val="000000"/>
                        </a:solidFill>
                        <a:latin typeface="Cambria Math"/>
                        <a:ea typeface="Arial Unicode MS" panose="020B0604020202020204" pitchFamily="34" charset="-128"/>
                        <a:cs typeface="Times New Roman" panose="02020603050405020304" pitchFamily="18" charset="0"/>
                      </a:rPr>
                      <m:t>𝐵</m:t>
                    </m:r>
                  </m:oMath>
                </a14:m>
                <a:r>
                  <a:rPr lang="en-US"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31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(рис. 1, в). </a:t>
                </a:r>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249382"/>
                <a:ext cx="10515600" cy="6348845"/>
              </a:xfrm>
              <a:blipFill rotWithShape="0">
                <a:blip r:embed="rId2"/>
                <a:stretch>
                  <a:fillRect t="-1345" r="-870"/>
                </a:stretch>
              </a:blipFill>
            </p:spPr>
            <p:txBody>
              <a:bodyPr/>
              <a:lstStyle/>
              <a:p>
                <a:r>
                  <a:rPr lang="uk-UA">
                    <a:noFill/>
                  </a:rPr>
                  <a:t> </a:t>
                </a:r>
              </a:p>
            </p:txBody>
          </p:sp>
        </mc:Fallback>
      </mc:AlternateContent>
    </p:spTree>
    <p:extLst>
      <p:ext uri="{BB962C8B-B14F-4D97-AF65-F5344CB8AC3E}">
        <p14:creationId xmlns:p14="http://schemas.microsoft.com/office/powerpoint/2010/main" val="403035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071" y="920532"/>
            <a:ext cx="8514919" cy="5002286"/>
          </a:xfrm>
          <a:prstGeom prst="rect">
            <a:avLst/>
          </a:prstGeom>
          <a:noFill/>
          <a:ln>
            <a:noFill/>
          </a:ln>
        </p:spPr>
      </p:pic>
    </p:spTree>
    <p:extLst>
      <p:ext uri="{BB962C8B-B14F-4D97-AF65-F5344CB8AC3E}">
        <p14:creationId xmlns:p14="http://schemas.microsoft.com/office/powerpoint/2010/main" val="338130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7484"/>
          </a:xfrm>
        </p:spPr>
        <p:txBody>
          <a:bodyPr/>
          <a:lstStyle/>
          <a:p>
            <a:pPr algn="ctr"/>
            <a:r>
              <a:rPr lang="uk-UA" b="1" dirty="0" smtClean="0"/>
              <a:t>Квантори</a:t>
            </a:r>
            <a:endParaRPr lang="uk-UA" b="1"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132610"/>
                <a:ext cx="10515600" cy="5330535"/>
              </a:xfrm>
            </p:spPr>
            <p:txBody>
              <a:bodyPr>
                <a:normAutofit/>
              </a:bodyPr>
              <a:lstStyle/>
              <a:p>
                <a:pPr marL="0" indent="0">
                  <a:buNone/>
                </a:pPr>
                <a:r>
                  <a:rPr lang="uk-UA" sz="3600" dirty="0" smtClean="0"/>
                  <a:t>Загальноп</a:t>
                </a:r>
                <a:r>
                  <a:rPr lang="ru-RU" sz="3600" dirty="0" err="1"/>
                  <a:t>рийняті</a:t>
                </a:r>
                <a:r>
                  <a:rPr lang="ru-RU" sz="3600" dirty="0"/>
                  <a:t> </a:t>
                </a:r>
                <a:r>
                  <a:rPr lang="uk-UA" sz="3600" dirty="0"/>
                  <a:t>в математиці символи і позначення називають кванторами: </a:t>
                </a:r>
                <a:endParaRPr lang="uk-UA" sz="3600" i="1" dirty="0" smtClean="0"/>
              </a:p>
              <a:p>
                <a:pPr marL="0" indent="0">
                  <a:buNone/>
                </a:pPr>
                <a14:m>
                  <m:oMath xmlns:m="http://schemas.openxmlformats.org/officeDocument/2006/math">
                    <m:r>
                      <a:rPr lang="uk-UA" sz="3600" i="1">
                        <a:latin typeface="Cambria Math" panose="02040503050406030204" pitchFamily="18" charset="0"/>
                      </a:rPr>
                      <m:t>⟺</m:t>
                    </m:r>
                  </m:oMath>
                </a14:m>
                <a:r>
                  <a:rPr lang="uk-UA" sz="3600" dirty="0"/>
                  <a:t> </a:t>
                </a:r>
                <a14:m>
                  <m:oMath xmlns:m="http://schemas.openxmlformats.org/officeDocument/2006/math">
                    <m:r>
                      <a:rPr lang="uk-UA" sz="3600" i="1">
                        <a:latin typeface="Cambria Math" panose="02040503050406030204" pitchFamily="18" charset="0"/>
                      </a:rPr>
                      <m:t>−</m:t>
                    </m:r>
                  </m:oMath>
                </a14:m>
                <a:r>
                  <a:rPr lang="uk-UA" sz="3600" dirty="0" smtClean="0"/>
                  <a:t> рівносильно</a:t>
                </a:r>
                <a:r>
                  <a:rPr lang="uk-UA" sz="3600" dirty="0"/>
                  <a:t>, </a:t>
                </a:r>
                <a:endParaRPr lang="uk-UA" sz="3600" dirty="0" smtClean="0"/>
              </a:p>
              <a:p>
                <a:pPr marL="0" indent="0">
                  <a:buNone/>
                </a:pPr>
                <a14:m>
                  <m:oMath xmlns:m="http://schemas.openxmlformats.org/officeDocument/2006/math">
                    <m:r>
                      <a:rPr lang="uk-UA" sz="3600" i="1">
                        <a:latin typeface="Cambria Math" panose="02040503050406030204" pitchFamily="18" charset="0"/>
                      </a:rPr>
                      <m:t>⇒</m:t>
                    </m:r>
                  </m:oMath>
                </a14:m>
                <a:r>
                  <a:rPr lang="uk-UA" sz="3600" dirty="0" smtClean="0"/>
                  <a:t> </a:t>
                </a:r>
                <a14:m>
                  <m:oMath xmlns:m="http://schemas.openxmlformats.org/officeDocument/2006/math">
                    <m:r>
                      <a:rPr lang="uk-UA" sz="3600" i="1">
                        <a:latin typeface="Cambria Math" panose="02040503050406030204" pitchFamily="18" charset="0"/>
                      </a:rPr>
                      <m:t>− </m:t>
                    </m:r>
                  </m:oMath>
                </a14:m>
                <a:r>
                  <a:rPr lang="uk-UA" sz="3600" dirty="0"/>
                  <a:t>слідує, </a:t>
                </a:r>
                <a:endParaRPr lang="uk-UA" sz="3600" i="1" dirty="0" smtClean="0"/>
              </a:p>
              <a:p>
                <a:pPr marL="0" indent="0">
                  <a:buNone/>
                </a:pPr>
                <a14:m>
                  <m:oMath xmlns:m="http://schemas.openxmlformats.org/officeDocument/2006/math">
                    <m:r>
                      <a:rPr lang="uk-UA" sz="3600" i="1">
                        <a:latin typeface="Cambria Math" panose="02040503050406030204" pitchFamily="18" charset="0"/>
                      </a:rPr>
                      <m:t>∃</m:t>
                    </m:r>
                    <m:r>
                      <a:rPr lang="uk-UA" sz="3600" b="0" i="1" smtClean="0">
                        <a:latin typeface="Cambria Math" panose="02040503050406030204" pitchFamily="18" charset="0"/>
                      </a:rPr>
                      <m:t> −</m:t>
                    </m:r>
                    <m:r>
                      <a:rPr lang="uk-UA" sz="3600" i="1">
                        <a:latin typeface="Cambria Math" panose="02040503050406030204" pitchFamily="18" charset="0"/>
                      </a:rPr>
                      <m:t> </m:t>
                    </m:r>
                  </m:oMath>
                </a14:m>
                <a:r>
                  <a:rPr lang="uk-UA" sz="3600" dirty="0"/>
                  <a:t>існує, </a:t>
                </a:r>
                <a:endParaRPr lang="uk-UA" sz="3600" dirty="0" smtClean="0"/>
              </a:p>
              <a:p>
                <a:pPr marL="0" indent="0">
                  <a:buNone/>
                </a:pPr>
                <a14:m>
                  <m:oMath xmlns:m="http://schemas.openxmlformats.org/officeDocument/2006/math">
                    <m:r>
                      <a:rPr lang="uk-UA" sz="3600" i="1">
                        <a:latin typeface="Cambria Math" panose="02040503050406030204" pitchFamily="18" charset="0"/>
                      </a:rPr>
                      <m:t>∃!</m:t>
                    </m:r>
                  </m:oMath>
                </a14:m>
                <a:r>
                  <a:rPr lang="uk-UA" sz="3600" dirty="0"/>
                  <a:t> </a:t>
                </a:r>
                <a14:m>
                  <m:oMath xmlns:m="http://schemas.openxmlformats.org/officeDocument/2006/math">
                    <m:r>
                      <a:rPr lang="uk-UA" sz="3600" i="1">
                        <a:latin typeface="Cambria Math" panose="02040503050406030204" pitchFamily="18" charset="0"/>
                      </a:rPr>
                      <m:t>−</m:t>
                    </m:r>
                  </m:oMath>
                </a14:m>
                <a:r>
                  <a:rPr lang="uk-UA" sz="3600" dirty="0"/>
                  <a:t> існує єдиний, єдина, єдине (в залежності від контексту), </a:t>
                </a:r>
                <a:endParaRPr lang="uk-UA" sz="3600" i="1" dirty="0" smtClean="0"/>
              </a:p>
              <a:p>
                <a:pPr marL="0" indent="0">
                  <a:buNone/>
                </a:pPr>
                <a14:m>
                  <m:oMath xmlns:m="http://schemas.openxmlformats.org/officeDocument/2006/math">
                    <m:r>
                      <a:rPr lang="uk-UA" sz="3600" i="1">
                        <a:latin typeface="Cambria Math" panose="02040503050406030204" pitchFamily="18" charset="0"/>
                      </a:rPr>
                      <m:t>∀</m:t>
                    </m:r>
                  </m:oMath>
                </a14:m>
                <a:r>
                  <a:rPr lang="uk-UA" sz="3600" dirty="0"/>
                  <a:t> </a:t>
                </a:r>
                <a14:m>
                  <m:oMath xmlns:m="http://schemas.openxmlformats.org/officeDocument/2006/math">
                    <m:r>
                      <a:rPr lang="uk-UA" sz="3600" i="1">
                        <a:latin typeface="Cambria Math" panose="02040503050406030204" pitchFamily="18" charset="0"/>
                      </a:rPr>
                      <m:t>− </m:t>
                    </m:r>
                  </m:oMath>
                </a14:m>
                <a:r>
                  <a:rPr lang="uk-UA" sz="3600" dirty="0"/>
                  <a:t>будь-який, довільний, всякий.</a:t>
                </a:r>
              </a:p>
              <a:p>
                <a:pPr marL="0" indent="0">
                  <a:buNone/>
                </a:pPr>
                <a:endParaRPr lang="uk-UA" sz="3600" dirty="0"/>
              </a:p>
              <a:p>
                <a:pPr marL="0" indent="0">
                  <a:buNone/>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132610"/>
                <a:ext cx="10515600" cy="5330535"/>
              </a:xfrm>
              <a:blipFill rotWithShape="0">
                <a:blip r:embed="rId2"/>
                <a:stretch>
                  <a:fillRect l="-1797" t="-2860"/>
                </a:stretch>
              </a:blipFill>
            </p:spPr>
            <p:txBody>
              <a:bodyPr/>
              <a:lstStyle/>
              <a:p>
                <a:r>
                  <a:rPr lang="uk-UA">
                    <a:noFill/>
                  </a:rPr>
                  <a:t> </a:t>
                </a:r>
              </a:p>
            </p:txBody>
          </p:sp>
        </mc:Fallback>
      </mc:AlternateContent>
    </p:spTree>
    <p:extLst>
      <p:ext uri="{BB962C8B-B14F-4D97-AF65-F5344CB8AC3E}">
        <p14:creationId xmlns:p14="http://schemas.microsoft.com/office/powerpoint/2010/main" val="149750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7200"/>
            <a:ext cx="10515600" cy="135082"/>
          </a:xfrm>
        </p:spPr>
        <p:txBody>
          <a:bodyPr>
            <a:normAutofit fontScale="90000"/>
          </a:bodyPr>
          <a:lstStyle/>
          <a:p>
            <a:pPr algn="ctr">
              <a:lnSpc>
                <a:spcPct val="100000"/>
              </a:lnSpc>
            </a:pPr>
            <a:r>
              <a:rPr lang="uk-UA" b="1" dirty="0" smtClean="0"/>
              <a:t/>
            </a:r>
            <a:br>
              <a:rPr lang="uk-UA" b="1" dirty="0" smtClean="0"/>
            </a:br>
            <a:r>
              <a:rPr lang="ru-RU" b="1" dirty="0" smtClean="0"/>
              <a:t>1.2. </a:t>
            </a:r>
            <a:r>
              <a:rPr lang="uk-UA" b="1" dirty="0"/>
              <a:t>Сталі і змінні величини</a:t>
            </a:r>
          </a:p>
        </p:txBody>
      </p:sp>
      <p:sp>
        <p:nvSpPr>
          <p:cNvPr id="3" name="Объект 2"/>
          <p:cNvSpPr>
            <a:spLocks noGrp="1"/>
          </p:cNvSpPr>
          <p:nvPr>
            <p:ph idx="1"/>
          </p:nvPr>
        </p:nvSpPr>
        <p:spPr>
          <a:xfrm>
            <a:off x="838200" y="1106905"/>
            <a:ext cx="10515600" cy="5070058"/>
          </a:xfrm>
        </p:spPr>
        <p:txBody>
          <a:bodyPr>
            <a:noAutofit/>
          </a:bodyPr>
          <a:lstStyle/>
          <a:p>
            <a:pPr marL="0" indent="342900" algn="just" eaLnBrk="0" fontAlgn="base" hangingPunct="0">
              <a:lnSpc>
                <a:spcPct val="100000"/>
              </a:lnSpc>
              <a:spcBef>
                <a:spcPct val="0"/>
              </a:spcBef>
              <a:spcAft>
                <a:spcPct val="0"/>
              </a:spcAft>
              <a:buNone/>
            </a:pPr>
            <a:r>
              <a:rPr lang="uk-UA"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Величина — одне з основних математичних понять, зміст якого з розвитком математики змінювався і узагальнювався. Це поняття настільки широке і всеохоплююче, що його важко визначити. Маса, сила, тиск, напруга, довжина, об’єм, дійсне число, вектор — все це приклади величин. </a:t>
            </a:r>
          </a:p>
          <a:p>
            <a:pPr marL="0" indent="342900" algn="just" eaLnBrk="0" fontAlgn="base" hangingPunct="0">
              <a:lnSpc>
                <a:spcPct val="100000"/>
              </a:lnSpc>
              <a:spcBef>
                <a:spcPct val="0"/>
              </a:spcBef>
              <a:spcAft>
                <a:spcPct val="0"/>
              </a:spcAft>
              <a:buNone/>
            </a:pPr>
            <a:r>
              <a:rPr lang="uk-UA"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На першій стадії під величиною розуміли те, що, виражаючись в певних одиницях (наприклад, довжина в метрах, маса — в грамах і т. д.), характеризується своїм числовим значенням.</a:t>
            </a:r>
          </a:p>
          <a:p>
            <a:pPr marL="0" indent="342900" algn="just" eaLnBrk="0" fontAlgn="base" hangingPunct="0">
              <a:lnSpc>
                <a:spcPct val="100000"/>
              </a:lnSpc>
              <a:spcBef>
                <a:spcPct val="0"/>
              </a:spcBef>
              <a:spcAft>
                <a:spcPct val="0"/>
              </a:spcAft>
              <a:buNone/>
            </a:pPr>
            <a:r>
              <a:rPr lang="uk-UA"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Згодом величинами стали і такі поняття, як число, вектор та інші. Величини в деякому процесі можуть набувати різних або однакових числових значень. У першому випадку величина називається змінною, у другому — сталою.</a:t>
            </a:r>
            <a:endParaRPr lang="uk-UA"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3503998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36311"/>
          </a:xfrm>
        </p:spPr>
        <p:txBody>
          <a:bodyPr/>
          <a:lstStyle/>
          <a:p>
            <a:r>
              <a:rPr lang="uk-UA" dirty="0"/>
              <a:t>Приклади.</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200" y="1101436"/>
                <a:ext cx="10515600" cy="5413664"/>
              </a:xfrm>
            </p:spPr>
            <p:txBody>
              <a:bodyPr>
                <a:noAutofit/>
              </a:bodyPr>
              <a:lstStyle/>
              <a:p>
                <a:pPr marL="0" indent="0" algn="just">
                  <a:buNone/>
                </a:pPr>
                <a:r>
                  <a:rPr lang="uk-UA" sz="3000" dirty="0" smtClean="0"/>
                  <a:t>1. Відношення </a:t>
                </a:r>
                <a:r>
                  <a:rPr lang="uk-UA" sz="3000" dirty="0"/>
                  <a:t>довжини кола до його діаметра є величина стала для всіх кіл і дорівнює </a:t>
                </a:r>
                <a:r>
                  <a:rPr lang="uk-UA" sz="3000" dirty="0" smtClean="0"/>
                  <a:t>числу </a:t>
                </a:r>
                <a14:m>
                  <m:oMath xmlns:m="http://schemas.openxmlformats.org/officeDocument/2006/math">
                    <m:r>
                      <a:rPr lang="uk-UA" sz="3200" i="1">
                        <a:latin typeface="Cambria Math"/>
                      </a:rPr>
                      <m:t>𝜋</m:t>
                    </m:r>
                  </m:oMath>
                </a14:m>
                <a:r>
                  <a:rPr lang="uk-UA" sz="3000" dirty="0" smtClean="0"/>
                  <a:t>.</a:t>
                </a:r>
                <a:endParaRPr lang="uk-UA" sz="3000" dirty="0"/>
              </a:p>
              <a:p>
                <a:pPr marL="0" lvl="0" indent="0" algn="just">
                  <a:buNone/>
                </a:pPr>
                <a:r>
                  <a:rPr lang="uk-UA" sz="3000" dirty="0" smtClean="0"/>
                  <a:t>2. Величина </a:t>
                </a:r>
                <a:r>
                  <a:rPr lang="uk-UA" sz="3000" i="1" dirty="0"/>
                  <a:t>х,</a:t>
                </a:r>
                <a:r>
                  <a:rPr lang="uk-UA" sz="3000" dirty="0"/>
                  <a:t> яка задовольняє умову </a:t>
                </a:r>
                <a:r>
                  <a:rPr lang="uk-UA" sz="3000" i="1" dirty="0"/>
                  <a:t>х</a:t>
                </a:r>
                <a:r>
                  <a:rPr lang="uk-UA" sz="3000" dirty="0"/>
                  <a:t> є [0: 1], є змінною величиною.</a:t>
                </a:r>
              </a:p>
              <a:p>
                <a:pPr marL="0" lvl="0" indent="0" algn="just">
                  <a:buNone/>
                </a:pPr>
                <a:r>
                  <a:rPr lang="uk-UA" sz="3000" dirty="0" smtClean="0"/>
                  <a:t>3. Якщо </a:t>
                </a:r>
                <a:r>
                  <a:rPr lang="uk-UA" sz="3000" dirty="0"/>
                  <a:t>в різних місцях і на різних глибинах озера вимірювати одночасно тиск води і її густину, то виявиться, що тиск — змінна величина, а густину можна вважа­ти величиною сталою.</a:t>
                </a:r>
              </a:p>
              <a:p>
                <a:pPr marL="0" indent="0" algn="just">
                  <a:buNone/>
                </a:pPr>
                <a:r>
                  <a:rPr lang="uk-UA" sz="3000" dirty="0"/>
                  <a:t>У перших двох прикладах стала і змінна величини визначаються точно. У третьому випадку густина води, хоч і незначно, але зміню­ється, тому вона є сталою тільки з певною точністю. В багатьох реальних явищах можна вказати величини, які лише умовно будуть сталими</a:t>
                </a:r>
                <a:r>
                  <a:rPr lang="uk-UA" sz="3000" dirty="0" smtClean="0"/>
                  <a:t>.</a:t>
                </a:r>
                <a:endParaRPr lang="uk-UA" sz="30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200" y="1101436"/>
                <a:ext cx="10515600" cy="5413664"/>
              </a:xfrm>
              <a:blipFill rotWithShape="0">
                <a:blip r:embed="rId2"/>
                <a:stretch>
                  <a:fillRect l="-1391" t="-2252" r="-1333" b="-3829"/>
                </a:stretch>
              </a:blipFill>
            </p:spPr>
            <p:txBody>
              <a:bodyPr/>
              <a:lstStyle/>
              <a:p>
                <a:r>
                  <a:rPr lang="uk-UA">
                    <a:noFill/>
                  </a:rPr>
                  <a:t> </a:t>
                </a:r>
              </a:p>
            </p:txBody>
          </p:sp>
        </mc:Fallback>
      </mc:AlternateContent>
    </p:spTree>
    <p:extLst>
      <p:ext uri="{BB962C8B-B14F-4D97-AF65-F5344CB8AC3E}">
        <p14:creationId xmlns:p14="http://schemas.microsoft.com/office/powerpoint/2010/main" val="1925180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2555</Words>
  <Application>Microsoft Office PowerPoint</Application>
  <PresentationFormat>Произвольный</PresentationFormat>
  <Paragraphs>114</Paragraphs>
  <Slides>30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2" baseType="lpstr">
      <vt:lpstr>Тема Office</vt:lpstr>
      <vt:lpstr>Уравнение</vt:lpstr>
      <vt:lpstr>Математичний аналіз</vt:lpstr>
      <vt:lpstr>ВСТУП ДО МАТЕМАТИЧНОГО АНАЛІЗУ </vt:lpstr>
      <vt:lpstr>§1. Функції.</vt:lpstr>
      <vt:lpstr>Презентация PowerPoint</vt:lpstr>
      <vt:lpstr>Презентация PowerPoint</vt:lpstr>
      <vt:lpstr>Презентация PowerPoint</vt:lpstr>
      <vt:lpstr>Квантори</vt:lpstr>
      <vt:lpstr> 1.2. Сталі і змінні величини</vt:lpstr>
      <vt:lpstr>Приклади.</vt:lpstr>
      <vt:lpstr>Презентация PowerPoint</vt:lpstr>
      <vt:lpstr>Презентация PowerPoint</vt:lpstr>
      <vt:lpstr>1.4. Способи задання функцій</vt:lpstr>
      <vt:lpstr>1.5. Класифікація елементарних функцій</vt:lpstr>
      <vt:lpstr>2. Показникова функція у = ах, а &gt; 0, a≠1.</vt:lpstr>
      <vt:lpstr>3. Логарифмічна функція у = log_a x, а &gt; 0, a≠1.</vt:lpstr>
      <vt:lpstr>4. Тригонометричні функції: у=sin х,  у=cos х,  у=tg х, у=ctg х </vt:lpstr>
      <vt:lpstr>5. Обернені тригонометричні функції: у=arcsin x, у=arccos х, у=arctg х, у=arcctgx.</vt:lpstr>
      <vt:lpstr>1.6. Складена функція (суперпозиція функцій)</vt:lpstr>
      <vt:lpstr>Приклади.</vt:lpstr>
      <vt:lpstr>Презентация PowerPoint</vt:lpstr>
      <vt:lpstr> § 2. ГРАНИЦЯ ФУНКЦІЇ. 2.1. Числова послідовність. </vt:lpstr>
      <vt:lpstr>Презентация PowerPoint</vt:lpstr>
      <vt:lpstr>2.2. Границя послідовності.</vt:lpstr>
      <vt:lpstr>2.3. Границя змінної величини.</vt:lpstr>
      <vt:lpstr>2.4. Нескінченно великі змінні величини.</vt:lpstr>
      <vt:lpstr>2.5. Властивості нескінченно великих величинин.</vt:lpstr>
      <vt:lpstr>2.6. Границя функції у точці.</vt:lpstr>
      <vt:lpstr>Презентация PowerPoint</vt:lpstr>
      <vt:lpstr>2.7. Нескінченно малі величини.</vt:lpstr>
      <vt:lpstr>2.8. Властивості нескінченно малих величин.</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Математичний аналіз</dc:title>
  <dc:creator>Прилипко О І.</dc:creator>
  <cp:lastModifiedBy>Давидчук С П</cp:lastModifiedBy>
  <cp:revision>38</cp:revision>
  <dcterms:created xsi:type="dcterms:W3CDTF">2017-09-05T06:47:19Z</dcterms:created>
  <dcterms:modified xsi:type="dcterms:W3CDTF">2017-11-27T10:17:43Z</dcterms:modified>
</cp:coreProperties>
</file>