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30"/>
  </p:notesMasterIdLst>
  <p:sldIdLst>
    <p:sldId id="338" r:id="rId2"/>
    <p:sldId id="337" r:id="rId3"/>
    <p:sldId id="260" r:id="rId4"/>
    <p:sldId id="343" r:id="rId5"/>
    <p:sldId id="341" r:id="rId6"/>
    <p:sldId id="342" r:id="rId7"/>
    <p:sldId id="345" r:id="rId8"/>
    <p:sldId id="344" r:id="rId9"/>
    <p:sldId id="348" r:id="rId10"/>
    <p:sldId id="346" r:id="rId11"/>
    <p:sldId id="349" r:id="rId12"/>
    <p:sldId id="351" r:id="rId13"/>
    <p:sldId id="350" r:id="rId14"/>
    <p:sldId id="352" r:id="rId15"/>
    <p:sldId id="353" r:id="rId16"/>
    <p:sldId id="354" r:id="rId17"/>
    <p:sldId id="355" r:id="rId18"/>
    <p:sldId id="356" r:id="rId19"/>
    <p:sldId id="357" r:id="rId20"/>
    <p:sldId id="359" r:id="rId21"/>
    <p:sldId id="360" r:id="rId22"/>
    <p:sldId id="358" r:id="rId23"/>
    <p:sldId id="363" r:id="rId24"/>
    <p:sldId id="361" r:id="rId25"/>
    <p:sldId id="362" r:id="rId26"/>
    <p:sldId id="364" r:id="rId27"/>
    <p:sldId id="365" r:id="rId28"/>
    <p:sldId id="366"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70" d="100"/>
          <a:sy n="70" d="100"/>
        </p:scale>
        <p:origin x="140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16.03.2023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16.03.2023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16.03.2023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16.03.2023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16.03.2023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16.03.2023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16.03.2023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16.03.2023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16.03.2023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16.03.2023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16.03.2023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16.03.2023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16.03.2023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just">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2200" b="1" dirty="0" smtClean="0">
                <a:solidFill>
                  <a:srgbClr val="FF0000"/>
                </a:solidFill>
                <a:latin typeface="Times New Roman" panose="02020603050405020304" pitchFamily="18" charset="0"/>
                <a:cs typeface="Times New Roman" panose="02020603050405020304" pitchFamily="18" charset="0"/>
              </a:rPr>
              <a:t>ПОБУДОВА СИСТЕМ АВТОМАТИЗОВАНОГО ПРОЕКТУВАННЯ.</a:t>
            </a:r>
            <a:endParaRPr lang="uk-UA" sz="2200" b="1" dirty="0">
              <a:solidFill>
                <a:srgbClr val="FF0000"/>
              </a:solidFill>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73152" y="117695"/>
            <a:ext cx="9144000" cy="5847755"/>
          </a:xfrm>
          <a:prstGeom prst="rect">
            <a:avLst/>
          </a:prstGeom>
        </p:spPr>
        <p:txBody>
          <a:bodyPr wrap="square">
            <a:spAutoFit/>
          </a:bodyPr>
          <a:lstStyle/>
          <a:p>
            <a:pPr indent="457200" algn="just"/>
            <a:r>
              <a:rPr lang="uk-UA" sz="2200" dirty="0" smtClean="0">
                <a:latin typeface="Times New Roman" panose="02020603050405020304" pitchFamily="18" charset="0"/>
                <a:cs typeface="Times New Roman" panose="02020603050405020304" pitchFamily="18" charset="0"/>
              </a:rPr>
              <a:t>Засоби автоматизованого проектування можна групувати за </a:t>
            </a:r>
            <a:r>
              <a:rPr lang="uk-UA" sz="2200" b="1" dirty="0" smtClean="0">
                <a:latin typeface="Times New Roman" panose="02020603050405020304" pitchFamily="18" charset="0"/>
                <a:cs typeface="Times New Roman" panose="02020603050405020304" pitchFamily="18" charset="0"/>
              </a:rPr>
              <a:t>видами забезпечення автоматизованого проектування</a:t>
            </a:r>
            <a:r>
              <a:rPr lang="uk-UA" sz="2200" dirty="0" smtClean="0">
                <a:latin typeface="Times New Roman" panose="02020603050405020304" pitchFamily="18" charset="0"/>
                <a:cs typeface="Times New Roman" panose="02020603050405020304" pitchFamily="18" charset="0"/>
              </a:rPr>
              <a:t>. </a:t>
            </a: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Технічне забезпечення САПР </a:t>
            </a:r>
            <a:r>
              <a:rPr lang="uk-UA" sz="2200" dirty="0" smtClean="0">
                <a:latin typeface="Times New Roman" panose="02020603050405020304" pitchFamily="18" charset="0"/>
                <a:cs typeface="Times New Roman" panose="02020603050405020304" pitchFamily="18" charset="0"/>
              </a:rPr>
              <a:t>представляє собою сукупність взаємозв'язаних і взаємодіючих технічних засобів, призначених для виконання автоматизованого проектування. </a:t>
            </a:r>
          </a:p>
          <a:p>
            <a:pPr indent="457200" algn="just"/>
            <a:r>
              <a:rPr lang="uk-UA" sz="2200" dirty="0" smtClean="0">
                <a:latin typeface="Times New Roman" panose="02020603050405020304" pitchFamily="18" charset="0"/>
                <a:cs typeface="Times New Roman" panose="02020603050405020304" pitchFamily="18" charset="0"/>
              </a:rPr>
              <a:t>Технічне забезпечення ділиться на групи засобів програмної обробки даних, підготовки вводу даних, відображення і документації, архіву проектних рівень, передачі даних. </a:t>
            </a: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Засоби програмної обробки </a:t>
            </a:r>
            <a:r>
              <a:rPr lang="uk-UA" sz="2200" dirty="0" smtClean="0">
                <a:latin typeface="Times New Roman" panose="02020603050405020304" pitchFamily="18" charset="0"/>
                <a:cs typeface="Times New Roman" panose="02020603050405020304" pitchFamily="18" charset="0"/>
              </a:rPr>
              <a:t>даних представлені процесорами і запам'ятовуючими пристроями. </a:t>
            </a: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Засоби підготовки, відображення, документування </a:t>
            </a:r>
            <a:r>
              <a:rPr lang="uk-UA" sz="2200" dirty="0" smtClean="0">
                <a:latin typeface="Times New Roman" panose="02020603050405020304" pitchFamily="18" charset="0"/>
                <a:cs typeface="Times New Roman" panose="02020603050405020304" pitchFamily="18" charset="0"/>
              </a:rPr>
              <a:t>даних служать для спілкування комп'ютера з людиною. </a:t>
            </a: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Засоби архіву </a:t>
            </a:r>
            <a:r>
              <a:rPr lang="uk-UA" sz="2200" dirty="0" smtClean="0">
                <a:latin typeface="Times New Roman" panose="02020603050405020304" pitchFamily="18" charset="0"/>
                <a:cs typeface="Times New Roman" panose="02020603050405020304" pitchFamily="18" charset="0"/>
              </a:rPr>
              <a:t>проектних рішень представлені зовнішніми запам'ятовуючими пристроями.</a:t>
            </a: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Математичне забезпечення САПР </a:t>
            </a:r>
            <a:r>
              <a:rPr lang="uk-UA" sz="2200" dirty="0" smtClean="0">
                <a:latin typeface="Times New Roman" panose="02020603050405020304" pitchFamily="18" charset="0"/>
                <a:cs typeface="Times New Roman" panose="02020603050405020304" pitchFamily="18" charset="0"/>
              </a:rPr>
              <a:t>об'єднує в собі математичні моделі об'єктів, що проектуються, методи і алгоритми виконання проектних процедур. </a:t>
            </a:r>
          </a:p>
        </p:txBody>
      </p:sp>
    </p:spTree>
    <p:extLst>
      <p:ext uri="{BB962C8B-B14F-4D97-AF65-F5344CB8AC3E}">
        <p14:creationId xmlns:p14="http://schemas.microsoft.com/office/powerpoint/2010/main" val="1726325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58091"/>
            <a:ext cx="9144000" cy="5847755"/>
          </a:xfrm>
          <a:prstGeom prst="rect">
            <a:avLst/>
          </a:prstGeom>
        </p:spPr>
        <p:txBody>
          <a:bodyPr wrap="square">
            <a:spAutoFit/>
          </a:bodyPr>
          <a:lstStyle/>
          <a:p>
            <a:pPr indent="457200" algn="just"/>
            <a:r>
              <a:rPr lang="uk-UA" sz="2200" dirty="0">
                <a:solidFill>
                  <a:srgbClr val="FF0000"/>
                </a:solidFill>
                <a:latin typeface="Times New Roman" panose="02020603050405020304" pitchFamily="18" charset="0"/>
                <a:cs typeface="Times New Roman" panose="02020603050405020304" pitchFamily="18" charset="0"/>
              </a:rPr>
              <a:t>Програмне забезпечення САПР </a:t>
            </a:r>
            <a:r>
              <a:rPr lang="uk-UA" sz="2200" dirty="0">
                <a:latin typeface="Times New Roman" panose="02020603050405020304" pitchFamily="18" charset="0"/>
                <a:cs typeface="Times New Roman" panose="02020603050405020304" pitchFamily="18" charset="0"/>
              </a:rPr>
              <a:t>об'єднує власне програми для систем обробки даних на машинних носіях і програмну документацію, необхідну для експлуатації програм. </a:t>
            </a:r>
            <a:endParaRPr lang="uk-UA" sz="2200" dirty="0" smtClean="0">
              <a:latin typeface="Times New Roman" panose="02020603050405020304" pitchFamily="18" charset="0"/>
              <a:cs typeface="Times New Roman" panose="02020603050405020304" pitchFamily="18" charset="0"/>
            </a:endParaRPr>
          </a:p>
          <a:p>
            <a:pPr indent="457200" algn="just"/>
            <a:r>
              <a:rPr lang="uk-UA" sz="2200" dirty="0" smtClean="0">
                <a:latin typeface="Times New Roman" panose="02020603050405020304" pitchFamily="18" charset="0"/>
                <a:cs typeface="Times New Roman" panose="02020603050405020304" pitchFamily="18" charset="0"/>
              </a:rPr>
              <a:t>Програмне </a:t>
            </a:r>
            <a:r>
              <a:rPr lang="uk-UA" sz="2200" dirty="0">
                <a:latin typeface="Times New Roman" panose="02020603050405020304" pitchFamily="18" charset="0"/>
                <a:cs typeface="Times New Roman" panose="02020603050405020304" pitchFamily="18" charset="0"/>
              </a:rPr>
              <a:t>забезпечення (ПЗ) ділиться на </a:t>
            </a:r>
            <a:r>
              <a:rPr lang="uk-UA" sz="2200" b="1" dirty="0">
                <a:latin typeface="Times New Roman" panose="02020603050405020304" pitchFamily="18" charset="0"/>
                <a:cs typeface="Times New Roman" panose="02020603050405020304" pitchFamily="18" charset="0"/>
              </a:rPr>
              <a:t>загальносистемне, базове і прикладне (спеціальне)</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Загальносистемне </a:t>
            </a:r>
            <a:r>
              <a:rPr lang="uk-UA" sz="2200" dirty="0">
                <a:solidFill>
                  <a:srgbClr val="FF0000"/>
                </a:solidFill>
                <a:latin typeface="Times New Roman" panose="02020603050405020304" pitchFamily="18" charset="0"/>
                <a:cs typeface="Times New Roman" panose="02020603050405020304" pitchFamily="18" charset="0"/>
              </a:rPr>
              <a:t>ПЗ </a:t>
            </a:r>
            <a:r>
              <a:rPr lang="uk-UA" sz="2200" dirty="0">
                <a:latin typeface="Times New Roman" panose="02020603050405020304" pitchFamily="18" charset="0"/>
                <a:cs typeface="Times New Roman" panose="02020603050405020304" pitchFamily="18" charset="0"/>
              </a:rPr>
              <a:t>призначено для організації функціонування технічних засобів (для розподілу ресурсів пам'яті, організації взаємодії, та ін.) і представлено операційними системами комп'ютера. Загальносистемне забезпечення ПЗ створюється для 33 багатьох користувачів і специфіку САПР не відображає. </a:t>
            </a:r>
            <a:endParaRPr lang="uk-UA" sz="2200" dirty="0" smtClean="0">
              <a:latin typeface="Times New Roman" panose="02020603050405020304" pitchFamily="18" charset="0"/>
              <a:cs typeface="Times New Roman" panose="02020603050405020304" pitchFamily="18" charset="0"/>
            </a:endParaRP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В </a:t>
            </a:r>
            <a:r>
              <a:rPr lang="uk-UA" sz="2200" dirty="0">
                <a:solidFill>
                  <a:srgbClr val="FF0000"/>
                </a:solidFill>
                <a:latin typeface="Times New Roman" panose="02020603050405020304" pitchFamily="18" charset="0"/>
                <a:cs typeface="Times New Roman" panose="02020603050405020304" pitchFamily="18" charset="0"/>
              </a:rPr>
              <a:t>базове ПЗ </a:t>
            </a:r>
            <a:r>
              <a:rPr lang="uk-UA" sz="2200" dirty="0">
                <a:latin typeface="Times New Roman" panose="02020603050405020304" pitchFamily="18" charset="0"/>
                <a:cs typeface="Times New Roman" panose="02020603050405020304" pitchFamily="18" charset="0"/>
              </a:rPr>
              <a:t>входять програми, що забезпечують правильне функціонування прикладних програм. </a:t>
            </a:r>
            <a:endParaRPr lang="uk-UA" sz="2200" dirty="0" smtClean="0">
              <a:latin typeface="Times New Roman" panose="02020603050405020304" pitchFamily="18" charset="0"/>
              <a:cs typeface="Times New Roman" panose="02020603050405020304" pitchFamily="18" charset="0"/>
            </a:endParaRP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В </a:t>
            </a:r>
            <a:r>
              <a:rPr lang="uk-UA" sz="2200" dirty="0">
                <a:solidFill>
                  <a:srgbClr val="FF0000"/>
                </a:solidFill>
                <a:latin typeface="Times New Roman" panose="02020603050405020304" pitchFamily="18" charset="0"/>
                <a:cs typeface="Times New Roman" panose="02020603050405020304" pitchFamily="18" charset="0"/>
              </a:rPr>
              <a:t>прикладному ПЗ </a:t>
            </a:r>
            <a:r>
              <a:rPr lang="uk-UA" sz="2200" dirty="0">
                <a:latin typeface="Times New Roman" panose="02020603050405020304" pitchFamily="18" charset="0"/>
                <a:cs typeface="Times New Roman" panose="02020603050405020304" pitchFamily="18" charset="0"/>
              </a:rPr>
              <a:t>реалізується математичне забезпечення для безпосереднього виконання проектних процедур. </a:t>
            </a:r>
            <a:endParaRPr lang="uk-UA" sz="2200" dirty="0" smtClean="0">
              <a:latin typeface="Times New Roman" panose="02020603050405020304" pitchFamily="18" charset="0"/>
              <a:cs typeface="Times New Roman" panose="02020603050405020304" pitchFamily="18" charset="0"/>
            </a:endParaRPr>
          </a:p>
          <a:p>
            <a:pPr indent="457200" algn="just"/>
            <a:r>
              <a:rPr lang="uk-UA" sz="2200" dirty="0" smtClean="0">
                <a:solidFill>
                  <a:srgbClr val="FF0000"/>
                </a:solidFill>
                <a:latin typeface="Times New Roman" panose="02020603050405020304" pitchFamily="18" charset="0"/>
                <a:cs typeface="Times New Roman" panose="02020603050405020304" pitchFamily="18" charset="0"/>
              </a:rPr>
              <a:t>Прикладне </a:t>
            </a:r>
            <a:r>
              <a:rPr lang="uk-UA" sz="2200" dirty="0">
                <a:solidFill>
                  <a:srgbClr val="FF0000"/>
                </a:solidFill>
                <a:latin typeface="Times New Roman" panose="02020603050405020304" pitchFamily="18" charset="0"/>
                <a:cs typeface="Times New Roman" panose="02020603050405020304" pitchFamily="18" charset="0"/>
              </a:rPr>
              <a:t>ПЗ </a:t>
            </a:r>
            <a:r>
              <a:rPr lang="uk-UA" sz="2200" dirty="0">
                <a:latin typeface="Times New Roman" panose="02020603050405020304" pitchFamily="18" charset="0"/>
                <a:cs typeface="Times New Roman" panose="02020603050405020304" pitchFamily="18" charset="0"/>
              </a:rPr>
              <a:t>звичайно має ферму пакетів прикладних програм, кожний з яких обслуговує певний етап процесу проектування або групу однотипних задач всередині різних етапів. </a:t>
            </a:r>
          </a:p>
        </p:txBody>
      </p:sp>
    </p:spTree>
    <p:extLst>
      <p:ext uri="{BB962C8B-B14F-4D97-AF65-F5344CB8AC3E}">
        <p14:creationId xmlns:p14="http://schemas.microsoft.com/office/powerpoint/2010/main" val="810354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54073"/>
            <a:ext cx="9144000" cy="550920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Інформаційне </a:t>
            </a:r>
            <a:r>
              <a:rPr lang="uk-UA" sz="2200" dirty="0">
                <a:solidFill>
                  <a:srgbClr val="FF0000"/>
                </a:solidFill>
                <a:latin typeface="Times New Roman" panose="02020603050405020304" pitchFamily="18" charset="0"/>
                <a:cs typeface="Times New Roman" panose="02020603050405020304" pitchFamily="18" charset="0"/>
              </a:rPr>
              <a:t>забезпечення САПР </a:t>
            </a:r>
            <a:r>
              <a:rPr lang="uk-UA" sz="2200" dirty="0">
                <a:latin typeface="Times New Roman" panose="02020603050405020304" pitchFamily="18" charset="0"/>
                <a:cs typeface="Times New Roman" panose="02020603050405020304" pitchFamily="18" charset="0"/>
              </a:rPr>
              <a:t>об'єднує найрізноманітніші дані, необхідні для виконання автоматизованого проектування. Ці дані можуть бути подані у вигляді документів на різних носіях і містять відомості </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ьббиииииьбі</a:t>
            </a:r>
            <a:r>
              <a:rPr lang="uk-UA" sz="2200" dirty="0" smtClean="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т.п</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Основна </a:t>
            </a:r>
            <a:r>
              <a:rPr lang="uk-UA" sz="2200" dirty="0">
                <a:latin typeface="Times New Roman" panose="02020603050405020304" pitchFamily="18" charset="0"/>
                <a:cs typeface="Times New Roman" panose="02020603050405020304" pitchFamily="18" charset="0"/>
              </a:rPr>
              <a:t>складова частина інформаційного забезпечення САПР - це </a:t>
            </a:r>
            <a:r>
              <a:rPr lang="uk-UA" sz="2200" dirty="0">
                <a:solidFill>
                  <a:srgbClr val="FF0000"/>
                </a:solidFill>
                <a:latin typeface="Times New Roman" panose="02020603050405020304" pitchFamily="18" charset="0"/>
                <a:cs typeface="Times New Roman" panose="02020603050405020304" pitchFamily="18" charset="0"/>
              </a:rPr>
              <a:t>банк даних</a:t>
            </a:r>
            <a:r>
              <a:rPr lang="uk-UA" sz="2200" dirty="0">
                <a:latin typeface="Times New Roman" panose="02020603050405020304" pitchFamily="18" charset="0"/>
                <a:cs typeface="Times New Roman" panose="02020603050405020304" pitchFamily="18" charset="0"/>
              </a:rPr>
              <a:t>, що є сукупністю засобів для централізованого накопичення і колективного використовування даних в САПР. Банк даних складається з </a:t>
            </a:r>
            <a:r>
              <a:rPr lang="uk-UA" sz="2200" b="1" dirty="0">
                <a:latin typeface="Times New Roman" panose="02020603050405020304" pitchFamily="18" charset="0"/>
                <a:cs typeface="Times New Roman" panose="02020603050405020304" pitchFamily="18" charset="0"/>
              </a:rPr>
              <a:t>бази даних і системи управління базою даних</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База </a:t>
            </a:r>
            <a:r>
              <a:rPr lang="uk-UA" sz="2200" dirty="0">
                <a:solidFill>
                  <a:srgbClr val="FF0000"/>
                </a:solidFill>
                <a:latin typeface="Times New Roman" panose="02020603050405020304" pitchFamily="18" charset="0"/>
                <a:cs typeface="Times New Roman" panose="02020603050405020304" pitchFamily="18" charset="0"/>
              </a:rPr>
              <a:t>даних </a:t>
            </a:r>
            <a:r>
              <a:rPr lang="uk-UA" sz="2200" dirty="0">
                <a:latin typeface="Times New Roman" panose="02020603050405020304" pitchFamily="18" charset="0"/>
                <a:cs typeface="Times New Roman" panose="02020603050405020304" pitchFamily="18" charset="0"/>
              </a:rPr>
              <a:t>- самі дані, що знаходяться у запам'ятовуючому пристрої комп'ютера і структуровані відповідно до прийнятих в банку даних правил.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Система </a:t>
            </a:r>
            <a:r>
              <a:rPr lang="uk-UA" sz="2200" dirty="0">
                <a:solidFill>
                  <a:srgbClr val="FF0000"/>
                </a:solidFill>
                <a:latin typeface="Times New Roman" panose="02020603050405020304" pitchFamily="18" charset="0"/>
                <a:cs typeface="Times New Roman" panose="02020603050405020304" pitchFamily="18" charset="0"/>
              </a:rPr>
              <a:t>управління базою даних (СУБД) </a:t>
            </a:r>
            <a:r>
              <a:rPr lang="uk-UA" sz="2200" dirty="0">
                <a:latin typeface="Times New Roman" panose="02020603050405020304" pitchFamily="18" charset="0"/>
                <a:cs typeface="Times New Roman" panose="02020603050405020304" pitchFamily="18" charset="0"/>
              </a:rPr>
              <a:t>- сукупність програмних засобів, що забезпечують функціонування банку даних. За допомогою СУБД, проводиться запис даних в банк даних, їх вибір по вимогах користувачів і прикладних програм, забезпечується захист даних від спотворення і від несанкціонованої о доступу та ін..</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1130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51344"/>
            <a:ext cx="9144000" cy="3816429"/>
          </a:xfrm>
          <a:prstGeom prst="rect">
            <a:avLst/>
          </a:prstGeom>
        </p:spPr>
        <p:txBody>
          <a:bodyPr wrap="square">
            <a:spAutoFit/>
          </a:bodyPr>
          <a:lstStyle/>
          <a:p>
            <a:pPr algn="just"/>
            <a:r>
              <a:rPr lang="uk-UA" sz="2200" dirty="0" smtClean="0">
                <a:solidFill>
                  <a:srgbClr val="FF0000"/>
                </a:solidFill>
                <a:latin typeface="Times New Roman" panose="02020603050405020304" pitchFamily="18" charset="0"/>
                <a:cs typeface="Times New Roman" panose="02020603050405020304" pitchFamily="18" charset="0"/>
              </a:rPr>
              <a:t>	Лінгвістичне </a:t>
            </a:r>
            <a:r>
              <a:rPr lang="uk-UA" sz="2200" dirty="0">
                <a:solidFill>
                  <a:srgbClr val="FF0000"/>
                </a:solidFill>
                <a:latin typeface="Times New Roman" panose="02020603050405020304" pitchFamily="18" charset="0"/>
                <a:cs typeface="Times New Roman" panose="02020603050405020304" pitchFamily="18" charset="0"/>
              </a:rPr>
              <a:t>забезпечення САПР </a:t>
            </a:r>
            <a:r>
              <a:rPr lang="uk-UA" sz="2200" dirty="0">
                <a:latin typeface="Times New Roman" panose="02020603050405020304" pitchFamily="18" charset="0"/>
                <a:cs typeface="Times New Roman" panose="02020603050405020304" pitchFamily="18" charset="0"/>
              </a:rPr>
              <a:t>представлено сукупністю мов, що застосовується для опису процедур автоматизованого проектування Основна частина лінгвістичного забезпечення - мови спілкування людини з </a:t>
            </a:r>
            <a:r>
              <a:rPr lang="uk-UA" sz="2200" dirty="0" smtClean="0">
                <a:latin typeface="Times New Roman" panose="02020603050405020304" pitchFamily="18" charset="0"/>
                <a:cs typeface="Times New Roman" panose="02020603050405020304" pitchFamily="18" charset="0"/>
              </a:rPr>
              <a:t>комп'ютером.</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Методичне </a:t>
            </a:r>
            <a:r>
              <a:rPr lang="uk-UA" sz="2200" dirty="0">
                <a:solidFill>
                  <a:srgbClr val="FF0000"/>
                </a:solidFill>
                <a:latin typeface="Times New Roman" panose="02020603050405020304" pitchFamily="18" charset="0"/>
                <a:cs typeface="Times New Roman" panose="02020603050405020304" pitchFamily="18" charset="0"/>
              </a:rPr>
              <a:t>забезпечення САПР </a:t>
            </a:r>
            <a:r>
              <a:rPr lang="uk-UA" sz="2200" dirty="0">
                <a:latin typeface="Times New Roman" panose="02020603050405020304" pitchFamily="18" charset="0"/>
                <a:cs typeface="Times New Roman" panose="02020603050405020304" pitchFamily="18" charset="0"/>
              </a:rPr>
              <a:t>- складають документи, що характеризують склад, правила відбору й експлуатації засобів автоматизованого </a:t>
            </a:r>
            <a:r>
              <a:rPr lang="uk-UA" sz="2200" dirty="0" smtClean="0">
                <a:latin typeface="Times New Roman" panose="02020603050405020304" pitchFamily="18" charset="0"/>
                <a:cs typeface="Times New Roman" panose="02020603050405020304" pitchFamily="18" charset="0"/>
              </a:rPr>
              <a:t>проектування.</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Організаційне </a:t>
            </a:r>
            <a:r>
              <a:rPr lang="uk-UA" sz="2200" dirty="0">
                <a:solidFill>
                  <a:srgbClr val="FF0000"/>
                </a:solidFill>
                <a:latin typeface="Times New Roman" panose="02020603050405020304" pitchFamily="18" charset="0"/>
                <a:cs typeface="Times New Roman" panose="02020603050405020304" pitchFamily="18" charset="0"/>
              </a:rPr>
              <a:t>забезпечення САПР </a:t>
            </a:r>
            <a:r>
              <a:rPr lang="uk-UA" sz="2200" dirty="0">
                <a:latin typeface="Times New Roman" panose="02020603050405020304" pitchFamily="18" charset="0"/>
                <a:cs typeface="Times New Roman" panose="02020603050405020304" pitchFamily="18" charset="0"/>
              </a:rPr>
              <a:t>включає в себе положення, інструкції, штатний розклад, кваліфікаційні вимоги та інші документи, що </a:t>
            </a:r>
            <a:r>
              <a:rPr lang="uk-UA" sz="2200" dirty="0" smtClean="0">
                <a:latin typeface="Times New Roman" panose="02020603050405020304" pitchFamily="18" charset="0"/>
                <a:cs typeface="Times New Roman" panose="02020603050405020304" pitchFamily="18" charset="0"/>
              </a:rPr>
              <a:t>регламентують </a:t>
            </a:r>
            <a:r>
              <a:rPr lang="uk-UA" sz="2200" dirty="0">
                <a:latin typeface="Times New Roman" panose="02020603050405020304" pitchFamily="18" charset="0"/>
                <a:cs typeface="Times New Roman" panose="02020603050405020304" pitchFamily="18" charset="0"/>
              </a:rPr>
              <a:t>організаційну структуру підрозділів проектної організації і взаємодію них підрозділів з засобами автоматизованого проектування.</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487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grpSp>
        <p:nvGrpSpPr>
          <p:cNvPr id="4" name="Группа 3"/>
          <p:cNvGrpSpPr/>
          <p:nvPr/>
        </p:nvGrpSpPr>
        <p:grpSpPr>
          <a:xfrm>
            <a:off x="2319528" y="1732046"/>
            <a:ext cx="4549140" cy="2628900"/>
            <a:chOff x="0" y="0"/>
            <a:chExt cx="4549140" cy="2628900"/>
          </a:xfrm>
        </p:grpSpPr>
        <p:sp>
          <p:nvSpPr>
            <p:cNvPr id="6" name="Надпись 1"/>
            <p:cNvSpPr txBox="1"/>
            <p:nvPr/>
          </p:nvSpPr>
          <p:spPr>
            <a:xfrm>
              <a:off x="1691640" y="105918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Комп’ютер</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Надпись 2"/>
            <p:cNvSpPr txBox="1"/>
            <p:nvPr/>
          </p:nvSpPr>
          <p:spPr>
            <a:xfrm>
              <a:off x="15240" y="107442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КГІ</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Надпись 3"/>
            <p:cNvSpPr txBox="1"/>
            <p:nvPr/>
          </p:nvSpPr>
          <p:spPr>
            <a:xfrm>
              <a:off x="1699260" y="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АЦЦП</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Надпись 4"/>
            <p:cNvSpPr txBox="1"/>
            <p:nvPr/>
          </p:nvSpPr>
          <p:spPr>
            <a:xfrm>
              <a:off x="1737360" y="211074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ГД</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Надпись 5"/>
            <p:cNvSpPr txBox="1"/>
            <p:nvPr/>
          </p:nvSpPr>
          <p:spPr>
            <a:xfrm>
              <a:off x="0" y="214884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АЦП</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Надпись 6"/>
            <p:cNvSpPr txBox="1"/>
            <p:nvPr/>
          </p:nvSpPr>
          <p:spPr>
            <a:xfrm>
              <a:off x="7620" y="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ГП</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Надпись 7"/>
            <p:cNvSpPr txBox="1"/>
            <p:nvPr/>
          </p:nvSpPr>
          <p:spPr>
            <a:xfrm>
              <a:off x="3390900" y="105156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ППД</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Прямая соединительная линия 13"/>
            <p:cNvCxnSpPr/>
            <p:nvPr/>
          </p:nvCxnSpPr>
          <p:spPr>
            <a:xfrm flipH="1" flipV="1">
              <a:off x="2232660" y="487680"/>
              <a:ext cx="22860" cy="571500"/>
            </a:xfrm>
            <a:prstGeom prst="line">
              <a:avLst/>
            </a:prstGeom>
          </p:spPr>
          <p:style>
            <a:lnRef idx="1">
              <a:schemeClr val="dk1"/>
            </a:lnRef>
            <a:fillRef idx="0">
              <a:schemeClr val="dk1"/>
            </a:fillRef>
            <a:effectRef idx="0">
              <a:schemeClr val="dk1"/>
            </a:effectRef>
            <a:fontRef idx="minor">
              <a:schemeClr val="tx1"/>
            </a:fontRef>
          </p:style>
        </p:cxnSp>
        <p:cxnSp>
          <p:nvCxnSpPr>
            <p:cNvPr id="15" name="Прямая соединительная линия 14"/>
            <p:cNvCxnSpPr/>
            <p:nvPr/>
          </p:nvCxnSpPr>
          <p:spPr>
            <a:xfrm>
              <a:off x="2278380" y="1546860"/>
              <a:ext cx="22860" cy="563880"/>
            </a:xfrm>
            <a:prstGeom prst="line">
              <a:avLst/>
            </a:prstGeom>
          </p:spPr>
          <p:style>
            <a:lnRef idx="1">
              <a:schemeClr val="dk1"/>
            </a:lnRef>
            <a:fillRef idx="0">
              <a:schemeClr val="dk1"/>
            </a:fillRef>
            <a:effectRef idx="0">
              <a:schemeClr val="dk1"/>
            </a:effectRef>
            <a:fontRef idx="minor">
              <a:schemeClr val="tx1"/>
            </a:fontRef>
          </p:style>
        </p:cxnSp>
        <p:cxnSp>
          <p:nvCxnSpPr>
            <p:cNvPr id="16" name="Прямая соединительная линия 15"/>
            <p:cNvCxnSpPr/>
            <p:nvPr/>
          </p:nvCxnSpPr>
          <p:spPr>
            <a:xfrm>
              <a:off x="1173480" y="1318260"/>
              <a:ext cx="518160" cy="0"/>
            </a:xfrm>
            <a:prstGeom prst="line">
              <a:avLst/>
            </a:prstGeom>
          </p:spPr>
          <p:style>
            <a:lnRef idx="1">
              <a:schemeClr val="dk1"/>
            </a:lnRef>
            <a:fillRef idx="0">
              <a:schemeClr val="dk1"/>
            </a:fillRef>
            <a:effectRef idx="0">
              <a:schemeClr val="dk1"/>
            </a:effectRef>
            <a:fontRef idx="minor">
              <a:schemeClr val="tx1"/>
            </a:fontRef>
          </p:style>
        </p:cxnSp>
        <p:cxnSp>
          <p:nvCxnSpPr>
            <p:cNvPr id="17" name="Прямая соединительная линия 16"/>
            <p:cNvCxnSpPr/>
            <p:nvPr/>
          </p:nvCxnSpPr>
          <p:spPr>
            <a:xfrm>
              <a:off x="2857500" y="1303020"/>
              <a:ext cx="533400" cy="0"/>
            </a:xfrm>
            <a:prstGeom prst="line">
              <a:avLst/>
            </a:prstGeom>
          </p:spPr>
          <p:style>
            <a:lnRef idx="1">
              <a:schemeClr val="dk1"/>
            </a:lnRef>
            <a:fillRef idx="0">
              <a:schemeClr val="dk1"/>
            </a:fillRef>
            <a:effectRef idx="0">
              <a:schemeClr val="dk1"/>
            </a:effectRef>
            <a:fontRef idx="minor">
              <a:schemeClr val="tx1"/>
            </a:fontRef>
          </p:style>
        </p:cxnSp>
        <p:cxnSp>
          <p:nvCxnSpPr>
            <p:cNvPr id="18" name="Прямая соединительная линия 17"/>
            <p:cNvCxnSpPr/>
            <p:nvPr/>
          </p:nvCxnSpPr>
          <p:spPr>
            <a:xfrm flipH="1" flipV="1">
              <a:off x="1165860" y="480060"/>
              <a:ext cx="525780" cy="586740"/>
            </a:xfrm>
            <a:prstGeom prst="line">
              <a:avLst/>
            </a:prstGeom>
          </p:spPr>
          <p:style>
            <a:lnRef idx="1">
              <a:schemeClr val="dk1"/>
            </a:lnRef>
            <a:fillRef idx="0">
              <a:schemeClr val="dk1"/>
            </a:fillRef>
            <a:effectRef idx="0">
              <a:schemeClr val="dk1"/>
            </a:effectRef>
            <a:fontRef idx="minor">
              <a:schemeClr val="tx1"/>
            </a:fontRef>
          </p:style>
        </p:cxnSp>
        <p:cxnSp>
          <p:nvCxnSpPr>
            <p:cNvPr id="19" name="Прямая соединительная линия 18"/>
            <p:cNvCxnSpPr/>
            <p:nvPr/>
          </p:nvCxnSpPr>
          <p:spPr>
            <a:xfrm flipH="1">
              <a:off x="1158240" y="1539240"/>
              <a:ext cx="541020" cy="609600"/>
            </a:xfrm>
            <a:prstGeom prst="line">
              <a:avLst/>
            </a:prstGeom>
          </p:spPr>
          <p:style>
            <a:lnRef idx="1">
              <a:schemeClr val="dk1"/>
            </a:lnRef>
            <a:fillRef idx="0">
              <a:schemeClr val="dk1"/>
            </a:fillRef>
            <a:effectRef idx="0">
              <a:schemeClr val="dk1"/>
            </a:effectRef>
            <a:fontRef idx="minor">
              <a:schemeClr val="tx1"/>
            </a:fontRef>
          </p:style>
        </p:cxnSp>
      </p:grpSp>
      <p:sp>
        <p:nvSpPr>
          <p:cNvPr id="2" name="Прямоугольник 1"/>
          <p:cNvSpPr/>
          <p:nvPr/>
        </p:nvSpPr>
        <p:spPr>
          <a:xfrm>
            <a:off x="22098" y="142748"/>
            <a:ext cx="9144000" cy="144655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Структура САПР значною мірою залежить від складу технічних засобів, що використовуються. На рисунку представлена структура комплексу технічних засобів (КТЗ), призначеного для виконання автоматизованого проектування.</a:t>
            </a:r>
            <a:endParaRPr lang="uk-UA" sz="22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039112" y="4645685"/>
            <a:ext cx="5532120" cy="430887"/>
          </a:xfrm>
          <a:prstGeom prst="rect">
            <a:avLst/>
          </a:prstGeom>
        </p:spPr>
        <p:txBody>
          <a:bodyPr wrap="square">
            <a:spAutoFit/>
          </a:bodyPr>
          <a:lstStyle/>
          <a:p>
            <a:r>
              <a:rPr lang="ru-RU" sz="2200" dirty="0">
                <a:latin typeface="Times New Roman" panose="02020603050405020304" pitchFamily="18" charset="0"/>
                <a:cs typeface="Times New Roman" panose="02020603050405020304" pitchFamily="18" charset="0"/>
              </a:rPr>
              <a:t>Рис</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Структура комплексу </a:t>
            </a:r>
            <a:r>
              <a:rPr lang="uk-UA" sz="2200" dirty="0" smtClean="0">
                <a:latin typeface="Times New Roman" panose="02020603050405020304" pitchFamily="18" charset="0"/>
                <a:cs typeface="Times New Roman" panose="02020603050405020304" pitchFamily="18" charset="0"/>
              </a:rPr>
              <a:t>технічних засобів </a:t>
            </a:r>
            <a:endParaRPr lang="uk-UA" sz="2200" dirty="0">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0" y="5294045"/>
            <a:ext cx="9166098" cy="1107996"/>
          </a:xfrm>
          <a:prstGeom prst="rect">
            <a:avLst/>
          </a:prstGeom>
        </p:spPr>
        <p:txBody>
          <a:bodyPr wrap="square">
            <a:spAutoFit/>
          </a:bodyPr>
          <a:lstStyle/>
          <a:p>
            <a:pPr algn="just"/>
            <a:r>
              <a:rPr lang="uk-UA" sz="2200" dirty="0">
                <a:latin typeface="Times New Roman" panose="02020603050405020304" pitchFamily="18" charset="0"/>
                <a:cs typeface="Times New Roman" panose="02020603050405020304" pitchFamily="18" charset="0"/>
              </a:rPr>
              <a:t>ГП – </a:t>
            </a:r>
            <a:r>
              <a:rPr lang="uk-UA" sz="2200" dirty="0" err="1">
                <a:latin typeface="Times New Roman" panose="02020603050405020304" pitchFamily="18" charset="0"/>
                <a:cs typeface="Times New Roman" panose="02020603050405020304" pitchFamily="18" charset="0"/>
              </a:rPr>
              <a:t>графопобудовувач</a:t>
            </a:r>
            <a:r>
              <a:rPr lang="uk-UA" sz="2200" dirty="0">
                <a:latin typeface="Times New Roman" panose="02020603050405020304" pitchFamily="18" charset="0"/>
                <a:cs typeface="Times New Roman" panose="02020603050405020304" pitchFamily="18" charset="0"/>
              </a:rPr>
              <a:t>; АЦПП - алфавітно-цифровий друкуючий пристрій; АЦД - алфавітно-цифровий дисплей; ППД - пристрій підготовки даних; ГД - графічний дисплей; КГ1 - кодувальник графічної інформації.</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5214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511564"/>
            <a:ext cx="9144000" cy="5847755"/>
          </a:xfrm>
          <a:prstGeom prst="rect">
            <a:avLst/>
          </a:prstGeom>
        </p:spPr>
        <p:txBody>
          <a:bodyPr wrap="square">
            <a:spAutoFit/>
          </a:bodyPr>
          <a:lstStyle/>
          <a:p>
            <a:pPr algn="ctr"/>
            <a:r>
              <a:rPr lang="uk-UA" sz="2200" dirty="0">
                <a:solidFill>
                  <a:srgbClr val="FF0000"/>
                </a:solidFill>
                <a:latin typeface="Times New Roman" panose="02020603050405020304" pitchFamily="18" charset="0"/>
                <a:cs typeface="Times New Roman" panose="02020603050405020304" pitchFamily="18" charset="0"/>
              </a:rPr>
              <a:t>Технічні засоби </a:t>
            </a:r>
            <a:r>
              <a:rPr lang="uk-UA" sz="2200" dirty="0" smtClean="0">
                <a:solidFill>
                  <a:srgbClr val="FF0000"/>
                </a:solidFill>
                <a:latin typeface="Times New Roman" panose="02020603050405020304" pitchFamily="18" charset="0"/>
                <a:cs typeface="Times New Roman" panose="02020603050405020304" pitchFamily="18" charset="0"/>
              </a:rPr>
              <a:t>САПР</a:t>
            </a:r>
          </a:p>
          <a:p>
            <a:pPr algn="just"/>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Технічні </a:t>
            </a:r>
            <a:r>
              <a:rPr lang="uk-UA" sz="2200" b="1" dirty="0">
                <a:latin typeface="Times New Roman" panose="02020603050405020304" pitchFamily="18" charset="0"/>
                <a:cs typeface="Times New Roman" panose="02020603050405020304" pitchFamily="18" charset="0"/>
              </a:rPr>
              <a:t>засоби </a:t>
            </a:r>
            <a:r>
              <a:rPr lang="uk-UA" sz="2200" dirty="0">
                <a:latin typeface="Times New Roman" panose="02020603050405020304" pitchFamily="18" charset="0"/>
                <a:cs typeface="Times New Roman" panose="02020603050405020304" pitchFamily="18" charset="0"/>
              </a:rPr>
              <a:t>й </a:t>
            </a:r>
            <a:r>
              <a:rPr lang="uk-UA" sz="2200" b="1" dirty="0">
                <a:latin typeface="Times New Roman" panose="02020603050405020304" pitchFamily="18" charset="0"/>
                <a:cs typeface="Times New Roman" panose="02020603050405020304" pitchFamily="18" charset="0"/>
              </a:rPr>
              <a:t>узагальнене системне програмне забезпечення </a:t>
            </a:r>
            <a:r>
              <a:rPr lang="uk-UA" sz="2200" dirty="0">
                <a:latin typeface="Times New Roman" panose="02020603050405020304" pitchFamily="18" charset="0"/>
                <a:cs typeface="Times New Roman" panose="02020603050405020304" pitchFamily="18" charset="0"/>
              </a:rPr>
              <a:t>з інструментальною базою САПР. Вони утворюють </a:t>
            </a:r>
            <a:r>
              <a:rPr lang="uk-UA" sz="2200" dirty="0">
                <a:solidFill>
                  <a:srgbClr val="FF0000"/>
                </a:solidFill>
                <a:latin typeface="Times New Roman" panose="02020603050405020304" pitchFamily="18" charset="0"/>
                <a:cs typeface="Times New Roman" panose="02020603050405020304" pitchFamily="18" charset="0"/>
              </a:rPr>
              <a:t>фізичне </a:t>
            </a:r>
            <a:r>
              <a:rPr lang="uk-UA" sz="2200" dirty="0" err="1">
                <a:solidFill>
                  <a:srgbClr val="FF0000"/>
                </a:solidFill>
                <a:latin typeface="Times New Roman" panose="02020603050405020304" pitchFamily="18" charset="0"/>
                <a:cs typeface="Times New Roman" panose="02020603050405020304" pitchFamily="18" charset="0"/>
              </a:rPr>
              <a:t>середовише</a:t>
            </a:r>
            <a:r>
              <a:rPr lang="uk-UA" sz="2200" dirty="0">
                <a:latin typeface="Times New Roman" panose="02020603050405020304" pitchFamily="18" charset="0"/>
                <a:cs typeface="Times New Roman" panose="02020603050405020304" pitchFamily="18" charset="0"/>
              </a:rPr>
              <a:t>, в якому реалізуються інші види забезпечення САПР.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Технічні </a:t>
            </a:r>
            <a:r>
              <a:rPr lang="uk-UA" sz="2200" dirty="0">
                <a:solidFill>
                  <a:srgbClr val="FF0000"/>
                </a:solidFill>
                <a:latin typeface="Times New Roman" panose="02020603050405020304" pitchFamily="18" charset="0"/>
                <a:cs typeface="Times New Roman" panose="02020603050405020304" pitchFamily="18" charset="0"/>
              </a:rPr>
              <a:t>засоби в САПР вирішують задачі: </a:t>
            </a: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вводу вхідних даних опису об'єкта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відображення введеної інформації з метою її контролю та редагування;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перетворення інформації (зміни форми представлення даних, перекодування, трансляції, зміни структури даних та ін.);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збереження різної інформації;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відображення підсумкових та проміжних результатів рішення;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оперативного спілкування користувача з системою у процесі рішення задач.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Для </a:t>
            </a:r>
            <a:r>
              <a:rPr lang="uk-UA" sz="2200" dirty="0">
                <a:latin typeface="Times New Roman" panose="02020603050405020304" pitchFamily="18" charset="0"/>
                <a:cs typeface="Times New Roman" panose="02020603050405020304" pitchFamily="18" charset="0"/>
              </a:rPr>
              <a:t>рішення цих задач технічні засоби повинні включати процесори, оперативну пам'ять, зовнішні запам'ятовуючі пристрої, пристрої вводу-виводу інформації, технічні засоби машинної графіки, пристрої оперативного спілкування людини з комп'ютером та ін.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6044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582341"/>
            <a:ext cx="9144000" cy="2800767"/>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Характеристики </a:t>
            </a:r>
            <a:r>
              <a:rPr lang="uk-UA" sz="2200" dirty="0">
                <a:latin typeface="Times New Roman" panose="02020603050405020304" pitchFamily="18" charset="0"/>
                <a:cs typeface="Times New Roman" panose="02020603050405020304" pitchFamily="18" charset="0"/>
              </a:rPr>
              <a:t>конкретної САПР значною мірою визначаються складом комплексу технічних засобів і програмного забезпечення, то повинні забезпечувати: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продуктивність САПР, достатню для рішення всіх проектних задач;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можливість оперативної взаємодії користувача з ЕОМ и процесі роботи;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прийнятний час реакції системи на запити користувача;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простоту освоєння, експлуатації та обслуговування технічних засобів;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відкритість технічних засобів для конфігурації та подальшого розвитку.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73868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3</a:t>
            </a:r>
            <a:r>
              <a:rPr lang="uk-UA" sz="3600" b="1" dirty="0" smtClean="0">
                <a:latin typeface="Times New Roman" pitchFamily="18" charset="0"/>
                <a:ea typeface="Tahoma" pitchFamily="34" charset="0"/>
                <a:cs typeface="Times New Roman" pitchFamily="18" charset="0"/>
              </a:rPr>
              <a:t>. </a:t>
            </a:r>
            <a:r>
              <a:rPr lang="ru-RU" sz="3600" dirty="0" err="1"/>
              <a:t>Пристрої</a:t>
            </a:r>
            <a:r>
              <a:rPr lang="ru-RU" sz="3600" dirty="0"/>
              <a:t> вводу – </a:t>
            </a:r>
            <a:r>
              <a:rPr lang="ru-RU" sz="3600" dirty="0" err="1"/>
              <a:t>виводу</a:t>
            </a:r>
            <a:r>
              <a:rPr lang="ru-RU" sz="3600" dirty="0"/>
              <a:t> </a:t>
            </a:r>
            <a:r>
              <a:rPr lang="ru-RU" sz="3600" dirty="0" err="1"/>
              <a:t>графічної</a:t>
            </a:r>
            <a:r>
              <a:rPr lang="ru-RU" sz="3600" dirty="0"/>
              <a:t> </a:t>
            </a:r>
            <a:r>
              <a:rPr lang="ru-RU" sz="3600" dirty="0" err="1"/>
              <a:t>інформації</a:t>
            </a:r>
            <a:r>
              <a:rPr lang="ru-RU" sz="3600" dirty="0"/>
              <a:t> </a:t>
            </a:r>
            <a:r>
              <a:rPr lang="ru-RU" sz="3600" dirty="0" smtClean="0"/>
              <a:t>.</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0964796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3" name="Прямоугольник 2"/>
          <p:cNvSpPr/>
          <p:nvPr/>
        </p:nvSpPr>
        <p:spPr>
          <a:xfrm>
            <a:off x="0" y="197346"/>
            <a:ext cx="9144000" cy="5509200"/>
          </a:xfrm>
          <a:prstGeom prst="rect">
            <a:avLst/>
          </a:prstGeom>
        </p:spPr>
        <p:txBody>
          <a:bodyPr wrap="square">
            <a:spAutoFit/>
          </a:bodyPr>
          <a:lstStyle/>
          <a:p>
            <a:pPr indent="457200" algn="ctr"/>
            <a:r>
              <a:rPr lang="uk-UA" sz="2200" b="1" i="1" dirty="0">
                <a:solidFill>
                  <a:srgbClr val="000000"/>
                </a:solidFill>
                <a:latin typeface="Times New Roman" panose="02020603050405020304" pitchFamily="18" charset="0"/>
              </a:rPr>
              <a:t>Пристрої вводу </a:t>
            </a:r>
            <a:endParaRPr lang="uk-UA" sz="2200" dirty="0">
              <a:solidFill>
                <a:srgbClr val="000000"/>
              </a:solidFill>
              <a:latin typeface="Times New Roman" panose="02020603050405020304" pitchFamily="18" charset="0"/>
            </a:endParaRPr>
          </a:p>
          <a:p>
            <a:pPr indent="457200" algn="just"/>
            <a:r>
              <a:rPr lang="uk-UA" sz="2200" dirty="0">
                <a:solidFill>
                  <a:srgbClr val="000000"/>
                </a:solidFill>
                <a:latin typeface="Times New Roman" panose="02020603050405020304" pitchFamily="18" charset="0"/>
              </a:rPr>
              <a:t>Операторські пристрої вводу застосовуються в графічних робочих станціях для забезпечення зручності і спілкування користувача з системою. Робочі графічні станції мають звичайно декілька типів пристроїв вводу даних, що дозволяє операторові вибирати різні завчасно запрограмовані функції вводу. Ці функції дають можливість формувати або змінювати зображення на екрані дисплея або вводити я систему символьну інформацію В результаті на дисплеї створюється закінчене зображення деякої деталі, а в базі даних САПР появляється її повний геометричний опис. 36 </a:t>
            </a:r>
          </a:p>
          <a:p>
            <a:pPr indent="457200" algn="just"/>
            <a:endParaRPr lang="uk-UA" sz="2200" dirty="0">
              <a:latin typeface="Times New Roman" panose="02020603050405020304" pitchFamily="18" charset="0"/>
            </a:endParaRPr>
          </a:p>
          <a:p>
            <a:pPr indent="457200" algn="just"/>
            <a:r>
              <a:rPr lang="ru-RU" sz="2200" dirty="0" err="1">
                <a:latin typeface="Times New Roman" panose="02020603050405020304" pitchFamily="18" charset="0"/>
              </a:rPr>
              <a:t>Різні</a:t>
            </a:r>
            <a:r>
              <a:rPr lang="ru-RU" sz="2200" dirty="0">
                <a:latin typeface="Times New Roman" panose="02020603050405020304" pitchFamily="18" charset="0"/>
              </a:rPr>
              <a:t> </a:t>
            </a:r>
            <a:r>
              <a:rPr lang="ru-RU" sz="2200" dirty="0" err="1">
                <a:latin typeface="Times New Roman" panose="02020603050405020304" pitchFamily="18" charset="0"/>
              </a:rPr>
              <a:t>типи</a:t>
            </a:r>
            <a:r>
              <a:rPr lang="ru-RU" sz="2200" dirty="0">
                <a:latin typeface="Times New Roman" panose="02020603050405020304" pitchFamily="18" charset="0"/>
              </a:rPr>
              <a:t> </a:t>
            </a:r>
            <a:r>
              <a:rPr lang="ru-RU" sz="2200" dirty="0" err="1">
                <a:latin typeface="Times New Roman" panose="02020603050405020304" pitchFamily="18" charset="0"/>
              </a:rPr>
              <a:t>операторських</a:t>
            </a:r>
            <a:r>
              <a:rPr lang="ru-RU" sz="2200" dirty="0">
                <a:latin typeface="Times New Roman" panose="02020603050405020304" pitchFamily="18" charset="0"/>
              </a:rPr>
              <a:t> </a:t>
            </a:r>
            <a:r>
              <a:rPr lang="ru-RU" sz="2200" i="1" dirty="0" err="1">
                <a:latin typeface="Times New Roman" panose="02020603050405020304" pitchFamily="18" charset="0"/>
              </a:rPr>
              <a:t>пристроїв</a:t>
            </a:r>
            <a:r>
              <a:rPr lang="ru-RU" sz="2200" i="1" dirty="0">
                <a:latin typeface="Times New Roman" panose="02020603050405020304" pitchFamily="18" charset="0"/>
              </a:rPr>
              <a:t> вводу</a:t>
            </a:r>
            <a:r>
              <a:rPr lang="ru-RU" sz="2200" dirty="0">
                <a:latin typeface="Times New Roman" panose="02020603050405020304" pitchFamily="18" charset="0"/>
              </a:rPr>
              <a:t>, </a:t>
            </a:r>
            <a:r>
              <a:rPr lang="ru-RU" sz="2200" dirty="0" err="1">
                <a:latin typeface="Times New Roman" panose="02020603050405020304" pitchFamily="18" charset="0"/>
              </a:rPr>
              <a:t>що</a:t>
            </a:r>
            <a:r>
              <a:rPr lang="ru-RU" sz="2200" dirty="0">
                <a:latin typeface="Times New Roman" panose="02020603050405020304" pitchFamily="18" charset="0"/>
              </a:rPr>
              <a:t> </a:t>
            </a:r>
            <a:r>
              <a:rPr lang="ru-RU" sz="2200" dirty="0" err="1">
                <a:latin typeface="Times New Roman" panose="02020603050405020304" pitchFamily="18" charset="0"/>
              </a:rPr>
              <a:t>застосовуються</a:t>
            </a:r>
            <a:r>
              <a:rPr lang="ru-RU" sz="2200" dirty="0">
                <a:latin typeface="Times New Roman" panose="02020603050405020304" pitchFamily="18" charset="0"/>
              </a:rPr>
              <a:t> в САПР </a:t>
            </a:r>
            <a:r>
              <a:rPr lang="ru-RU" sz="2200" dirty="0" err="1">
                <a:latin typeface="Times New Roman" panose="02020603050405020304" pitchFamily="18" charset="0"/>
              </a:rPr>
              <a:t>умовно</a:t>
            </a:r>
            <a:r>
              <a:rPr lang="ru-RU" sz="2200" dirty="0">
                <a:latin typeface="Times New Roman" panose="02020603050405020304" pitchFamily="18" charset="0"/>
              </a:rPr>
              <a:t> </a:t>
            </a:r>
            <a:r>
              <a:rPr lang="ru-RU" sz="2200" dirty="0" err="1">
                <a:latin typeface="Times New Roman" panose="02020603050405020304" pitchFamily="18" charset="0"/>
              </a:rPr>
              <a:t>можна</a:t>
            </a:r>
            <a:r>
              <a:rPr lang="ru-RU" sz="2200" dirty="0">
                <a:latin typeface="Times New Roman" panose="02020603050405020304" pitchFamily="18" charset="0"/>
              </a:rPr>
              <a:t> </a:t>
            </a:r>
            <a:r>
              <a:rPr lang="ru-RU" sz="2200" dirty="0" err="1">
                <a:latin typeface="Times New Roman" panose="02020603050405020304" pitchFamily="18" charset="0"/>
              </a:rPr>
              <a:t>розділити</a:t>
            </a:r>
            <a:r>
              <a:rPr lang="ru-RU" sz="2200" dirty="0">
                <a:latin typeface="Times New Roman" panose="02020603050405020304" pitchFamily="18" charset="0"/>
              </a:rPr>
              <a:t> на три </a:t>
            </a:r>
            <a:r>
              <a:rPr lang="ru-RU" sz="2200" dirty="0" err="1">
                <a:latin typeface="Times New Roman" panose="02020603050405020304" pitchFamily="18" charset="0"/>
              </a:rPr>
              <a:t>класи</a:t>
            </a:r>
            <a:r>
              <a:rPr lang="ru-RU" sz="2200" dirty="0">
                <a:latin typeface="Times New Roman" panose="02020603050405020304" pitchFamily="18" charset="0"/>
              </a:rPr>
              <a:t>: </a:t>
            </a:r>
          </a:p>
          <a:p>
            <a:pPr indent="457200" algn="just"/>
            <a:r>
              <a:rPr lang="uk-UA" sz="2200" dirty="0">
                <a:latin typeface="Times New Roman" panose="02020603050405020304" pitchFamily="18" charset="0"/>
              </a:rPr>
              <a:t>1. Пристрої управління курсором. </a:t>
            </a:r>
          </a:p>
          <a:p>
            <a:pPr indent="457200" algn="just"/>
            <a:r>
              <a:rPr lang="uk-UA" sz="2200" dirty="0">
                <a:latin typeface="Times New Roman" panose="02020603050405020304" pitchFamily="18" charset="0"/>
              </a:rPr>
              <a:t>2. Цифрові перетворювачі. </a:t>
            </a:r>
          </a:p>
          <a:p>
            <a:pPr indent="457200" algn="just"/>
            <a:r>
              <a:rPr lang="uk-UA" sz="2200" dirty="0">
                <a:latin typeface="Times New Roman" panose="02020603050405020304" pitchFamily="18" charset="0"/>
              </a:rPr>
              <a:t>3. </a:t>
            </a:r>
            <a:r>
              <a:rPr lang="uk-UA" sz="2200" dirty="0" err="1">
                <a:latin typeface="Times New Roman" panose="02020603050405020304" pitchFamily="18" charset="0"/>
              </a:rPr>
              <a:t>Літерно</a:t>
            </a:r>
            <a:r>
              <a:rPr lang="uk-UA" sz="2200" dirty="0">
                <a:latin typeface="Times New Roman" panose="02020603050405020304" pitchFamily="18" charset="0"/>
              </a:rPr>
              <a:t>-цифрові клавішні термінали. </a:t>
            </a:r>
            <a:endParaRPr lang="uk-UA" sz="2200" dirty="0"/>
          </a:p>
        </p:txBody>
      </p:sp>
    </p:spTree>
    <p:extLst>
      <p:ext uri="{BB962C8B-B14F-4D97-AF65-F5344CB8AC3E}">
        <p14:creationId xmlns:p14="http://schemas.microsoft.com/office/powerpoint/2010/main" val="1668996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63773" y="1305342"/>
            <a:ext cx="9144000" cy="2462213"/>
          </a:xfrm>
          <a:prstGeom prst="rect">
            <a:avLst/>
          </a:prstGeom>
        </p:spPr>
        <p:txBody>
          <a:bodyPr wrap="square">
            <a:spAutoFit/>
          </a:bodyPr>
          <a:lstStyle/>
          <a:p>
            <a:pPr algn="ctr"/>
            <a:r>
              <a:rPr lang="uk-UA" sz="2200" b="1" i="1" dirty="0">
                <a:solidFill>
                  <a:srgbClr val="000000"/>
                </a:solidFill>
                <a:latin typeface="Times New Roman" panose="02020603050405020304" pitchFamily="18" charset="0"/>
              </a:rPr>
              <a:t>Пристрої виводу. </a:t>
            </a:r>
            <a:endParaRPr lang="uk-UA" sz="2200" b="1" i="1" dirty="0" smtClean="0">
              <a:solidFill>
                <a:srgbClr val="000000"/>
              </a:solidFill>
              <a:latin typeface="Times New Roman" panose="02020603050405020304" pitchFamily="18" charset="0"/>
            </a:endParaRPr>
          </a:p>
          <a:p>
            <a:pPr algn="ctr"/>
            <a:endParaRPr lang="uk-UA" sz="2200" dirty="0">
              <a:solidFill>
                <a:srgbClr val="000000"/>
              </a:solidFill>
              <a:latin typeface="Times New Roman" panose="02020603050405020304" pitchFamily="18" charset="0"/>
            </a:endParaRPr>
          </a:p>
          <a:p>
            <a:r>
              <a:rPr lang="ru-RU" sz="2200" dirty="0">
                <a:solidFill>
                  <a:srgbClr val="000000"/>
                </a:solidFill>
                <a:latin typeface="Times New Roman" panose="02020603050405020304" pitchFamily="18" charset="0"/>
              </a:rPr>
              <a:t>В рамках САПР </a:t>
            </a:r>
            <a:r>
              <a:rPr lang="ru-RU" sz="2200" dirty="0" err="1">
                <a:solidFill>
                  <a:srgbClr val="000000"/>
                </a:solidFill>
                <a:latin typeface="Times New Roman" panose="02020603050405020304" pitchFamily="18" charset="0"/>
              </a:rPr>
              <a:t>використовуються</a:t>
            </a:r>
            <a:r>
              <a:rPr lang="ru-RU" sz="2200" dirty="0">
                <a:solidFill>
                  <a:srgbClr val="000000"/>
                </a:solidFill>
                <a:latin typeface="Times New Roman" panose="02020603050405020304" pitchFamily="18" charset="0"/>
              </a:rPr>
              <a:t> </a:t>
            </a:r>
            <a:r>
              <a:rPr lang="ru-RU" sz="2200" dirty="0" err="1">
                <a:solidFill>
                  <a:srgbClr val="000000"/>
                </a:solidFill>
                <a:latin typeface="Times New Roman" panose="02020603050405020304" pitchFamily="18" charset="0"/>
              </a:rPr>
              <a:t>різні</a:t>
            </a:r>
            <a:r>
              <a:rPr lang="ru-RU" sz="2200" dirty="0">
                <a:solidFill>
                  <a:srgbClr val="000000"/>
                </a:solidFill>
                <a:latin typeface="Times New Roman" panose="02020603050405020304" pitchFamily="18" charset="0"/>
              </a:rPr>
              <a:t> </a:t>
            </a:r>
            <a:r>
              <a:rPr lang="ru-RU" sz="2200" dirty="0" err="1">
                <a:solidFill>
                  <a:srgbClr val="000000"/>
                </a:solidFill>
                <a:latin typeface="Times New Roman" panose="02020603050405020304" pitchFamily="18" charset="0"/>
              </a:rPr>
              <a:t>типи</a:t>
            </a:r>
            <a:r>
              <a:rPr lang="ru-RU" sz="2200" dirty="0">
                <a:solidFill>
                  <a:srgbClr val="000000"/>
                </a:solidFill>
                <a:latin typeface="Times New Roman" panose="02020603050405020304" pitchFamily="18" charset="0"/>
              </a:rPr>
              <a:t> </a:t>
            </a:r>
            <a:r>
              <a:rPr lang="ru-RU" sz="2200" dirty="0" err="1">
                <a:solidFill>
                  <a:srgbClr val="000000"/>
                </a:solidFill>
                <a:latin typeface="Times New Roman" panose="02020603050405020304" pitchFamily="18" charset="0"/>
              </a:rPr>
              <a:t>вихідних</a:t>
            </a:r>
            <a:r>
              <a:rPr lang="ru-RU" sz="2200" dirty="0">
                <a:solidFill>
                  <a:srgbClr val="000000"/>
                </a:solidFill>
                <a:latin typeface="Times New Roman" panose="02020603050405020304" pitchFamily="18" charset="0"/>
              </a:rPr>
              <a:t> </a:t>
            </a:r>
            <a:r>
              <a:rPr lang="ru-RU" sz="2200" dirty="0" err="1">
                <a:solidFill>
                  <a:srgbClr val="000000"/>
                </a:solidFill>
                <a:latin typeface="Times New Roman" panose="02020603050405020304" pitchFamily="18" charset="0"/>
              </a:rPr>
              <a:t>пристроїв</a:t>
            </a:r>
            <a:r>
              <a:rPr lang="ru-RU" sz="2200" dirty="0">
                <a:solidFill>
                  <a:srgbClr val="000000"/>
                </a:solidFill>
                <a:latin typeface="Times New Roman" panose="02020603050405020304" pitchFamily="18" charset="0"/>
              </a:rPr>
              <a:t>: </a:t>
            </a:r>
          </a:p>
          <a:p>
            <a:r>
              <a:rPr lang="uk-UA" sz="2200" dirty="0">
                <a:solidFill>
                  <a:srgbClr val="000000"/>
                </a:solidFill>
                <a:latin typeface="Times New Roman" panose="02020603050405020304" pitchFamily="18" charset="0"/>
              </a:rPr>
              <a:t>• </a:t>
            </a:r>
            <a:r>
              <a:rPr lang="uk-UA" sz="2200" dirty="0" err="1">
                <a:solidFill>
                  <a:srgbClr val="000000"/>
                </a:solidFill>
                <a:latin typeface="Times New Roman" panose="02020603050405020304" pitchFamily="18" charset="0"/>
              </a:rPr>
              <a:t>графопобудовувачі</a:t>
            </a:r>
            <a:r>
              <a:rPr lang="uk-UA" sz="2200" dirty="0">
                <a:solidFill>
                  <a:srgbClr val="000000"/>
                </a:solidFill>
                <a:latin typeface="Times New Roman" panose="02020603050405020304" pitchFamily="18" charset="0"/>
              </a:rPr>
              <a:t>; </a:t>
            </a:r>
          </a:p>
          <a:p>
            <a:r>
              <a:rPr lang="uk-UA" sz="2200" dirty="0">
                <a:solidFill>
                  <a:srgbClr val="000000"/>
                </a:solidFill>
                <a:latin typeface="Times New Roman" panose="02020603050405020304" pitchFamily="18" charset="0"/>
              </a:rPr>
              <a:t>• друкуючі пристрої; </a:t>
            </a:r>
          </a:p>
          <a:p>
            <a:r>
              <a:rPr lang="uk-UA" sz="2200" dirty="0">
                <a:solidFill>
                  <a:srgbClr val="000000"/>
                </a:solidFill>
                <a:latin typeface="Times New Roman" panose="02020603050405020304" pitchFamily="18" charset="0"/>
              </a:rPr>
              <a:t>• лазерні пристрої; </a:t>
            </a:r>
          </a:p>
          <a:p>
            <a:r>
              <a:rPr lang="uk-UA" sz="2200" dirty="0">
                <a:solidFill>
                  <a:srgbClr val="000000"/>
                </a:solidFill>
                <a:latin typeface="Times New Roman" panose="02020603050405020304" pitchFamily="18" charset="0"/>
              </a:rPr>
              <a:t>• вихідні </a:t>
            </a:r>
            <a:r>
              <a:rPr lang="uk-UA" sz="2200" dirty="0" err="1">
                <a:solidFill>
                  <a:srgbClr val="000000"/>
                </a:solidFill>
                <a:latin typeface="Times New Roman" panose="02020603050405020304" pitchFamily="18" charset="0"/>
              </a:rPr>
              <a:t>мікрофільмуючі</a:t>
            </a:r>
            <a:r>
              <a:rPr lang="uk-UA" sz="2200" dirty="0">
                <a:solidFill>
                  <a:srgbClr val="000000"/>
                </a:solidFill>
                <a:latin typeface="Times New Roman" panose="02020603050405020304" pitchFamily="18" charset="0"/>
              </a:rPr>
              <a:t> пристрої. </a:t>
            </a:r>
          </a:p>
        </p:txBody>
      </p:sp>
    </p:spTree>
    <p:extLst>
      <p:ext uri="{BB962C8B-B14F-4D97-AF65-F5344CB8AC3E}">
        <p14:creationId xmlns:p14="http://schemas.microsoft.com/office/powerpoint/2010/main" val="826711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4</a:t>
            </a:r>
            <a:r>
              <a:rPr lang="uk-UA" sz="3600" b="1" dirty="0" smtClean="0">
                <a:latin typeface="Times New Roman" pitchFamily="18" charset="0"/>
                <a:ea typeface="Tahoma" pitchFamily="34" charset="0"/>
                <a:cs typeface="Times New Roman" pitchFamily="18" charset="0"/>
              </a:rPr>
              <a:t>. </a:t>
            </a:r>
            <a:r>
              <a:rPr lang="uk-UA" sz="3600" dirty="0"/>
              <a:t>Математичне забезпечення автоматизованого проектування </a:t>
            </a:r>
            <a:r>
              <a:rPr lang="ru-RU" sz="3600" dirty="0"/>
              <a:t> .</a:t>
            </a:r>
            <a:endParaRPr lang="uk-UA" sz="3600" dirty="0"/>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4955751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105287"/>
            <a:ext cx="9144000" cy="4832092"/>
          </a:xfrm>
          <a:prstGeom prst="rect">
            <a:avLst/>
          </a:prstGeom>
        </p:spPr>
        <p:txBody>
          <a:bodyPr wrap="square">
            <a:spAutoFit/>
          </a:bodyPr>
          <a:lstStyle/>
          <a:p>
            <a:pPr indent="457200" algn="just"/>
            <a:r>
              <a:rPr lang="uk-UA" sz="2200" dirty="0" smtClean="0">
                <a:solidFill>
                  <a:srgbClr val="FF0000"/>
                </a:solidFill>
                <a:latin typeface="Times New Roman" panose="02020603050405020304" pitchFamily="18" charset="0"/>
              </a:rPr>
              <a:t>Математичне забезпечення </a:t>
            </a:r>
            <a:r>
              <a:rPr lang="uk-UA" sz="2200" dirty="0" smtClean="0">
                <a:solidFill>
                  <a:srgbClr val="000000"/>
                </a:solidFill>
                <a:latin typeface="Times New Roman" panose="02020603050405020304" pitchFamily="18" charset="0"/>
              </a:rPr>
              <a:t>автоматизованого проектування включає в себе математичні моделі об'єктів проектування, методи і алгоритми виконання проектних процедур. </a:t>
            </a:r>
          </a:p>
          <a:p>
            <a:pPr indent="457200" algn="just"/>
            <a:r>
              <a:rPr lang="uk-UA" sz="2200" dirty="0" smtClean="0">
                <a:solidFill>
                  <a:srgbClr val="FF0000"/>
                </a:solidFill>
                <a:latin typeface="Times New Roman" panose="02020603050405020304" pitchFamily="18" charset="0"/>
              </a:rPr>
              <a:t>Математичні моделі </a:t>
            </a:r>
            <a:r>
              <a:rPr lang="uk-UA" sz="2200" dirty="0" smtClean="0">
                <a:solidFill>
                  <a:srgbClr val="000000"/>
                </a:solidFill>
                <a:latin typeface="Times New Roman" panose="02020603050405020304" pitchFamily="18" charset="0"/>
              </a:rPr>
              <a:t>служать для опису властивостей об'єктів у процесам автоматизованого проектування. Якщо проектна процедура включає створення математичної моделі і оперує нею з метою отримання корисної інформації про об'єкт, то говорять, що процедура виконується на основі математичного моделювання. </a:t>
            </a:r>
          </a:p>
          <a:p>
            <a:pPr indent="457200" algn="just"/>
            <a:endParaRPr lang="uk-UA" sz="2200" b="1" i="1" dirty="0" smtClean="0">
              <a:solidFill>
                <a:srgbClr val="000000"/>
              </a:solidFill>
              <a:latin typeface="Times New Roman" panose="02020603050405020304" pitchFamily="18" charset="0"/>
            </a:endParaRPr>
          </a:p>
          <a:p>
            <a:pPr indent="457200" algn="just"/>
            <a:r>
              <a:rPr lang="uk-UA" sz="2200" b="1" i="1" dirty="0" smtClean="0">
                <a:solidFill>
                  <a:srgbClr val="000000"/>
                </a:solidFill>
                <a:latin typeface="Times New Roman" panose="02020603050405020304" pitchFamily="18" charset="0"/>
              </a:rPr>
              <a:t>Вимоги </a:t>
            </a:r>
            <a:r>
              <a:rPr lang="uk-UA" sz="2200" b="1" i="1" dirty="0">
                <a:solidFill>
                  <a:srgbClr val="000000"/>
                </a:solidFill>
                <a:latin typeface="Times New Roman" panose="02020603050405020304" pitchFamily="18" charset="0"/>
              </a:rPr>
              <a:t>до математичного моделювання: </a:t>
            </a:r>
            <a:endParaRPr lang="uk-UA" sz="2200" dirty="0">
              <a:solidFill>
                <a:srgbClr val="000000"/>
              </a:solidFill>
              <a:latin typeface="Times New Roman" panose="02020603050405020304" pitchFamily="18" charset="0"/>
            </a:endParaRPr>
          </a:p>
          <a:p>
            <a:pPr indent="457200" algn="just"/>
            <a:r>
              <a:rPr lang="uk-UA" sz="2200" dirty="0">
                <a:solidFill>
                  <a:srgbClr val="000000"/>
                </a:solidFill>
                <a:latin typeface="Times New Roman" panose="02020603050405020304" pitchFamily="18" charset="0"/>
              </a:rPr>
              <a:t>- універсальність; </a:t>
            </a:r>
          </a:p>
          <a:p>
            <a:pPr indent="457200" algn="just"/>
            <a:r>
              <a:rPr lang="uk-UA" sz="2200" dirty="0">
                <a:solidFill>
                  <a:srgbClr val="000000"/>
                </a:solidFill>
                <a:latin typeface="Times New Roman" panose="02020603050405020304" pitchFamily="18" charset="0"/>
              </a:rPr>
              <a:t>- адекватність; </a:t>
            </a:r>
          </a:p>
          <a:p>
            <a:pPr indent="457200" algn="just"/>
            <a:r>
              <a:rPr lang="uk-UA" sz="2200" dirty="0">
                <a:solidFill>
                  <a:srgbClr val="000000"/>
                </a:solidFill>
                <a:latin typeface="Times New Roman" panose="02020603050405020304" pitchFamily="18" charset="0"/>
              </a:rPr>
              <a:t>- точність; </a:t>
            </a:r>
          </a:p>
          <a:p>
            <a:pPr indent="457200" algn="just"/>
            <a:r>
              <a:rPr lang="uk-UA" sz="2200" dirty="0">
                <a:solidFill>
                  <a:srgbClr val="000000"/>
                </a:solidFill>
                <a:latin typeface="Times New Roman" panose="02020603050405020304" pitchFamily="18" charset="0"/>
              </a:rPr>
              <a:t>- економічність. </a:t>
            </a:r>
          </a:p>
        </p:txBody>
      </p:sp>
    </p:spTree>
    <p:extLst>
      <p:ext uri="{BB962C8B-B14F-4D97-AF65-F5344CB8AC3E}">
        <p14:creationId xmlns:p14="http://schemas.microsoft.com/office/powerpoint/2010/main" val="29059769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855994"/>
            <a:ext cx="9144000" cy="5509200"/>
          </a:xfrm>
          <a:prstGeom prst="rect">
            <a:avLst/>
          </a:prstGeom>
        </p:spPr>
        <p:txBody>
          <a:bodyPr wrap="square">
            <a:spAutoFit/>
          </a:bodyPr>
          <a:lstStyle/>
          <a:p>
            <a:pPr indent="457200" algn="just"/>
            <a:r>
              <a:rPr lang="uk-UA" sz="2200" i="1" dirty="0" smtClean="0">
                <a:solidFill>
                  <a:srgbClr val="000000"/>
                </a:solidFill>
                <a:latin typeface="Times New Roman" panose="02020603050405020304" pitchFamily="18" charset="0"/>
              </a:rPr>
              <a:t>Ступінь універсальності </a:t>
            </a:r>
            <a:r>
              <a:rPr lang="uk-UA" sz="2200" dirty="0" smtClean="0">
                <a:solidFill>
                  <a:srgbClr val="000000"/>
                </a:solidFill>
                <a:latin typeface="Times New Roman" panose="02020603050405020304" pitchFamily="18" charset="0"/>
              </a:rPr>
              <a:t>математичної моделі характеризує повноту відображення в моделі властивостей реального об'єкта. Математична модель відображає лиш деякі властивості об'єкта Так, більшість математичних моделей, то використовується при функціональному проектуванні, призначаються для відображення </a:t>
            </a:r>
            <a:r>
              <a:rPr lang="uk-UA" sz="2200" dirty="0" err="1" smtClean="0">
                <a:solidFill>
                  <a:srgbClr val="000000"/>
                </a:solidFill>
                <a:latin typeface="Times New Roman" panose="02020603050405020304" pitchFamily="18" charset="0"/>
              </a:rPr>
              <a:t>протікаючих</a:t>
            </a:r>
            <a:r>
              <a:rPr lang="uk-UA" sz="2200" dirty="0" smtClean="0">
                <a:solidFill>
                  <a:srgbClr val="000000"/>
                </a:solidFill>
                <a:latin typeface="Times New Roman" panose="02020603050405020304" pitchFamily="18" charset="0"/>
              </a:rPr>
              <a:t> в об'єкті фізичних чи </a:t>
            </a:r>
            <a:r>
              <a:rPr lang="uk-UA" sz="2200" dirty="0" smtClean="0">
                <a:latin typeface="Times New Roman" panose="02020603050405020304" pitchFamily="18" charset="0"/>
              </a:rPr>
              <a:t>інформаційних процесів, при цьому не потрібно, щоб математичні моделі описували такі властивості об'єкта, як геометрична форма його елементі. </a:t>
            </a:r>
          </a:p>
          <a:p>
            <a:pPr indent="457200" algn="just"/>
            <a:r>
              <a:rPr lang="uk-UA" sz="2200" i="1" dirty="0" smtClean="0">
                <a:latin typeface="Times New Roman" panose="02020603050405020304" pitchFamily="18" charset="0"/>
              </a:rPr>
              <a:t>Точність </a:t>
            </a:r>
            <a:r>
              <a:rPr lang="uk-UA" sz="2200" dirty="0" smtClean="0">
                <a:latin typeface="Times New Roman" panose="02020603050405020304" pitchFamily="18" charset="0"/>
              </a:rPr>
              <a:t>математичної моделі оцінюється ступенем </a:t>
            </a:r>
            <a:r>
              <a:rPr lang="uk-UA" sz="2200" dirty="0" err="1" smtClean="0">
                <a:latin typeface="Times New Roman" panose="02020603050405020304" pitchFamily="18" charset="0"/>
              </a:rPr>
              <a:t>співпадання</a:t>
            </a:r>
            <a:r>
              <a:rPr lang="uk-UA" sz="2200" dirty="0" smtClean="0">
                <a:latin typeface="Times New Roman" panose="02020603050405020304" pitchFamily="18" charset="0"/>
              </a:rPr>
              <a:t> значень параметрів реального об'єкта і значень тих же параметрів, розрахованих з допомогою математичної моделі. </a:t>
            </a:r>
          </a:p>
          <a:p>
            <a:pPr indent="457200" algn="just"/>
            <a:r>
              <a:rPr lang="uk-UA" sz="2200" i="1" dirty="0" smtClean="0">
                <a:latin typeface="Times New Roman" panose="02020603050405020304" pitchFamily="18" charset="0"/>
              </a:rPr>
              <a:t>Адекватність математичної моделі </a:t>
            </a:r>
            <a:r>
              <a:rPr lang="uk-UA" sz="2200" dirty="0" smtClean="0">
                <a:latin typeface="Times New Roman" panose="02020603050405020304" pitchFamily="18" charset="0"/>
              </a:rPr>
              <a:t>- це здатність відображати задані властивості об'єкта з похибкою не вище заданої. </a:t>
            </a:r>
          </a:p>
          <a:p>
            <a:pPr indent="457200" algn="just"/>
            <a:r>
              <a:rPr lang="uk-UA" sz="2200" b="1" i="1" dirty="0" smtClean="0">
                <a:latin typeface="Times New Roman" panose="02020603050405020304" pitchFamily="18" charset="0"/>
              </a:rPr>
              <a:t>Е</a:t>
            </a:r>
            <a:r>
              <a:rPr lang="uk-UA" sz="2200" i="1" dirty="0" smtClean="0">
                <a:latin typeface="Times New Roman" panose="02020603050405020304" pitchFamily="18" charset="0"/>
              </a:rPr>
              <a:t>кономічність мате</a:t>
            </a:r>
            <a:r>
              <a:rPr lang="uk-UA" sz="2200" b="1" i="1" dirty="0" smtClean="0">
                <a:latin typeface="Times New Roman" panose="02020603050405020304" pitchFamily="18" charset="0"/>
              </a:rPr>
              <a:t>матичної моделі </a:t>
            </a:r>
            <a:r>
              <a:rPr lang="uk-UA" sz="2200" dirty="0" smtClean="0">
                <a:latin typeface="Times New Roman" panose="02020603050405020304" pitchFamily="18" charset="0"/>
              </a:rPr>
              <a:t>- характеризується затратами обчислювальних ресурсів (затратами машинного часу і пам'яті) на її реалізацію. Чим менші ці затрати, тим модель економічна. </a:t>
            </a:r>
            <a:endParaRPr lang="uk-UA" sz="2200" dirty="0"/>
          </a:p>
        </p:txBody>
      </p:sp>
    </p:spTree>
    <p:extLst>
      <p:ext uri="{BB962C8B-B14F-4D97-AF65-F5344CB8AC3E}">
        <p14:creationId xmlns:p14="http://schemas.microsoft.com/office/powerpoint/2010/main" val="4031704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646331"/>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5</a:t>
            </a:r>
            <a:r>
              <a:rPr lang="uk-UA" sz="3600" b="1" dirty="0" smtClean="0">
                <a:latin typeface="Times New Roman" pitchFamily="18" charset="0"/>
                <a:ea typeface="Tahoma" pitchFamily="34" charset="0"/>
                <a:cs typeface="Times New Roman" pitchFamily="18" charset="0"/>
              </a:rPr>
              <a:t>. </a:t>
            </a:r>
            <a:r>
              <a:rPr lang="uk-UA" sz="3600" dirty="0"/>
              <a:t>Класифікація математичних моделей </a:t>
            </a:r>
            <a:r>
              <a:rPr lang="ru-RU" sz="3600" dirty="0"/>
              <a:t>.</a:t>
            </a:r>
            <a:endParaRPr lang="uk-UA" sz="3600" dirty="0"/>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3969594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35846"/>
            <a:ext cx="9144000" cy="5170646"/>
          </a:xfrm>
          <a:prstGeom prst="rect">
            <a:avLst/>
          </a:prstGeom>
        </p:spPr>
        <p:txBody>
          <a:bodyPr wrap="square">
            <a:spAutoFit/>
          </a:bodyPr>
          <a:lstStyle/>
          <a:p>
            <a:pPr indent="457200" algn="just"/>
            <a:r>
              <a:rPr lang="uk-UA" sz="2200" dirty="0" smtClean="0">
                <a:solidFill>
                  <a:srgbClr val="000000"/>
                </a:solidFill>
                <a:latin typeface="Times New Roman" panose="02020603050405020304" pitchFamily="18" charset="0"/>
              </a:rPr>
              <a:t>За характером відображуваних властивостей об'єкта математичні моделі розділяють на </a:t>
            </a:r>
            <a:r>
              <a:rPr lang="uk-UA" sz="2200" i="1" dirty="0" smtClean="0">
                <a:solidFill>
                  <a:srgbClr val="000000"/>
                </a:solidFill>
                <a:latin typeface="Times New Roman" panose="02020603050405020304" pitchFamily="18" charset="0"/>
              </a:rPr>
              <a:t>структурні </a:t>
            </a:r>
            <a:r>
              <a:rPr lang="uk-UA" sz="2200" dirty="0" smtClean="0">
                <a:solidFill>
                  <a:srgbClr val="000000"/>
                </a:solidFill>
                <a:latin typeface="Times New Roman" panose="02020603050405020304" pitchFamily="18" charset="0"/>
              </a:rPr>
              <a:t>та </a:t>
            </a:r>
            <a:r>
              <a:rPr lang="uk-UA" sz="2200" i="1" dirty="0" smtClean="0">
                <a:solidFill>
                  <a:srgbClr val="000000"/>
                </a:solidFill>
                <a:latin typeface="Times New Roman" panose="02020603050405020304" pitchFamily="18" charset="0"/>
              </a:rPr>
              <a:t>функціональні. </a:t>
            </a:r>
            <a:endParaRPr lang="uk-UA" sz="2200" dirty="0" smtClean="0">
              <a:solidFill>
                <a:srgbClr val="000000"/>
              </a:solidFill>
              <a:latin typeface="Times New Roman" panose="02020603050405020304" pitchFamily="18" charset="0"/>
            </a:endParaRPr>
          </a:p>
          <a:p>
            <a:pPr indent="457200" algn="just"/>
            <a:r>
              <a:rPr lang="uk-UA" sz="2200" dirty="0" smtClean="0">
                <a:solidFill>
                  <a:srgbClr val="FF0000"/>
                </a:solidFill>
                <a:latin typeface="Times New Roman" panose="02020603050405020304" pitchFamily="18" charset="0"/>
              </a:rPr>
              <a:t>Структурні</a:t>
            </a:r>
            <a:r>
              <a:rPr lang="uk-UA" sz="2200" i="1" dirty="0" smtClean="0">
                <a:solidFill>
                  <a:srgbClr val="000000"/>
                </a:solidFill>
                <a:latin typeface="Times New Roman" panose="02020603050405020304" pitchFamily="18" charset="0"/>
              </a:rPr>
              <a:t> </a:t>
            </a:r>
            <a:r>
              <a:rPr lang="uk-UA" sz="2200" dirty="0" smtClean="0">
                <a:solidFill>
                  <a:srgbClr val="000000"/>
                </a:solidFill>
                <a:latin typeface="Times New Roman" panose="02020603050405020304" pitchFamily="18" charset="0"/>
              </a:rPr>
              <a:t>математичні моделі призначені для відображення структурних властивостей об'єкта. Вони діляться в свою чергу на </a:t>
            </a:r>
            <a:r>
              <a:rPr lang="uk-UA" sz="2200" i="1" dirty="0" smtClean="0">
                <a:solidFill>
                  <a:srgbClr val="000000"/>
                </a:solidFill>
                <a:latin typeface="Times New Roman" panose="02020603050405020304" pitchFamily="18" charset="0"/>
              </a:rPr>
              <a:t>топологічні </a:t>
            </a:r>
            <a:r>
              <a:rPr lang="uk-UA" sz="2200" dirty="0" smtClean="0">
                <a:solidFill>
                  <a:srgbClr val="000000"/>
                </a:solidFill>
                <a:latin typeface="Times New Roman" panose="02020603050405020304" pitchFamily="18" charset="0"/>
              </a:rPr>
              <a:t>і </a:t>
            </a:r>
            <a:r>
              <a:rPr lang="uk-UA" sz="2200" i="1" dirty="0" smtClean="0">
                <a:solidFill>
                  <a:srgbClr val="000000"/>
                </a:solidFill>
                <a:latin typeface="Times New Roman" panose="02020603050405020304" pitchFamily="18" charset="0"/>
              </a:rPr>
              <a:t>геометричні</a:t>
            </a:r>
            <a:r>
              <a:rPr lang="uk-UA" sz="2200" dirty="0" smtClean="0">
                <a:solidFill>
                  <a:srgbClr val="000000"/>
                </a:solidFill>
                <a:latin typeface="Times New Roman" panose="02020603050405020304" pitchFamily="18" charset="0"/>
              </a:rPr>
              <a:t>. </a:t>
            </a:r>
          </a:p>
          <a:p>
            <a:pPr indent="457200" algn="just"/>
            <a:r>
              <a:rPr lang="uk-UA" sz="2200" dirty="0" smtClean="0">
                <a:solidFill>
                  <a:srgbClr val="000000"/>
                </a:solidFill>
                <a:latin typeface="Times New Roman" panose="02020603050405020304" pitchFamily="18" charset="0"/>
              </a:rPr>
              <a:t>В </a:t>
            </a:r>
            <a:r>
              <a:rPr lang="uk-UA" sz="2200" dirty="0" smtClean="0">
                <a:solidFill>
                  <a:srgbClr val="FF0000"/>
                </a:solidFill>
                <a:latin typeface="Times New Roman" panose="02020603050405020304" pitchFamily="18" charset="0"/>
              </a:rPr>
              <a:t>топологічних моделях </a:t>
            </a:r>
            <a:r>
              <a:rPr lang="uk-UA" sz="2200" dirty="0" smtClean="0">
                <a:solidFill>
                  <a:srgbClr val="000000"/>
                </a:solidFill>
                <a:latin typeface="Times New Roman" panose="02020603050405020304" pitchFamily="18" charset="0"/>
              </a:rPr>
              <a:t>відображається склад і взаємозв'язок елементів об'єкта. </a:t>
            </a:r>
          </a:p>
          <a:p>
            <a:pPr indent="457200" algn="just"/>
            <a:r>
              <a:rPr lang="uk-UA" sz="2200" dirty="0" smtClean="0">
                <a:solidFill>
                  <a:srgbClr val="000000"/>
                </a:solidFill>
                <a:latin typeface="Times New Roman" panose="02020603050405020304" pitchFamily="18" charset="0"/>
              </a:rPr>
              <a:t>В </a:t>
            </a:r>
            <a:r>
              <a:rPr lang="uk-UA" sz="2200" dirty="0" smtClean="0">
                <a:solidFill>
                  <a:srgbClr val="FF0000"/>
                </a:solidFill>
                <a:latin typeface="Times New Roman" panose="02020603050405020304" pitchFamily="18" charset="0"/>
              </a:rPr>
              <a:t>геометричних математичних моделях </a:t>
            </a:r>
            <a:r>
              <a:rPr lang="uk-UA" sz="2200" dirty="0" smtClean="0">
                <a:solidFill>
                  <a:srgbClr val="000000"/>
                </a:solidFill>
                <a:latin typeface="Times New Roman" panose="02020603050405020304" pitchFamily="18" charset="0"/>
              </a:rPr>
              <a:t>відображаються, геометричні властивості об'єкта, в них додатково до відомостей про взаємне розташування елементів містяться відомості про форму деталей. </a:t>
            </a:r>
          </a:p>
          <a:p>
            <a:pPr indent="457200" algn="just"/>
            <a:r>
              <a:rPr lang="uk-UA" sz="2200" dirty="0" smtClean="0">
                <a:solidFill>
                  <a:srgbClr val="000000"/>
                </a:solidFill>
                <a:latin typeface="Times New Roman" panose="02020603050405020304" pitchFamily="18" charset="0"/>
              </a:rPr>
              <a:t>У машинобудуванні для відображення геометричних властивостей деталей застосовують математичні моделі, представлені в аналітичній або алгебраїчній формі (прості моделі - поверхні плоскі і другого порядку, складні моделі - каркасні і кінематичні - для відображення об'єктів складних геометричних властивостей). </a:t>
            </a:r>
            <a:endParaRPr lang="uk-UA" sz="2200" dirty="0"/>
          </a:p>
        </p:txBody>
      </p:sp>
    </p:spTree>
    <p:extLst>
      <p:ext uri="{BB962C8B-B14F-4D97-AF65-F5344CB8AC3E}">
        <p14:creationId xmlns:p14="http://schemas.microsoft.com/office/powerpoint/2010/main" val="12232688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73843"/>
            <a:ext cx="9144000" cy="6186309"/>
          </a:xfrm>
          <a:prstGeom prst="rect">
            <a:avLst/>
          </a:prstGeom>
        </p:spPr>
        <p:txBody>
          <a:bodyPr wrap="square">
            <a:spAutoFit/>
          </a:bodyPr>
          <a:lstStyle/>
          <a:p>
            <a:pPr indent="457200" algn="just"/>
            <a:r>
              <a:rPr lang="uk-UA" sz="2200" i="1" dirty="0">
                <a:solidFill>
                  <a:srgbClr val="FF0000"/>
                </a:solidFill>
                <a:latin typeface="Times New Roman" panose="02020603050405020304" pitchFamily="18" charset="0"/>
              </a:rPr>
              <a:t>Функціональні </a:t>
            </a:r>
            <a:r>
              <a:rPr lang="uk-UA" sz="2200" dirty="0">
                <a:solidFill>
                  <a:srgbClr val="000000"/>
                </a:solidFill>
                <a:latin typeface="Times New Roman" panose="02020603050405020304" pitchFamily="18" charset="0"/>
              </a:rPr>
              <a:t>математичні моделі призначені дня відображення фізичних чи інформаційних процесів, що протікають в об'єкті при його функціонуванні або виготовленні. Здебільшого функціональні математичні моделі представляють собою систему рівнянь, що зв'язують між собою внутрішні, зовнішні і вихідні параметри. Залежно від місця в ієрархічній системі математичні моделі діляться на моделі</a:t>
            </a:r>
            <a:r>
              <a:rPr lang="uk-UA" sz="2200" dirty="0" smtClean="0">
                <a:solidFill>
                  <a:srgbClr val="000000"/>
                </a:solidFill>
                <a:latin typeface="Times New Roman" panose="02020603050405020304" pitchFamily="18" charset="0"/>
              </a:rPr>
              <a:t>:</a:t>
            </a:r>
            <a:endParaRPr lang="uk-UA" sz="2200" dirty="0">
              <a:solidFill>
                <a:srgbClr val="000000"/>
              </a:solidFill>
              <a:latin typeface="Times New Roman" panose="02020603050405020304" pitchFamily="18" charset="0"/>
            </a:endParaRPr>
          </a:p>
          <a:p>
            <a:pPr indent="457200" algn="just"/>
            <a:r>
              <a:rPr lang="uk-UA" sz="2200" dirty="0" smtClean="0">
                <a:latin typeface="Times New Roman" panose="02020603050405020304" pitchFamily="18" charset="0"/>
              </a:rPr>
              <a:t>• </a:t>
            </a:r>
            <a:r>
              <a:rPr lang="uk-UA" sz="2200" dirty="0">
                <a:latin typeface="Times New Roman" panose="02020603050405020304" pitchFamily="18" charset="0"/>
              </a:rPr>
              <a:t>мікро- </a:t>
            </a:r>
          </a:p>
          <a:p>
            <a:pPr indent="457200" algn="just"/>
            <a:r>
              <a:rPr lang="uk-UA" sz="2200" dirty="0">
                <a:latin typeface="Times New Roman" panose="02020603050405020304" pitchFamily="18" charset="0"/>
              </a:rPr>
              <a:t>• </a:t>
            </a:r>
            <a:r>
              <a:rPr lang="uk-UA" sz="2200" dirty="0" err="1">
                <a:latin typeface="Times New Roman" panose="02020603050405020304" pitchFamily="18" charset="0"/>
              </a:rPr>
              <a:t>макро</a:t>
            </a:r>
            <a:r>
              <a:rPr lang="uk-UA" sz="2200" dirty="0">
                <a:latin typeface="Times New Roman" panose="02020603050405020304" pitchFamily="18" charset="0"/>
              </a:rPr>
              <a:t>- </a:t>
            </a:r>
          </a:p>
          <a:p>
            <a:pPr indent="457200" algn="just"/>
            <a:r>
              <a:rPr lang="uk-UA" sz="2200" dirty="0">
                <a:latin typeface="Times New Roman" panose="02020603050405020304" pitchFamily="18" charset="0"/>
              </a:rPr>
              <a:t>• </a:t>
            </a:r>
            <a:r>
              <a:rPr lang="uk-UA" sz="2200" dirty="0" err="1">
                <a:latin typeface="Times New Roman" panose="02020603050405020304" pitchFamily="18" charset="0"/>
              </a:rPr>
              <a:t>метарівня</a:t>
            </a:r>
            <a:r>
              <a:rPr lang="uk-UA" sz="2200" dirty="0">
                <a:latin typeface="Times New Roman" panose="02020603050405020304" pitchFamily="18" charset="0"/>
              </a:rPr>
              <a:t>. </a:t>
            </a:r>
          </a:p>
          <a:p>
            <a:pPr indent="457200" algn="just"/>
            <a:endParaRPr lang="uk-UA" sz="2200" dirty="0">
              <a:latin typeface="Times New Roman" panose="02020603050405020304" pitchFamily="18" charset="0"/>
            </a:endParaRPr>
          </a:p>
          <a:p>
            <a:pPr indent="457200" algn="just"/>
            <a:r>
              <a:rPr lang="uk-UA" sz="2200" dirty="0">
                <a:latin typeface="Times New Roman" panose="02020603050405020304" pitchFamily="18" charset="0"/>
              </a:rPr>
              <a:t>Особливістю математичні моделі на </a:t>
            </a:r>
            <a:r>
              <a:rPr lang="uk-UA" sz="2200" b="1" i="1" dirty="0" smtClean="0">
                <a:latin typeface="Times New Roman" panose="02020603050405020304" pitchFamily="18" charset="0"/>
              </a:rPr>
              <a:t>мікрорівні</a:t>
            </a:r>
            <a:r>
              <a:rPr lang="uk-UA" sz="2200" i="1" dirty="0" smtClean="0">
                <a:latin typeface="Times New Roman" panose="02020603050405020304" pitchFamily="18" charset="0"/>
              </a:rPr>
              <a:t> </a:t>
            </a:r>
            <a:r>
              <a:rPr lang="uk-UA" sz="2200" dirty="0">
                <a:latin typeface="Times New Roman" panose="02020603050405020304" pitchFamily="18" charset="0"/>
              </a:rPr>
              <a:t>є відображення фізичних процесів, що протікають в неперервному просторі і часі (диференційні рівняння в часткових похідних). </a:t>
            </a:r>
          </a:p>
          <a:p>
            <a:pPr indent="457200" algn="just"/>
            <a:r>
              <a:rPr lang="ru-RU" sz="2200" dirty="0">
                <a:latin typeface="Times New Roman" panose="02020603050405020304" pitchFamily="18" charset="0"/>
              </a:rPr>
              <a:t>На </a:t>
            </a:r>
            <a:r>
              <a:rPr lang="ru-RU" sz="2200" b="1" i="1" dirty="0" err="1">
                <a:latin typeface="Times New Roman" panose="02020603050405020304" pitchFamily="18" charset="0"/>
              </a:rPr>
              <a:t>макрорівні</a:t>
            </a:r>
            <a:r>
              <a:rPr lang="ru-RU" sz="2200" b="1" i="1" dirty="0">
                <a:latin typeface="Times New Roman" panose="02020603050405020304" pitchFamily="18" charset="0"/>
              </a:rPr>
              <a:t> </a:t>
            </a:r>
            <a:r>
              <a:rPr lang="ru-RU" sz="2200" dirty="0" err="1">
                <a:latin typeface="Times New Roman" panose="02020603050405020304" pitchFamily="18" charset="0"/>
              </a:rPr>
              <a:t>використовують</a:t>
            </a:r>
            <a:r>
              <a:rPr lang="ru-RU" sz="2200" dirty="0">
                <a:latin typeface="Times New Roman" panose="02020603050405020304" pitchFamily="18" charset="0"/>
              </a:rPr>
              <a:t> </a:t>
            </a:r>
            <a:r>
              <a:rPr lang="ru-RU" sz="2200" dirty="0" err="1">
                <a:latin typeface="Times New Roman" panose="02020603050405020304" pitchFamily="18" charset="0"/>
              </a:rPr>
              <a:t>збільшену</a:t>
            </a:r>
            <a:r>
              <a:rPr lang="ru-RU" sz="2200" dirty="0">
                <a:latin typeface="Times New Roman" panose="02020603050405020304" pitchFamily="18" charset="0"/>
              </a:rPr>
              <a:t> </a:t>
            </a:r>
            <a:r>
              <a:rPr lang="ru-RU" sz="2200" dirty="0" err="1">
                <a:latin typeface="Times New Roman" panose="02020603050405020304" pitchFamily="18" charset="0"/>
              </a:rPr>
              <a:t>дискретизацію</a:t>
            </a:r>
            <a:r>
              <a:rPr lang="ru-RU" sz="2200" dirty="0">
                <a:latin typeface="Times New Roman" panose="02020603050405020304" pitchFamily="18" charset="0"/>
              </a:rPr>
              <a:t> простору за </a:t>
            </a:r>
            <a:r>
              <a:rPr lang="ru-RU" sz="2200" dirty="0" err="1">
                <a:latin typeface="Times New Roman" panose="02020603050405020304" pitchFamily="18" charset="0"/>
              </a:rPr>
              <a:t>функціональною</a:t>
            </a:r>
            <a:r>
              <a:rPr lang="ru-RU" sz="2200" dirty="0">
                <a:latin typeface="Times New Roman" panose="02020603050405020304" pitchFamily="18" charset="0"/>
              </a:rPr>
              <a:t> </a:t>
            </a:r>
            <a:r>
              <a:rPr lang="ru-RU" sz="2200" dirty="0" err="1">
                <a:latin typeface="Times New Roman" panose="02020603050405020304" pitchFamily="18" charset="0"/>
              </a:rPr>
              <a:t>ознакою</a:t>
            </a:r>
            <a:r>
              <a:rPr lang="ru-RU" sz="2200" dirty="0">
                <a:latin typeface="Times New Roman" panose="02020603050405020304" pitchFamily="18" charset="0"/>
              </a:rPr>
              <a:t>, </a:t>
            </a:r>
            <a:r>
              <a:rPr lang="ru-RU" sz="2200" dirty="0" err="1">
                <a:latin typeface="Times New Roman" panose="02020603050405020304" pitchFamily="18" charset="0"/>
              </a:rPr>
              <a:t>що</a:t>
            </a:r>
            <a:r>
              <a:rPr lang="ru-RU" sz="2200" dirty="0">
                <a:latin typeface="Times New Roman" panose="02020603050405020304" pitchFamily="18" charset="0"/>
              </a:rPr>
              <a:t> приводить до </a:t>
            </a:r>
            <a:r>
              <a:rPr lang="ru-RU" sz="2200" dirty="0" err="1">
                <a:latin typeface="Times New Roman" panose="02020603050405020304" pitchFamily="18" charset="0"/>
              </a:rPr>
              <a:t>представлення</a:t>
            </a:r>
            <a:r>
              <a:rPr lang="ru-RU" sz="2200" dirty="0">
                <a:latin typeface="Times New Roman" panose="02020603050405020304" pitchFamily="18" charset="0"/>
              </a:rPr>
              <a:t> </a:t>
            </a:r>
            <a:r>
              <a:rPr lang="ru-RU" sz="2200" dirty="0" err="1">
                <a:latin typeface="Times New Roman" panose="02020603050405020304" pitchFamily="18" charset="0"/>
              </a:rPr>
              <a:t>математичних</a:t>
            </a:r>
            <a:r>
              <a:rPr lang="ru-RU" sz="2200" dirty="0">
                <a:latin typeface="Times New Roman" panose="02020603050405020304" pitchFamily="18" charset="0"/>
              </a:rPr>
              <a:t> моделей на </a:t>
            </a:r>
            <a:r>
              <a:rPr lang="ru-RU" sz="2200" dirty="0" err="1">
                <a:latin typeface="Times New Roman" panose="02020603050405020304" pitchFamily="18" charset="0"/>
              </a:rPr>
              <a:t>цьому</a:t>
            </a:r>
            <a:r>
              <a:rPr lang="ru-RU" sz="2200" dirty="0">
                <a:latin typeface="Times New Roman" panose="02020603050405020304" pitchFamily="18" charset="0"/>
              </a:rPr>
              <a:t> </a:t>
            </a:r>
            <a:r>
              <a:rPr lang="ru-RU" sz="2200" dirty="0" err="1">
                <a:latin typeface="Times New Roman" panose="02020603050405020304" pitchFamily="18" charset="0"/>
              </a:rPr>
              <a:t>рівні</a:t>
            </a:r>
            <a:r>
              <a:rPr lang="ru-RU" sz="2200" dirty="0">
                <a:latin typeface="Times New Roman" panose="02020603050405020304" pitchFamily="18" charset="0"/>
              </a:rPr>
              <a:t> у </a:t>
            </a:r>
            <a:r>
              <a:rPr lang="ru-RU" sz="2200" dirty="0" err="1">
                <a:latin typeface="Times New Roman" panose="02020603050405020304" pitchFamily="18" charset="0"/>
              </a:rPr>
              <a:t>вигляді</a:t>
            </a:r>
            <a:r>
              <a:rPr lang="ru-RU" sz="2200" dirty="0">
                <a:latin typeface="Times New Roman" panose="02020603050405020304" pitchFamily="18" charset="0"/>
              </a:rPr>
              <a:t> </a:t>
            </a:r>
            <a:r>
              <a:rPr lang="ru-RU" sz="2200" dirty="0" err="1">
                <a:latin typeface="Times New Roman" panose="02020603050405020304" pitchFamily="18" charset="0"/>
              </a:rPr>
              <a:t>звичайних</a:t>
            </a:r>
            <a:r>
              <a:rPr lang="ru-RU" sz="2200" dirty="0">
                <a:latin typeface="Times New Roman" panose="02020603050405020304" pitchFamily="18" charset="0"/>
              </a:rPr>
              <a:t> </a:t>
            </a:r>
            <a:r>
              <a:rPr lang="ru-RU" sz="2200" dirty="0" err="1">
                <a:latin typeface="Times New Roman" panose="02020603050405020304" pitchFamily="18" charset="0"/>
              </a:rPr>
              <a:t>диференційних</a:t>
            </a:r>
            <a:r>
              <a:rPr lang="ru-RU" sz="2200" dirty="0">
                <a:latin typeface="Times New Roman" panose="02020603050405020304" pitchFamily="18" charset="0"/>
              </a:rPr>
              <a:t> </a:t>
            </a:r>
            <a:r>
              <a:rPr lang="ru-RU" sz="2200" dirty="0" err="1">
                <a:latin typeface="Times New Roman" panose="02020603050405020304" pitchFamily="18" charset="0"/>
              </a:rPr>
              <a:t>рівнянь</a:t>
            </a:r>
            <a:r>
              <a:rPr lang="ru-RU" sz="2200" dirty="0">
                <a:latin typeface="Times New Roman" panose="02020603050405020304" pitchFamily="18" charset="0"/>
              </a:rPr>
              <a:t>. </a:t>
            </a:r>
          </a:p>
          <a:p>
            <a:pPr indent="457200" algn="just"/>
            <a:r>
              <a:rPr lang="ru-RU" sz="2200" dirty="0">
                <a:latin typeface="Times New Roman" panose="02020603050405020304" pitchFamily="18" charset="0"/>
              </a:rPr>
              <a:t>На </a:t>
            </a:r>
            <a:r>
              <a:rPr lang="ru-RU" sz="2200" b="1" dirty="0" err="1">
                <a:latin typeface="Times New Roman" panose="02020603050405020304" pitchFamily="18" charset="0"/>
              </a:rPr>
              <a:t>метарівні</a:t>
            </a:r>
            <a:r>
              <a:rPr lang="ru-RU" sz="2200" b="1" dirty="0">
                <a:latin typeface="Times New Roman" panose="02020603050405020304" pitchFamily="18" charset="0"/>
              </a:rPr>
              <a:t> </a:t>
            </a:r>
            <a:r>
              <a:rPr lang="ru-RU" sz="2200" dirty="0">
                <a:latin typeface="Times New Roman" panose="02020603050405020304" pitchFamily="18" charset="0"/>
              </a:rPr>
              <a:t>в </a:t>
            </a:r>
            <a:r>
              <a:rPr lang="ru-RU" sz="2200" dirty="0" err="1">
                <a:latin typeface="Times New Roman" panose="02020603050405020304" pitchFamily="18" charset="0"/>
              </a:rPr>
              <a:t>якості</a:t>
            </a:r>
            <a:r>
              <a:rPr lang="ru-RU" sz="2200" dirty="0">
                <a:latin typeface="Times New Roman" panose="02020603050405020304" pitchFamily="18" charset="0"/>
              </a:rPr>
              <a:t> </a:t>
            </a:r>
            <a:r>
              <a:rPr lang="ru-RU" sz="2200" dirty="0" err="1">
                <a:latin typeface="Times New Roman" panose="02020603050405020304" pitchFamily="18" charset="0"/>
              </a:rPr>
              <a:t>елементів</a:t>
            </a:r>
            <a:r>
              <a:rPr lang="ru-RU" sz="2200" dirty="0">
                <a:latin typeface="Times New Roman" panose="02020603050405020304" pitchFamily="18" charset="0"/>
              </a:rPr>
              <a:t> </a:t>
            </a:r>
            <a:r>
              <a:rPr lang="ru-RU" sz="2200" dirty="0" err="1">
                <a:latin typeface="Times New Roman" panose="02020603050405020304" pitchFamily="18" charset="0"/>
              </a:rPr>
              <a:t>приймаються</a:t>
            </a:r>
            <a:r>
              <a:rPr lang="ru-RU" sz="2200" dirty="0">
                <a:latin typeface="Times New Roman" panose="02020603050405020304" pitchFamily="18" charset="0"/>
              </a:rPr>
              <a:t> </a:t>
            </a:r>
            <a:r>
              <a:rPr lang="ru-RU" sz="2200" dirty="0" err="1">
                <a:latin typeface="Times New Roman" panose="02020603050405020304" pitchFamily="18" charset="0"/>
              </a:rPr>
              <a:t>складні</a:t>
            </a:r>
            <a:r>
              <a:rPr lang="ru-RU" sz="2200" dirty="0">
                <a:latin typeface="Times New Roman" panose="02020603050405020304" pitchFamily="18" charset="0"/>
              </a:rPr>
              <a:t> </a:t>
            </a:r>
            <a:r>
              <a:rPr lang="ru-RU" sz="2200" dirty="0" err="1">
                <a:latin typeface="Times New Roman" panose="02020603050405020304" pitchFamily="18" charset="0"/>
              </a:rPr>
              <a:t>сукупності</a:t>
            </a:r>
            <a:r>
              <a:rPr lang="ru-RU" sz="2200" dirty="0">
                <a:latin typeface="Times New Roman" panose="02020603050405020304" pitchFamily="18" charset="0"/>
              </a:rPr>
              <a:t> деталей. </a:t>
            </a:r>
            <a:endParaRPr lang="uk-UA" sz="2200" dirty="0"/>
          </a:p>
        </p:txBody>
      </p:sp>
    </p:spTree>
    <p:extLst>
      <p:ext uri="{BB962C8B-B14F-4D97-AF65-F5344CB8AC3E}">
        <p14:creationId xmlns:p14="http://schemas.microsoft.com/office/powerpoint/2010/main" val="17503874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85299"/>
            <a:ext cx="9144000" cy="2462213"/>
          </a:xfrm>
          <a:prstGeom prst="rect">
            <a:avLst/>
          </a:prstGeom>
        </p:spPr>
        <p:txBody>
          <a:bodyPr wrap="square">
            <a:spAutoFit/>
          </a:bodyPr>
          <a:lstStyle/>
          <a:p>
            <a:pPr indent="457200" algn="just"/>
            <a:r>
              <a:rPr lang="uk-UA" sz="2200" dirty="0" smtClean="0">
                <a:solidFill>
                  <a:srgbClr val="000000"/>
                </a:solidFill>
                <a:latin typeface="Times New Roman" panose="02020603050405020304" pitchFamily="18" charset="0"/>
              </a:rPr>
              <a:t>За ступенем деталізації опису в межах кожного ієрархічного рівня виділяють </a:t>
            </a:r>
            <a:r>
              <a:rPr lang="uk-UA" sz="2200" b="1" dirty="0" smtClean="0">
                <a:solidFill>
                  <a:srgbClr val="000000"/>
                </a:solidFill>
                <a:latin typeface="Times New Roman" panose="02020603050405020304" pitchFamily="18" charset="0"/>
              </a:rPr>
              <a:t>повні математичні моделі </a:t>
            </a:r>
            <a:r>
              <a:rPr lang="uk-UA" sz="2200" dirty="0" smtClean="0">
                <a:solidFill>
                  <a:srgbClr val="000000"/>
                </a:solidFill>
                <a:latin typeface="Times New Roman" panose="02020603050405020304" pitchFamily="18" charset="0"/>
              </a:rPr>
              <a:t>та </a:t>
            </a:r>
            <a:r>
              <a:rPr lang="uk-UA" sz="2200" b="1" dirty="0" smtClean="0">
                <a:solidFill>
                  <a:srgbClr val="000000"/>
                </a:solidFill>
                <a:latin typeface="Times New Roman" panose="02020603050405020304" pitchFamily="18" charset="0"/>
              </a:rPr>
              <a:t>макромоделі. </a:t>
            </a:r>
            <a:endParaRPr lang="uk-UA" sz="2200" dirty="0" smtClean="0">
              <a:solidFill>
                <a:srgbClr val="000000"/>
              </a:solidFill>
              <a:latin typeface="Times New Roman" panose="02020603050405020304" pitchFamily="18" charset="0"/>
            </a:endParaRPr>
          </a:p>
          <a:p>
            <a:pPr indent="457200" algn="just"/>
            <a:r>
              <a:rPr lang="uk-UA" sz="2200" i="1" dirty="0" smtClean="0">
                <a:solidFill>
                  <a:srgbClr val="000000"/>
                </a:solidFill>
                <a:latin typeface="Times New Roman" panose="02020603050405020304" pitchFamily="18" charset="0"/>
              </a:rPr>
              <a:t>Повна модель </a:t>
            </a:r>
            <a:r>
              <a:rPr lang="uk-UA" sz="2200" dirty="0" smtClean="0">
                <a:solidFill>
                  <a:srgbClr val="000000"/>
                </a:solidFill>
                <a:latin typeface="Times New Roman" panose="02020603050405020304" pitchFamily="18" charset="0"/>
              </a:rPr>
              <a:t>- модель, в якій відображаються фазові змінні, що характеризують стан всіх між елементних </a:t>
            </a:r>
            <a:r>
              <a:rPr lang="uk-UA" sz="2200" dirty="0" err="1" smtClean="0">
                <a:solidFill>
                  <a:srgbClr val="000000"/>
                </a:solidFill>
                <a:latin typeface="Times New Roman" panose="02020603050405020304" pitchFamily="18" charset="0"/>
              </a:rPr>
              <a:t>зв'язків</a:t>
            </a:r>
            <a:r>
              <a:rPr lang="uk-UA" sz="2200" dirty="0" smtClean="0">
                <a:solidFill>
                  <a:srgbClr val="000000"/>
                </a:solidFill>
                <a:latin typeface="Times New Roman" panose="02020603050405020304" pitchFamily="18" charset="0"/>
              </a:rPr>
              <a:t>. </a:t>
            </a:r>
          </a:p>
          <a:p>
            <a:pPr indent="457200" algn="just"/>
            <a:r>
              <a:rPr lang="uk-UA" sz="2200" i="1" dirty="0" smtClean="0">
                <a:solidFill>
                  <a:srgbClr val="000000"/>
                </a:solidFill>
                <a:latin typeface="Times New Roman" panose="02020603050405020304" pitchFamily="18" charset="0"/>
              </a:rPr>
              <a:t>Макромодель </a:t>
            </a:r>
            <a:r>
              <a:rPr lang="uk-UA" sz="2200" dirty="0" smtClean="0">
                <a:solidFill>
                  <a:srgbClr val="000000"/>
                </a:solidFill>
                <a:latin typeface="Times New Roman" panose="02020603050405020304" pitchFamily="18" charset="0"/>
              </a:rPr>
              <a:t>- характеризується меншим числом фазових змінних, що відповідають опису об'єкта при збільшеному виділенні елементів. </a:t>
            </a:r>
          </a:p>
          <a:p>
            <a:pPr indent="457200" algn="just"/>
            <a:r>
              <a:rPr lang="uk-UA" sz="2200" dirty="0" smtClean="0">
                <a:solidFill>
                  <a:srgbClr val="000000"/>
                </a:solidFill>
                <a:latin typeface="Times New Roman" panose="02020603050405020304" pitchFamily="18" charset="0"/>
              </a:rPr>
              <a:t>За способом отримання моделі бувають теоретичні та </a:t>
            </a:r>
            <a:r>
              <a:rPr lang="uk-UA" sz="2200" b="1" dirty="0" smtClean="0">
                <a:solidFill>
                  <a:srgbClr val="000000"/>
                </a:solidFill>
                <a:latin typeface="Times New Roman" panose="02020603050405020304" pitchFamily="18" charset="0"/>
              </a:rPr>
              <a:t>емпіричні. </a:t>
            </a:r>
            <a:endParaRPr lang="uk-UA" sz="2200" dirty="0"/>
          </a:p>
        </p:txBody>
      </p:sp>
      <p:pic>
        <p:nvPicPr>
          <p:cNvPr id="4" name="Рисунок 3"/>
          <p:cNvPicPr>
            <a:picLocks noChangeAspect="1"/>
          </p:cNvPicPr>
          <p:nvPr/>
        </p:nvPicPr>
        <p:blipFill>
          <a:blip r:embed="rId3"/>
          <a:stretch>
            <a:fillRect/>
          </a:stretch>
        </p:blipFill>
        <p:spPr>
          <a:xfrm>
            <a:off x="1323831" y="2511189"/>
            <a:ext cx="5602223" cy="3869140"/>
          </a:xfrm>
          <a:prstGeom prst="rect">
            <a:avLst/>
          </a:prstGeom>
        </p:spPr>
      </p:pic>
      <p:sp>
        <p:nvSpPr>
          <p:cNvPr id="6" name="Прямоугольник 5"/>
          <p:cNvSpPr/>
          <p:nvPr/>
        </p:nvSpPr>
        <p:spPr>
          <a:xfrm>
            <a:off x="1712790" y="6142872"/>
            <a:ext cx="5329451" cy="615553"/>
          </a:xfrm>
          <a:prstGeom prst="rect">
            <a:avLst/>
          </a:prstGeom>
        </p:spPr>
        <p:txBody>
          <a:bodyPr wrap="square">
            <a:spAutoFit/>
          </a:bodyPr>
          <a:lstStyle/>
          <a:p>
            <a:endParaRPr lang="uk-UA" sz="1600"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Рис. </a:t>
            </a:r>
            <a:r>
              <a:rPr lang="ru-RU" dirty="0" err="1" smtClean="0">
                <a:solidFill>
                  <a:srgbClr val="000000"/>
                </a:solidFill>
                <a:latin typeface="Times New Roman" panose="02020603050405020304" pitchFamily="18" charset="0"/>
              </a:rPr>
              <a:t>Ієрархічна</a:t>
            </a:r>
            <a:r>
              <a:rPr lang="ru-RU" dirty="0" smtClean="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структура </a:t>
            </a:r>
            <a:r>
              <a:rPr lang="ru-RU" dirty="0" err="1">
                <a:solidFill>
                  <a:srgbClr val="000000"/>
                </a:solidFill>
                <a:latin typeface="Times New Roman" panose="02020603050405020304" pitchFamily="18" charset="0"/>
              </a:rPr>
              <a:t>математичних</a:t>
            </a:r>
            <a:r>
              <a:rPr lang="ru-RU" dirty="0">
                <a:solidFill>
                  <a:srgbClr val="000000"/>
                </a:solidFill>
                <a:latin typeface="Times New Roman" panose="02020603050405020304" pitchFamily="18" charset="0"/>
              </a:rPr>
              <a:t> моделей. </a:t>
            </a:r>
            <a:endParaRPr lang="uk-UA" dirty="0"/>
          </a:p>
        </p:txBody>
      </p:sp>
    </p:spTree>
    <p:extLst>
      <p:ext uri="{BB962C8B-B14F-4D97-AF65-F5344CB8AC3E}">
        <p14:creationId xmlns:p14="http://schemas.microsoft.com/office/powerpoint/2010/main" val="6758600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24079"/>
            <a:ext cx="9144000" cy="6186309"/>
          </a:xfrm>
          <a:prstGeom prst="rect">
            <a:avLst/>
          </a:prstGeom>
        </p:spPr>
        <p:txBody>
          <a:bodyPr wrap="square">
            <a:spAutoFit/>
          </a:bodyPr>
          <a:lstStyle/>
          <a:p>
            <a:pPr indent="457200" algn="just"/>
            <a:r>
              <a:rPr lang="uk-UA" sz="2200" dirty="0">
                <a:solidFill>
                  <a:srgbClr val="000000"/>
                </a:solidFill>
                <a:latin typeface="Times New Roman" panose="02020603050405020304" pitchFamily="18" charset="0"/>
              </a:rPr>
              <a:t>Реалізація таких моделей включає вибір чисельних методів рішення рівнянь і перетворення рівнянь залежно від вибраного методу. Кінцева мета перетворень - отримання робочої програми аналізу у вигляд послідовностей елементарних дій (арифметичних і логічних операцій); то реалізуються командами комп'ютера. Гілка 1 на рис. 5 відповідає постановці задачі на мікрорівні, частіше всього диференційні рівняння в часткових похідних (ДРЧП). Чисельні методи рішенню таких рівнянь ґрунтуються на дискретизації змінних і </a:t>
            </a:r>
            <a:r>
              <a:rPr lang="uk-UA" sz="2200" dirty="0" err="1">
                <a:solidFill>
                  <a:srgbClr val="000000"/>
                </a:solidFill>
                <a:latin typeface="Times New Roman" panose="02020603050405020304" pitchFamily="18" charset="0"/>
              </a:rPr>
              <a:t>алгебраїзації</a:t>
            </a:r>
            <a:r>
              <a:rPr lang="uk-UA" sz="2200" dirty="0">
                <a:solidFill>
                  <a:srgbClr val="000000"/>
                </a:solidFill>
                <a:latin typeface="Times New Roman" panose="02020603050405020304" pitchFamily="18" charset="0"/>
              </a:rPr>
              <a:t> задачі. </a:t>
            </a:r>
          </a:p>
          <a:p>
            <a:pPr indent="457200" algn="just"/>
            <a:r>
              <a:rPr lang="uk-UA" sz="2200" i="1" dirty="0">
                <a:solidFill>
                  <a:srgbClr val="000000"/>
                </a:solidFill>
                <a:latin typeface="Times New Roman" panose="02020603050405020304" pitchFamily="18" charset="0"/>
              </a:rPr>
              <a:t>Дискретизація </a:t>
            </a:r>
            <a:r>
              <a:rPr lang="uk-UA" sz="2200" dirty="0">
                <a:solidFill>
                  <a:srgbClr val="000000"/>
                </a:solidFill>
                <a:latin typeface="Times New Roman" panose="02020603050405020304" pitchFamily="18" charset="0"/>
              </a:rPr>
              <a:t>полягає в заміні неперервних змінних кінцевою множиною їх значень в заданих для дослідження просторових і часових інтервалах; </a:t>
            </a:r>
            <a:r>
              <a:rPr lang="uk-UA" sz="2200" i="1" dirty="0" err="1">
                <a:solidFill>
                  <a:srgbClr val="000000"/>
                </a:solidFill>
                <a:latin typeface="Times New Roman" panose="02020603050405020304" pitchFamily="18" charset="0"/>
              </a:rPr>
              <a:t>Алгераізація</a:t>
            </a:r>
            <a:r>
              <a:rPr lang="uk-UA" sz="2200" i="1" dirty="0">
                <a:solidFill>
                  <a:srgbClr val="000000"/>
                </a:solidFill>
                <a:latin typeface="Times New Roman" panose="02020603050405020304" pitchFamily="18" charset="0"/>
              </a:rPr>
              <a:t> </a:t>
            </a:r>
            <a:r>
              <a:rPr lang="uk-UA" sz="2200" dirty="0">
                <a:solidFill>
                  <a:srgbClr val="000000"/>
                </a:solidFill>
                <a:latin typeface="Times New Roman" panose="02020603050405020304" pitchFamily="18" charset="0"/>
              </a:rPr>
              <a:t>полягає в заміні похідних алгебраїчними рівняннями. </a:t>
            </a:r>
          </a:p>
          <a:p>
            <a:pPr indent="457200" algn="just"/>
            <a:r>
              <a:rPr lang="uk-UA" sz="2200" dirty="0">
                <a:solidFill>
                  <a:srgbClr val="000000"/>
                </a:solidFill>
                <a:latin typeface="Times New Roman" panose="02020603050405020304" pitchFamily="18" charset="0"/>
              </a:rPr>
              <a:t>Якщо диференційне рівняння в часткових похідних стаціонарне (описує статичний стан), то дискретизація і </a:t>
            </a:r>
            <a:r>
              <a:rPr lang="uk-UA" sz="2200" dirty="0" err="1">
                <a:solidFill>
                  <a:srgbClr val="000000"/>
                </a:solidFill>
                <a:latin typeface="Times New Roman" panose="02020603050405020304" pitchFamily="18" charset="0"/>
              </a:rPr>
              <a:t>алгебраїзація</a:t>
            </a:r>
            <a:r>
              <a:rPr lang="uk-UA" sz="2200" dirty="0">
                <a:solidFill>
                  <a:srgbClr val="000000"/>
                </a:solidFill>
                <a:latin typeface="Times New Roman" panose="02020603050405020304" pitchFamily="18" charset="0"/>
              </a:rPr>
              <a:t> перетворюють ДРЧП в систему алгебраїчних рівнянь, а загальному випадку нелінійних (гілка 2). Якщо ДРЧП нестаціонарні (описують перемінні в часі і просторі поля змінних), то дискретизація і </a:t>
            </a:r>
            <a:r>
              <a:rPr lang="uk-UA" sz="2200" dirty="0" err="1">
                <a:solidFill>
                  <a:srgbClr val="000000"/>
                </a:solidFill>
                <a:latin typeface="Times New Roman" panose="02020603050405020304" pitchFamily="18" charset="0"/>
              </a:rPr>
              <a:t>алгебраїзація</a:t>
            </a:r>
            <a:r>
              <a:rPr lang="uk-UA" sz="2200" dirty="0">
                <a:solidFill>
                  <a:srgbClr val="000000"/>
                </a:solidFill>
                <a:latin typeface="Times New Roman" panose="02020603050405020304" pitchFamily="18" charset="0"/>
              </a:rPr>
              <a:t> представляється з двох етапів: </a:t>
            </a:r>
          </a:p>
        </p:txBody>
      </p:sp>
    </p:spTree>
    <p:extLst>
      <p:ext uri="{BB962C8B-B14F-4D97-AF65-F5344CB8AC3E}">
        <p14:creationId xmlns:p14="http://schemas.microsoft.com/office/powerpoint/2010/main" val="826467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51179"/>
            <a:ext cx="9144000" cy="6555641"/>
          </a:xfrm>
          <a:prstGeom prst="rect">
            <a:avLst/>
          </a:prstGeom>
        </p:spPr>
        <p:txBody>
          <a:bodyPr wrap="square">
            <a:spAutoFit/>
          </a:bodyPr>
          <a:lstStyle/>
          <a:p>
            <a:pPr indent="457200" algn="just"/>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усунення</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похідних</a:t>
            </a:r>
            <a:r>
              <a:rPr lang="ru-RU" sz="2000" dirty="0" smtClean="0">
                <a:solidFill>
                  <a:srgbClr val="000000"/>
                </a:solidFill>
                <a:latin typeface="Times New Roman" panose="02020603050405020304" pitchFamily="18" charset="0"/>
                <a:cs typeface="Times New Roman" panose="02020603050405020304" pitchFamily="18" charset="0"/>
              </a:rPr>
              <a:t> по </a:t>
            </a:r>
            <a:r>
              <a:rPr lang="ru-RU" sz="2000" dirty="0" err="1" smtClean="0">
                <a:solidFill>
                  <a:srgbClr val="000000"/>
                </a:solidFill>
                <a:latin typeface="Times New Roman" panose="02020603050405020304" pitchFamily="18" charset="0"/>
                <a:cs typeface="Times New Roman" panose="02020603050405020304" pitchFamily="18" charset="0"/>
              </a:rPr>
              <a:t>просторових</a:t>
            </a:r>
            <a:r>
              <a:rPr lang="ru-RU" sz="2000" dirty="0" smtClean="0">
                <a:solidFill>
                  <a:srgbClr val="000000"/>
                </a:solidFill>
                <a:latin typeface="Times New Roman" panose="02020603050405020304" pitchFamily="18" charset="0"/>
                <a:cs typeface="Times New Roman" panose="02020603050405020304" pitchFamily="18" charset="0"/>
              </a:rPr>
              <a:t> координатах (</a:t>
            </a:r>
            <a:r>
              <a:rPr lang="ru-RU" sz="2000" dirty="0" err="1" smtClean="0">
                <a:solidFill>
                  <a:srgbClr val="000000"/>
                </a:solidFill>
                <a:latin typeface="Times New Roman" panose="02020603050405020304" pitchFamily="18" charset="0"/>
                <a:cs typeface="Times New Roman" panose="02020603050405020304" pitchFamily="18" charset="0"/>
              </a:rPr>
              <a:t>гілка</a:t>
            </a:r>
            <a:r>
              <a:rPr lang="ru-RU" sz="2000" dirty="0" smtClean="0">
                <a:solidFill>
                  <a:srgbClr val="000000"/>
                </a:solidFill>
                <a:latin typeface="Times New Roman" panose="02020603050405020304" pitchFamily="18" charset="0"/>
                <a:cs typeface="Times New Roman" panose="02020603050405020304" pitchFamily="18" charset="0"/>
              </a:rPr>
              <a:t> 3) результат-система </a:t>
            </a:r>
            <a:r>
              <a:rPr lang="ru-RU" sz="2000" dirty="0" err="1" smtClean="0">
                <a:solidFill>
                  <a:srgbClr val="000000"/>
                </a:solidFill>
                <a:latin typeface="Times New Roman" panose="02020603050405020304" pitchFamily="18" charset="0"/>
                <a:cs typeface="Times New Roman" panose="02020603050405020304" pitchFamily="18" charset="0"/>
              </a:rPr>
              <a:t>звичайних</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диференційних</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рівнянь</a:t>
            </a:r>
            <a:r>
              <a:rPr lang="ru-RU" sz="2000" dirty="0" smtClean="0">
                <a:solidFill>
                  <a:srgbClr val="000000"/>
                </a:solidFill>
                <a:latin typeface="Times New Roman" panose="02020603050405020304" pitchFamily="18" charset="0"/>
                <a:cs typeface="Times New Roman" panose="02020603050405020304" pitchFamily="18" charset="0"/>
              </a:rPr>
              <a:t>; </a:t>
            </a:r>
          </a:p>
          <a:p>
            <a:pPr indent="457200" algn="just"/>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усунення</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похідних</a:t>
            </a:r>
            <a:r>
              <a:rPr lang="ru-RU" sz="2000" dirty="0" smtClean="0">
                <a:solidFill>
                  <a:srgbClr val="000000"/>
                </a:solidFill>
                <a:latin typeface="Times New Roman" panose="02020603050405020304" pitchFamily="18" charset="0"/>
                <a:cs typeface="Times New Roman" panose="02020603050405020304" pitchFamily="18" charset="0"/>
              </a:rPr>
              <a:t> по часу (</a:t>
            </a:r>
            <a:r>
              <a:rPr lang="ru-RU" sz="2000" dirty="0" err="1" smtClean="0">
                <a:solidFill>
                  <a:srgbClr val="000000"/>
                </a:solidFill>
                <a:latin typeface="Times New Roman" panose="02020603050405020304" pitchFamily="18" charset="0"/>
                <a:cs typeface="Times New Roman" panose="02020603050405020304" pitchFamily="18" charset="0"/>
              </a:rPr>
              <a:t>гілка</a:t>
            </a:r>
            <a:r>
              <a:rPr lang="ru-RU" sz="2000" dirty="0" smtClean="0">
                <a:solidFill>
                  <a:srgbClr val="000000"/>
                </a:solidFill>
                <a:latin typeface="Times New Roman" panose="02020603050405020304" pitchFamily="18" charset="0"/>
                <a:cs typeface="Times New Roman" panose="02020603050405020304" pitchFamily="18" charset="0"/>
              </a:rPr>
              <a:t> 4). </a:t>
            </a:r>
          </a:p>
          <a:p>
            <a:pPr indent="457200"/>
            <a:r>
              <a:rPr lang="uk-UA" sz="2000" dirty="0" smtClean="0">
                <a:latin typeface="Times New Roman" panose="02020603050405020304" pitchFamily="18" charset="0"/>
                <a:cs typeface="Times New Roman" panose="02020603050405020304" pitchFamily="18" charset="0"/>
              </a:rPr>
              <a:t>Для чисельного рішення звичайних диференційних рівнянь при заданих початкових умовах існує багато чисельних методів. Специфіка </a:t>
            </a:r>
            <a:r>
              <a:rPr lang="uk-UA" sz="2000" dirty="0" err="1" smtClean="0">
                <a:latin typeface="Times New Roman" panose="02020603050405020304" pitchFamily="18" charset="0"/>
                <a:cs typeface="Times New Roman" panose="02020603050405020304" pitchFamily="18" charset="0"/>
              </a:rPr>
              <a:t>алгебраізації</a:t>
            </a:r>
            <a:r>
              <a:rPr lang="uk-UA" sz="2000" dirty="0" smtClean="0">
                <a:latin typeface="Times New Roman" panose="02020603050405020304" pitchFamily="18" charset="0"/>
                <a:cs typeface="Times New Roman" panose="02020603050405020304" pitchFamily="18" charset="0"/>
              </a:rPr>
              <a:t> похідних по часу обумовлює доцільність виділення для вітки спеціальних засобі» математичного програмного забезпечення </a:t>
            </a:r>
          </a:p>
          <a:p>
            <a:pPr indent="457200"/>
            <a:r>
              <a:rPr lang="uk-UA" sz="2000" dirty="0" smtClean="0">
                <a:latin typeface="Times New Roman" panose="02020603050405020304" pitchFamily="18" charset="0"/>
                <a:cs typeface="Times New Roman" panose="02020603050405020304" pitchFamily="18" charset="0"/>
              </a:rPr>
              <a:t>Зведення задачі рішення алгебраїчних рівнянь до послідовності елементарних операцій може бути або безпосереднім (гілка 5), приклад - метод простих ітерацій, або з допомогою попередньо </a:t>
            </a:r>
            <a:r>
              <a:rPr lang="uk-UA" sz="2000" dirty="0" err="1" smtClean="0">
                <a:latin typeface="Times New Roman" panose="02020603050405020304" pitchFamily="18" charset="0"/>
                <a:cs typeface="Times New Roman" panose="02020603050405020304" pitchFamily="18" charset="0"/>
              </a:rPr>
              <a:t>лінеаризованих</a:t>
            </a:r>
            <a:r>
              <a:rPr lang="uk-UA" sz="2000" dirty="0" smtClean="0">
                <a:latin typeface="Times New Roman" panose="02020603050405020304" pitchFamily="18" charset="0"/>
                <a:cs typeface="Times New Roman" panose="02020603050405020304" pitchFamily="18" charset="0"/>
              </a:rPr>
              <a:t> рівнянь (гілка 6). Рішення системи алгебраїчних рівнянь в цьому випадку (гілка 7) виконується за допомогою прямих методів (наприклад, метод Гауса). </a:t>
            </a:r>
          </a:p>
          <a:p>
            <a:pPr indent="457200"/>
            <a:r>
              <a:rPr lang="ru-RU" sz="2000" dirty="0" err="1" smtClean="0">
                <a:latin typeface="Times New Roman" panose="02020603050405020304" pitchFamily="18" charset="0"/>
                <a:cs typeface="Times New Roman" panose="02020603050405020304" pitchFamily="18" charset="0"/>
              </a:rPr>
              <a:t>Гілці</a:t>
            </a:r>
            <a:r>
              <a:rPr lang="ru-RU" sz="2000" dirty="0" smtClean="0">
                <a:latin typeface="Times New Roman" panose="02020603050405020304" pitchFamily="18" charset="0"/>
                <a:cs typeface="Times New Roman" panose="02020603050405020304" pitchFamily="18" charset="0"/>
              </a:rPr>
              <a:t> 8 </a:t>
            </a:r>
            <a:r>
              <a:rPr lang="ru-RU" sz="2000" dirty="0" err="1" smtClean="0">
                <a:latin typeface="Times New Roman" panose="02020603050405020304" pitchFamily="18" charset="0"/>
                <a:cs typeface="Times New Roman" panose="02020603050405020304" pitchFamily="18" charset="0"/>
              </a:rPr>
              <a:t>відповідає</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перетворення</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вихідного</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опису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задачі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що</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відносяться</a:t>
            </a:r>
            <a:r>
              <a:rPr lang="ru-RU" sz="2000" dirty="0" smtClean="0">
                <a:latin typeface="Times New Roman" panose="02020603050405020304" pitchFamily="18" charset="0"/>
                <a:cs typeface="Times New Roman" panose="02020603050405020304" pitchFamily="18" charset="0"/>
              </a:rPr>
              <a:t> до </a:t>
            </a:r>
            <a:r>
              <a:rPr lang="ru-RU" sz="2000" dirty="0" err="1" smtClean="0">
                <a:latin typeface="Times New Roman" panose="02020603050405020304" pitchFamily="18" charset="0"/>
                <a:cs typeface="Times New Roman" panose="02020603050405020304" pitchFamily="18" charset="0"/>
              </a:rPr>
              <a:t>макрорівня</a:t>
            </a:r>
            <a:r>
              <a:rPr lang="ru-RU" sz="2000" dirty="0" smtClean="0">
                <a:latin typeface="Times New Roman" panose="02020603050405020304" pitchFamily="18" charset="0"/>
                <a:cs typeface="Times New Roman" panose="02020603050405020304" pitchFamily="18" charset="0"/>
              </a:rPr>
              <a:t>, в систему </a:t>
            </a:r>
            <a:r>
              <a:rPr lang="ru-RU" sz="2000" dirty="0" err="1" smtClean="0">
                <a:latin typeface="Times New Roman" panose="02020603050405020304" pitchFamily="18" charset="0"/>
                <a:cs typeface="Times New Roman" panose="02020603050405020304" pitchFamily="18" charset="0"/>
              </a:rPr>
              <a:t>звичайних</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диференційних</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рівнянь</a:t>
            </a:r>
            <a:r>
              <a:rPr lang="ru-RU" sz="2000" dirty="0" smtClean="0">
                <a:latin typeface="Times New Roman" panose="02020603050405020304" pitchFamily="18" charset="0"/>
                <a:cs typeface="Times New Roman" panose="02020603050405020304" pitchFamily="18" charset="0"/>
              </a:rPr>
              <a:t> з </a:t>
            </a:r>
            <a:r>
              <a:rPr lang="ru-RU" sz="2000" dirty="0" err="1" smtClean="0">
                <a:latin typeface="Times New Roman" panose="02020603050405020304" pitchFamily="18" charset="0"/>
                <a:cs typeface="Times New Roman" panose="02020603050405020304" pitchFamily="18" charset="0"/>
              </a:rPr>
              <a:t>відомими</a:t>
            </a:r>
            <a:r>
              <a:rPr lang="ru-RU" sz="2000" dirty="0">
                <a:latin typeface="Times New Roman" panose="02020603050405020304" pitchFamily="18" charset="0"/>
                <a:cs typeface="Times New Roman" panose="02020603050405020304" pitchFamily="18" charset="0"/>
              </a:rPr>
              <a:t> </a:t>
            </a:r>
            <a:r>
              <a:rPr lang="uk-UA" sz="2000" dirty="0" smtClean="0">
                <a:latin typeface="Times New Roman" panose="02020603050405020304" pitchFamily="18" charset="0"/>
                <a:cs typeface="Times New Roman" panose="02020603050405020304" pitchFamily="18" charset="0"/>
              </a:rPr>
              <a:t>початковими умовами. Якщо це система нелінійних диференційних рівнянь, подальше перетворенню проходить по гілках 4, 6, 7 чи 4, 5; якщо система лінійних диференційних рівнянь, то доцільний перехід до системи лінійних, алгебраїчних рівнянь (гілка.9). </a:t>
            </a:r>
          </a:p>
          <a:p>
            <a:pPr indent="457200"/>
            <a:r>
              <a:rPr lang="uk-UA" sz="2000" dirty="0" smtClean="0">
                <a:latin typeface="Times New Roman" panose="02020603050405020304" pitchFamily="18" charset="0"/>
                <a:cs typeface="Times New Roman" panose="02020603050405020304" pitchFamily="18" charset="0"/>
              </a:rPr>
              <a:t>Для аналізу - об'єкта на </a:t>
            </a:r>
            <a:r>
              <a:rPr lang="uk-UA" sz="2000" dirty="0" err="1" smtClean="0">
                <a:latin typeface="Times New Roman" panose="02020603050405020304" pitchFamily="18" charset="0"/>
                <a:cs typeface="Times New Roman" panose="02020603050405020304" pitchFamily="18" charset="0"/>
              </a:rPr>
              <a:t>метарівні</a:t>
            </a:r>
            <a:r>
              <a:rPr lang="uk-UA" sz="2000" dirty="0" smtClean="0">
                <a:latin typeface="Times New Roman" panose="02020603050405020304" pitchFamily="18" charset="0"/>
                <a:cs typeface="Times New Roman" panose="02020603050405020304" pitchFamily="18" charset="0"/>
              </a:rPr>
              <a:t> застосовують або перехід до системи звичайних диференційних рівнянь, (гілка 10), або перехід до системи логічних рівнянь, або моделі масового обслуговування (гілка 11). </a:t>
            </a:r>
            <a:endParaRPr lang="ru-RU"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2817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986454"/>
            <a:ext cx="9144000" cy="3878509"/>
          </a:xfrm>
        </p:spPr>
        <p:txBody>
          <a:bodyPr>
            <a:normAutofit/>
          </a:bodyPr>
          <a:lstStyle/>
          <a:p>
            <a:pPr marL="0" lvl="0" indent="457200" algn="just" eaLnBrk="0" fontAlgn="base" hangingPunct="0">
              <a:lnSpc>
                <a:spcPct val="120000"/>
              </a:lnSpc>
              <a:spcBef>
                <a:spcPts val="0"/>
              </a:spcBef>
              <a:buClrTx/>
              <a:buSzTx/>
              <a:buNone/>
            </a:pPr>
            <a:r>
              <a:rPr lang="uk-UA" sz="3200" dirty="0" smtClean="0">
                <a:latin typeface="Times New Roman" panose="02020603050405020304" pitchFamily="18" charset="0"/>
                <a:ea typeface="Tahoma" pitchFamily="34" charset="0"/>
                <a:cs typeface="Times New Roman" panose="02020603050405020304" pitchFamily="18" charset="0"/>
              </a:rPr>
              <a:t>1. </a:t>
            </a:r>
            <a:r>
              <a:rPr lang="uk-UA" sz="3200" dirty="0" smtClean="0">
                <a:latin typeface="Times New Roman" panose="02020603050405020304" pitchFamily="18" charset="0"/>
                <a:cs typeface="Times New Roman" panose="02020603050405020304" pitchFamily="18" charset="0"/>
              </a:rPr>
              <a:t>Ідеологія САПР. Декомпозиція проектних задач і системний підхід.</a:t>
            </a:r>
          </a:p>
          <a:p>
            <a:pPr marL="0" lvl="0" indent="457200" algn="just" eaLnBrk="0" fontAlgn="base" hangingPunct="0">
              <a:lnSpc>
                <a:spcPct val="120000"/>
              </a:lnSpc>
              <a:spcBef>
                <a:spcPts val="0"/>
              </a:spcBef>
              <a:buClrTx/>
              <a:buSzTx/>
              <a:buNone/>
            </a:pPr>
            <a:r>
              <a:rPr lang="uk-UA" sz="3200" dirty="0">
                <a:latin typeface="Times New Roman" pitchFamily="18" charset="0"/>
                <a:ea typeface="Tahoma" pitchFamily="34" charset="0"/>
                <a:cs typeface="Times New Roman" pitchFamily="18" charset="0"/>
              </a:rPr>
              <a:t>2</a:t>
            </a:r>
            <a:r>
              <a:rPr lang="uk-UA" sz="3200" dirty="0" smtClean="0">
                <a:latin typeface="Times New Roman" pitchFamily="18" charset="0"/>
                <a:ea typeface="Tahoma" pitchFamily="34" charset="0"/>
                <a:cs typeface="Times New Roman" pitchFamily="18" charset="0"/>
              </a:rPr>
              <a:t>. </a:t>
            </a:r>
            <a:r>
              <a:rPr lang="uk-UA" sz="3200" dirty="0" smtClean="0">
                <a:latin typeface="Times New Roman" panose="02020603050405020304" pitchFamily="18" charset="0"/>
                <a:cs typeface="Times New Roman" panose="02020603050405020304" pitchFamily="18" charset="0"/>
              </a:rPr>
              <a:t>Побудова систем автоматизованого проектування. Структура САПР. Рівні САПР.</a:t>
            </a:r>
            <a:endParaRPr lang="uk-UA" sz="3200" dirty="0" smtClean="0">
              <a:latin typeface="Times New Roman" pitchFamily="18" charset="0"/>
              <a:ea typeface="Tahoma" pitchFamily="34" charset="0"/>
              <a:cs typeface="Times New Roman" pitchFamily="18" charset="0"/>
            </a:endParaRPr>
          </a:p>
          <a:p>
            <a:pPr>
              <a:buNone/>
            </a:pPr>
            <a:endParaRPr lang="ru-RU" dirty="0">
              <a:latin typeface="Times New Roman" pitchFamily="18" charset="0"/>
              <a:cs typeface="Times New Roman" pitchFamily="18" charset="0"/>
            </a:endParaRPr>
          </a:p>
        </p:txBody>
      </p:sp>
      <p:grpSp>
        <p:nvGrpSpPr>
          <p:cNvPr id="2" name="Группа 7"/>
          <p:cNvGrpSpPr/>
          <p:nvPr/>
        </p:nvGrpSpPr>
        <p:grpSpPr>
          <a:xfrm>
            <a:off x="0" y="0"/>
            <a:ext cx="9144000" cy="857250"/>
            <a:chOff x="0" y="0"/>
            <a:chExt cx="9144000" cy="857250"/>
          </a:xfrm>
        </p:grpSpPr>
        <p:pic>
          <p:nvPicPr>
            <p:cNvPr id="9" name="Picture 3"/>
            <p:cNvPicPr>
              <a:picLocks noChangeAspect="1" noChangeArrowheads="1"/>
            </p:cNvPicPr>
            <p:nvPr/>
          </p:nvPicPr>
          <p:blipFill>
            <a:blip r:embed="rId2" cstate="print"/>
            <a:srcRect/>
            <a:stretch>
              <a:fillRect/>
            </a:stretch>
          </p:blipFill>
          <p:spPr bwMode="auto">
            <a:xfrm>
              <a:off x="0" y="0"/>
              <a:ext cx="9144000" cy="857250"/>
            </a:xfrm>
            <a:prstGeom prst="rect">
              <a:avLst/>
            </a:prstGeom>
            <a:noFill/>
            <a:ln w="57150">
              <a:noFill/>
              <a:miter lim="800000"/>
              <a:headEnd/>
              <a:tailEnd/>
            </a:ln>
            <a:effectLst/>
          </p:spPr>
        </p:pic>
        <p:sp>
          <p:nvSpPr>
            <p:cNvPr id="10" name="Rectangle 1"/>
            <p:cNvSpPr>
              <a:spLocks noChangeArrowheads="1"/>
            </p:cNvSpPr>
            <p:nvPr/>
          </p:nvSpPr>
          <p:spPr bwMode="auto">
            <a:xfrm>
              <a:off x="0" y="142853"/>
              <a:ext cx="8501090" cy="646331"/>
            </a:xfrm>
            <a:prstGeom prst="rect">
              <a:avLst/>
            </a:prstGeom>
            <a:noFill/>
            <a:ln>
              <a:noFill/>
              <a:headEnd/>
              <a:tailEnd/>
            </a:ln>
            <a:effectLst>
              <a:outerShdw blurRad="50800" dist="38100" dir="8100000" algn="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FF0000"/>
                  </a:solidFill>
                  <a:latin typeface="Times New Roman" pitchFamily="18" charset="0"/>
                  <a:ea typeface="Tahoma" pitchFamily="34" charset="0"/>
                  <a:cs typeface="Times New Roman" pitchFamily="18" charset="0"/>
                </a:rPr>
                <a:t>ПИТАННЯ:</a:t>
              </a:r>
              <a:endParaRPr kumimoji="0" lang="ru-RU" sz="3600" b="0" i="0" u="none" strike="noStrike" cap="none" normalizeH="0" baseline="0" dirty="0" smtClean="0">
                <a:ln>
                  <a:noFill/>
                </a:ln>
                <a:solidFill>
                  <a:srgbClr val="FF0000"/>
                </a:solidFill>
                <a:latin typeface="Times New Roman" pitchFamily="18" charset="0"/>
                <a:ea typeface="Tahoma" pitchFamily="34" charset="0"/>
                <a:cs typeface="Times New Roman" pitchFamily="18" charset="0"/>
              </a:endParaRPr>
            </a:p>
          </p:txBody>
        </p:sp>
      </p:grpSp>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smtClean="0">
                <a:latin typeface="Times New Roman" pitchFamily="18" charset="0"/>
                <a:ea typeface="Tahoma" pitchFamily="34" charset="0"/>
                <a:cs typeface="Times New Roman" pitchFamily="18" charset="0"/>
              </a:rPr>
              <a:t>1. </a:t>
            </a:r>
            <a:r>
              <a:rPr lang="ru-RU" sz="3600" dirty="0" err="1"/>
              <a:t>Ідеологія</a:t>
            </a:r>
            <a:r>
              <a:rPr lang="ru-RU" sz="3600" dirty="0"/>
              <a:t> САПР. </a:t>
            </a:r>
            <a:r>
              <a:rPr lang="ru-RU" sz="3600" dirty="0" err="1"/>
              <a:t>Декомпозиція</a:t>
            </a:r>
            <a:r>
              <a:rPr lang="ru-RU" sz="3600" dirty="0"/>
              <a:t> </a:t>
            </a:r>
            <a:r>
              <a:rPr lang="ru-RU" sz="3600" dirty="0" err="1"/>
              <a:t>проектних</a:t>
            </a:r>
            <a:r>
              <a:rPr lang="ru-RU" sz="3600" dirty="0"/>
              <a:t> задач і </a:t>
            </a:r>
            <a:r>
              <a:rPr lang="ru-RU" sz="3600" dirty="0" err="1"/>
              <a:t>системний</a:t>
            </a:r>
            <a:r>
              <a:rPr lang="ru-RU" sz="3600" dirty="0"/>
              <a:t> </a:t>
            </a:r>
            <a:r>
              <a:rPr lang="ru-RU" sz="3600" dirty="0" err="1"/>
              <a:t>підхід</a:t>
            </a:r>
            <a:r>
              <a:rPr lang="ru-RU" sz="3600" dirty="0"/>
              <a:t>.</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438763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98454"/>
            <a:ext cx="9144000" cy="6186309"/>
          </a:xfrm>
          <a:prstGeom prst="rect">
            <a:avLst/>
          </a:prstGeom>
        </p:spPr>
        <p:txBody>
          <a:bodyPr wrap="square">
            <a:spAutoFit/>
          </a:bodyPr>
          <a:lstStyle/>
          <a:p>
            <a:pPr indent="457200" algn="just"/>
            <a:r>
              <a:rPr lang="uk-UA" sz="2200" dirty="0">
                <a:latin typeface="Times New Roman" panose="02020603050405020304" pitchFamily="18" charset="0"/>
                <a:cs typeface="Times New Roman" panose="02020603050405020304" pitchFamily="18" charset="0"/>
              </a:rPr>
              <a:t>Серед методологічних напрямків у проектуванні останнім часом значного розповсюдження отримав </a:t>
            </a:r>
            <a:r>
              <a:rPr lang="uk-UA" sz="2200" dirty="0">
                <a:solidFill>
                  <a:srgbClr val="FF0000"/>
                </a:solidFill>
                <a:latin typeface="Times New Roman" panose="02020603050405020304" pitchFamily="18" charset="0"/>
                <a:cs typeface="Times New Roman" panose="02020603050405020304" pitchFamily="18" charset="0"/>
              </a:rPr>
              <a:t>системний підхід. </a:t>
            </a:r>
            <a:r>
              <a:rPr lang="uk-UA" sz="2200" dirty="0">
                <a:latin typeface="Times New Roman" panose="02020603050405020304" pitchFamily="18" charset="0"/>
                <a:cs typeface="Times New Roman" panose="02020603050405020304" pitchFamily="18" charset="0"/>
              </a:rPr>
              <a:t>Основні риси системного підходу: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solidFill>
                  <a:srgbClr val="FF0000"/>
                </a:solidFill>
                <a:latin typeface="Times New Roman" panose="02020603050405020304" pitchFamily="18" charset="0"/>
                <a:cs typeface="Times New Roman" panose="02020603050405020304" pitchFamily="18" charset="0"/>
              </a:rPr>
              <a:t>Параметричний </a:t>
            </a:r>
            <a:r>
              <a:rPr lang="uk-UA" sz="2200" dirty="0">
                <a:solidFill>
                  <a:srgbClr val="FF0000"/>
                </a:solidFill>
                <a:latin typeface="Times New Roman" panose="02020603050405020304" pitchFamily="18" charset="0"/>
                <a:cs typeface="Times New Roman" panose="02020603050405020304" pitchFamily="18" charset="0"/>
              </a:rPr>
              <a:t>опис </a:t>
            </a:r>
            <a:r>
              <a:rPr lang="uk-UA" sz="2200" dirty="0">
                <a:latin typeface="Times New Roman" panose="02020603050405020304" pitchFamily="18" charset="0"/>
                <a:cs typeface="Times New Roman" panose="02020603050405020304" pitchFamily="18" charset="0"/>
              </a:rPr>
              <a:t>- вихідний рівень дослідження об'єкта; базується на емпіричних спостереженнях, опису властивостей, ознак і відношень між досліджуваним об'єктом і навколишніми об'єктами.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solidFill>
                  <a:srgbClr val="FF0000"/>
                </a:solidFill>
                <a:latin typeface="Times New Roman" panose="02020603050405020304" pitchFamily="18" charset="0"/>
                <a:cs typeface="Times New Roman" panose="02020603050405020304" pitchFamily="18" charset="0"/>
              </a:rPr>
              <a:t>Структурний </a:t>
            </a:r>
            <a:r>
              <a:rPr lang="uk-UA" sz="2200" dirty="0">
                <a:solidFill>
                  <a:srgbClr val="FF0000"/>
                </a:solidFill>
                <a:latin typeface="Times New Roman" panose="02020603050405020304" pitchFamily="18" charset="0"/>
                <a:cs typeface="Times New Roman" panose="02020603050405020304" pitchFamily="18" charset="0"/>
              </a:rPr>
              <a:t>опис </a:t>
            </a:r>
            <a:r>
              <a:rPr lang="uk-UA" sz="2200" dirty="0">
                <a:latin typeface="Times New Roman" panose="02020603050405020304" pitchFamily="18" charset="0"/>
                <a:cs typeface="Times New Roman" panose="02020603050405020304" pitchFamily="18" charset="0"/>
              </a:rPr>
              <a:t>- виконується після виявлення параметрів; передбачає виявлення по елементної будови об'єкта. Основна задача – виявити взаємозв'язок властивостей і ознак, виявлених при параметричному описі. </a:t>
            </a:r>
          </a:p>
          <a:p>
            <a:pPr marL="457200" indent="-457200" algn="just">
              <a:buAutoNum type="arabicPeriod"/>
            </a:pPr>
            <a:r>
              <a:rPr lang="uk-UA" sz="2200" dirty="0" smtClean="0">
                <a:solidFill>
                  <a:srgbClr val="FF0000"/>
                </a:solidFill>
                <a:latin typeface="Times New Roman" panose="02020603050405020304" pitchFamily="18" charset="0"/>
                <a:cs typeface="Times New Roman" panose="02020603050405020304" pitchFamily="18" charset="0"/>
              </a:rPr>
              <a:t>Функціональний </a:t>
            </a:r>
            <a:r>
              <a:rPr lang="uk-UA" sz="2200" dirty="0">
                <a:solidFill>
                  <a:srgbClr val="FF0000"/>
                </a:solidFill>
                <a:latin typeface="Times New Roman" panose="02020603050405020304" pitchFamily="18" charset="0"/>
                <a:cs typeface="Times New Roman" panose="02020603050405020304" pitchFamily="18" charset="0"/>
              </a:rPr>
              <a:t>опис </a:t>
            </a:r>
            <a:r>
              <a:rPr lang="uk-UA" sz="2200" dirty="0">
                <a:latin typeface="Times New Roman" panose="02020603050405020304" pitchFamily="18" charset="0"/>
                <a:cs typeface="Times New Roman" panose="02020603050405020304" pitchFamily="18" charset="0"/>
              </a:rPr>
              <a:t>- виконується, виходячи з функціональної залежності між параметрами (функціонально-параметричний опис) та між частинами об'єкта (функціонально-структурний опис). При вивчені об'єкта з використанням системного підходу увага звертається на структуру об'єкта (системи) і на властивості його частин, що виявляються у взаємодії. Система синтезує частини таким чином, що самостійне їх існування стає неможливим, оскільки частини складають основу даної системи.</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167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9144" y="442895"/>
            <a:ext cx="9144000" cy="5847755"/>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Система</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 це сукупність виділених реальних або уявних об'єктів за умови, що: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задані зв'язки, що існують між об'єктами</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кожний з елементів всередині системи неподільний;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 навколишнім середовищем система взаємодіє, як ціла;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між об'єктами в різні моменти часу можна провести однозначні відповідності. Зв'язки в системах бувають; взаємодії, побудови (структурні), функціонування.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solidFill>
                  <a:srgbClr val="FF0000"/>
                </a:solidFill>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Декомпозиція</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 це розбиття задачі на складові частини. Розрізняють такі рівні декомпозиції.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системний - загальний опис призначення об'єкта і його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з урахуванням взаємодії з навколишнім штучним і природним середовищем; • архітектурний - структурний опис об'єкта;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функціональний - опис законів функціонування підсистем об'єкта або рішення задачі працездатності об'єкта як системи заданої структури;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елементний (конструктивний) - опис елементів системи.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883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033117"/>
            <a:ext cx="9144000" cy="4832092"/>
          </a:xfrm>
          <a:prstGeom prst="rect">
            <a:avLst/>
          </a:prstGeom>
        </p:spPr>
        <p:txBody>
          <a:bodyPr wrap="square">
            <a:spAutoFit/>
          </a:bodyPr>
          <a:lstStyle/>
          <a:p>
            <a:pPr indent="457200" algn="just"/>
            <a:r>
              <a:rPr lang="uk-UA" sz="2200" dirty="0">
                <a:latin typeface="Times New Roman" panose="02020603050405020304" pitchFamily="18" charset="0"/>
                <a:cs typeface="Times New Roman" panose="02020603050405020304" pitchFamily="18" charset="0"/>
              </a:rPr>
              <a:t>Можливі інші, специфічні підходи, до об'єкта, що проектується, які відповідають нижче переліченим рівням декомпозиції: </a:t>
            </a:r>
            <a:endParaRPr lang="uk-UA" sz="2200" dirty="0" smtClean="0">
              <a:latin typeface="Times New Roman" panose="02020603050405020304" pitchFamily="18" charset="0"/>
              <a:cs typeface="Times New Roman" panose="02020603050405020304" pitchFamily="18" charset="0"/>
            </a:endParaRP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для </a:t>
            </a:r>
            <a:r>
              <a:rPr lang="uk-UA" sz="2200" dirty="0">
                <a:latin typeface="Times New Roman" panose="02020603050405020304" pitchFamily="18" charset="0"/>
                <a:cs typeface="Times New Roman" panose="02020603050405020304" pitchFamily="18" charset="0"/>
              </a:rPr>
              <a:t>конструктивних об'єктів: </a:t>
            </a:r>
            <a:r>
              <a:rPr lang="uk-UA" sz="2200" dirty="0" smtClean="0">
                <a:latin typeface="Times New Roman" panose="02020603050405020304" pitchFamily="18" charset="0"/>
                <a:cs typeface="Times New Roman" panose="02020603050405020304" pitchFamily="18" charset="0"/>
              </a:rPr>
              <a:t>функціонально- </a:t>
            </a:r>
            <a:r>
              <a:rPr lang="uk-UA" sz="2200" dirty="0">
                <a:latin typeface="Times New Roman" panose="02020603050405020304" pitchFamily="18" charset="0"/>
                <a:cs typeface="Times New Roman" panose="02020603050405020304" pitchFamily="18" charset="0"/>
              </a:rPr>
              <a:t>структурний, просторової компоновки, кінематичної моделі, технічної моделі, робочої моделі та ін. </a:t>
            </a:r>
            <a:endParaRPr lang="uk-UA" sz="2200" dirty="0" smtClean="0">
              <a:latin typeface="Times New Roman" panose="02020603050405020304" pitchFamily="18" charset="0"/>
              <a:cs typeface="Times New Roman" panose="02020603050405020304" pitchFamily="18" charset="0"/>
            </a:endParaRP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для </a:t>
            </a:r>
            <a:r>
              <a:rPr lang="uk-UA" sz="2200" dirty="0">
                <a:latin typeface="Times New Roman" panose="02020603050405020304" pitchFamily="18" charset="0"/>
                <a:cs typeface="Times New Roman" panose="02020603050405020304" pitchFamily="18" charset="0"/>
              </a:rPr>
              <a:t>технологічних процесів - принципова схема технологічного процесу, маршрутного процесу, операційного технологічного процесу, технологічних наладок та ін.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a:t>
            </a:r>
            <a:r>
              <a:rPr lang="uk-UA" sz="2200" dirty="0">
                <a:latin typeface="Times New Roman" panose="02020603050405020304" pitchFamily="18" charset="0"/>
                <a:cs typeface="Times New Roman" panose="02020603050405020304" pitchFamily="18" charset="0"/>
              </a:rPr>
              <a:t>створенні та експлуатації САПР об'єкт розглядається як технічна система.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Технічна </a:t>
            </a:r>
            <a:r>
              <a:rPr lang="uk-UA" sz="2200" dirty="0">
                <a:solidFill>
                  <a:srgbClr val="FF0000"/>
                </a:solidFill>
                <a:latin typeface="Times New Roman" panose="02020603050405020304" pitchFamily="18" charset="0"/>
                <a:cs typeface="Times New Roman" panose="02020603050405020304" pitchFamily="18" charset="0"/>
              </a:rPr>
              <a:t>система </a:t>
            </a:r>
            <a:r>
              <a:rPr lang="uk-UA" sz="2200" dirty="0">
                <a:latin typeface="Times New Roman" panose="02020603050405020304" pitchFamily="18" charset="0"/>
                <a:cs typeface="Times New Roman" panose="02020603050405020304" pitchFamily="18" charset="0"/>
              </a:rPr>
              <a:t>- абстрактне відображення комплексу взаємозв'язаних технічних засобів, що забезпечують перетворення маси, енергії і інформації. Суттєвою рисою технічних систем є існування </a:t>
            </a:r>
            <a:r>
              <a:rPr lang="uk-UA" sz="2200" b="1" dirty="0" err="1">
                <a:latin typeface="Times New Roman" panose="02020603050405020304" pitchFamily="18" charset="0"/>
                <a:cs typeface="Times New Roman" panose="02020603050405020304" pitchFamily="18" charset="0"/>
              </a:rPr>
              <a:t>зв'язків</a:t>
            </a:r>
            <a:r>
              <a:rPr lang="uk-UA" sz="2200" b="1" dirty="0">
                <a:latin typeface="Times New Roman" panose="02020603050405020304" pitchFamily="18" charset="0"/>
                <a:cs typeface="Times New Roman" panose="02020603050405020304" pitchFamily="18" charset="0"/>
              </a:rPr>
              <a:t> і перетворень. </a:t>
            </a:r>
            <a:r>
              <a:rPr lang="uk-UA" sz="2200" dirty="0">
                <a:latin typeface="Times New Roman" panose="02020603050405020304" pitchFamily="18" charset="0"/>
                <a:cs typeface="Times New Roman" panose="02020603050405020304" pitchFamily="18" charset="0"/>
              </a:rPr>
              <a:t>Кількість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визначає складність системи.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1496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97227"/>
            <a:ext cx="9144000" cy="3139321"/>
          </a:xfrm>
          <a:prstGeom prst="rect">
            <a:avLst/>
          </a:prstGeom>
        </p:spPr>
        <p:txBody>
          <a:bodyPr wrap="square">
            <a:spAutoFit/>
          </a:bodyPr>
          <a:lstStyle/>
          <a:p>
            <a:pPr algn="ctr"/>
            <a:r>
              <a:rPr lang="uk-UA"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Технічну </a:t>
            </a:r>
            <a:r>
              <a:rPr lang="uk-UA" sz="2200" dirty="0">
                <a:solidFill>
                  <a:srgbClr val="FF0000"/>
                </a:solidFill>
                <a:latin typeface="Times New Roman" panose="02020603050405020304" pitchFamily="18" charset="0"/>
                <a:cs typeface="Times New Roman" panose="02020603050405020304" pitchFamily="18" charset="0"/>
              </a:rPr>
              <a:t>систему можна описати: </a:t>
            </a: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блок </a:t>
            </a:r>
            <a:r>
              <a:rPr lang="uk-UA" sz="2200" dirty="0">
                <a:latin typeface="Times New Roman" panose="02020603050405020304" pitchFamily="18" charset="0"/>
                <a:cs typeface="Times New Roman" panose="02020603050405020304" pitchFamily="18" charset="0"/>
              </a:rPr>
              <a:t>– схемою;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графіком;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аналітичним виразом; </a:t>
            </a:r>
          </a:p>
          <a:p>
            <a:pPr algn="just"/>
            <a:r>
              <a:rPr lang="uk-UA" sz="2200" dirty="0" smtClean="0">
                <a:latin typeface="Times New Roman" panose="02020603050405020304" pitchFamily="18" charset="0"/>
                <a:cs typeface="Times New Roman" panose="02020603050405020304" pitchFamily="18" charset="0"/>
              </a:rPr>
              <a:t>• за </a:t>
            </a:r>
            <a:r>
              <a:rPr lang="uk-UA" sz="2200" dirty="0">
                <a:latin typeface="Times New Roman" panose="02020603050405020304" pitchFamily="18" charset="0"/>
                <a:cs typeface="Times New Roman" panose="02020603050405020304" pitchFamily="18" charset="0"/>
              </a:rPr>
              <a:t>допомогою матриці.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a:t>
            </a:r>
            <a:r>
              <a:rPr lang="uk-UA" sz="2200" dirty="0">
                <a:latin typeface="Times New Roman" panose="02020603050405020304" pitchFamily="18" charset="0"/>
                <a:cs typeface="Times New Roman" panose="02020603050405020304" pitchFamily="18" charset="0"/>
              </a:rPr>
              <a:t>системному підході будь-який об'єкт розглядається, як деяка система, яку ножна поділити на підсистеми більш низького порядку. Підсистеми самого низького порядку є елементами, властивості їх впливають на другі підсистеми і на систему в цілому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8880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754326"/>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2</a:t>
            </a:r>
            <a:r>
              <a:rPr lang="uk-UA" sz="3600" b="1" dirty="0" smtClean="0">
                <a:latin typeface="Times New Roman" pitchFamily="18" charset="0"/>
                <a:ea typeface="Tahoma" pitchFamily="34" charset="0"/>
                <a:cs typeface="Times New Roman" pitchFamily="18" charset="0"/>
              </a:rPr>
              <a:t>. </a:t>
            </a:r>
            <a:r>
              <a:rPr lang="ru-RU" sz="3600" dirty="0" err="1"/>
              <a:t>Побудова</a:t>
            </a:r>
            <a:r>
              <a:rPr lang="ru-RU" sz="3600" dirty="0"/>
              <a:t> систем </a:t>
            </a:r>
            <a:r>
              <a:rPr lang="ru-RU" sz="3600" dirty="0" err="1"/>
              <a:t>автоматизованого</a:t>
            </a:r>
            <a:r>
              <a:rPr lang="ru-RU" sz="3600" dirty="0"/>
              <a:t> </a:t>
            </a:r>
            <a:r>
              <a:rPr lang="ru-RU" sz="3600" dirty="0" err="1"/>
              <a:t>проектування</a:t>
            </a:r>
            <a:r>
              <a:rPr lang="ru-RU" sz="3600" dirty="0"/>
              <a:t>. Структура САПР. </a:t>
            </a:r>
            <a:r>
              <a:rPr lang="ru-RU" sz="3600" dirty="0" err="1"/>
              <a:t>Рівні</a:t>
            </a:r>
            <a:r>
              <a:rPr lang="ru-RU" sz="3600" dirty="0"/>
              <a:t> САПР.</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985590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9546</TotalTime>
  <Words>1754</Words>
  <Application>Microsoft Office PowerPoint</Application>
  <PresentationFormat>Экран (4:3)</PresentationFormat>
  <Paragraphs>175</Paragraphs>
  <Slides>28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28</vt:i4>
      </vt:variant>
    </vt:vector>
  </HeadingPairs>
  <TitlesOfParts>
    <vt:vector size="35" baseType="lpstr">
      <vt:lpstr>Arial</vt:lpstr>
      <vt:lpstr>Calibri</vt:lpstr>
      <vt:lpstr>Constantia</vt:lpstr>
      <vt:lpstr>Tahoma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admin</cp:lastModifiedBy>
  <cp:revision>289</cp:revision>
  <dcterms:created xsi:type="dcterms:W3CDTF">2013-11-02T14:19:07Z</dcterms:created>
  <dcterms:modified xsi:type="dcterms:W3CDTF">2023-03-16T14:24:11Z</dcterms:modified>
</cp:coreProperties>
</file>