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6" r:id="rId9"/>
    <p:sldId id="261" r:id="rId10"/>
    <p:sldId id="262" r:id="rId11"/>
    <p:sldId id="270" r:id="rId12"/>
    <p:sldId id="275" r:id="rId13"/>
    <p:sldId id="273" r:id="rId14"/>
  </p:sldIdLst>
  <p:sldSz cx="18288000" cy="10287000"/>
  <p:notesSz cx="6858000" cy="9144000"/>
  <p:embeddedFontLst>
    <p:embeddedFont>
      <p:font typeface="Secular One" panose="020B0604020202020204" charset="-79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45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13123716" y="9378"/>
            <a:ext cx="5164284" cy="516428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13123716" y="5164103"/>
            <a:ext cx="5122897" cy="512289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3072770" y="-2572764"/>
            <a:ext cx="5164284" cy="516428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10001" y="1008072"/>
            <a:ext cx="804874" cy="80487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145E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421543" y="65296"/>
            <a:ext cx="1053295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uk-UA" sz="9000" dirty="0" smtClean="0">
                <a:solidFill>
                  <a:srgbClr val="FFFFFF"/>
                </a:solidFill>
                <a:latin typeface="Secular One"/>
              </a:rPr>
              <a:t>НАЦІОНАЛЬНА БЕЗПЕКА УКРАЇНИ</a:t>
            </a:r>
            <a:endParaRPr lang="en-US" sz="9000" dirty="0">
              <a:solidFill>
                <a:srgbClr val="FFFFFF"/>
              </a:solidFill>
              <a:latin typeface="Secular One"/>
            </a:endParaRPr>
          </a:p>
        </p:txBody>
      </p:sp>
      <p:pic>
        <p:nvPicPr>
          <p:cNvPr id="1026" name="Picture 2" descr="Національна безпека України: Складові елементи та виклики сьогодення -  Мілітар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822585"/>
            <a:ext cx="11049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14900" y="9410700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</a:t>
            </a:r>
            <a:r>
              <a:rPr lang="uk-UA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Олексунь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Надія Олександрівна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730" y="2552698"/>
            <a:ext cx="4919070" cy="47449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9"/>
          <p:cNvSpPr txBox="1"/>
          <p:nvPr/>
        </p:nvSpPr>
        <p:spPr>
          <a:xfrm>
            <a:off x="6934200" y="924931"/>
            <a:ext cx="7063268" cy="101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uk-UA" sz="699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</a:t>
            </a:r>
            <a:endParaRPr lang="en-US" sz="69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7200" y="7753350"/>
            <a:ext cx="6705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 суб'єктом національної безпеки є держава, яка, згідно з Конституцією України (ст. 3, 27, 28, 29), забезпечує безпеку кожної людини і громадянина, їхнє життя, здоров'я, честь, гідність, особисту недоторканність на території України, а також своїм громадянам та за її межами.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4863579" y="6378347"/>
            <a:ext cx="1197881" cy="1197876"/>
            <a:chOff x="0" y="0"/>
            <a:chExt cx="1597174" cy="1597168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0" y="0"/>
              <a:ext cx="1597174" cy="1597168"/>
              <a:chOff x="0" y="0"/>
              <a:chExt cx="6350000" cy="63499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145E8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400604" y="349929"/>
              <a:ext cx="897567" cy="93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08"/>
                </a:lnSpc>
              </a:pPr>
              <a:r>
                <a:rPr lang="en-US" sz="4391">
                  <a:solidFill>
                    <a:srgbClr val="FFFFFF"/>
                  </a:solidFill>
                  <a:latin typeface="Secular One"/>
                </a:rPr>
                <a:t>03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315200" y="7838670"/>
            <a:ext cx="505049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Збройні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України,Служба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України,Служба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прикордонна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355579" y="7948244"/>
            <a:ext cx="4290081" cy="95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ru-RU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28" y="2416154"/>
            <a:ext cx="5553767" cy="4901405"/>
          </a:xfrm>
          <a:prstGeom prst="rect">
            <a:avLst/>
          </a:prstGeom>
          <a:effectLst>
            <a:softEdge rad="469900"/>
          </a:effectLst>
        </p:spPr>
      </p:pic>
      <p:grpSp>
        <p:nvGrpSpPr>
          <p:cNvPr id="11" name="Group 11"/>
          <p:cNvGrpSpPr/>
          <p:nvPr/>
        </p:nvGrpSpPr>
        <p:grpSpPr>
          <a:xfrm>
            <a:off x="2446017" y="6335823"/>
            <a:ext cx="1197881" cy="1197876"/>
            <a:chOff x="0" y="0"/>
            <a:chExt cx="1597174" cy="1597168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1597174" cy="1597168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145E8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00604" y="349929"/>
              <a:ext cx="897567" cy="93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08"/>
                </a:lnSpc>
              </a:pPr>
              <a:r>
                <a:rPr lang="en-US" sz="4391" dirty="0">
                  <a:solidFill>
                    <a:srgbClr val="FFFFFF"/>
                  </a:solidFill>
                  <a:latin typeface="Secular One"/>
                </a:rPr>
                <a:t>01</a:t>
              </a: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625" y="2552699"/>
            <a:ext cx="5514476" cy="4764859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5" name="Group 15"/>
          <p:cNvGrpSpPr/>
          <p:nvPr/>
        </p:nvGrpSpPr>
        <p:grpSpPr>
          <a:xfrm>
            <a:off x="8760822" y="6378347"/>
            <a:ext cx="1197881" cy="1197876"/>
            <a:chOff x="0" y="0"/>
            <a:chExt cx="1597174" cy="1597168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597174" cy="1597168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145E8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00604" y="349929"/>
              <a:ext cx="897567" cy="93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08"/>
                </a:lnSpc>
              </a:pPr>
              <a:r>
                <a:rPr lang="en-US" sz="4391">
                  <a:solidFill>
                    <a:srgbClr val="FFFFFF"/>
                  </a:solidFill>
                  <a:latin typeface="Secular One"/>
                </a:rPr>
                <a:t>02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13254" y="0"/>
            <a:ext cx="4874746" cy="10287000"/>
            <a:chOff x="0" y="0"/>
            <a:chExt cx="128388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3884" cy="2709333"/>
            </a:xfrm>
            <a:custGeom>
              <a:avLst/>
              <a:gdLst/>
              <a:ahLst/>
              <a:cxnLst/>
              <a:rect l="l" t="t" r="r" b="b"/>
              <a:pathLst>
                <a:path w="1283884" h="2709333">
                  <a:moveTo>
                    <a:pt x="0" y="0"/>
                  </a:moveTo>
                  <a:lnTo>
                    <a:pt x="1283884" y="0"/>
                  </a:lnTo>
                  <a:lnTo>
                    <a:pt x="1283884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0145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3254" y="5143500"/>
            <a:ext cx="4874746" cy="5143500"/>
            <a:chOff x="0" y="0"/>
            <a:chExt cx="1283884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3884" cy="1354667"/>
            </a:xfrm>
            <a:custGeom>
              <a:avLst/>
              <a:gdLst/>
              <a:ahLst/>
              <a:cxnLst/>
              <a:rect l="l" t="t" r="r" b="b"/>
              <a:pathLst>
                <a:path w="1283884" h="1354667">
                  <a:moveTo>
                    <a:pt x="0" y="0"/>
                  </a:moveTo>
                  <a:lnTo>
                    <a:pt x="1283884" y="0"/>
                  </a:lnTo>
                  <a:lnTo>
                    <a:pt x="1283884" y="1354667"/>
                  </a:lnTo>
                  <a:lnTo>
                    <a:pt x="0" y="1354667"/>
                  </a:lnTo>
                  <a:lnTo>
                    <a:pt x="0" y="0"/>
                  </a:lnTo>
                </a:path>
              </a:pathLst>
            </a:custGeom>
            <a:solidFill>
              <a:srgbClr val="0226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399" y="2171700"/>
            <a:ext cx="7086559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ru-RU" sz="7500" dirty="0" err="1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7500" dirty="0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7500" dirty="0" err="1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7500" dirty="0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0" dirty="0" err="1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7500" dirty="0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0" dirty="0" err="1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7500" dirty="0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7500" dirty="0" err="1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7500" dirty="0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0" dirty="0" err="1">
                <a:solidFill>
                  <a:srgbClr val="02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endParaRPr lang="en-US" sz="7500" dirty="0">
              <a:solidFill>
                <a:srgbClr val="022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838200"/>
            <a:ext cx="95250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0975" y="0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145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3415124" y="0"/>
            <a:ext cx="17425149" cy="10455089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t="-2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638800" y="1650669"/>
            <a:ext cx="7162800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громадянського суспільства, підвищення ефективності діяльності органів державної влади та місцевого самоврядування, розвиток демократичних інститутів для забезпечення прав і свобод людини;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національної злагоди, політичної і соціальної стабільності, гарантування прав української нації та національних меншин України;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державного суверенітету, територіальної цілісності і недоторканності кордонів;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самодостатньої соціально орієнтованої ринкової економіки;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екологічно та технологічно безпечних умов життєдіяльності суспільства;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та підвищення науково-технічного потенціалу;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	генофонду	Українського	народу,	його	фізичного і морального здоров'я та інтелектуального потенціалу;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української нації, історичної свідомості та національної гідності українців;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етнічної, культурної,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мовної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релігійної самобутності громадян усіх національностей, що складають Український народ;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Налагодження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рівноправних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	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взаємовигідних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	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інтегрування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спільноту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77975" y="0"/>
            <a:ext cx="17425149" cy="10455089"/>
            <a:chOff x="0" y="0"/>
            <a:chExt cx="6350000" cy="381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t="-12500" b="-12500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1950" y="19050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145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9424149" y="-110939"/>
            <a:ext cx="17425149" cy="10455089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t="-75000" b="-75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9601200" y="3162300"/>
            <a:ext cx="7242287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завдання:</a:t>
            </a:r>
            <a:b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Опрацювати матеріали лекції</a:t>
            </a:r>
            <a:b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Підготувати доповіді за темами</a:t>
            </a:r>
            <a:b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Ознайомитися з національними інтересами та цілями, що прописані в законі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081" y="-90842"/>
            <a:ext cx="11308861" cy="4153775"/>
            <a:chOff x="0" y="0"/>
            <a:chExt cx="2909013" cy="10939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9014" cy="1093998"/>
            </a:xfrm>
            <a:custGeom>
              <a:avLst/>
              <a:gdLst/>
              <a:ahLst/>
              <a:cxnLst/>
              <a:rect l="l" t="t" r="r" b="b"/>
              <a:pathLst>
                <a:path w="2909014" h="1093998">
                  <a:moveTo>
                    <a:pt x="0" y="0"/>
                  </a:moveTo>
                  <a:lnTo>
                    <a:pt x="2909014" y="0"/>
                  </a:lnTo>
                  <a:lnTo>
                    <a:pt x="2909014" y="1093998"/>
                  </a:lnTo>
                  <a:lnTo>
                    <a:pt x="0" y="1093998"/>
                  </a:lnTo>
                  <a:lnTo>
                    <a:pt x="0" y="0"/>
                  </a:lnTo>
                </a:path>
              </a:pathLst>
            </a:custGeom>
            <a:solidFill>
              <a:srgbClr val="0226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1000" y="904875"/>
            <a:ext cx="1043555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1.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Правове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en-US" sz="4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1045161" y="-4153775"/>
            <a:ext cx="18634995" cy="8307550"/>
            <a:chOff x="0" y="0"/>
            <a:chExt cx="24846660" cy="1107673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282220" cy="11076733"/>
              <a:chOff x="0" y="0"/>
              <a:chExt cx="2025804" cy="270933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3449" tIns="53449" rIns="53449" bIns="53449" rtlCol="0" anchor="ctr"/>
              <a:lstStyle/>
              <a:p>
                <a:pPr algn="ctr">
                  <a:lnSpc>
                    <a:spcPts val="1412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5538367"/>
              <a:ext cx="2764055" cy="276405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2759082" y="5538367"/>
              <a:ext cx="2764055" cy="2764055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518165" y="5538367"/>
              <a:ext cx="2764055" cy="2764055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8302422"/>
              <a:ext cx="2764055" cy="2764055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2759082" y="8302422"/>
              <a:ext cx="2764055" cy="2764055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5518165" y="8302422"/>
              <a:ext cx="2764055" cy="2764055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8282220" y="0"/>
              <a:ext cx="8282220" cy="11076733"/>
              <a:chOff x="0" y="0"/>
              <a:chExt cx="2025804" cy="270933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3449" tIns="53449" rIns="53449" bIns="53449" rtlCol="0" anchor="ctr"/>
              <a:lstStyle/>
              <a:p>
                <a:pPr algn="ctr">
                  <a:lnSpc>
                    <a:spcPts val="1412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8282220" y="5538367"/>
              <a:ext cx="2764055" cy="2764055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1041302" y="5538367"/>
              <a:ext cx="2764055" cy="2764055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13800385" y="5538367"/>
              <a:ext cx="2764055" cy="2764055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8282220" y="8302422"/>
              <a:ext cx="2764055" cy="2764055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1041302" y="8302422"/>
              <a:ext cx="2764055" cy="2764055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13800385" y="8302422"/>
              <a:ext cx="2764055" cy="2764055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16564440" y="0"/>
              <a:ext cx="8282220" cy="11076733"/>
              <a:chOff x="0" y="0"/>
              <a:chExt cx="2025804" cy="2709333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3449" tIns="53449" rIns="53449" bIns="53449" rtlCol="0" anchor="ctr"/>
              <a:lstStyle/>
              <a:p>
                <a:pPr algn="ctr">
                  <a:lnSpc>
                    <a:spcPts val="1412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16564440" y="5538367"/>
              <a:ext cx="2764055" cy="2764055"/>
              <a:chOff x="0" y="0"/>
              <a:chExt cx="812800" cy="8128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19323522" y="5538367"/>
              <a:ext cx="2764055" cy="2764055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22082604" y="5538367"/>
              <a:ext cx="2764055" cy="2764055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6564440" y="8302422"/>
              <a:ext cx="2764055" cy="2764055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19323522" y="8302422"/>
              <a:ext cx="2764055" cy="2764055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78" name="TextBox 7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22082604" y="8302422"/>
              <a:ext cx="2764055" cy="2764055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42"/>
                  </a:lnSpc>
                </a:pPr>
                <a:endParaRPr/>
              </a:p>
            </p:txBody>
          </p:sp>
        </p:grpSp>
      </p:grpSp>
      <p:sp>
        <p:nvSpPr>
          <p:cNvPr id="85" name="Прямоугольник 84"/>
          <p:cNvSpPr/>
          <p:nvPr/>
        </p:nvSpPr>
        <p:spPr>
          <a:xfrm>
            <a:off x="728550" y="5056849"/>
            <a:ext cx="1341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Сутність і зміст загальної теорії національної безпеки.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 та категорії національної безпеки.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об'єкти  та суб'єкти національної безпеки.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 та зміст національних інтересів та національних цілей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426" y="4457700"/>
            <a:ext cx="5058476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43" y="-27474"/>
            <a:ext cx="18288000" cy="3631680"/>
            <a:chOff x="0" y="0"/>
            <a:chExt cx="4816593" cy="9564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56492"/>
            </a:xfrm>
            <a:custGeom>
              <a:avLst/>
              <a:gdLst/>
              <a:ahLst/>
              <a:cxnLst/>
              <a:rect l="l" t="t" r="r" b="b"/>
              <a:pathLst>
                <a:path w="4816592" h="956492">
                  <a:moveTo>
                    <a:pt x="0" y="0"/>
                  </a:moveTo>
                  <a:lnTo>
                    <a:pt x="4816592" y="0"/>
                  </a:lnTo>
                  <a:lnTo>
                    <a:pt x="4816592" y="956492"/>
                  </a:lnTo>
                  <a:lnTo>
                    <a:pt x="0" y="956492"/>
                  </a:lnTo>
                  <a:lnTo>
                    <a:pt x="0" y="0"/>
                  </a:lnTo>
                </a:path>
              </a:pathLst>
            </a:custGeom>
            <a:solidFill>
              <a:srgbClr val="0226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4800" y="1059847"/>
            <a:ext cx="12198595" cy="152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6000"/>
              </a:lnSpc>
              <a:spcBef>
                <a:spcPct val="0"/>
              </a:spcBef>
            </a:pPr>
            <a:r>
              <a:rPr lang="ru-RU" sz="5000" dirty="0" err="1">
                <a:solidFill>
                  <a:srgbClr val="FFFFFF"/>
                </a:solidFill>
                <a:latin typeface="Secular One"/>
              </a:rPr>
              <a:t>Сутність</a:t>
            </a:r>
            <a:r>
              <a:rPr lang="ru-RU" sz="5000" dirty="0">
                <a:solidFill>
                  <a:srgbClr val="FFFFFF"/>
                </a:solidFill>
                <a:latin typeface="Secular One"/>
              </a:rPr>
              <a:t> і </a:t>
            </a:r>
            <a:r>
              <a:rPr lang="ru-RU" sz="5000" dirty="0" err="1">
                <a:solidFill>
                  <a:srgbClr val="FFFFFF"/>
                </a:solidFill>
                <a:latin typeface="Secular One"/>
              </a:rPr>
              <a:t>зміст</a:t>
            </a:r>
            <a:r>
              <a:rPr lang="ru-RU" sz="5000" dirty="0">
                <a:solidFill>
                  <a:srgbClr val="FFFFFF"/>
                </a:solidFill>
                <a:latin typeface="Secular One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Secular One"/>
              </a:rPr>
              <a:t>загальної</a:t>
            </a:r>
            <a:r>
              <a:rPr lang="ru-RU" sz="5000" dirty="0">
                <a:solidFill>
                  <a:srgbClr val="FFFFFF"/>
                </a:solidFill>
                <a:latin typeface="Secular One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Secular One"/>
              </a:rPr>
              <a:t>теорії</a:t>
            </a:r>
            <a:r>
              <a:rPr lang="ru-RU" sz="5000" dirty="0">
                <a:solidFill>
                  <a:srgbClr val="FFFFFF"/>
                </a:solidFill>
                <a:latin typeface="Secular One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Secular One"/>
              </a:rPr>
              <a:t>національної</a:t>
            </a:r>
            <a:r>
              <a:rPr lang="ru-RU" sz="5000" dirty="0">
                <a:solidFill>
                  <a:srgbClr val="FFFFFF"/>
                </a:solidFill>
                <a:latin typeface="Secular One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Secular One"/>
              </a:rPr>
              <a:t>безпеки</a:t>
            </a:r>
            <a:endParaRPr lang="en-US" sz="5000" dirty="0">
              <a:solidFill>
                <a:srgbClr val="FFFFFF"/>
              </a:solidFill>
              <a:latin typeface="Secular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84220" y="7810500"/>
            <a:ext cx="57912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 за все, кожному виду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дарувала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добувати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endParaRPr lang="en-US" sz="24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2495" y="7810500"/>
            <a:ext cx="4446705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про одну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спонукальних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endParaRPr lang="en-US" sz="28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506200" y="7608762"/>
            <a:ext cx="6763653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як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як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зовнішньополітична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є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винаходом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державному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1904 р.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тодішнього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США Теодора Рузвельта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США,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обґрунтовував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Панамського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інтересами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572933" y="2988424"/>
            <a:ext cx="1121932" cy="1121932"/>
            <a:chOff x="0" y="0"/>
            <a:chExt cx="1495909" cy="149590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95909" cy="149590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8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48722" y="239955"/>
              <a:ext cx="676759" cy="101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Secular One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714494" y="2988424"/>
            <a:ext cx="1121932" cy="1121932"/>
            <a:chOff x="0" y="0"/>
            <a:chExt cx="1495909" cy="149590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495909" cy="1495909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8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548722" y="239955"/>
              <a:ext cx="676759" cy="101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Secular One"/>
                </a:rPr>
                <a:t>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09871" y="2988424"/>
            <a:ext cx="1121932" cy="1121932"/>
            <a:chOff x="0" y="0"/>
            <a:chExt cx="1495909" cy="149590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495909" cy="149590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8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48722" y="239955"/>
              <a:ext cx="676759" cy="101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Secular One"/>
                </a:rPr>
                <a:t>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027395" y="1053840"/>
            <a:ext cx="1524000" cy="15240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145E8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2503395" y="1053840"/>
            <a:ext cx="1524000" cy="15240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-5400000">
            <a:off x="15487890" y="1117345"/>
            <a:ext cx="1524000" cy="1396990"/>
            <a:chOff x="0" y="0"/>
            <a:chExt cx="6350000" cy="582079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820791"/>
            </a:xfrm>
            <a:custGeom>
              <a:avLst/>
              <a:gdLst/>
              <a:ahLst/>
              <a:cxnLst/>
              <a:rect l="l" t="t" r="r" b="b"/>
              <a:pathLst>
                <a:path w="6350000" h="5820791">
                  <a:moveTo>
                    <a:pt x="6350000" y="5820791"/>
                  </a:moveTo>
                  <a:lnTo>
                    <a:pt x="0" y="5820791"/>
                  </a:lnTo>
                  <a:cubicBezTo>
                    <a:pt x="0" y="4716272"/>
                    <a:pt x="564388" y="3743706"/>
                    <a:pt x="1420241" y="3175000"/>
                  </a:cubicBezTo>
                  <a:lnTo>
                    <a:pt x="0" y="3175000"/>
                  </a:lnTo>
                  <a:cubicBezTo>
                    <a:pt x="0" y="1421511"/>
                    <a:pt x="1421511" y="0"/>
                    <a:pt x="3175000" y="0"/>
                  </a:cubicBezTo>
                  <a:cubicBezTo>
                    <a:pt x="4928489" y="0"/>
                    <a:pt x="6350000" y="1421511"/>
                    <a:pt x="6350000" y="3175000"/>
                  </a:cubicBezTo>
                  <a:lnTo>
                    <a:pt x="4929759" y="3175000"/>
                  </a:lnTo>
                  <a:cubicBezTo>
                    <a:pt x="5785612" y="3743706"/>
                    <a:pt x="6350000" y="4716272"/>
                    <a:pt x="6350000" y="5820791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95" y="4385872"/>
            <a:ext cx="4522905" cy="32138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03157"/>
            <a:ext cx="5334000" cy="3205605"/>
          </a:xfrm>
          <a:prstGeom prst="rect">
            <a:avLst/>
          </a:prstGeom>
        </p:spPr>
      </p:pic>
      <p:pic>
        <p:nvPicPr>
          <p:cNvPr id="2050" name="Picture 2" descr="Президент-жонглер Как жизненные принципы Франклина Делано Рузвельта помогли  ему сделать США великой державой: Политика: Мир: Lenta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4403156"/>
            <a:ext cx="6476999" cy="319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31680"/>
            <a:chOff x="0" y="0"/>
            <a:chExt cx="4816593" cy="9564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56492"/>
            </a:xfrm>
            <a:custGeom>
              <a:avLst/>
              <a:gdLst/>
              <a:ahLst/>
              <a:cxnLst/>
              <a:rect l="l" t="t" r="r" b="b"/>
              <a:pathLst>
                <a:path w="4816592" h="956492">
                  <a:moveTo>
                    <a:pt x="0" y="0"/>
                  </a:moveTo>
                  <a:lnTo>
                    <a:pt x="4816592" y="0"/>
                  </a:lnTo>
                  <a:lnTo>
                    <a:pt x="4816592" y="956492"/>
                  </a:lnTo>
                  <a:lnTo>
                    <a:pt x="0" y="956492"/>
                  </a:lnTo>
                  <a:lnTo>
                    <a:pt x="0" y="0"/>
                  </a:lnTo>
                </a:path>
              </a:pathLst>
            </a:custGeom>
            <a:solidFill>
              <a:srgbClr val="0226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28700"/>
            <a:ext cx="10590775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000"/>
              </a:lnSpc>
              <a:spcBef>
                <a:spcPct val="0"/>
              </a:spcBef>
            </a:pPr>
            <a:r>
              <a:rPr lang="ru-RU" sz="5400" dirty="0">
                <a:solidFill>
                  <a:srgbClr val="FFFFFF"/>
                </a:solidFill>
                <a:latin typeface="Secular One"/>
              </a:rPr>
              <a:t>2. </a:t>
            </a:r>
            <a:r>
              <a:rPr lang="ru-RU" sz="5400" dirty="0" err="1">
                <a:solidFill>
                  <a:srgbClr val="FFFFFF"/>
                </a:solidFill>
                <a:latin typeface="Secular One"/>
              </a:rPr>
              <a:t>Поняття</a:t>
            </a:r>
            <a:r>
              <a:rPr lang="ru-RU" sz="5400" dirty="0">
                <a:solidFill>
                  <a:srgbClr val="FFFFFF"/>
                </a:solidFill>
                <a:latin typeface="Secular One"/>
              </a:rPr>
              <a:t> та </a:t>
            </a:r>
            <a:r>
              <a:rPr lang="ru-RU" sz="5400" dirty="0" err="1">
                <a:solidFill>
                  <a:srgbClr val="FFFFFF"/>
                </a:solidFill>
                <a:latin typeface="Secular One"/>
              </a:rPr>
              <a:t>категорії</a:t>
            </a:r>
            <a:r>
              <a:rPr lang="ru-RU" sz="5400" dirty="0">
                <a:solidFill>
                  <a:srgbClr val="FFFFFF"/>
                </a:solidFill>
                <a:latin typeface="Secular One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Secular One"/>
              </a:rPr>
              <a:t>національної</a:t>
            </a:r>
            <a:r>
              <a:rPr lang="ru-RU" sz="5400" dirty="0">
                <a:solidFill>
                  <a:srgbClr val="FFFFFF"/>
                </a:solidFill>
                <a:latin typeface="Secular One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Secular One"/>
              </a:rPr>
              <a:t>безпеки</a:t>
            </a:r>
            <a:endParaRPr lang="en-US" sz="5400" dirty="0">
              <a:solidFill>
                <a:srgbClr val="FFFFFF"/>
              </a:solidFill>
              <a:latin typeface="Secular One"/>
            </a:endParaRPr>
          </a:p>
        </p:txBody>
      </p:sp>
      <p:grpSp>
        <p:nvGrpSpPr>
          <p:cNvPr id="27" name="Group 27"/>
          <p:cNvGrpSpPr/>
          <p:nvPr/>
        </p:nvGrpSpPr>
        <p:grpSpPr>
          <a:xfrm rot="-10800000">
            <a:off x="12503395" y="1053840"/>
            <a:ext cx="4444990" cy="1524000"/>
            <a:chOff x="0" y="0"/>
            <a:chExt cx="5926653" cy="2032000"/>
          </a:xfrm>
        </p:grpSpPr>
        <p:grpSp>
          <p:nvGrpSpPr>
            <p:cNvPr id="28" name="Group 28"/>
            <p:cNvGrpSpPr/>
            <p:nvPr/>
          </p:nvGrpSpPr>
          <p:grpSpPr>
            <a:xfrm>
              <a:off x="2032000" y="0"/>
              <a:ext cx="2032000" cy="203200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0" y="0"/>
              <a:ext cx="2032000" cy="2032000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1684" y="11684"/>
                <a:ext cx="6326632" cy="6326632"/>
              </a:xfrm>
              <a:custGeom>
                <a:avLst/>
                <a:gdLst/>
                <a:ahLst/>
                <a:cxnLst/>
                <a:rect l="l" t="t" r="r" b="b"/>
                <a:pathLst>
                  <a:path w="6326632" h="6326632">
                    <a:moveTo>
                      <a:pt x="3163316" y="0"/>
                    </a:moveTo>
                    <a:cubicBezTo>
                      <a:pt x="1416304" y="0"/>
                      <a:pt x="0" y="1416304"/>
                      <a:pt x="0" y="3163316"/>
                    </a:cubicBezTo>
                    <a:cubicBezTo>
                      <a:pt x="0" y="4910328"/>
                      <a:pt x="1416304" y="6326632"/>
                      <a:pt x="3163316" y="6326632"/>
                    </a:cubicBezTo>
                    <a:cubicBezTo>
                      <a:pt x="4910328" y="6326632"/>
                      <a:pt x="6326632" y="4910328"/>
                      <a:pt x="6326632" y="3163316"/>
                    </a:cubicBezTo>
                    <a:cubicBezTo>
                      <a:pt x="6326632" y="1416304"/>
                      <a:pt x="4910328" y="0"/>
                      <a:pt x="3163316" y="0"/>
                    </a:cubicBezTo>
                    <a:close/>
                    <a:moveTo>
                      <a:pt x="3163316" y="4190746"/>
                    </a:moveTo>
                    <a:cubicBezTo>
                      <a:pt x="2595880" y="4190746"/>
                      <a:pt x="2135886" y="3730752"/>
                      <a:pt x="2135886" y="3163316"/>
                    </a:cubicBezTo>
                    <a:cubicBezTo>
                      <a:pt x="2135886" y="2595880"/>
                      <a:pt x="2595880" y="2135886"/>
                      <a:pt x="3163316" y="2135886"/>
                    </a:cubicBezTo>
                    <a:cubicBezTo>
                      <a:pt x="3730752" y="2135886"/>
                      <a:pt x="4190746" y="2595880"/>
                      <a:pt x="4190746" y="3163316"/>
                    </a:cubicBezTo>
                    <a:cubicBezTo>
                      <a:pt x="4190746" y="3730752"/>
                      <a:pt x="3730752" y="4190746"/>
                      <a:pt x="3163316" y="4190746"/>
                    </a:cubicBezTo>
                    <a:close/>
                  </a:path>
                </a:pathLst>
              </a:custGeom>
              <a:solidFill>
                <a:srgbClr val="0145E8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 rot="-5400000">
              <a:off x="3979327" y="84673"/>
              <a:ext cx="2032000" cy="1862653"/>
              <a:chOff x="0" y="0"/>
              <a:chExt cx="6350000" cy="582079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5820791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820791">
                    <a:moveTo>
                      <a:pt x="6350000" y="5820791"/>
                    </a:moveTo>
                    <a:lnTo>
                      <a:pt x="0" y="5820791"/>
                    </a:lnTo>
                    <a:cubicBezTo>
                      <a:pt x="0" y="4716272"/>
                      <a:pt x="564388" y="3743706"/>
                      <a:pt x="1420241" y="3175000"/>
                    </a:cubicBezTo>
                    <a:lnTo>
                      <a:pt x="0" y="3175000"/>
                    </a:lnTo>
                    <a:cubicBezTo>
                      <a:pt x="0" y="1421511"/>
                      <a:pt x="1421511" y="0"/>
                      <a:pt x="3175000" y="0"/>
                    </a:cubicBezTo>
                    <a:cubicBezTo>
                      <a:pt x="4928489" y="0"/>
                      <a:pt x="6350000" y="1421511"/>
                      <a:pt x="6350000" y="3175000"/>
                    </a:cubicBezTo>
                    <a:lnTo>
                      <a:pt x="4929759" y="3175000"/>
                    </a:lnTo>
                    <a:cubicBezTo>
                      <a:pt x="5785612" y="3743706"/>
                      <a:pt x="6350000" y="4716272"/>
                      <a:pt x="6350000" y="5820791"/>
                    </a:cubicBezTo>
                    <a:close/>
                  </a:path>
                </a:pathLst>
              </a:custGeom>
              <a:solidFill>
                <a:srgbClr val="0145E8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35" name="Прямоугольник 34"/>
          <p:cNvSpPr/>
          <p:nvPr/>
        </p:nvSpPr>
        <p:spPr>
          <a:xfrm>
            <a:off x="381000" y="4094843"/>
            <a:ext cx="1295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Повертаючись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 "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чистої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американської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відзначити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базується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інтересів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звідси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початок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модель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співвідношення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розглядається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інтересів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модель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сьогоднішній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день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отримала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широке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визнання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Вперше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названа модель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запропонована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американцем У.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Липпманом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700" y="3177721"/>
            <a:ext cx="4686300" cy="714375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66486" y="7978676"/>
            <a:ext cx="12732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auto">
              <a:spcAft>
                <a:spcPts val="0"/>
              </a:spcAft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особливістю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американської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двох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принципових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підходів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один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зв'язує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могутністю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створює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захисту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інший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ставить на перше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місце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співробітництво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акценти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робляться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регулювання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спирається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законодавство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права.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Стрелка вниз 38"/>
          <p:cNvSpPr/>
          <p:nvPr/>
        </p:nvSpPr>
        <p:spPr>
          <a:xfrm>
            <a:off x="1543050" y="6033835"/>
            <a:ext cx="1200150" cy="1776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03" y="6127940"/>
            <a:ext cx="1261981" cy="180457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987" y="6036881"/>
            <a:ext cx="1261981" cy="180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6293" y="7277100"/>
            <a:ext cx="1161349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про контроль за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комуністами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 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р.,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будь-яка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визнавалася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комуністичною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оголошувалася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незаконною і 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втрачала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645516" y="-5421619"/>
            <a:ext cx="24313371" cy="10843238"/>
            <a:chOff x="0" y="0"/>
            <a:chExt cx="32417828" cy="1445765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810176" cy="14457650"/>
              <a:chOff x="0" y="0"/>
              <a:chExt cx="2025804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3547" tIns="53547" rIns="53547" bIns="53547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7228825"/>
              <a:ext cx="3607719" cy="360771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3601228" y="7228825"/>
              <a:ext cx="3607719" cy="360771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7202457" y="7228825"/>
              <a:ext cx="3607719" cy="360771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10836544"/>
              <a:ext cx="3607719" cy="360771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601228" y="10836544"/>
              <a:ext cx="3607719" cy="3607719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7202457" y="10836544"/>
              <a:ext cx="3607719" cy="360771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1607652" y="0"/>
              <a:ext cx="10810176" cy="14457650"/>
              <a:chOff x="0" y="0"/>
              <a:chExt cx="2025804" cy="270933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3547" tIns="53547" rIns="53547" bIns="53547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0810176" y="0"/>
              <a:ext cx="10810176" cy="14457650"/>
              <a:chOff x="0" y="0"/>
              <a:chExt cx="2025804" cy="270933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2580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025804" h="2709333">
                    <a:moveTo>
                      <a:pt x="0" y="0"/>
                    </a:moveTo>
                    <a:lnTo>
                      <a:pt x="2025804" y="0"/>
                    </a:lnTo>
                    <a:lnTo>
                      <a:pt x="2025804" y="2709333"/>
                    </a:lnTo>
                    <a:lnTo>
                      <a:pt x="0" y="27093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145E8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3547" tIns="53547" rIns="53547" bIns="53547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0810176" y="7228825"/>
              <a:ext cx="3607719" cy="3607719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4411405" y="7228825"/>
              <a:ext cx="3607719" cy="3607719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8012633" y="7228825"/>
              <a:ext cx="3607719" cy="3607719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0810176" y="10836544"/>
              <a:ext cx="3607719" cy="3607719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4411405" y="10836544"/>
              <a:ext cx="3607719" cy="3607719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8012633" y="10836544"/>
              <a:ext cx="3607719" cy="3607719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21607652" y="7242212"/>
              <a:ext cx="3607719" cy="3607719"/>
              <a:chOff x="0" y="0"/>
              <a:chExt cx="812800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5208881" y="7242212"/>
              <a:ext cx="3607719" cy="3607719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21607652" y="10849931"/>
              <a:ext cx="3607719" cy="3607719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25208881" y="10849931"/>
              <a:ext cx="3607719" cy="3607719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2267E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93" tIns="50893" rIns="50893" bIns="50893" rtlCol="0" anchor="ctr"/>
              <a:lstStyle/>
              <a:p>
                <a:pPr algn="ctr">
                  <a:lnSpc>
                    <a:spcPts val="1752"/>
                  </a:lnSpc>
                </a:pPr>
                <a:endParaRPr/>
              </a:p>
            </p:txBody>
          </p:sp>
        </p:grpSp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04901"/>
            <a:ext cx="12420600" cy="568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2751323"/>
            <a:ext cx="8434490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СРСР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подібна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термінологія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використовувалася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з'явилися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1990 р.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створенням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2145839" y="8308770"/>
            <a:ext cx="1144160" cy="114416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2267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3289998" y="8308770"/>
            <a:ext cx="1144160" cy="114416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5400000">
            <a:off x="1049356" y="8356447"/>
            <a:ext cx="1144160" cy="1048805"/>
            <a:chOff x="0" y="0"/>
            <a:chExt cx="6350000" cy="58207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820791"/>
            </a:xfrm>
            <a:custGeom>
              <a:avLst/>
              <a:gdLst/>
              <a:ahLst/>
              <a:cxnLst/>
              <a:rect l="l" t="t" r="r" b="b"/>
              <a:pathLst>
                <a:path w="6350000" h="5820791">
                  <a:moveTo>
                    <a:pt x="6350000" y="5820791"/>
                  </a:moveTo>
                  <a:lnTo>
                    <a:pt x="0" y="5820791"/>
                  </a:lnTo>
                  <a:cubicBezTo>
                    <a:pt x="0" y="4716272"/>
                    <a:pt x="564388" y="3743706"/>
                    <a:pt x="1420241" y="3175000"/>
                  </a:cubicBezTo>
                  <a:lnTo>
                    <a:pt x="0" y="3175000"/>
                  </a:lnTo>
                  <a:cubicBezTo>
                    <a:pt x="0" y="1421511"/>
                    <a:pt x="1421511" y="0"/>
                    <a:pt x="3175000" y="0"/>
                  </a:cubicBezTo>
                  <a:cubicBezTo>
                    <a:pt x="4928489" y="0"/>
                    <a:pt x="6350000" y="1421511"/>
                    <a:pt x="6350000" y="3175000"/>
                  </a:cubicBezTo>
                  <a:lnTo>
                    <a:pt x="4929759" y="3175000"/>
                  </a:lnTo>
                  <a:cubicBezTo>
                    <a:pt x="5785612" y="3743706"/>
                    <a:pt x="6350000" y="4716272"/>
                    <a:pt x="6350000" y="5820791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857" y="571500"/>
            <a:ext cx="8382000" cy="40209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5561725"/>
            <a:ext cx="8382000" cy="3774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93737" y="7380835"/>
            <a:ext cx="2265058" cy="226505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145E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292120" y="7380835"/>
            <a:ext cx="2265058" cy="226505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2267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424649" y="7380835"/>
            <a:ext cx="2246906" cy="22469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145E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4" name="Прямоугольник 13"/>
          <p:cNvSpPr/>
          <p:nvPr/>
        </p:nvSpPr>
        <p:spPr>
          <a:xfrm>
            <a:off x="418913" y="1104900"/>
            <a:ext cx="674388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auto">
              <a:spcAft>
                <a:spcPts val="0"/>
              </a:spcAft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Вперше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законодавчій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практиці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інтересів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приділено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увагу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суверенітет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16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липня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1990 року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містить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Розділ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VII.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Екологічна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Розділ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IX.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Зовнішня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самого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але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принциповою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позиція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щодо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виділення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питань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окрему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відмінну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питань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категорію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Крім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того,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виходячи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змісту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Розділу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ІХ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зрозуміти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сфера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внутрішньої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зовнішньої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обмежується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питаннями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силових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структур: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Збройних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сил,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внутрішніх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військ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943" y="38100"/>
            <a:ext cx="11107057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7425149" cy="10455089"/>
            <a:chOff x="0" y="0"/>
            <a:chExt cx="6350000" cy="381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729815" y="8021942"/>
            <a:ext cx="7558185" cy="2265058"/>
            <a:chOff x="0" y="0"/>
            <a:chExt cx="1990633" cy="596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0633" cy="596559"/>
            </a:xfrm>
            <a:custGeom>
              <a:avLst/>
              <a:gdLst/>
              <a:ahLst/>
              <a:cxnLst/>
              <a:rect l="l" t="t" r="r" b="b"/>
              <a:pathLst>
                <a:path w="1990633" h="596559">
                  <a:moveTo>
                    <a:pt x="0" y="0"/>
                  </a:moveTo>
                  <a:lnTo>
                    <a:pt x="1990633" y="0"/>
                  </a:lnTo>
                  <a:lnTo>
                    <a:pt x="1990633" y="596559"/>
                  </a:lnTo>
                  <a:lnTo>
                    <a:pt x="0" y="596559"/>
                  </a:lnTo>
                  <a:lnTo>
                    <a:pt x="0" y="0"/>
                  </a:lnTo>
                </a:path>
              </a:pathLst>
            </a:custGeom>
            <a:solidFill>
              <a:srgbClr val="0145E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0290" y="8021942"/>
            <a:ext cx="2265058" cy="226505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2267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918674" y="8021942"/>
            <a:ext cx="2265058" cy="226505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14" name="Freeform 14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4022628" y="8021942"/>
            <a:ext cx="2265058" cy="226505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17" name="Freeform 17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5092518" y="8021942"/>
            <a:ext cx="2246906" cy="224690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1447800" y="2324100"/>
            <a:ext cx="89916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800"/>
              </a:lnSpc>
              <a:spcBef>
                <a:spcPct val="0"/>
              </a:spcBef>
            </a:pPr>
            <a:r>
              <a:rPr lang="ru-RU" sz="9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9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9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sz="9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9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суб'єкти</a:t>
            </a:r>
            <a:r>
              <a:rPr lang="ru-RU" sz="9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9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en-US" sz="9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7164996" y="8021942"/>
            <a:ext cx="2265058" cy="226505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23" name="Freeform 23"/>
            <p:cNvSpPr/>
            <p:nvPr/>
          </p:nvSpPr>
          <p:spPr>
            <a:xfrm>
              <a:off x="317500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1421130"/>
                    <a:pt x="1753870" y="0"/>
                    <a:pt x="0" y="0"/>
                  </a:cubicBezTo>
                  <a:lnTo>
                    <a:pt x="0" y="6350000"/>
                  </a:lnTo>
                  <a:cubicBezTo>
                    <a:pt x="1753870" y="6350000"/>
                    <a:pt x="3175000" y="4928870"/>
                    <a:pt x="3175000" y="3175000"/>
                  </a:cubicBezTo>
                  <a:close/>
                </a:path>
              </a:pathLst>
            </a:custGeom>
            <a:solidFill>
              <a:srgbClr val="0145E8"/>
            </a:solidFill>
          </p:spPr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290" y="0"/>
            <a:ext cx="7577235" cy="801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450209" y="33475"/>
            <a:ext cx="17269732" cy="10320688"/>
            <a:chOff x="0" y="-12477"/>
            <a:chExt cx="6396197" cy="3822477"/>
          </a:xfrm>
        </p:grpSpPr>
        <p:sp>
          <p:nvSpPr>
            <p:cNvPr id="3" name="Freeform 3"/>
            <p:cNvSpPr/>
            <p:nvPr/>
          </p:nvSpPr>
          <p:spPr>
            <a:xfrm>
              <a:off x="46197" y="-12477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solidFill>
              <a:srgbClr val="02267E"/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4445000" y="19050"/>
                  </a:moveTo>
                  <a:cubicBezTo>
                    <a:pt x="5485130" y="19050"/>
                    <a:pt x="6330950" y="864870"/>
                    <a:pt x="6330950" y="1905000"/>
                  </a:cubicBezTo>
                  <a:cubicBezTo>
                    <a:pt x="6330950" y="2945130"/>
                    <a:pt x="5485130" y="3790950"/>
                    <a:pt x="4445000" y="3790950"/>
                  </a:cubicBezTo>
                  <a:lnTo>
                    <a:pt x="1905000" y="3790950"/>
                  </a:lnTo>
                  <a:cubicBezTo>
                    <a:pt x="864870" y="3790950"/>
                    <a:pt x="19050" y="2945130"/>
                    <a:pt x="19050" y="1905000"/>
                  </a:cubicBezTo>
                  <a:cubicBezTo>
                    <a:pt x="19050" y="864870"/>
                    <a:pt x="864870" y="19050"/>
                    <a:pt x="1905000" y="19050"/>
                  </a:cubicBezTo>
                  <a:lnTo>
                    <a:pt x="4445000" y="19050"/>
                  </a:lnTo>
                  <a:moveTo>
                    <a:pt x="4445000" y="0"/>
                  </a:moveTo>
                  <a:lnTo>
                    <a:pt x="1905000" y="0"/>
                  </a:lnTo>
                  <a:cubicBezTo>
                    <a:pt x="853440" y="0"/>
                    <a:pt x="0" y="853440"/>
                    <a:pt x="0" y="1905000"/>
                  </a:cubicBezTo>
                  <a:cubicBezTo>
                    <a:pt x="0" y="2956560"/>
                    <a:pt x="853440" y="3810000"/>
                    <a:pt x="1905000" y="3810000"/>
                  </a:cubicBezTo>
                  <a:lnTo>
                    <a:pt x="4445000" y="3810000"/>
                  </a:lnTo>
                  <a:cubicBezTo>
                    <a:pt x="5496560" y="3810000"/>
                    <a:pt x="6350000" y="2956560"/>
                    <a:pt x="6350000" y="1905000"/>
                  </a:cubicBezTo>
                  <a:cubicBezTo>
                    <a:pt x="6350000" y="853440"/>
                    <a:pt x="5496560" y="0"/>
                    <a:pt x="4445000" y="0"/>
                  </a:cubicBezTo>
                  <a:lnTo>
                    <a:pt x="4445000" y="0"/>
                  </a:lnTo>
                  <a:close/>
                </a:path>
              </a:pathLst>
            </a:custGeom>
            <a:solidFill>
              <a:srgbClr val="02267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43000" y="2830395"/>
            <a:ext cx="73533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Виділяються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7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en-US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797962" y="1028700"/>
            <a:ext cx="6007071" cy="1359039"/>
            <a:chOff x="0" y="0"/>
            <a:chExt cx="8009429" cy="1812052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195474" y="326081"/>
              <a:ext cx="5813955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Громадянина</a:t>
              </a:r>
              <a:r>
                <a:rPr lang="ru-RU" sz="30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людини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- 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права і 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свободи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8687" y="472701"/>
              <a:ext cx="1334172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Secular One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64727" y="4306399"/>
            <a:ext cx="6007071" cy="1359039"/>
            <a:chOff x="0" y="0"/>
            <a:chExt cx="8009429" cy="1812052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1812059" cy="1812052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195474" y="326081"/>
              <a:ext cx="5813955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Суспільства</a:t>
              </a:r>
              <a:r>
                <a:rPr lang="ru-RU" sz="30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духовні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матеріальні</a:t>
              </a:r>
              <a:r>
                <a:rPr lang="ru-RU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цінності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8687" y="472701"/>
              <a:ext cx="1334172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Secular One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64727" y="7655302"/>
            <a:ext cx="8042273" cy="2245109"/>
            <a:chOff x="0" y="0"/>
            <a:chExt cx="8009429" cy="2993478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1391438" cy="1812052"/>
              <a:chOff x="0" y="0"/>
              <a:chExt cx="4876017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876017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2267E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573388" y="326081"/>
              <a:ext cx="6436041" cy="2667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Держави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суверенітет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конституційний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порядок,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територіальну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цілісність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недоторканність</a:t>
              </a:r>
              <a:r>
                <a:rPr lang="ru-RU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кордонів</a:t>
              </a:r>
              <a:endPara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51863" y="425012"/>
              <a:ext cx="1334172" cy="962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Secular One"/>
                </a:rPr>
                <a:t>03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2341682" y="7762743"/>
            <a:ext cx="1144160" cy="114416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-10800000">
            <a:off x="3485842" y="7762743"/>
            <a:ext cx="1144160" cy="1144160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5400000">
            <a:off x="1245200" y="7810420"/>
            <a:ext cx="1144160" cy="1048805"/>
            <a:chOff x="0" y="0"/>
            <a:chExt cx="6350000" cy="582079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5820791"/>
            </a:xfrm>
            <a:custGeom>
              <a:avLst/>
              <a:gdLst/>
              <a:ahLst/>
              <a:cxnLst/>
              <a:rect l="l" t="t" r="r" b="b"/>
              <a:pathLst>
                <a:path w="6350000" h="5820791">
                  <a:moveTo>
                    <a:pt x="6350000" y="5820791"/>
                  </a:moveTo>
                  <a:lnTo>
                    <a:pt x="0" y="5820791"/>
                  </a:lnTo>
                  <a:cubicBezTo>
                    <a:pt x="0" y="4716272"/>
                    <a:pt x="564388" y="3743706"/>
                    <a:pt x="1420241" y="3175000"/>
                  </a:cubicBezTo>
                  <a:lnTo>
                    <a:pt x="0" y="3175000"/>
                  </a:lnTo>
                  <a:cubicBezTo>
                    <a:pt x="0" y="1421511"/>
                    <a:pt x="1421511" y="0"/>
                    <a:pt x="3175000" y="0"/>
                  </a:cubicBezTo>
                  <a:cubicBezTo>
                    <a:pt x="4928489" y="0"/>
                    <a:pt x="6350000" y="1421511"/>
                    <a:pt x="6350000" y="3175000"/>
                  </a:cubicBezTo>
                  <a:lnTo>
                    <a:pt x="4929759" y="3175000"/>
                  </a:lnTo>
                  <a:cubicBezTo>
                    <a:pt x="5785612" y="3743706"/>
                    <a:pt x="6350000" y="4716272"/>
                    <a:pt x="6350000" y="582079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</TotalTime>
  <Words>639</Words>
  <Application>Microsoft Office PowerPoint</Application>
  <PresentationFormat>Произвольный</PresentationFormat>
  <Paragraphs>47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Times New Roman</vt:lpstr>
      <vt:lpstr>Arial</vt:lpstr>
      <vt:lpstr>Secular One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Professional Company Newsletter, копия</dc:title>
  <cp:lastModifiedBy>Учетная запись Майкрософт</cp:lastModifiedBy>
  <cp:revision>15</cp:revision>
  <dcterms:created xsi:type="dcterms:W3CDTF">2006-08-16T00:00:00Z</dcterms:created>
  <dcterms:modified xsi:type="dcterms:W3CDTF">2023-10-20T06:09:55Z</dcterms:modified>
  <dc:identifier>DAFtOV0ZlIU</dc:identifier>
</cp:coreProperties>
</file>