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2"/>
  </p:notesMasterIdLst>
  <p:sldIdLst>
    <p:sldId id="256" r:id="rId2"/>
    <p:sldId id="257" r:id="rId3"/>
    <p:sldId id="363" r:id="rId4"/>
    <p:sldId id="364" r:id="rId5"/>
    <p:sldId id="365" r:id="rId6"/>
    <p:sldId id="366" r:id="rId7"/>
    <p:sldId id="367" r:id="rId8"/>
    <p:sldId id="368" r:id="rId9"/>
    <p:sldId id="369" r:id="rId10"/>
    <p:sldId id="370" r:id="rId11"/>
    <p:sldId id="371" r:id="rId12"/>
    <p:sldId id="372" r:id="rId13"/>
    <p:sldId id="373" r:id="rId14"/>
    <p:sldId id="374" r:id="rId15"/>
    <p:sldId id="375" r:id="rId16"/>
    <p:sldId id="376" r:id="rId17"/>
    <p:sldId id="377" r:id="rId18"/>
    <p:sldId id="378" r:id="rId19"/>
    <p:sldId id="379" r:id="rId20"/>
    <p:sldId id="380" r:id="rId2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39" autoAdjust="0"/>
    <p:restoredTop sz="97343" autoAdjust="0"/>
  </p:normalViewPr>
  <p:slideViewPr>
    <p:cSldViewPr>
      <p:cViewPr varScale="1">
        <p:scale>
          <a:sx n="99" d="100"/>
          <a:sy n="99" d="100"/>
        </p:scale>
        <p:origin x="-96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31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adya\AppData\Roaming\Microsoft\Excel\vvp_u_xls%20(&#1040;&#1074;&#1090;&#1086;&#1089;&#1086;&#1093;&#1088;&#1072;&#1085;&#1077;&#1085;&#1085;&#1099;&#1081;)%20(version%202).xlsb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Динаміка економічного розвитку</a:t>
            </a:r>
            <a:r>
              <a:rPr lang="uk-UA" sz="32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0234750281983736"/>
          <c:y val="3.427421615533284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384498453254915E-2"/>
          <c:y val="0.14031984374046272"/>
          <c:w val="0.87507467351425472"/>
          <c:h val="0.751586364204474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'[vvp_u_xls (Автосохраненный) (version 2).xlsb]Лист1'!$B$143:$B$144</c:f>
              <c:strCache>
                <c:ptCount val="1"/>
                <c:pt idx="0">
                  <c:v>Темп прир. Y % -</c:v>
                </c:pt>
              </c:strCache>
            </c:strRef>
          </c:tx>
          <c:invertIfNegative val="0"/>
          <c:cat>
            <c:numRef>
              <c:f>'[vvp_u_xls (Автосохраненный) (version 2).xlsb]Лист1'!$A$145:$A$154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'[vvp_u_xls (Автосохраненный) (version 2).xlsb]Лист1'!$B$145:$B$154</c:f>
              <c:numCache>
                <c:formatCode>0.00</c:formatCode>
                <c:ptCount val="10"/>
                <c:pt idx="0">
                  <c:v>11.242577364625303</c:v>
                </c:pt>
                <c:pt idx="1">
                  <c:v>-2.6460001228397689</c:v>
                </c:pt>
                <c:pt idx="2">
                  <c:v>-10.251891157316258</c:v>
                </c:pt>
                <c:pt idx="3">
                  <c:v>-5.7318149341931957</c:v>
                </c:pt>
                <c:pt idx="4">
                  <c:v>1.2121610461062562</c:v>
                </c:pt>
                <c:pt idx="5">
                  <c:v>4.1969234254775865</c:v>
                </c:pt>
                <c:pt idx="6">
                  <c:v>4.4135425972001023</c:v>
                </c:pt>
                <c:pt idx="7">
                  <c:v>-7.5087917194367488</c:v>
                </c:pt>
                <c:pt idx="8">
                  <c:v>-7.8611831205607707</c:v>
                </c:pt>
                <c:pt idx="9">
                  <c:v>-0.54309090770690849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C5E-4017-B46D-8EA64FBDCB4F}"/>
            </c:ext>
          </c:extLst>
        </c:ser>
        <c:ser>
          <c:idx val="1"/>
          <c:order val="1"/>
          <c:tx>
            <c:strRef>
              <c:f>'[vvp_u_xls (Автосохраненный) (version 2).xlsb]Лист1'!$C$143:$C$144</c:f>
              <c:strCache>
                <c:ptCount val="1"/>
                <c:pt idx="0">
                  <c:v>Темп прир. I % -</c:v>
                </c:pt>
              </c:strCache>
            </c:strRef>
          </c:tx>
          <c:invertIfNegative val="0"/>
          <c:cat>
            <c:numRef>
              <c:f>'[vvp_u_xls (Автосохраненный) (version 2).xlsb]Лист1'!$A$145:$A$154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'[vvp_u_xls (Автосохраненный) (version 2).xlsb]Лист1'!$C$145:$C$154</c:f>
              <c:numCache>
                <c:formatCode>0.00</c:formatCode>
                <c:ptCount val="10"/>
                <c:pt idx="0">
                  <c:v>25.085087249981466</c:v>
                </c:pt>
                <c:pt idx="1">
                  <c:v>-9.8285803967353349</c:v>
                </c:pt>
                <c:pt idx="2">
                  <c:v>-33.435007857644287</c:v>
                </c:pt>
                <c:pt idx="3">
                  <c:v>-22.562766140304209</c:v>
                </c:pt>
                <c:pt idx="4">
                  <c:v>12.286187515922801</c:v>
                </c:pt>
                <c:pt idx="5">
                  <c:v>9.2090996083497938</c:v>
                </c:pt>
                <c:pt idx="6">
                  <c:v>-8.4654962659471202</c:v>
                </c:pt>
                <c:pt idx="7">
                  <c:v>-25.010735940523141</c:v>
                </c:pt>
                <c:pt idx="8">
                  <c:v>-8.4764497873979678</c:v>
                </c:pt>
                <c:pt idx="9">
                  <c:v>9.1493031187085485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C5E-4017-B46D-8EA64FBDCB4F}"/>
            </c:ext>
          </c:extLst>
        </c:ser>
        <c:ser>
          <c:idx val="2"/>
          <c:order val="2"/>
          <c:tx>
            <c:strRef>
              <c:f>'[vvp_u_xls (Автосохраненный) (version 2).xlsb]Лист1'!$D$143:$D$144</c:f>
              <c:strCache>
                <c:ptCount val="1"/>
                <c:pt idx="0">
                  <c:v>s' · MPK, % -</c:v>
                </c:pt>
              </c:strCache>
            </c:strRef>
          </c:tx>
          <c:invertIfNegative val="0"/>
          <c:cat>
            <c:numRef>
              <c:f>'[vvp_u_xls (Автосохраненный) (version 2).xlsb]Лист1'!$A$145:$A$154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'[vvp_u_xls (Автосохраненный) (version 2).xlsb]Лист1'!$D$145:$D$154</c:f>
              <c:numCache>
                <c:formatCode>0.00</c:formatCode>
                <c:ptCount val="10"/>
                <c:pt idx="0">
                  <c:v>25.085087249981459</c:v>
                </c:pt>
                <c:pt idx="1">
                  <c:v>-9.8285803967353349</c:v>
                </c:pt>
                <c:pt idx="2">
                  <c:v>-33.435007857644287</c:v>
                </c:pt>
                <c:pt idx="3">
                  <c:v>-22.562766140304209</c:v>
                </c:pt>
                <c:pt idx="4">
                  <c:v>12.286187515922801</c:v>
                </c:pt>
                <c:pt idx="5">
                  <c:v>9.209099608349792</c:v>
                </c:pt>
                <c:pt idx="6">
                  <c:v>-8.4654962659471238</c:v>
                </c:pt>
                <c:pt idx="7">
                  <c:v>-25.010735940523148</c:v>
                </c:pt>
                <c:pt idx="8">
                  <c:v>-8.4764497873979696</c:v>
                </c:pt>
                <c:pt idx="9">
                  <c:v>9.149303118708545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C5E-4017-B46D-8EA64FBDCB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7799680"/>
        <c:axId val="576433536"/>
      </c:barChart>
      <c:catAx>
        <c:axId val="57799680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uk-UA"/>
          </a:p>
        </c:txPr>
        <c:crossAx val="576433536"/>
        <c:crosses val="autoZero"/>
        <c:auto val="1"/>
        <c:lblAlgn val="ctr"/>
        <c:lblOffset val="100"/>
        <c:noMultiLvlLbl val="0"/>
      </c:catAx>
      <c:valAx>
        <c:axId val="576433536"/>
        <c:scaling>
          <c:orientation val="minMax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uk-UA"/>
          </a:p>
        </c:txPr>
        <c:crossAx val="577996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6.0033776224521343E-2"/>
          <c:y val="0.87387739323282265"/>
          <c:w val="0.85426482548950677"/>
          <c:h val="0.1226152447998264"/>
        </c:manualLayout>
      </c:layout>
      <c:overlay val="0"/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uk-UA"/>
        </a:p>
      </c:txPr>
    </c:legend>
    <c:plotVisOnly val="1"/>
    <c:dispBlanksAs val="gap"/>
    <c:showDLblsOverMax val="0"/>
  </c:chart>
  <c:spPr>
    <a:solidFill>
      <a:schemeClr val="bg2">
        <a:lumMod val="60000"/>
        <a:lumOff val="40000"/>
      </a:schemeClr>
    </a:solidFill>
    <a:ln>
      <a:solidFill>
        <a:schemeClr val="tx1"/>
      </a:solidFill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4BD2BF-22FD-4046-9447-12BF082398DF}" type="datetimeFigureOut">
              <a:rPr lang="uk-UA" smtClean="0"/>
              <a:t>28.04.2026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DF90E3-D2EC-48F7-AC9E-5841E6E438A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6158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F90E3-D2EC-48F7-AC9E-5841E6E438A1}" type="slidenum">
              <a:rPr lang="uk-UA" smtClean="0"/>
              <a:t>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992627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7A7E1-E6EF-4640-B701-22EBC395CC1E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47758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7A7E1-E6EF-4640-B701-22EBC395CC1E}" type="slidenum">
              <a:rPr lang="uk-UA" smtClean="0"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4775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7A7E1-E6EF-4640-B701-22EBC395CC1E}" type="slidenum">
              <a:rPr lang="uk-UA" smtClean="0"/>
              <a:t>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8786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7A7E1-E6EF-4640-B701-22EBC395CC1E}" type="slidenum">
              <a:rPr lang="uk-UA" smtClean="0"/>
              <a:t>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8786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7A7E1-E6EF-4640-B701-22EBC395CC1E}" type="slidenum">
              <a:rPr lang="uk-UA" smtClean="0"/>
              <a:t>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8786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7A7E1-E6EF-4640-B701-22EBC395CC1E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27513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7A7E1-E6EF-4640-B701-22EBC395CC1E}" type="slidenum">
              <a:rPr lang="uk-UA" smtClean="0"/>
              <a:t>7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87865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7A7E1-E6EF-4640-B701-22EBC395CC1E}" type="slidenum">
              <a:rPr lang="uk-UA" smtClean="0"/>
              <a:t>8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87865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7A7E1-E6EF-4640-B701-22EBC395CC1E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47758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7A7E1-E6EF-4640-B701-22EBC395CC1E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4775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6DC9-9AE4-4B81-8687-5FE3816C0CA5}" type="datetimeFigureOut">
              <a:rPr lang="uk-UA" smtClean="0"/>
              <a:t>28.04.2026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5DDA-2A76-4AE1-ABF5-E41296C19E92}" type="slidenum">
              <a:rPr lang="uk-UA" smtClean="0"/>
              <a:t>‹#›</a:t>
            </a:fld>
            <a:endParaRPr lang="uk-UA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6DC9-9AE4-4B81-8687-5FE3816C0CA5}" type="datetimeFigureOut">
              <a:rPr lang="uk-UA" smtClean="0"/>
              <a:t>28.04.2026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5DDA-2A76-4AE1-ABF5-E41296C19E9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6DC9-9AE4-4B81-8687-5FE3816C0CA5}" type="datetimeFigureOut">
              <a:rPr lang="uk-UA" smtClean="0"/>
              <a:t>28.04.2026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5DDA-2A76-4AE1-ABF5-E41296C19E9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6DC9-9AE4-4B81-8687-5FE3816C0CA5}" type="datetimeFigureOut">
              <a:rPr lang="uk-UA" smtClean="0"/>
              <a:t>28.04.2026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5DDA-2A76-4AE1-ABF5-E41296C19E9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6DC9-9AE4-4B81-8687-5FE3816C0CA5}" type="datetimeFigureOut">
              <a:rPr lang="uk-UA" smtClean="0"/>
              <a:t>28.04.2026</a:t>
            </a:fld>
            <a:endParaRPr lang="uk-UA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5DDA-2A76-4AE1-ABF5-E41296C19E92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6DC9-9AE4-4B81-8687-5FE3816C0CA5}" type="datetimeFigureOut">
              <a:rPr lang="uk-UA" smtClean="0"/>
              <a:t>28.04.2026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5DDA-2A76-4AE1-ABF5-E41296C19E9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6DC9-9AE4-4B81-8687-5FE3816C0CA5}" type="datetimeFigureOut">
              <a:rPr lang="uk-UA" smtClean="0"/>
              <a:t>28.04.2026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5DDA-2A76-4AE1-ABF5-E41296C19E9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6DC9-9AE4-4B81-8687-5FE3816C0CA5}" type="datetimeFigureOut">
              <a:rPr lang="uk-UA" smtClean="0"/>
              <a:t>28.04.2026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5DDA-2A76-4AE1-ABF5-E41296C19E9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6DC9-9AE4-4B81-8687-5FE3816C0CA5}" type="datetimeFigureOut">
              <a:rPr lang="uk-UA" smtClean="0"/>
              <a:t>28.04.2026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5DDA-2A76-4AE1-ABF5-E41296C19E9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6DC9-9AE4-4B81-8687-5FE3816C0CA5}" type="datetimeFigureOut">
              <a:rPr lang="uk-UA" smtClean="0"/>
              <a:t>28.04.2026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5DDA-2A76-4AE1-ABF5-E41296C19E92}" type="slidenum">
              <a:rPr lang="uk-UA" smtClean="0"/>
              <a:t>‹#›</a:t>
            </a:fld>
            <a:endParaRPr lang="uk-UA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6DC9-9AE4-4B81-8687-5FE3816C0CA5}" type="datetimeFigureOut">
              <a:rPr lang="uk-UA" smtClean="0"/>
              <a:t>28.04.2026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5DDA-2A76-4AE1-ABF5-E41296C19E92}" type="slidenum">
              <a:rPr lang="uk-UA" smtClean="0"/>
              <a:t>‹#›</a:t>
            </a:fld>
            <a:endParaRPr lang="uk-UA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5986DC9-9AE4-4B81-8687-5FE3816C0CA5}" type="datetimeFigureOut">
              <a:rPr lang="uk-UA" smtClean="0"/>
              <a:t>28.04.2026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4CD5DDA-2A76-4AE1-ABF5-E41296C19E92}" type="slidenum">
              <a:rPr lang="uk-UA" smtClean="0"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C00000"/>
                </a:solidFill>
              </a:rPr>
              <a:t>ЕКОНОМІЧНА ТЕОРІЯ</a:t>
            </a:r>
            <a:endParaRPr lang="uk-UA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71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1"/>
              <p:cNvSpPr txBox="1">
                <a:spLocks/>
              </p:cNvSpPr>
              <p:nvPr/>
            </p:nvSpPr>
            <p:spPr>
              <a:xfrm>
                <a:off x="107504" y="116632"/>
                <a:ext cx="9036496" cy="6624736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65760" indent="-3657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"/>
                  <a:defRPr sz="2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77240" indent="-3657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"/>
                  <a:defRPr sz="22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3657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"/>
                  <a:defRPr sz="20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508760" indent="-32004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"/>
                  <a:defRPr sz="18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32004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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148840" indent="-274320" algn="l" defTabSz="914400" rtl="0" eaLnBrk="1" latinLnBrk="0" hangingPunct="1">
                  <a:spcBef>
                    <a:spcPts val="400"/>
                  </a:spcBef>
                  <a:buClr>
                    <a:schemeClr val="accent1"/>
                  </a:buClr>
                  <a:buFont typeface="Wingdings" pitchFamily="2" charset="2"/>
                  <a:buChar char="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468880" indent="-274320" algn="l" defTabSz="914400" rtl="0" eaLnBrk="1" latinLnBrk="0" hangingPunct="1">
                  <a:spcBef>
                    <a:spcPts val="400"/>
                  </a:spcBef>
                  <a:buClr>
                    <a:schemeClr val="accent1"/>
                  </a:buClr>
                  <a:buFont typeface="Wingdings" pitchFamily="2" charset="2"/>
                  <a:buChar char="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88920" indent="-274320" algn="l" defTabSz="914400" rtl="0" eaLnBrk="1" latinLnBrk="0" hangingPunct="1">
                  <a:spcBef>
                    <a:spcPts val="400"/>
                  </a:spcBef>
                  <a:buClr>
                    <a:schemeClr val="accent1"/>
                  </a:buClr>
                  <a:buFont typeface="Wingdings" pitchFamily="2" charset="2"/>
                  <a:buChar char="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08960" indent="-274320" algn="l" defTabSz="914400" rtl="0" eaLnBrk="1" latinLnBrk="0" hangingPunct="1">
                  <a:spcBef>
                    <a:spcPts val="400"/>
                  </a:spcBef>
                  <a:buClr>
                    <a:schemeClr val="accent1"/>
                  </a:buClr>
                  <a:buFont typeface="Wingdings" pitchFamily="2" charset="2"/>
                  <a:buChar char="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uk-UA" sz="28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rPr>
                  <a:t>Обчислення величини економічного зростання</a:t>
                </a:r>
                <a:r>
                  <a:rPr lang="uk-UA" sz="2600" b="1" dirty="0" smtClean="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rPr>
                  <a:t>: </a:t>
                </a:r>
                <a:endParaRPr lang="uk-UA" sz="2600" b="1" dirty="0">
                  <a:solidFill>
                    <a:schemeClr val="tx1"/>
                  </a:solidFill>
                  <a:latin typeface="+mj-lt"/>
                  <a:ea typeface="+mj-ea"/>
                  <a:cs typeface="+mj-cs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uk-UA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Співвідношення</a:t>
                </a:r>
                <a:r>
                  <a:rPr lang="fr-FR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mbria Math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b="1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𝐊</m:t>
                        </m:r>
                      </m:num>
                      <m:den>
                        <m:r>
                          <a:rPr lang="en-US" b="1" i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𝐘</m:t>
                        </m:r>
                      </m:den>
                    </m:f>
                    <m:r>
                      <a:rPr lang="en-US" b="1" i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uk-UA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 - є коефіцієнтом між запасом капіталу і продуктом.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uk-UA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Величина економічного зростання може бути обрахована  у такий спосіб:</a:t>
                </a:r>
                <a:endParaRPr lang="en-US" dirty="0" smtClean="0">
                  <a:solidFill>
                    <a:schemeClr val="tx2"/>
                  </a:solidFill>
                  <a:latin typeface="+mj-lt"/>
                  <a:ea typeface="+mj-ea"/>
                  <a:cs typeface="+mj-cs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1" i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𝐆𝐫</m:t>
                    </m:r>
                    <m:r>
                      <a:rPr lang="fr-FR" b="1" i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fr-FR" b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l-GR" b="1" i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𝚫</m:t>
                        </m:r>
                        <m:r>
                          <a:rPr lang="en-US" b="1" i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𝐘</m:t>
                        </m:r>
                      </m:num>
                      <m:den>
                        <m:r>
                          <a:rPr lang="en-US" b="1" i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𝐘</m:t>
                        </m:r>
                      </m:den>
                    </m:f>
                  </m:oMath>
                </a14:m>
                <a:r>
                  <a:rPr lang="uk-UA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 ;</a:t>
                </a:r>
                <a:r>
                  <a:rPr lang="en-US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 </a:t>
                </a:r>
                <a:r>
                  <a:rPr lang="uk-UA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де </a:t>
                </a:r>
                <a14:m>
                  <m:oMath xmlns:m="http://schemas.openxmlformats.org/officeDocument/2006/math">
                    <m:r>
                      <a:rPr lang="en-US" b="1" i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𝐆𝐫</m:t>
                    </m:r>
                  </m:oMath>
                </a14:m>
                <a:r>
                  <a:rPr lang="uk-UA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 –</a:t>
                </a:r>
                <a:r>
                  <a:rPr lang="uk-UA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зростання; </a:t>
                </a:r>
                <a14:m>
                  <m:oMath xmlns:m="http://schemas.openxmlformats.org/officeDocument/2006/math">
                    <m:r>
                      <a:rPr lang="el-GR" b="1" i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𝚫</m:t>
                    </m:r>
                    <m:r>
                      <a:rPr lang="en-US" b="1" i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𝐘</m:t>
                    </m:r>
                  </m:oMath>
                </a14:m>
                <a:r>
                  <a:rPr lang="uk-UA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 </a:t>
                </a:r>
                <a:r>
                  <a:rPr lang="uk-UA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– </a:t>
                </a:r>
                <a:r>
                  <a:rPr lang="uk-UA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приріст </a:t>
                </a:r>
                <a:r>
                  <a:rPr lang="uk-UA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продукту </a:t>
                </a:r>
                <a:r>
                  <a:rPr lang="uk-UA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за певний період;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+mj-cs"/>
                      </a:rPr>
                      <m:t>𝐘</m:t>
                    </m:r>
                  </m:oMath>
                </a14:m>
                <a:r>
                  <a:rPr lang="uk-UA" i="1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  <a:cs typeface="+mj-cs"/>
                  </a:rPr>
                  <a:t> </a:t>
                </a:r>
                <a:r>
                  <a:rPr lang="uk-UA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– обсяг продукту протягом певного </a:t>
                </a:r>
                <a:r>
                  <a:rPr lang="uk-UA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періоду.</a:t>
                </a:r>
                <a:endParaRPr lang="uk-UA" dirty="0">
                  <a:solidFill>
                    <a:schemeClr val="tx2"/>
                  </a:solidFill>
                  <a:latin typeface="+mj-lt"/>
                  <a:ea typeface="+mj-ea"/>
                  <a:cs typeface="+mj-cs"/>
                </a:endParaRPr>
              </a:p>
              <a:p>
                <a:pPr marL="0" indent="0">
                  <a:buNone/>
                </a:pPr>
                <a:r>
                  <a:rPr lang="uk-UA" i="1" dirty="0" smtClean="0">
                    <a:solidFill>
                      <a:srgbClr val="00B0F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rPr>
                  <a:t>	</a:t>
                </a:r>
                <a:r>
                  <a:rPr lang="uk-UA" i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rPr>
                  <a:t>Гранична </a:t>
                </a:r>
                <a:r>
                  <a:rPr lang="uk-UA" i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rPr>
                  <a:t>схильність до заощаджень</a:t>
                </a:r>
                <a:r>
                  <a:rPr lang="uk-UA" i="1" dirty="0">
                    <a:solidFill>
                      <a:srgbClr val="00B0F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+mj-cs"/>
                          </a:rPr>
                        </m:ctrlPr>
                      </m:sSupPr>
                      <m:e>
                        <m:r>
                          <a:rPr lang="en-US" b="1" i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+mj-cs"/>
                          </a:rPr>
                          <m:t>𝐬</m:t>
                        </m:r>
                      </m:e>
                      <m:sup>
                        <m:r>
                          <a:rPr lang="en-US" b="1" i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+mj-cs"/>
                          </a:rPr>
                          <m:t>′</m:t>
                        </m:r>
                      </m:sup>
                    </m:sSup>
                    <m:r>
                      <a:rPr lang="fr-FR" b="1" i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+mj-cs"/>
                      </a:rPr>
                      <m:t>=</m:t>
                    </m:r>
                    <m:f>
                      <m:fPr>
                        <m:ctrlPr>
                          <a:rPr lang="fr-FR" b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+mj-cs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+mj-cs"/>
                          </a:rPr>
                          <m:t>𝐒</m:t>
                        </m:r>
                      </m:num>
                      <m:den>
                        <m:r>
                          <a:rPr lang="en-US" b="1" i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+mj-cs"/>
                          </a:rPr>
                          <m:t>𝐘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rgbClr val="FFFF00"/>
                    </a:solidFill>
                    <a:latin typeface="+mj-lt"/>
                    <a:ea typeface="+mj-ea"/>
                    <a:cs typeface="+mj-cs"/>
                  </a:rPr>
                  <a:t> </a:t>
                </a:r>
                <a:r>
                  <a:rPr lang="uk-UA" b="1" dirty="0" smtClean="0">
                    <a:solidFill>
                      <a:srgbClr val="FFFF00"/>
                    </a:solidFill>
                    <a:latin typeface="+mj-lt"/>
                    <a:ea typeface="+mj-ea"/>
                    <a:cs typeface="+mj-cs"/>
                  </a:rPr>
                  <a:t>;</a:t>
                </a:r>
                <a:r>
                  <a:rPr lang="uk-UA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де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+mj-cs"/>
                      </a:rPr>
                      <m:t>𝐒</m:t>
                    </m:r>
                  </m:oMath>
                </a14:m>
                <a:r>
                  <a:rPr lang="uk-UA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  <a:cs typeface="+mj-cs"/>
                  </a:rPr>
                  <a:t> </a:t>
                </a:r>
                <a:r>
                  <a:rPr lang="uk-UA" b="1" dirty="0">
                    <a:solidFill>
                      <a:srgbClr val="FFFF00"/>
                    </a:solidFill>
                    <a:latin typeface="+mj-lt"/>
                    <a:ea typeface="+mj-ea"/>
                    <a:cs typeface="+mj-cs"/>
                  </a:rPr>
                  <a:t>–</a:t>
                </a:r>
                <a:r>
                  <a:rPr lang="uk-UA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обсяг заощаджень;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+mj-cs"/>
                      </a:rPr>
                      <m:t>𝐘</m:t>
                    </m:r>
                  </m:oMath>
                </a14:m>
                <a:r>
                  <a:rPr lang="uk-UA" sz="32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 </a:t>
                </a:r>
                <a:r>
                  <a:rPr lang="uk-UA" b="1" dirty="0" smtClean="0">
                    <a:solidFill>
                      <a:srgbClr val="FFFF00"/>
                    </a:solidFill>
                    <a:latin typeface="+mj-lt"/>
                    <a:ea typeface="+mj-ea"/>
                    <a:cs typeface="+mj-cs"/>
                  </a:rPr>
                  <a:t>– </a:t>
                </a:r>
                <a:r>
                  <a:rPr lang="uk-UA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продукт.</a:t>
                </a:r>
                <a:endParaRPr lang="uk-UA" dirty="0">
                  <a:solidFill>
                    <a:schemeClr val="tx2"/>
                  </a:solidFill>
                  <a:latin typeface="+mj-lt"/>
                  <a:ea typeface="+mj-ea"/>
                  <a:cs typeface="+mj-cs"/>
                </a:endParaRPr>
              </a:p>
              <a:p>
                <a:pPr marL="0" indent="0">
                  <a:buNone/>
                </a:pPr>
                <a:r>
                  <a:rPr lang="uk-UA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	Оскільки в моделі приймається , що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FF00"/>
                        </a:solidFill>
                        <a:effectLst/>
                        <a:latin typeface="Cambria Math"/>
                        <a:ea typeface="Cambria Math"/>
                      </a:rPr>
                      <m:t>𝑺</m:t>
                    </m:r>
                    <m:r>
                      <a:rPr lang="fr-FR" b="1" i="1" smtClean="0">
                        <a:solidFill>
                          <a:srgbClr val="FFFF00"/>
                        </a:solidFill>
                        <a:effectLst/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rgbClr val="FFFF00"/>
                        </a:solidFill>
                        <a:effectLst/>
                        <a:latin typeface="Cambria Math"/>
                      </a:rPr>
                      <m:t>𝑰</m:t>
                    </m:r>
                    <m:r>
                      <a:rPr lang="uk-UA" b="1" i="0" smtClean="0">
                        <a:solidFill>
                          <a:srgbClr val="FFFF00"/>
                        </a:solidFill>
                        <a:effectLst/>
                        <a:latin typeface="Cambria Math"/>
                      </a:rPr>
                      <m:t>, </m:t>
                    </m:r>
                    <m:r>
                      <a:rPr lang="uk-UA" b="1" i="1" smtClean="0">
                        <a:solidFill>
                          <a:srgbClr val="FFFF00"/>
                        </a:solidFill>
                        <a:effectLst/>
                        <a:latin typeface="Cambria Math"/>
                      </a:rPr>
                      <m:t> </m:t>
                    </m:r>
                  </m:oMath>
                </a14:m>
                <a:r>
                  <a:rPr lang="uk-UA" b="1" dirty="0" smtClean="0">
                    <a:solidFill>
                      <a:srgbClr val="FFFF00"/>
                    </a:solidFill>
                    <a:effectLst/>
                    <a:latin typeface="+mj-lt"/>
                    <a:ea typeface="+mj-ea"/>
                    <a:cs typeface="+mj-cs"/>
                  </a:rPr>
                  <a:t> </a:t>
                </a:r>
                <a:r>
                  <a:rPr lang="uk-UA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то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𝑠</m:t>
                        </m:r>
                      </m:e>
                      <m:sup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b="1" i="1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uk-UA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набуває такого вигляду: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smtClean="0">
                            <a:solidFill>
                              <a:srgbClr val="FFFF00"/>
                            </a:solidFill>
                            <a:effectLst/>
                            <a:latin typeface="Cambria Math"/>
                            <a:ea typeface="Cambria Math"/>
                            <a:cs typeface="+mj-cs"/>
                          </a:rPr>
                        </m:ctrlPr>
                      </m:sSupPr>
                      <m:e>
                        <m:r>
                          <a:rPr lang="en-US" b="1" i="0">
                            <a:solidFill>
                              <a:srgbClr val="FFFF00"/>
                            </a:solidFill>
                            <a:effectLst/>
                            <a:latin typeface="Cambria Math"/>
                            <a:ea typeface="Cambria Math"/>
                            <a:cs typeface="+mj-cs"/>
                          </a:rPr>
                          <m:t>𝐬</m:t>
                        </m:r>
                      </m:e>
                      <m:sup>
                        <m:r>
                          <a:rPr lang="en-US" b="1" i="0">
                            <a:solidFill>
                              <a:srgbClr val="FFFF00"/>
                            </a:solidFill>
                            <a:effectLst/>
                            <a:latin typeface="Cambria Math"/>
                            <a:ea typeface="Cambria Math"/>
                            <a:cs typeface="+mj-cs"/>
                          </a:rPr>
                          <m:t>′</m:t>
                        </m:r>
                      </m:sup>
                    </m:sSup>
                    <m:r>
                      <a:rPr lang="fr-FR" b="1" i="0">
                        <a:solidFill>
                          <a:srgbClr val="FFFF00"/>
                        </a:solidFill>
                        <a:effectLst/>
                        <a:latin typeface="Cambria Math"/>
                        <a:ea typeface="Cambria Math"/>
                        <a:cs typeface="+mj-cs"/>
                      </a:rPr>
                      <m:t>=</m:t>
                    </m:r>
                    <m:f>
                      <m:fPr>
                        <m:ctrlPr>
                          <a:rPr lang="fr-FR" b="1">
                            <a:solidFill>
                              <a:srgbClr val="FFFF00"/>
                            </a:solidFill>
                            <a:effectLst/>
                            <a:latin typeface="Cambria Math"/>
                            <a:ea typeface="Cambria Math"/>
                            <a:cs typeface="+mj-cs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rgbClr val="FFFF00"/>
                            </a:solidFill>
                            <a:effectLst/>
                            <a:latin typeface="Cambria Math"/>
                            <a:ea typeface="Cambria Math"/>
                            <a:cs typeface="+mj-cs"/>
                          </a:rPr>
                          <m:t>𝐒</m:t>
                        </m:r>
                      </m:num>
                      <m:den>
                        <m:r>
                          <a:rPr lang="en-US" b="1" i="0">
                            <a:solidFill>
                              <a:srgbClr val="FFFF00"/>
                            </a:solidFill>
                            <a:effectLst/>
                            <a:latin typeface="Cambria Math"/>
                            <a:ea typeface="Cambria Math"/>
                            <a:cs typeface="+mj-cs"/>
                          </a:rPr>
                          <m:t>𝐘</m:t>
                        </m:r>
                      </m:den>
                    </m:f>
                  </m:oMath>
                </a14:m>
                <a:r>
                  <a:rPr lang="uk-UA" b="1" dirty="0" smtClean="0">
                    <a:solidFill>
                      <a:srgbClr val="FFFF00"/>
                    </a:solidFill>
                    <a:effectLst/>
                    <a:latin typeface="Cambria Math"/>
                    <a:ea typeface="Cambria Math"/>
                    <a:cs typeface="+mj-cs"/>
                  </a:rPr>
                  <a:t> </a:t>
                </a:r>
                <a14:m>
                  <m:oMath xmlns:m="http://schemas.openxmlformats.org/officeDocument/2006/math">
                    <m:r>
                      <a:rPr lang="uk-UA" b="1" i="0" dirty="0" smtClean="0">
                        <a:solidFill>
                          <a:srgbClr val="FFFF00"/>
                        </a:solidFill>
                        <a:effectLst/>
                        <a:latin typeface="Cambria Math"/>
                        <a:ea typeface="Cambria Math"/>
                        <a:cs typeface="+mj-cs"/>
                      </a:rPr>
                      <m:t>= </m:t>
                    </m:r>
                    <m:f>
                      <m:fPr>
                        <m:ctrlPr>
                          <a:rPr lang="uk-UA" b="1" dirty="0" smtClean="0">
                            <a:solidFill>
                              <a:srgbClr val="FFFF00"/>
                            </a:solidFill>
                            <a:effectLst/>
                            <a:latin typeface="Cambria Math"/>
                            <a:ea typeface="Cambria Math"/>
                            <a:cs typeface="+mj-cs"/>
                          </a:rPr>
                        </m:ctrlPr>
                      </m:fPr>
                      <m:num>
                        <m:r>
                          <a:rPr lang="en-US" b="1" i="0" dirty="0" smtClean="0">
                            <a:solidFill>
                              <a:srgbClr val="FFFF00"/>
                            </a:solidFill>
                            <a:effectLst/>
                            <a:latin typeface="Cambria Math"/>
                            <a:ea typeface="Cambria Math"/>
                            <a:cs typeface="+mj-cs"/>
                          </a:rPr>
                          <m:t>𝐈</m:t>
                        </m:r>
                      </m:num>
                      <m:den>
                        <m:r>
                          <a:rPr lang="en-US" b="1" i="0" dirty="0" smtClean="0">
                            <a:solidFill>
                              <a:srgbClr val="FFFF00"/>
                            </a:solidFill>
                            <a:effectLst/>
                            <a:latin typeface="Cambria Math"/>
                            <a:ea typeface="Cambria Math"/>
                            <a:cs typeface="+mj-cs"/>
                          </a:rPr>
                          <m:t>𝐘</m:t>
                        </m:r>
                      </m:den>
                    </m:f>
                    <m:r>
                      <a:rPr lang="en-US" b="1" i="0" dirty="0" smtClean="0">
                        <a:solidFill>
                          <a:srgbClr val="FFFF00"/>
                        </a:solidFill>
                        <a:effectLst/>
                        <a:latin typeface="Cambria Math"/>
                        <a:ea typeface="Cambria Math"/>
                        <a:cs typeface="+mj-cs"/>
                      </a:rPr>
                      <m:t>  </m:t>
                    </m:r>
                    <m:r>
                      <a:rPr lang="uk-UA" b="1" i="0" dirty="0" smtClean="0">
                        <a:solidFill>
                          <a:srgbClr val="FFFF00"/>
                        </a:solidFill>
                        <a:effectLst/>
                        <a:latin typeface="Cambria Math"/>
                        <a:ea typeface="Cambria Math"/>
                        <a:cs typeface="+mj-cs"/>
                      </a:rPr>
                      <m:t>; </m:t>
                    </m:r>
                  </m:oMath>
                </a14:m>
                <a:r>
                  <a:rPr lang="en-US" b="1" dirty="0" smtClean="0">
                    <a:solidFill>
                      <a:srgbClr val="FFFF00"/>
                    </a:solidFill>
                    <a:effectLst/>
                    <a:latin typeface="+mj-lt"/>
                    <a:ea typeface="+mj-ea"/>
                    <a:cs typeface="+mj-cs"/>
                  </a:rPr>
                  <a:t> </a:t>
                </a:r>
                <a:r>
                  <a:rPr lang="uk-UA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, де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1" dirty="0" smtClean="0">
                        <a:solidFill>
                          <a:srgbClr val="FFFF00"/>
                        </a:solidFill>
                        <a:effectLst/>
                        <a:latin typeface="Cambria Math"/>
                        <a:ea typeface="Cambria Math"/>
                        <a:cs typeface="+mj-cs"/>
                      </a:rPr>
                      <m:t>I</m:t>
                    </m:r>
                    <m:r>
                      <a:rPr lang="uk-UA" b="1" dirty="0">
                        <a:solidFill>
                          <a:srgbClr val="FFFF00"/>
                        </a:solidFill>
                        <a:effectLst/>
                        <a:latin typeface="Cambria Math"/>
                        <a:ea typeface="Cambria Math"/>
                        <a:cs typeface="+mj-cs"/>
                      </a:rPr>
                      <m:t>−</m:t>
                    </m:r>
                    <m:r>
                      <a:rPr lang="en-US" b="1" dirty="0">
                        <a:solidFill>
                          <a:srgbClr val="FFFF00"/>
                        </a:solidFill>
                        <a:latin typeface="Cambria Math"/>
                        <a:ea typeface="Cambria Math"/>
                        <a:cs typeface="+mj-cs"/>
                      </a:rPr>
                      <m:t> </m:t>
                    </m:r>
                  </m:oMath>
                </a14:m>
                <a:r>
                  <a:rPr lang="uk-UA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чисті </a:t>
                </a:r>
                <a:r>
                  <a:rPr lang="uk-UA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інвестиції і вони тотожні приросту капіталу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+mj-cs"/>
                      </a:rPr>
                      <m:t>𝐈</m:t>
                    </m:r>
                    <m:r>
                      <a:rPr lang="en-US" b="1" i="0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+mj-cs"/>
                      </a:rPr>
                      <m:t>= </m:t>
                    </m:r>
                    <m:r>
                      <a:rPr lang="el-GR" b="1" i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+mj-cs"/>
                      </a:rPr>
                      <m:t>𝚫</m:t>
                    </m:r>
                    <m:r>
                      <a:rPr lang="en-US" b="1" i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+mj-cs"/>
                      </a:rPr>
                      <m:t>𝐊</m:t>
                    </m:r>
                    <m:r>
                      <a:rPr lang="uk-UA" b="1" i="0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+mj-cs"/>
                      </a:rPr>
                      <m:t>.</m:t>
                    </m:r>
                  </m:oMath>
                </a14:m>
                <a:r>
                  <a:rPr lang="uk-UA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  <a:cs typeface="+mj-cs"/>
                  </a:rPr>
                  <a:t> </a:t>
                </a:r>
                <a:endParaRPr lang="uk-UA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  <a:ea typeface="Cambria Math"/>
                  <a:cs typeface="+mj-cs"/>
                </a:endParaRPr>
              </a:p>
              <a:p>
                <a:pPr marL="0" indent="0">
                  <a:buNone/>
                </a:pPr>
                <a:r>
                  <a:rPr lang="uk-UA" i="1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  <a:cs typeface="+mj-cs"/>
                  </a:rPr>
                  <a:t>	</a:t>
                </a:r>
                <a:r>
                  <a:rPr lang="uk-UA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Частка приросту капіталу у прирості продукту (внесок капіталу у збільшення </a:t>
                </a:r>
                <a:r>
                  <a:rPr lang="uk-UA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продукту позначається </a:t>
                </a:r>
                <a:r>
                  <a:rPr lang="en-US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  <a:cs typeface="+mj-cs"/>
                  </a:rPr>
                  <a:t>k</a:t>
                </a:r>
                <a:r>
                  <a:rPr lang="ru-RU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: </a:t>
                </a:r>
                <a:endParaRPr lang="uk-UA" dirty="0">
                  <a:solidFill>
                    <a:schemeClr val="tx2"/>
                  </a:solidFill>
                  <a:latin typeface="+mj-lt"/>
                  <a:ea typeface="+mj-ea"/>
                  <a:cs typeface="+mj-cs"/>
                </a:endParaRPr>
              </a:p>
              <a:p>
                <a:pPr marL="0" indent="0">
                  <a:buNone/>
                </a:pPr>
                <a:endParaRPr lang="uk-UA" sz="26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</a:endParaRPr>
              </a:p>
            </p:txBody>
          </p:sp>
        </mc:Choice>
        <mc:Fallback>
          <p:sp>
            <p:nvSpPr>
              <p:cNvPr id="3" name="Объект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16632"/>
                <a:ext cx="9036496" cy="6624736"/>
              </a:xfrm>
              <a:prstGeom prst="rect">
                <a:avLst/>
              </a:prstGeom>
              <a:blipFill rotWithShape="1">
                <a:blip r:embed="rId3"/>
                <a:stretch>
                  <a:fillRect l="-1080" t="-920" b="-1564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95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1"/>
              <p:cNvSpPr txBox="1">
                <a:spLocks/>
              </p:cNvSpPr>
              <p:nvPr/>
            </p:nvSpPr>
            <p:spPr>
              <a:xfrm>
                <a:off x="107504" y="116632"/>
                <a:ext cx="9036496" cy="6624736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65760" indent="-3657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"/>
                  <a:defRPr sz="2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77240" indent="-3657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"/>
                  <a:defRPr sz="22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3657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"/>
                  <a:defRPr sz="20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508760" indent="-32004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"/>
                  <a:defRPr sz="18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32004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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148840" indent="-274320" algn="l" defTabSz="914400" rtl="0" eaLnBrk="1" latinLnBrk="0" hangingPunct="1">
                  <a:spcBef>
                    <a:spcPts val="400"/>
                  </a:spcBef>
                  <a:buClr>
                    <a:schemeClr val="accent1"/>
                  </a:buClr>
                  <a:buFont typeface="Wingdings" pitchFamily="2" charset="2"/>
                  <a:buChar char="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468880" indent="-274320" algn="l" defTabSz="914400" rtl="0" eaLnBrk="1" latinLnBrk="0" hangingPunct="1">
                  <a:spcBef>
                    <a:spcPts val="400"/>
                  </a:spcBef>
                  <a:buClr>
                    <a:schemeClr val="accent1"/>
                  </a:buClr>
                  <a:buFont typeface="Wingdings" pitchFamily="2" charset="2"/>
                  <a:buChar char="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88920" indent="-274320" algn="l" defTabSz="914400" rtl="0" eaLnBrk="1" latinLnBrk="0" hangingPunct="1">
                  <a:spcBef>
                    <a:spcPts val="400"/>
                  </a:spcBef>
                  <a:buClr>
                    <a:schemeClr val="accent1"/>
                  </a:buClr>
                  <a:buFont typeface="Wingdings" pitchFamily="2" charset="2"/>
                  <a:buChar char="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08960" indent="-274320" algn="l" defTabSz="914400" rtl="0" eaLnBrk="1" latinLnBrk="0" hangingPunct="1">
                  <a:spcBef>
                    <a:spcPts val="400"/>
                  </a:spcBef>
                  <a:buClr>
                    <a:schemeClr val="accent1"/>
                  </a:buClr>
                  <a:buFont typeface="Wingdings" pitchFamily="2" charset="2"/>
                  <a:buChar char="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3200" b="1" i="0" dirty="0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𝐤</m:t>
                    </m:r>
                    <m:r>
                      <a:rPr lang="fr-FR" sz="3200" b="1" i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fr-FR" sz="3200" b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l-GR" sz="3200" b="1" i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𝚫</m:t>
                        </m:r>
                        <m:r>
                          <a:rPr lang="en-US" sz="3200" b="1" i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𝐤</m:t>
                        </m:r>
                      </m:num>
                      <m:den>
                        <m:r>
                          <a:rPr lang="el-GR" sz="3200" b="1" i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𝚫</m:t>
                        </m:r>
                        <m:r>
                          <a:rPr lang="en-US" sz="3200" b="1" i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𝐘</m:t>
                        </m:r>
                      </m:den>
                    </m:f>
                  </m:oMath>
                </a14:m>
                <a:r>
                  <a:rPr lang="uk-UA" sz="32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uk-UA" sz="3200" b="1" i="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 </m:t>
                    </m:r>
                    <m:f>
                      <m:fPr>
                        <m:ctrlPr>
                          <a:rPr lang="uk-UA" sz="3200" b="1" dirty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3200" b="1" i="0" dirty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el-GR" sz="3200" b="1" i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𝚫</m:t>
                        </m:r>
                        <m:r>
                          <a:rPr lang="en-US" sz="3200" b="1" i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𝐘</m:t>
                        </m:r>
                      </m:den>
                    </m:f>
                    <m:r>
                      <a:rPr lang="uk-UA" sz="3200" b="1" i="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; </m:t>
                    </m:r>
                  </m:oMath>
                </a14:m>
                <a:endParaRPr lang="en-US" b="1" dirty="0" smtClean="0">
                  <a:solidFill>
                    <a:srgbClr val="FFFF00"/>
                  </a:solidFill>
                  <a:latin typeface="+mj-lt"/>
                  <a:ea typeface="+mj-ea"/>
                  <a:cs typeface="+mj-cs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	</a:t>
                </a:r>
                <a:r>
                  <a:rPr lang="uk-UA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Враховуючи, що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b="1" dirty="0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0" dirty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𝐈</m:t>
                        </m:r>
                      </m:num>
                      <m:den>
                        <m:r>
                          <a:rPr lang="en-US" b="1" i="0" dirty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𝐘</m:t>
                        </m:r>
                      </m:den>
                    </m:f>
                    <m:r>
                      <a:rPr lang="fr-FR" b="1" i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b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1" i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𝐬</m:t>
                        </m:r>
                      </m:e>
                      <m:sup>
                        <m:r>
                          <a:rPr lang="en-US" b="1" i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uk-UA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, а</a:t>
                </a:r>
                <a14:m>
                  <m:oMath xmlns:m="http://schemas.openxmlformats.org/officeDocument/2006/math">
                    <m:r>
                      <a:rPr lang="uk-UA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 </m:t>
                    </m:r>
                    <m:f>
                      <m:fPr>
                        <m:ctrlPr>
                          <a:rPr lang="fr-FR" b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𝐈</m:t>
                        </m:r>
                      </m:num>
                      <m:den>
                        <m:r>
                          <a:rPr lang="el-GR" b="1" i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𝚫</m:t>
                        </m:r>
                        <m:r>
                          <a:rPr lang="en-US" b="1" i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𝐘</m:t>
                        </m:r>
                      </m:den>
                    </m:f>
                    <m:r>
                      <a:rPr lang="fr-FR" b="1" i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1" i="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𝐤</m:t>
                    </m:r>
                  </m:oMath>
                </a14:m>
                <a:r>
                  <a:rPr lang="en-US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 </a:t>
                </a:r>
                <a:r>
                  <a:rPr lang="uk-UA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і визначивши, що економічного зростання може бути обрахована  у такий спосіб:</a:t>
                </a:r>
                <a:r>
                  <a:rPr lang="en-US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+mj-cs"/>
                      </a:rPr>
                      <m:t>𝐘</m:t>
                    </m:r>
                    <m:r>
                      <a:rPr lang="fr-FR" b="1" i="0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+mj-cs"/>
                      </a:rPr>
                      <m:t>=</m:t>
                    </m:r>
                    <m:f>
                      <m:fPr>
                        <m:ctrlPr>
                          <a:rPr lang="fr-FR" b="1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+mj-ea"/>
                            <a:cs typeface="+mj-cs"/>
                          </a:rPr>
                        </m:ctrlPr>
                      </m:fPr>
                      <m:num>
                        <m:r>
                          <a:rPr lang="en-US" b="1" i="0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+mj-ea"/>
                            <a:cs typeface="+mj-cs"/>
                          </a:rPr>
                          <m:t>𝐈</m:t>
                        </m:r>
                      </m:num>
                      <m:den>
                        <m:sSup>
                          <m:sSupPr>
                            <m:ctrlPr>
                              <a:rPr lang="en-US" b="1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1" i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𝐬</m:t>
                            </m:r>
                          </m:e>
                          <m:sup>
                            <m:r>
                              <a:rPr lang="en-US" b="1" i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p>
                      </m:den>
                    </m:f>
                  </m:oMath>
                </a14:m>
                <a:r>
                  <a:rPr lang="uk-UA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rPr>
                  <a:t> ;</a:t>
                </a:r>
                <a:r>
                  <a:rPr lang="en-US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rPr>
                  <a:t> </a:t>
                </a:r>
                <a:r>
                  <a:rPr lang="uk-UA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rPr>
                  <a:t> </a:t>
                </a:r>
                <a:r>
                  <a:rPr lang="uk-UA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а </a:t>
                </a:r>
                <a:r>
                  <a:rPr lang="uk-UA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де </a:t>
                </a:r>
                <a14:m>
                  <m:oMath xmlns:m="http://schemas.openxmlformats.org/officeDocument/2006/math">
                    <m:r>
                      <a:rPr lang="el-GR" b="1" i="0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+mj-cs"/>
                      </a:rPr>
                      <m:t>𝚫</m:t>
                    </m:r>
                    <m:r>
                      <a:rPr lang="en-US" b="1" i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+mj-cs"/>
                      </a:rPr>
                      <m:t>𝐘</m:t>
                    </m:r>
                    <m:r>
                      <a:rPr lang="fr-FR" b="1" i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+mj-cs"/>
                      </a:rPr>
                      <m:t>=</m:t>
                    </m:r>
                    <m:f>
                      <m:fPr>
                        <m:ctrlPr>
                          <a:rPr lang="fr-FR" b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+mj-cs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+mj-cs"/>
                          </a:rPr>
                          <m:t>𝐈</m:t>
                        </m:r>
                      </m:num>
                      <m:den>
                        <m:r>
                          <a:rPr lang="en-US" b="1" i="0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+mj-cs"/>
                          </a:rPr>
                          <m:t>𝐤</m:t>
                        </m:r>
                      </m:den>
                    </m:f>
                  </m:oMath>
                </a14:m>
                <a:r>
                  <a:rPr lang="uk-UA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  <a:cs typeface="+mj-cs"/>
                  </a:rPr>
                  <a:t>  </a:t>
                </a:r>
                <a:endParaRPr lang="uk-UA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  <a:ea typeface="Cambria Math"/>
                  <a:cs typeface="+mj-cs"/>
                </a:endParaRPr>
              </a:p>
              <a:p>
                <a:pPr marL="0" indent="0">
                  <a:buNone/>
                </a:pPr>
                <a:r>
                  <a:rPr lang="uk-UA" b="1" dirty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mbria Math"/>
                    <a:cs typeface="+mj-cs"/>
                  </a:rPr>
                  <a:t>отримуємо функцію економічного зростання  </a:t>
                </a:r>
                <a:r>
                  <a:rPr lang="uk-UA" b="1" dirty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j-ea"/>
                    <a:cs typeface="+mj-cs"/>
                  </a:rPr>
                  <a:t>	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Gr</m:t>
                    </m:r>
                    <m:r>
                      <a:rPr lang="fr-FR" sz="3600" b="0" i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FR" sz="360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3600" b="0" i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Δ</m:t>
                        </m:r>
                        <m:r>
                          <m:rPr>
                            <m:sty m:val="p"/>
                          </m:rPr>
                          <a:rPr lang="en-US" sz="3600" b="0" i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Y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600" b="0" i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Y</m:t>
                        </m:r>
                      </m:den>
                    </m:f>
                  </m:oMath>
                </a14:m>
                <a:r>
                  <a:rPr lang="uk-UA" sz="36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uk-UA" sz="3600" b="0" i="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fr-FR" sz="360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600" b="0" i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I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600" b="0" i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k</m:t>
                        </m:r>
                      </m:den>
                    </m:f>
                  </m:oMath>
                </a14:m>
                <a:r>
                  <a:rPr lang="uk-UA" sz="36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uk-UA" sz="3600" b="0" i="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/</m:t>
                    </m:r>
                  </m:oMath>
                </a14:m>
                <a:r>
                  <a:rPr lang="uk-UA" sz="36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360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600" b="0" i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I</m:t>
                        </m:r>
                      </m:num>
                      <m:den>
                        <m:sSup>
                          <m:sSupPr>
                            <m:ctrlPr>
                              <a:rPr lang="en-US" sz="360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600" b="0" i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s</m:t>
                            </m:r>
                          </m:e>
                          <m:sup>
                            <m:r>
                              <a:rPr lang="en-US" sz="3600" b="0" i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den>
                    </m:f>
                  </m:oMath>
                </a14:m>
                <a:r>
                  <a:rPr lang="uk-UA" sz="36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uk-UA" sz="3600" b="0" i="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uk-UA" sz="3600" dirty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600" b="0" i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s</m:t>
                            </m:r>
                          </m:e>
                          <m:sup>
                            <m:r>
                              <a:rPr lang="en-US" sz="3600" b="0" i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m:rPr>
                            <m:sty m:val="p"/>
                          </m:rPr>
                          <a:rPr lang="en-US" sz="3600" b="0" i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k</m:t>
                        </m:r>
                      </m:den>
                    </m:f>
                  </m:oMath>
                </a14:m>
                <a:endParaRPr lang="uk-UA" sz="36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uk-UA" dirty="0" smtClean="0">
                    <a:solidFill>
                      <a:srgbClr val="FF0000"/>
                    </a:solidFill>
                    <a:latin typeface="+mj-lt"/>
                    <a:ea typeface="+mj-ea"/>
                    <a:cs typeface="+mj-cs"/>
                  </a:rPr>
                  <a:t>Отже:</a:t>
                </a:r>
                <a:r>
                  <a:rPr lang="uk-UA" dirty="0" smtClean="0">
                    <a:solidFill>
                      <a:srgbClr val="C00000"/>
                    </a:solidFill>
                    <a:latin typeface="+mj-lt"/>
                    <a:ea typeface="+mj-ea"/>
                    <a:cs typeface="+mj-cs"/>
                  </a:rPr>
                  <a:t> </a:t>
                </a:r>
                <a:r>
                  <a:rPr lang="uk-UA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mbria Math"/>
                    <a:cs typeface="+mj-cs"/>
                  </a:rPr>
                  <a:t>зростання визначається </a:t>
                </a:r>
                <a:r>
                  <a:rPr lang="uk-UA" u="sng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mbria Math"/>
                    <a:cs typeface="+mj-cs"/>
                  </a:rPr>
                  <a:t>часткою заощаджень у продукті </a:t>
                </a:r>
                <a:r>
                  <a:rPr lang="uk-UA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mbria Math"/>
                    <a:cs typeface="+mj-cs"/>
                  </a:rPr>
                  <a:t>(через яку оцінюється загальна схильність до заощаджень), віднесеною до коефіцієнта, що показує внесок зростання капіталу у зростання продукту</a:t>
                </a:r>
              </a:p>
            </p:txBody>
          </p:sp>
        </mc:Choice>
        <mc:Fallback>
          <p:sp>
            <p:nvSpPr>
              <p:cNvPr id="3" name="Объект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16632"/>
                <a:ext cx="9036496" cy="6624736"/>
              </a:xfrm>
              <a:prstGeom prst="rect">
                <a:avLst/>
              </a:prstGeom>
              <a:blipFill rotWithShape="1">
                <a:blip r:embed="rId3"/>
                <a:stretch>
                  <a:fillRect l="-1147" r="-135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198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1"/>
              <p:cNvSpPr txBox="1">
                <a:spLocks/>
              </p:cNvSpPr>
              <p:nvPr/>
            </p:nvSpPr>
            <p:spPr>
              <a:xfrm>
                <a:off x="107504" y="116632"/>
                <a:ext cx="9036496" cy="6624736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65760" indent="-3657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"/>
                  <a:defRPr sz="2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77240" indent="-3657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"/>
                  <a:defRPr sz="22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3657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"/>
                  <a:defRPr sz="20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508760" indent="-32004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"/>
                  <a:defRPr sz="18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32004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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148840" indent="-274320" algn="l" defTabSz="914400" rtl="0" eaLnBrk="1" latinLnBrk="0" hangingPunct="1">
                  <a:spcBef>
                    <a:spcPts val="400"/>
                  </a:spcBef>
                  <a:buClr>
                    <a:schemeClr val="accent1"/>
                  </a:buClr>
                  <a:buFont typeface="Wingdings" pitchFamily="2" charset="2"/>
                  <a:buChar char="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468880" indent="-274320" algn="l" defTabSz="914400" rtl="0" eaLnBrk="1" latinLnBrk="0" hangingPunct="1">
                  <a:spcBef>
                    <a:spcPts val="400"/>
                  </a:spcBef>
                  <a:buClr>
                    <a:schemeClr val="accent1"/>
                  </a:buClr>
                  <a:buFont typeface="Wingdings" pitchFamily="2" charset="2"/>
                  <a:buChar char="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88920" indent="-274320" algn="l" defTabSz="914400" rtl="0" eaLnBrk="1" latinLnBrk="0" hangingPunct="1">
                  <a:spcBef>
                    <a:spcPts val="400"/>
                  </a:spcBef>
                  <a:buClr>
                    <a:schemeClr val="accent1"/>
                  </a:buClr>
                  <a:buFont typeface="Wingdings" pitchFamily="2" charset="2"/>
                  <a:buChar char="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08960" indent="-274320" algn="l" defTabSz="914400" rtl="0" eaLnBrk="1" latinLnBrk="0" hangingPunct="1">
                  <a:spcBef>
                    <a:spcPts val="400"/>
                  </a:spcBef>
                  <a:buClr>
                    <a:schemeClr val="accent1"/>
                  </a:buClr>
                  <a:buFont typeface="Wingdings" pitchFamily="2" charset="2"/>
                  <a:buChar char="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uk-UA" b="1" dirty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Модель </a:t>
                </a:r>
                <a:r>
                  <a:rPr lang="uk-UA" b="1" dirty="0" err="1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Домара-Харрода</a:t>
                </a:r>
                <a:r>
                  <a:rPr lang="uk-UA" b="1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uk-UA" dirty="0">
                    <a:solidFill>
                      <a:schemeClr val="tx2"/>
                    </a:solidFill>
                  </a:rPr>
                  <a:t>розглядає умови досягнення рівноважного економічного зростання, коли приріст сукупного попиту дорівнюватиме приросту сукупної пропозиції.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b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ЕЗ, </m:t>
                      </m:r>
                      <m:r>
                        <a:rPr lang="en-US" b="1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en-US" b="1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𝐘</m:t>
                      </m:r>
                      <m:r>
                        <a:rPr lang="uk-UA" b="1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=∆</m:t>
                      </m:r>
                      <m:r>
                        <a:rPr lang="uk-UA" b="1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𝐀𝐃</m:t>
                      </m:r>
                      <m:d>
                        <m:dPr>
                          <m:ctrlPr>
                            <a:rPr lang="uk-UA" b="1" i="1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r>
                            <a:rPr lang="uk-UA" b="1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𝐭</m:t>
                          </m:r>
                        </m:e>
                      </m:d>
                      <m:r>
                        <a:rPr lang="uk-UA" b="1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=∆</m:t>
                      </m:r>
                      <m:r>
                        <a:rPr lang="uk-UA" b="1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𝐀𝐒</m:t>
                      </m:r>
                      <m:d>
                        <m:dPr>
                          <m:ctrlPr>
                            <a:rPr lang="uk-UA" b="1" i="1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r>
                            <a:rPr lang="uk-UA" b="1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𝐭</m:t>
                          </m:r>
                        </m:e>
                      </m:d>
                      <m:r>
                        <a:rPr lang="uk-UA" b="1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,   (</m:t>
                      </m:r>
                      <m:r>
                        <a:rPr lang="uk-UA" b="1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uk-UA" b="1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uk-UA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uk-UA" dirty="0">
                    <a:solidFill>
                      <a:schemeClr val="tx2"/>
                    </a:solidFill>
                  </a:rPr>
                  <a:t>де </a:t>
                </a:r>
                <a:r>
                  <a:rPr lang="uk-UA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∆</a:t>
                </a:r>
                <a:r>
                  <a:rPr lang="en-US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Y</a:t>
                </a:r>
                <a:r>
                  <a:rPr lang="ru-RU" b="1" dirty="0">
                    <a:solidFill>
                      <a:srgbClr val="FFFF00"/>
                    </a:solidFill>
                  </a:rPr>
                  <a:t> – </a:t>
                </a:r>
                <a:r>
                  <a:rPr lang="uk-UA" dirty="0">
                    <a:solidFill>
                      <a:schemeClr val="tx2"/>
                    </a:solidFill>
                  </a:rPr>
                  <a:t>річний</a:t>
                </a:r>
                <a:r>
                  <a:rPr lang="ru-RU" dirty="0">
                    <a:solidFill>
                      <a:schemeClr val="tx2"/>
                    </a:solidFill>
                  </a:rPr>
                  <a:t> темп приросту </a:t>
                </a:r>
                <a:r>
                  <a:rPr lang="uk-UA" dirty="0">
                    <a:solidFill>
                      <a:schemeClr val="tx2"/>
                    </a:solidFill>
                  </a:rPr>
                  <a:t>обсягу національного виробництва,</a:t>
                </a:r>
              </a:p>
              <a:p>
                <a:endParaRPr lang="uk-UA" b="1" dirty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en-US" b="1" i="1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𝐘</m:t>
                      </m:r>
                      <m:r>
                        <a:rPr lang="en-US" b="1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k-UA" b="1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𝐘</m:t>
                          </m:r>
                          <m:d>
                            <m:dPr>
                              <m:ctrlPr>
                                <a:rPr lang="uk-UA" b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𝐭</m:t>
                              </m:r>
                            </m:e>
                          </m:d>
                          <m:r>
                            <a:rPr lang="uk-UA" b="1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𝐘</m:t>
                          </m:r>
                          <m:d>
                            <m:dPr>
                              <m:ctrlPr>
                                <a:rPr lang="uk-UA" b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𝐭</m:t>
                              </m:r>
                              <m:r>
                                <a:rPr lang="uk-UA" b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uk-UA" b="1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num>
                        <m:den>
                          <m:r>
                            <a:rPr lang="uk-UA" b="1" i="1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𝐘</m:t>
                          </m:r>
                          <m:d>
                            <m:dPr>
                              <m:ctrlPr>
                                <a:rPr lang="uk-UA" b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uk-UA" b="1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𝐭</m:t>
                              </m:r>
                              <m:r>
                                <a:rPr lang="uk-UA" b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uk-UA" b="1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den>
                      </m:f>
                      <m:r>
                        <a:rPr lang="uk-UA" b="1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,   (</m:t>
                      </m:r>
                      <m:r>
                        <a:rPr lang="uk-UA" b="1" i="1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uk-UA" b="1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uk-UA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uk-UA" b="1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uk-UA" b="1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∆</m:t>
                    </m:r>
                    <m:r>
                      <a:rPr lang="uk-UA" b="1" i="1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𝐀𝐃</m:t>
                    </m:r>
                    <m:d>
                      <m:dPr>
                        <m:ctrlPr>
                          <a:rPr lang="uk-UA" b="1" i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uk-UA" b="1" i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𝐭</m:t>
                        </m:r>
                      </m:e>
                    </m:d>
                  </m:oMath>
                </a14:m>
                <a:r>
                  <a:rPr lang="uk-UA" b="1" dirty="0">
                    <a:solidFill>
                      <a:schemeClr val="tx2"/>
                    </a:solidFill>
                  </a:rPr>
                  <a:t> </a:t>
                </a:r>
                <a:r>
                  <a:rPr lang="uk-UA" dirty="0">
                    <a:solidFill>
                      <a:schemeClr val="tx2"/>
                    </a:solidFill>
                  </a:rPr>
                  <a:t>– приріст сукупного попиту періоду</a:t>
                </a:r>
                <a:r>
                  <a:rPr lang="uk-UA" b="1" dirty="0">
                    <a:solidFill>
                      <a:schemeClr val="tx2"/>
                    </a:solidFill>
                  </a:rPr>
                  <a:t> </a:t>
                </a:r>
                <a:r>
                  <a:rPr lang="en-US" b="1" dirty="0" smtClean="0">
                    <a:solidFill>
                      <a:srgbClr val="FFFF00"/>
                    </a:solidFill>
                  </a:rPr>
                  <a:t>t</a:t>
                </a:r>
                <a:r>
                  <a:rPr lang="uk-UA" b="1" dirty="0">
                    <a:solidFill>
                      <a:srgbClr val="FFFF00"/>
                    </a:solidFill>
                  </a:rPr>
                  <a:t>,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uk-UA" b="1">
                        <a:solidFill>
                          <a:srgbClr val="FFFF00"/>
                        </a:solidFill>
                      </a:rPr>
                      <m:t>∆</m:t>
                    </m:r>
                    <m:r>
                      <a:rPr lang="uk-UA" b="1">
                        <a:solidFill>
                          <a:srgbClr val="FFFF00"/>
                        </a:solidFill>
                      </a:rPr>
                      <m:t>𝐀𝐒</m:t>
                    </m:r>
                    <m:d>
                      <m:dPr>
                        <m:ctrlPr>
                          <a:rPr lang="uk-UA" b="1">
                            <a:solidFill>
                              <a:srgbClr val="FFFF00"/>
                            </a:solidFill>
                          </a:rPr>
                        </m:ctrlPr>
                      </m:dPr>
                      <m:e>
                        <m:r>
                          <a:rPr lang="uk-UA" b="1">
                            <a:solidFill>
                              <a:srgbClr val="FFFF00"/>
                            </a:solidFill>
                          </a:rPr>
                          <m:t>𝐭</m:t>
                        </m:r>
                      </m:e>
                    </m:d>
                    <m:r>
                      <a:rPr lang="uk-UA">
                        <a:solidFill>
                          <a:schemeClr val="tx2"/>
                        </a:solidFill>
                      </a:rPr>
                      <m:t>− </m:t>
                    </m:r>
                  </m:oMath>
                </a14:m>
                <a:r>
                  <a:rPr lang="uk-UA" dirty="0">
                    <a:solidFill>
                      <a:schemeClr val="tx2"/>
                    </a:solidFill>
                  </a:rPr>
                  <a:t>приріст сукупної пропозиції періоду </a:t>
                </a:r>
                <a:r>
                  <a:rPr lang="en-US" b="1" dirty="0">
                    <a:solidFill>
                      <a:srgbClr val="FFFF00"/>
                    </a:solidFill>
                  </a:rPr>
                  <a:t>t</a:t>
                </a:r>
                <a:r>
                  <a:rPr lang="uk-UA" b="1" dirty="0">
                    <a:solidFill>
                      <a:srgbClr val="FFFF00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uk-UA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mbria Math"/>
                  <a:cs typeface="+mj-cs"/>
                </a:endParaRPr>
              </a:p>
            </p:txBody>
          </p:sp>
        </mc:Choice>
        <mc:Fallback>
          <p:sp>
            <p:nvSpPr>
              <p:cNvPr id="3" name="Объект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16632"/>
                <a:ext cx="9036496" cy="6624736"/>
              </a:xfrm>
              <a:prstGeom prst="rect">
                <a:avLst/>
              </a:prstGeom>
              <a:blipFill rotWithShape="1">
                <a:blip r:embed="rId3"/>
                <a:stretch>
                  <a:fillRect l="-1012" t="-828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051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395536" y="188640"/>
            <a:ext cx="856895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dirty="0" smtClean="0">
                <a:latin typeface="+mj-lt"/>
                <a:ea typeface="+mj-ea"/>
                <a:cs typeface="+mj-cs"/>
              </a:rPr>
              <a:t>8.3. Модель економічного </a:t>
            </a:r>
            <a:r>
              <a:rPr lang="uk-UA" sz="3200" dirty="0">
                <a:latin typeface="+mj-lt"/>
                <a:ea typeface="+mj-ea"/>
                <a:cs typeface="+mj-cs"/>
              </a:rPr>
              <a:t>зростання </a:t>
            </a:r>
            <a:r>
              <a:rPr lang="uk-UA" sz="3200" dirty="0" smtClean="0">
                <a:latin typeface="+mj-lt"/>
                <a:ea typeface="+mj-ea"/>
                <a:cs typeface="+mj-cs"/>
              </a:rPr>
              <a:t>Роберта </a:t>
            </a:r>
            <a:r>
              <a:rPr lang="uk-UA" sz="3200" dirty="0" err="1" smtClean="0">
                <a:latin typeface="+mj-lt"/>
                <a:ea typeface="+mj-ea"/>
                <a:cs typeface="+mj-cs"/>
              </a:rPr>
              <a:t>Солоу</a:t>
            </a:r>
            <a:r>
              <a:rPr lang="uk-UA" sz="3200" dirty="0" smtClean="0">
                <a:latin typeface="+mj-lt"/>
                <a:ea typeface="+mj-ea"/>
                <a:cs typeface="+mj-cs"/>
              </a:rPr>
              <a:t> </a:t>
            </a:r>
            <a:r>
              <a:rPr lang="uk-UA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uk-UA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uk-UA" sz="28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711823" y="1196752"/>
            <a:ext cx="84249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Модель побудована з урахуванням ідей як кейнсіанської, так і неокласичної теорій: </a:t>
            </a:r>
            <a:endParaRPr lang="uk-UA" sz="28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endParaRPr lang="uk-UA" sz="28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342900" indent="-342900">
              <a:buAutoNum type="arabicParenR"/>
            </a:pPr>
            <a:r>
              <a:rPr lang="uk-UA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з </a:t>
            </a:r>
            <a:r>
              <a:rPr lang="uk-UA" sz="2800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кейнсіанської теорії </a:t>
            </a:r>
            <a:r>
              <a:rPr lang="uk-UA" sz="2800" u="sng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uk-UA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запозичена </a:t>
            </a:r>
            <a:r>
              <a:rPr lang="uk-UA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функція </a:t>
            </a:r>
            <a:r>
              <a:rPr lang="uk-UA" sz="280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інвестицій,</a:t>
            </a:r>
            <a:r>
              <a:rPr lang="uk-UA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обсяг яких ставиться в залежність від </a:t>
            </a:r>
            <a:r>
              <a:rPr lang="uk-UA" sz="2800" i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валового національного доходу і норми заощаджень</a:t>
            </a:r>
            <a:r>
              <a:rPr lang="uk-UA" sz="2800" i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;</a:t>
            </a:r>
          </a:p>
          <a:p>
            <a:pPr marL="342900" indent="-342900">
              <a:buAutoNum type="arabicParenR"/>
            </a:pPr>
            <a:endParaRPr lang="uk-UA" sz="28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342900" indent="-342900">
              <a:buAutoNum type="arabicParenR"/>
            </a:pPr>
            <a:r>
              <a:rPr lang="uk-UA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з </a:t>
            </a:r>
            <a:r>
              <a:rPr lang="uk-UA" sz="2800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неокласичної теорії </a:t>
            </a:r>
            <a:r>
              <a:rPr lang="uk-UA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використано інструментарій виробничої функції </a:t>
            </a:r>
            <a:r>
              <a:rPr lang="uk-UA" sz="28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Кобба-Дугласа</a:t>
            </a:r>
            <a:r>
              <a:rPr lang="uk-UA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</a:t>
            </a:r>
            <a:endParaRPr lang="uk-UA" sz="28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44464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кутник 1"/>
              <p:cNvSpPr/>
              <p:nvPr/>
            </p:nvSpPr>
            <p:spPr>
              <a:xfrm>
                <a:off x="179512" y="332656"/>
                <a:ext cx="8712968" cy="65556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uk-UA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rPr>
                  <a:t>Передумови моделі </a:t>
                </a:r>
                <a:r>
                  <a:rPr lang="uk-UA" sz="24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rPr>
                  <a:t>Солоу</a:t>
                </a:r>
                <a:endParaRPr lang="uk-UA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endParaRPr>
              </a:p>
              <a:p>
                <a:pPr algn="just"/>
                <a:r>
                  <a:rPr lang="uk-UA" sz="2200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1. </a:t>
                </a:r>
                <a:r>
                  <a:rPr lang="uk-UA" sz="2200" b="1" i="1" dirty="0" smtClean="0">
                    <a:solidFill>
                      <a:srgbClr val="FFC000"/>
                    </a:solidFill>
                    <a:latin typeface="+mj-lt"/>
                    <a:ea typeface="+mj-ea"/>
                    <a:cs typeface="+mj-cs"/>
                  </a:rPr>
                  <a:t>Об’єктом </a:t>
                </a:r>
                <a:r>
                  <a:rPr lang="uk-UA" sz="2200" b="1" i="1" dirty="0">
                    <a:solidFill>
                      <a:srgbClr val="FFC000"/>
                    </a:solidFill>
                    <a:latin typeface="+mj-lt"/>
                    <a:ea typeface="+mj-ea"/>
                    <a:cs typeface="+mj-cs"/>
                  </a:rPr>
                  <a:t>моделювання </a:t>
                </a:r>
                <a:r>
                  <a:rPr lang="uk-UA" sz="2200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є </a:t>
                </a:r>
                <a:r>
                  <a:rPr lang="uk-UA" sz="2200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приватна закрита економіка, рівновага в якій визначається за формулою</a:t>
                </a:r>
                <a:r>
                  <a:rPr lang="uk-UA" sz="2200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:</a:t>
                </a:r>
              </a:p>
              <a:p>
                <a:pPr algn="ctr"/>
                <a:r>
                  <a:rPr lang="uk-UA" sz="2200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</a:t>
                </a:r>
                <a:r>
                  <a:rPr lang="en-US" sz="22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rPr>
                  <a:t>Y = C + </a:t>
                </a:r>
                <a:r>
                  <a:rPr lang="en-US" sz="22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rPr>
                  <a:t>I</a:t>
                </a:r>
                <a:r>
                  <a:rPr lang="uk-UA" sz="22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rPr>
                  <a:t>,</a:t>
                </a:r>
                <a:r>
                  <a:rPr lang="en-US" sz="22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rPr>
                  <a:t> </a:t>
                </a:r>
                <a:endParaRPr lang="uk-UA" sz="22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endParaRPr>
              </a:p>
              <a:p>
                <a:pPr algn="just"/>
                <a:r>
                  <a:rPr lang="uk-UA" sz="2200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де </a:t>
                </a:r>
                <a:r>
                  <a:rPr lang="en-US" sz="2200" b="1" dirty="0">
                    <a:solidFill>
                      <a:srgbClr val="FFFF00"/>
                    </a:solidFill>
                    <a:latin typeface="+mj-lt"/>
                    <a:ea typeface="+mj-ea"/>
                    <a:cs typeface="+mj-cs"/>
                  </a:rPr>
                  <a:t>Y –</a:t>
                </a:r>
                <a:r>
                  <a:rPr lang="en-US" sz="2200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</a:t>
                </a:r>
                <a:r>
                  <a:rPr lang="uk-UA" sz="2200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продукт (ВВП), </a:t>
                </a:r>
                <a:r>
                  <a:rPr lang="en-US" sz="2200" b="1" dirty="0">
                    <a:solidFill>
                      <a:srgbClr val="FFFF00"/>
                    </a:solidFill>
                    <a:latin typeface="+mj-lt"/>
                    <a:ea typeface="+mj-ea"/>
                    <a:cs typeface="+mj-cs"/>
                  </a:rPr>
                  <a:t>C –</a:t>
                </a:r>
                <a:r>
                  <a:rPr lang="en-US" sz="2200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</a:t>
                </a:r>
                <a:r>
                  <a:rPr lang="uk-UA" sz="2200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споживання, </a:t>
                </a:r>
                <a:r>
                  <a:rPr lang="en-US" sz="2200" b="1" dirty="0">
                    <a:solidFill>
                      <a:srgbClr val="FFFF00"/>
                    </a:solidFill>
                    <a:latin typeface="+mj-lt"/>
                    <a:ea typeface="+mj-ea"/>
                    <a:cs typeface="+mj-cs"/>
                  </a:rPr>
                  <a:t>I –</a:t>
                </a:r>
                <a:r>
                  <a:rPr lang="en-US" sz="2200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</a:t>
                </a:r>
                <a:r>
                  <a:rPr lang="uk-UA" sz="2200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інвестиції. </a:t>
                </a:r>
                <a:endParaRPr lang="uk-UA" sz="2200" dirty="0" smtClean="0">
                  <a:solidFill>
                    <a:schemeClr val="tx2"/>
                  </a:solidFill>
                  <a:latin typeface="+mj-lt"/>
                  <a:ea typeface="+mj-ea"/>
                  <a:cs typeface="+mj-cs"/>
                </a:endParaRPr>
              </a:p>
              <a:p>
                <a:pPr algn="just"/>
                <a:r>
                  <a:rPr lang="uk-UA" sz="2200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2</a:t>
                </a:r>
                <a:r>
                  <a:rPr lang="uk-UA" sz="2200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. </a:t>
                </a:r>
                <a:r>
                  <a:rPr lang="uk-UA" sz="2200" b="1" i="1" dirty="0">
                    <a:solidFill>
                      <a:srgbClr val="FFC000"/>
                    </a:solidFill>
                    <a:latin typeface="+mj-lt"/>
                    <a:ea typeface="+mj-ea"/>
                    <a:cs typeface="+mj-cs"/>
                  </a:rPr>
                  <a:t>Цільовою функцією є </a:t>
                </a:r>
                <a:r>
                  <a:rPr lang="uk-UA" sz="2200" b="1" i="1" dirty="0">
                    <a:solidFill>
                      <a:srgbClr val="FFC000"/>
                    </a:solidFill>
                    <a:latin typeface="+mj-lt"/>
                    <a:ea typeface="+mj-ea"/>
                    <a:cs typeface="+mj-cs"/>
                  </a:rPr>
                  <a:t>зростання </a:t>
                </a:r>
                <a:r>
                  <a:rPr lang="uk-UA" sz="2200" b="1" i="1" dirty="0">
                    <a:solidFill>
                      <a:srgbClr val="FFC000"/>
                    </a:solidFill>
                    <a:latin typeface="+mj-lt"/>
                    <a:ea typeface="+mj-ea"/>
                    <a:cs typeface="+mj-cs"/>
                  </a:rPr>
                  <a:t>продуктивності праці. </a:t>
                </a:r>
                <a:r>
                  <a:rPr lang="uk-UA" sz="2200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використовуються </a:t>
                </a:r>
                <a:r>
                  <a:rPr lang="uk-UA" sz="2200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параметри в розрахунку на одного </a:t>
                </a:r>
                <a:r>
                  <a:rPr lang="uk-UA" sz="2200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працюючого: продуктивність </a:t>
                </a:r>
                <a:r>
                  <a:rPr lang="uk-UA" sz="2200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праці – </a:t>
                </a:r>
                <a:r>
                  <a:rPr lang="en-US" sz="22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rPr>
                  <a:t>y = Y / </a:t>
                </a:r>
                <a:r>
                  <a:rPr lang="en-US" sz="22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rPr>
                  <a:t>L</a:t>
                </a:r>
                <a:r>
                  <a:rPr lang="uk-UA" sz="22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rPr>
                  <a:t> </a:t>
                </a:r>
                <a:r>
                  <a:rPr lang="en-US" sz="2200" b="1" dirty="0" smtClean="0">
                    <a:solidFill>
                      <a:srgbClr val="FFFF00"/>
                    </a:solidFill>
                    <a:latin typeface="+mj-lt"/>
                    <a:ea typeface="+mj-ea"/>
                    <a:cs typeface="+mj-cs"/>
                  </a:rPr>
                  <a:t>; </a:t>
                </a:r>
                <a:endParaRPr lang="uk-UA" sz="2200" b="1" dirty="0" smtClean="0">
                  <a:solidFill>
                    <a:srgbClr val="FFFF00"/>
                  </a:solidFill>
                  <a:latin typeface="+mj-lt"/>
                  <a:ea typeface="+mj-ea"/>
                  <a:cs typeface="+mj-cs"/>
                </a:endParaRPr>
              </a:p>
              <a:p>
                <a:pPr algn="just"/>
                <a:r>
                  <a:rPr lang="uk-UA" sz="2200" dirty="0" err="1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капіталоозброєність</a:t>
                </a:r>
                <a:r>
                  <a:rPr lang="uk-UA" sz="2200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– </a:t>
                </a:r>
                <a:r>
                  <a:rPr lang="en-US" sz="22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rPr>
                  <a:t>k = K / </a:t>
                </a:r>
                <a:r>
                  <a:rPr lang="en-US" sz="22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rPr>
                  <a:t>L</a:t>
                </a:r>
                <a:r>
                  <a:rPr lang="uk-UA" sz="22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rPr>
                  <a:t> </a:t>
                </a:r>
                <a:r>
                  <a:rPr lang="en-US" sz="22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rPr>
                  <a:t>;</a:t>
                </a:r>
                <a:endParaRPr lang="uk-UA" sz="22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endParaRPr>
              </a:p>
              <a:p>
                <a:pPr algn="just"/>
                <a:r>
                  <a:rPr lang="uk-UA" sz="2200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інвестиції </a:t>
                </a:r>
                <a:r>
                  <a:rPr lang="uk-UA" sz="2200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– </a:t>
                </a:r>
                <a:r>
                  <a:rPr lang="en-US" sz="2200" b="1" dirty="0" err="1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rPr>
                  <a:t>i</a:t>
                </a:r>
                <a:r>
                  <a:rPr lang="en-US" sz="22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rPr>
                  <a:t> = I / </a:t>
                </a:r>
                <a:r>
                  <a:rPr lang="en-US" sz="22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rPr>
                  <a:t>L</a:t>
                </a:r>
                <a:r>
                  <a:rPr lang="uk-UA" sz="22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rPr>
                  <a:t>  </a:t>
                </a:r>
                <a:r>
                  <a:rPr lang="en-US" sz="22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rPr>
                  <a:t>. </a:t>
                </a:r>
                <a:endParaRPr lang="uk-UA" sz="22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endParaRPr>
              </a:p>
              <a:p>
                <a:pPr algn="just"/>
                <a:r>
                  <a:rPr lang="uk-UA" sz="2200" b="1" i="1" dirty="0">
                    <a:solidFill>
                      <a:srgbClr val="FFC000"/>
                    </a:solidFill>
                    <a:latin typeface="+mj-lt"/>
                    <a:ea typeface="+mj-ea"/>
                    <a:cs typeface="+mj-cs"/>
                  </a:rPr>
                  <a:t>Інші </a:t>
                </a:r>
                <a:r>
                  <a:rPr lang="uk-UA" sz="2200" b="1" i="1" dirty="0">
                    <a:solidFill>
                      <a:srgbClr val="FFC000"/>
                    </a:solidFill>
                    <a:latin typeface="+mj-lt"/>
                    <a:ea typeface="+mj-ea"/>
                    <a:cs typeface="+mj-cs"/>
                  </a:rPr>
                  <a:t>параметри: </a:t>
                </a:r>
                <a:endParaRPr lang="uk-UA" sz="2200" b="1" i="1" dirty="0">
                  <a:solidFill>
                    <a:srgbClr val="FFC000"/>
                  </a:solidFill>
                  <a:latin typeface="+mj-lt"/>
                  <a:ea typeface="+mj-ea"/>
                  <a:cs typeface="+mj-cs"/>
                </a:endParaRPr>
              </a:p>
              <a:p>
                <a:pPr algn="just"/>
                <a:r>
                  <a:rPr lang="en-US" sz="2200" b="1" dirty="0" smtClean="0">
                    <a:solidFill>
                      <a:srgbClr val="FFFF00"/>
                    </a:solidFill>
                    <a:latin typeface="+mj-lt"/>
                    <a:ea typeface="+mj-ea"/>
                    <a:cs typeface="+mj-cs"/>
                  </a:rPr>
                  <a:t>s </a:t>
                </a:r>
                <a:r>
                  <a:rPr lang="en-US" sz="2200" b="1" dirty="0">
                    <a:solidFill>
                      <a:srgbClr val="FFFF00"/>
                    </a:solidFill>
                    <a:latin typeface="+mj-lt"/>
                    <a:ea typeface="+mj-ea"/>
                    <a:cs typeface="+mj-cs"/>
                  </a:rPr>
                  <a:t>– </a:t>
                </a:r>
                <a:r>
                  <a:rPr lang="uk-UA" sz="2200" b="1" dirty="0">
                    <a:solidFill>
                      <a:srgbClr val="FFFF00"/>
                    </a:solidFill>
                    <a:latin typeface="+mj-lt"/>
                    <a:ea typeface="+mj-ea"/>
                    <a:cs typeface="+mj-cs"/>
                  </a:rPr>
                  <a:t>норма заощаджень</a:t>
                </a:r>
                <a:r>
                  <a:rPr lang="uk-UA" sz="2200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, яка є похідною від норми споживання, тобто </a:t>
                </a:r>
                <a:r>
                  <a:rPr lang="en-US" sz="2200" b="1" dirty="0">
                    <a:solidFill>
                      <a:srgbClr val="FFFF00"/>
                    </a:solidFill>
                    <a:latin typeface="+mj-lt"/>
                    <a:ea typeface="+mj-ea"/>
                    <a:cs typeface="+mj-cs"/>
                  </a:rPr>
                  <a:t>s =1–c</a:t>
                </a:r>
                <a:r>
                  <a:rPr lang="en-US" sz="2200" b="1" dirty="0">
                    <a:solidFill>
                      <a:srgbClr val="FFFF00"/>
                    </a:solidFill>
                    <a:latin typeface="+mj-lt"/>
                    <a:ea typeface="+mj-ea"/>
                    <a:cs typeface="+mj-cs"/>
                  </a:rPr>
                  <a:t>;</a:t>
                </a:r>
                <a:endParaRPr lang="uk-UA" sz="2200" b="1" dirty="0">
                  <a:solidFill>
                    <a:srgbClr val="FFFF00"/>
                  </a:solidFill>
                  <a:latin typeface="+mj-lt"/>
                  <a:ea typeface="+mj-ea"/>
                  <a:cs typeface="+mj-cs"/>
                </a:endParaRPr>
              </a:p>
              <a:p>
                <a:pPr algn="just"/>
                <a:r>
                  <a:rPr lang="en-US" sz="2200" b="1" dirty="0">
                    <a:solidFill>
                      <a:srgbClr val="FFFF00"/>
                    </a:solidFill>
                    <a:latin typeface="+mj-lt"/>
                    <a:ea typeface="+mj-ea"/>
                    <a:cs typeface="+mj-cs"/>
                  </a:rPr>
                  <a:t>d </a:t>
                </a:r>
                <a:r>
                  <a:rPr lang="en-US" sz="2200" b="1" dirty="0">
                    <a:solidFill>
                      <a:srgbClr val="FFFF00"/>
                    </a:solidFill>
                    <a:latin typeface="+mj-lt"/>
                    <a:ea typeface="+mj-ea"/>
                    <a:cs typeface="+mj-cs"/>
                  </a:rPr>
                  <a:t>– </a:t>
                </a:r>
                <a:r>
                  <a:rPr lang="uk-UA" sz="2200" b="1" dirty="0">
                    <a:solidFill>
                      <a:srgbClr val="FFFF00"/>
                    </a:solidFill>
                    <a:latin typeface="+mj-lt"/>
                    <a:ea typeface="+mj-ea"/>
                    <a:cs typeface="+mj-cs"/>
                  </a:rPr>
                  <a:t>норма амортизації, </a:t>
                </a:r>
                <a:r>
                  <a:rPr lang="uk-UA" sz="2200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що відображує частку капіталу, яка щорічно зношується в процесі його використання. </a:t>
                </a:r>
                <a:endParaRPr lang="uk-UA" sz="2200" dirty="0" smtClean="0">
                  <a:solidFill>
                    <a:schemeClr val="tx2"/>
                  </a:solidFill>
                  <a:latin typeface="+mj-lt"/>
                  <a:ea typeface="+mj-ea"/>
                  <a:cs typeface="+mj-cs"/>
                </a:endParaRPr>
              </a:p>
              <a:p>
                <a:pPr algn="just"/>
                <a:r>
                  <a:rPr lang="uk-UA" sz="2200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3</a:t>
                </a:r>
                <a:r>
                  <a:rPr lang="uk-UA" sz="2200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. </a:t>
                </a:r>
                <a:r>
                  <a:rPr lang="uk-UA" sz="2200" b="1" i="1" dirty="0">
                    <a:solidFill>
                      <a:srgbClr val="FFC000"/>
                    </a:solidFill>
                    <a:latin typeface="+mj-lt"/>
                    <a:ea typeface="+mj-ea"/>
                    <a:cs typeface="+mj-cs"/>
                  </a:rPr>
                  <a:t>Продуктивність праці </a:t>
                </a:r>
                <a:r>
                  <a:rPr lang="uk-UA" sz="2200" u="sng" dirty="0">
                    <a:solidFill>
                      <a:srgbClr val="FFFF00"/>
                    </a:solidFill>
                    <a:latin typeface="+mj-lt"/>
                    <a:ea typeface="+mj-ea"/>
                    <a:cs typeface="+mj-cs"/>
                  </a:rPr>
                  <a:t>залежить від капіталоозброєності праці</a:t>
                </a:r>
                <a:r>
                  <a:rPr lang="uk-UA" sz="2200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. На основі перетворення простої виробничої функції: </a:t>
                </a:r>
                <a:r>
                  <a:rPr lang="en-US" sz="22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rPr>
                  <a:t>Y = f(K, L): </a:t>
                </a:r>
                <a:r>
                  <a:rPr lang="uk-UA" sz="2200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якщо обидві частини рівняння поділити на </a:t>
                </a:r>
                <a:r>
                  <a:rPr lang="en-US" sz="2200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L, </a:t>
                </a:r>
                <a:r>
                  <a:rPr lang="uk-UA" sz="2200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то </a:t>
                </a:r>
                <a:r>
                  <a:rPr lang="uk-UA" sz="2200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виробнича </a:t>
                </a:r>
                <a:r>
                  <a:rPr lang="uk-UA" sz="2200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функція в моделі </a:t>
                </a:r>
                <a:r>
                  <a:rPr lang="uk-UA" sz="2200" dirty="0" err="1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Солоу</a:t>
                </a:r>
                <a:r>
                  <a:rPr lang="uk-UA" sz="2200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</a:t>
                </a:r>
                <a:r>
                  <a:rPr lang="uk-UA" sz="2200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набирає </a:t>
                </a:r>
                <a:r>
                  <a:rPr lang="uk-UA" sz="2200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такого вигляду: </a:t>
                </a:r>
                <a:r>
                  <a:rPr lang="en-US" sz="22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rPr>
                  <a:t>y </a:t>
                </a:r>
                <a14:m>
                  <m:oMath xmlns:m="http://schemas.openxmlformats.org/officeDocument/2006/math">
                    <m:r>
                      <a:rPr lang="en-US" sz="2200" b="1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+mj-ea"/>
                        <a:cs typeface="+mj-cs"/>
                      </a:rPr>
                      <m:t>=</m:t>
                    </m:r>
                  </m:oMath>
                </a14:m>
                <a:r>
                  <a:rPr lang="en-US" sz="22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rPr>
                  <a:t> </a:t>
                </a:r>
                <a:r>
                  <a:rPr lang="en-US" sz="22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rPr>
                  <a:t>f </a:t>
                </a:r>
                <a:r>
                  <a:rPr lang="uk-UA" sz="22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rPr>
                  <a:t>(</a:t>
                </a:r>
                <a:r>
                  <a:rPr lang="en-US" sz="22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rPr>
                  <a:t>k</a:t>
                </a:r>
                <a:r>
                  <a:rPr lang="uk-UA" sz="22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rPr>
                  <a:t>).</a:t>
                </a:r>
                <a:endParaRPr lang="uk-UA" sz="22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endParaRPr>
              </a:p>
            </p:txBody>
          </p:sp>
        </mc:Choice>
        <mc:Fallback>
          <p:sp>
            <p:nvSpPr>
              <p:cNvPr id="2" name="Прямокут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32656"/>
                <a:ext cx="8712968" cy="6555641"/>
              </a:xfrm>
              <a:prstGeom prst="rect">
                <a:avLst/>
              </a:prstGeom>
              <a:blipFill rotWithShape="1">
                <a:blip r:embed="rId2"/>
                <a:stretch>
                  <a:fillRect l="-839" t="-837" r="-909" b="-1302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437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07504" y="751344"/>
            <a:ext cx="885698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Продуктивність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праці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(у) як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цільова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функція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моделі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/>
            <a:endParaRPr lang="ru-RU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uk-UA" sz="2400" b="1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І</a:t>
            </a:r>
            <a:r>
              <a:rPr lang="uk-UA" sz="2400" b="1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. </a:t>
            </a:r>
            <a:r>
              <a:rPr lang="uk-UA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Продуктивність </a:t>
            </a:r>
            <a:r>
              <a:rPr lang="uk-UA" sz="2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праці </a:t>
            </a:r>
            <a:r>
              <a:rPr lang="uk-UA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uk-U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у)</a:t>
            </a:r>
            <a:r>
              <a:rPr lang="uk-UA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залежить від капіталоозброєності працівників </a:t>
            </a:r>
            <a:r>
              <a:rPr lang="uk-UA" sz="2400" b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sz="2400" b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k)</a:t>
            </a:r>
            <a:r>
              <a:rPr lang="en-US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sz="2400" b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y </a:t>
            </a:r>
            <a:r>
              <a:rPr lang="uk-UA" sz="2400" b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=</a:t>
            </a:r>
            <a:r>
              <a:rPr lang="en-US" sz="2400" b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f </a:t>
            </a:r>
            <a:r>
              <a:rPr lang="uk-UA" sz="2400" b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sz="2400" b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k</a:t>
            </a:r>
            <a:r>
              <a:rPr lang="uk-UA" sz="2400" b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)</a:t>
            </a:r>
            <a:r>
              <a:rPr lang="en-US" sz="2400" b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. </a:t>
            </a:r>
            <a:endParaRPr lang="uk-UA" sz="2400" b="1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r>
              <a:rPr lang="uk-UA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При зростанні </a:t>
            </a:r>
            <a:r>
              <a:rPr lang="uk-UA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капіталоозброєності праці її продуктивність і обсяг випуску також зростають. </a:t>
            </a:r>
          </a:p>
          <a:p>
            <a:endParaRPr lang="uk-UA" sz="2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r>
              <a:rPr lang="uk-UA" sz="2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ІІ. </a:t>
            </a:r>
            <a:r>
              <a:rPr lang="uk-UA" sz="2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Гранична продуктивність </a:t>
            </a:r>
            <a:r>
              <a:rPr lang="uk-UA" sz="2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капіталу (</a:t>
            </a:r>
            <a:r>
              <a:rPr lang="uk-UA" sz="2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МРК) </a:t>
            </a:r>
            <a:r>
              <a:rPr lang="uk-UA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– </a:t>
            </a:r>
            <a:r>
              <a:rPr lang="uk-UA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показник ефективності використання додаткового капіталу (відношення </a:t>
            </a:r>
            <a:r>
              <a:rPr lang="uk-UA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приросту продуктивності праці до приросту </a:t>
            </a:r>
            <a:r>
              <a:rPr lang="uk-UA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капіталоозброєності): </a:t>
            </a:r>
            <a:r>
              <a:rPr lang="en-US" sz="2400" b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MPK = ∆y /∆k </a:t>
            </a:r>
            <a:endParaRPr lang="uk-UA" sz="2400" b="1" dirty="0" smtClean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r>
              <a:rPr lang="uk-UA" sz="2400" i="1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Припущення</a:t>
            </a:r>
            <a:r>
              <a:rPr lang="uk-UA" sz="240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: </a:t>
            </a:r>
            <a:r>
              <a:rPr lang="uk-UA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1) існує деякий стан, в якому капітал використовується найбільш ефективно при незмінній кількості праці, 2) після досягнення цього стану подальше нарощування капіталу веде до того, що віддача від додаткового капіталу починає знижуватися</a:t>
            </a:r>
          </a:p>
        </p:txBody>
      </p:sp>
    </p:spTree>
    <p:extLst>
      <p:ext uri="{BB962C8B-B14F-4D97-AF65-F5344CB8AC3E}">
        <p14:creationId xmlns:p14="http://schemas.microsoft.com/office/powerpoint/2010/main" val="2119222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539552" y="404664"/>
            <a:ext cx="8424936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/>
                <a:cs typeface="+mj-cs"/>
              </a:rPr>
              <a:t>Висновок: </a:t>
            </a:r>
            <a:r>
              <a:rPr lang="uk-UA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/>
                <a:cs typeface="+mj-cs"/>
              </a:rPr>
              <a:t>при зміні кількості праці збільшується потреба у капіталі для забезпечення максимальної ефективності використання праці. </a:t>
            </a:r>
          </a:p>
          <a:p>
            <a:endParaRPr lang="uk-UA" dirty="0" smtClean="0"/>
          </a:p>
          <a:p>
            <a:pPr algn="just"/>
            <a:r>
              <a:rPr lang="uk-UA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ІІІ. </a:t>
            </a:r>
            <a:r>
              <a:rPr lang="uk-UA" sz="2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Продуктивність праці (у) </a:t>
            </a:r>
            <a:r>
              <a:rPr lang="uk-UA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залежить </a:t>
            </a:r>
            <a:r>
              <a:rPr lang="uk-UA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від зміни (приросту) </a:t>
            </a:r>
            <a:r>
              <a:rPr lang="uk-UA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капіталоозброєності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(∆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k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)</a:t>
            </a:r>
            <a:endParaRPr lang="uk-UA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just"/>
            <a:r>
              <a:rPr lang="uk-UA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Фактори</a:t>
            </a:r>
            <a:r>
              <a:rPr lang="uk-UA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що визначають зміну </a:t>
            </a:r>
            <a:r>
              <a:rPr lang="uk-UA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капіталоозброєності</a:t>
            </a:r>
          </a:p>
          <a:p>
            <a:pPr marL="342900" indent="-342900" algn="just">
              <a:buFontTx/>
              <a:buChar char="-"/>
            </a:pPr>
            <a:r>
              <a:rPr lang="uk-UA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додаткові </a:t>
            </a:r>
            <a:r>
              <a:rPr lang="uk-UA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інвестиції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(і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);</a:t>
            </a:r>
          </a:p>
          <a:p>
            <a:pPr marL="342900" indent="-342900" algn="just">
              <a:buFontTx/>
              <a:buChar char="-"/>
            </a:pPr>
            <a:r>
              <a:rPr lang="uk-UA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зношення </a:t>
            </a:r>
            <a:r>
              <a:rPr lang="uk-UA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капіталу (амортизація)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(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d);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342900" indent="-342900" algn="just">
              <a:buFontTx/>
              <a:buChar char="-"/>
            </a:pPr>
            <a:r>
              <a:rPr lang="uk-UA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приріст </a:t>
            </a:r>
            <a:r>
              <a:rPr lang="uk-UA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населення </a:t>
            </a:r>
            <a:r>
              <a:rPr lang="uk-UA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з темпом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(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n)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;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342900" indent="-342900" algn="just">
              <a:buFontTx/>
              <a:buChar char="-"/>
            </a:pPr>
            <a:r>
              <a:rPr lang="uk-UA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технічний </a:t>
            </a:r>
            <a:r>
              <a:rPr lang="uk-UA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прогрес з темпом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(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g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).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just"/>
            <a:endParaRPr lang="uk-UA" sz="2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just"/>
            <a:r>
              <a:rPr lang="uk-UA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Математична </a:t>
            </a:r>
            <a:r>
              <a:rPr lang="uk-UA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формула приросту капіталоозброєності: </a:t>
            </a:r>
            <a:endParaRPr lang="uk-UA" sz="24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∆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k =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і – (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 + n + g)∙k </a:t>
            </a:r>
            <a:endParaRPr lang="uk-UA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/>
            <a:r>
              <a:rPr lang="uk-UA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або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∆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k = s∙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у – (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 + n + g)∙k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548294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403648" y="260648"/>
            <a:ext cx="52376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Рівновага у моделі </a:t>
            </a:r>
            <a:r>
              <a:rPr lang="uk-UA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Солоу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611560" y="980728"/>
            <a:ext cx="79208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uk-UA" sz="2400" b="1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Стійкий </a:t>
            </a:r>
            <a:r>
              <a:rPr lang="uk-UA" sz="24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(стаціонарний) стан </a:t>
            </a:r>
            <a:r>
              <a:rPr lang="uk-UA" sz="2400" b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sz="2400" b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k*) </a:t>
            </a:r>
            <a:r>
              <a:rPr lang="en-US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– </a:t>
            </a:r>
            <a:r>
              <a:rPr lang="uk-UA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така ситуація в економіці, коли інвестиції на одного працюючого </a:t>
            </a:r>
            <a:r>
              <a:rPr lang="uk-UA" sz="2400" b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(і) </a:t>
            </a:r>
            <a:r>
              <a:rPr lang="uk-UA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тотожні амортизації (зношуванню) капіталу </a:t>
            </a:r>
            <a:r>
              <a:rPr lang="uk-UA" sz="2400" b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sz="2400" b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d)</a:t>
            </a:r>
            <a:r>
              <a:rPr lang="en-US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uk-UA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з врахуванням темпу приросту населення </a:t>
            </a:r>
            <a:r>
              <a:rPr lang="uk-UA" sz="2400" b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sz="2400" b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n) </a:t>
            </a:r>
            <a:r>
              <a:rPr lang="uk-UA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та темпу реалізації технічного </a:t>
            </a:r>
            <a:r>
              <a:rPr lang="uk-UA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прогресу</a:t>
            </a:r>
            <a:r>
              <a:rPr lang="uk-UA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uk-UA" sz="2400" b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sz="2400" b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g), </a:t>
            </a:r>
            <a:r>
              <a:rPr lang="uk-UA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що описується виразом:</a:t>
            </a:r>
            <a:r>
              <a:rPr lang="uk-UA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uk-UA" sz="2400" b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( </a:t>
            </a:r>
            <a:r>
              <a:rPr lang="en-US" sz="2400" b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d + n + g ) k. </a:t>
            </a:r>
            <a:endParaRPr lang="uk-UA" sz="2400" b="1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marL="457200" indent="-457200">
              <a:buAutoNum type="arabicPeriod"/>
            </a:pPr>
            <a:r>
              <a:rPr lang="uk-UA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При </a:t>
            </a:r>
            <a:r>
              <a:rPr lang="uk-UA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досягненні </a:t>
            </a:r>
            <a:r>
              <a:rPr lang="uk-UA" sz="2400" b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sz="2400" b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k*) </a:t>
            </a:r>
            <a:r>
              <a:rPr lang="uk-UA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економіка перебуває в стані довгострокової рівноваги, віддача від капіталу є максимальною. </a:t>
            </a:r>
            <a:endParaRPr lang="uk-UA" sz="24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457200" indent="-457200">
              <a:buAutoNum type="arabicPeriod"/>
            </a:pPr>
            <a:r>
              <a:rPr lang="uk-UA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Якщо </a:t>
            </a:r>
            <a:r>
              <a:rPr lang="uk-UA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економіка не перебуває у стані рівноваги, то вона прямує до нього.</a:t>
            </a:r>
          </a:p>
        </p:txBody>
      </p:sp>
    </p:spTree>
    <p:extLst>
      <p:ext uri="{BB962C8B-B14F-4D97-AF65-F5344CB8AC3E}">
        <p14:creationId xmlns:p14="http://schemas.microsoft.com/office/powerpoint/2010/main" val="23658395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6659998"/>
              </p:ext>
            </p:extLst>
          </p:nvPr>
        </p:nvGraphicFramePr>
        <p:xfrm>
          <a:off x="467544" y="1340765"/>
          <a:ext cx="8280921" cy="49685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70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980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6794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1020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8622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9142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10544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Роки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Номінальний ВВП, млн. грн.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Індекс цін виробників промислових товарів (до попереднього року)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Індекс інфляції (відносно базового року)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Реальний ВВП (у цінах 2006 року)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Темп приросту, %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58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2006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565018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1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1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565018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-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58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2007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751106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1,195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1,195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628540,5858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11,24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58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2008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990819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1,355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1,6192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611909,4011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-2,65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58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2009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947042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1,065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1,7245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549177,1153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-10,25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58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2010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1079346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1,209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2,0849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517699,2994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-5,73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558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2011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1299991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1,19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2,4810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523974,6487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1,21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558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2012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1404669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1,037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2,5728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545965,4634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4,2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558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2013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1465198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0,999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2,5702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570061,8817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4,41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558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2014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1586915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1,171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3,0098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527257,1223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-7,51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558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2015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1988544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1,36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4,0933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485808,4744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-7,86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558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2016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2383182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1,205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4,9324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483170,0928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-0,54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56263" cy="105425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Обрахунок номінального ВВП України 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цінах 2006 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року)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512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1413407"/>
              </p:ext>
            </p:extLst>
          </p:nvPr>
        </p:nvGraphicFramePr>
        <p:xfrm>
          <a:off x="251520" y="1484784"/>
          <a:ext cx="8568952" cy="49695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19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430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4223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2167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4308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4223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4223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2252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721677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722525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865694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</a:tblGrid>
              <a:tr h="18783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Рік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ВВП, млн грн.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Абсол.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приріст ∆Y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Темп прир. %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Капітальні інвестиції,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млн грн.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Абсол.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приріст ∆I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Темп прир.%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s'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a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a-s'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s'/(a-s'), %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19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2006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565018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148972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uk-UA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09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2007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628541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63523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11,24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186342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37370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25,09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0,59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2,93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2,35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25,09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09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2008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611909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-16631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-2,65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168027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-18315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-9,83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1,10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-10,1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-11,20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-9,83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09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2009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549177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-62732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-10,25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111847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-56180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-33,44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0,90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-1,78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-2,68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-33,44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09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2010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517699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-31478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-5,73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86612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-25236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-22,56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0,80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-2,75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-3,55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-22,56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09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2011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523975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6275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1,21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97253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10641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12,29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1,70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15,5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13,80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12,29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09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2012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545965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21991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4,20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106209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8956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9,21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0,41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4,83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4,42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9,21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809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2013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570062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24096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4,41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97218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-8991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-8,47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-0,37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4,03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4,41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-8,47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809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2014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527257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-42805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-7,51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72903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-24315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-25,01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0,57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-1,70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-2,27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-25,01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809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2015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485808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-41449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-7,86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66723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-6180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-8,48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0,15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-1,61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-1,76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-8,48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809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2016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483170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-2638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-0,54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72828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6105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9,15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-2,31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-27,6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-25,29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9,15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260648"/>
            <a:ext cx="7987966" cy="1363758"/>
          </a:xfrm>
        </p:spPr>
        <p:txBody>
          <a:bodyPr>
            <a:normAutofit fontScale="90000"/>
          </a:bodyPr>
          <a:lstStyle/>
          <a:p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Динаміка розвитку економіки України за моделлю Р. </a:t>
            </a:r>
            <a:r>
              <a:rPr lang="uk-UA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Харрода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(розрахунок 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Надії </a:t>
            </a:r>
            <a:r>
              <a:rPr lang="uk-UA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Максимчук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b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154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68952" cy="1152128"/>
          </a:xfrm>
        </p:spPr>
        <p:txBody>
          <a:bodyPr>
            <a:noAutofit/>
          </a:bodyPr>
          <a:lstStyle/>
          <a:p>
            <a:pPr algn="ctr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Т</a:t>
            </a:r>
            <a:r>
              <a:rPr lang="uk-UA" sz="3200" dirty="0" smtClean="0"/>
              <a:t>ема </a:t>
            </a:r>
            <a:r>
              <a:rPr lang="uk-UA" sz="3200" dirty="0" smtClean="0"/>
              <a:t>16. </a:t>
            </a:r>
            <a:r>
              <a:rPr lang="uk-UA" sz="3200" dirty="0" smtClean="0"/>
              <a:t>Економічне зростання</a:t>
            </a:r>
            <a:endParaRPr lang="uk-UA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496944" cy="5030019"/>
          </a:xfrm>
        </p:spPr>
        <p:txBody>
          <a:bodyPr>
            <a:normAutofit/>
          </a:bodyPr>
          <a:lstStyle/>
          <a:p>
            <a:endParaRPr lang="uk-UA" sz="3200" dirty="0" smtClean="0"/>
          </a:p>
          <a:p>
            <a:r>
              <a:rPr lang="uk-UA" sz="3200" dirty="0" smtClean="0"/>
              <a:t>16.1</a:t>
            </a:r>
            <a:r>
              <a:rPr lang="uk-UA" sz="3200" dirty="0"/>
              <a:t>. Зміст, показники, фактори та типи  економічного </a:t>
            </a:r>
            <a:r>
              <a:rPr lang="uk-UA" sz="3200" dirty="0" smtClean="0"/>
              <a:t>зростання </a:t>
            </a:r>
            <a:endParaRPr lang="uk-UA" sz="3200" dirty="0"/>
          </a:p>
          <a:p>
            <a:r>
              <a:rPr lang="uk-UA" sz="3200" dirty="0" smtClean="0"/>
              <a:t>16.2</a:t>
            </a:r>
            <a:r>
              <a:rPr lang="uk-UA" sz="3200" dirty="0"/>
              <a:t>. </a:t>
            </a:r>
            <a:r>
              <a:rPr lang="uk-UA" sz="3200" dirty="0" err="1"/>
              <a:t>Неокейнсіанська</a:t>
            </a:r>
            <a:r>
              <a:rPr lang="uk-UA" sz="3200" dirty="0"/>
              <a:t> модель економічного зростання </a:t>
            </a:r>
            <a:r>
              <a:rPr lang="uk-UA" sz="3200" dirty="0" err="1" smtClean="0"/>
              <a:t>Харрода-Домара</a:t>
            </a:r>
            <a:r>
              <a:rPr lang="uk-UA" sz="3200" dirty="0" smtClean="0"/>
              <a:t>.</a:t>
            </a:r>
          </a:p>
          <a:p>
            <a:r>
              <a:rPr lang="uk-UA" sz="3200" dirty="0" smtClean="0"/>
              <a:t>16.3 Модель економічного зростання Роберта </a:t>
            </a:r>
            <a:r>
              <a:rPr lang="uk-UA" sz="3200" dirty="0" err="1" smtClean="0"/>
              <a:t>Солоу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388649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1141380"/>
              </p:ext>
            </p:extLst>
          </p:nvPr>
        </p:nvGraphicFramePr>
        <p:xfrm>
          <a:off x="395536" y="332656"/>
          <a:ext cx="8496944" cy="6153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271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800" b="1" dirty="0" smtClean="0"/>
              <a:t/>
            </a:r>
            <a:br>
              <a:rPr lang="uk-UA" sz="2800" b="1" dirty="0" smtClean="0"/>
            </a:br>
            <a:r>
              <a:rPr lang="uk-UA" sz="2800" b="1" dirty="0"/>
              <a:t/>
            </a:r>
            <a:br>
              <a:rPr lang="uk-UA" sz="2800" b="1" dirty="0"/>
            </a:br>
            <a:r>
              <a:rPr lang="uk-UA" sz="2800" b="1" dirty="0" smtClean="0"/>
              <a:t/>
            </a:r>
            <a:br>
              <a:rPr lang="uk-UA" sz="2800" b="1" dirty="0" smtClean="0"/>
            </a:br>
            <a:r>
              <a:rPr lang="uk-UA" sz="2800" b="1" dirty="0"/>
              <a:t/>
            </a:r>
            <a:br>
              <a:rPr lang="uk-UA" sz="2800" b="1" dirty="0"/>
            </a:br>
            <a:r>
              <a:rPr lang="uk-UA" sz="2800" b="1" dirty="0" smtClean="0"/>
              <a:t/>
            </a:r>
            <a:br>
              <a:rPr lang="uk-UA" sz="2800" b="1" dirty="0" smtClean="0"/>
            </a:br>
            <a:r>
              <a:rPr lang="uk-UA" sz="2800" dirty="0"/>
              <a:t/>
            </a:r>
            <a:br>
              <a:rPr lang="uk-UA" sz="2800" dirty="0"/>
            </a:b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dirty="0"/>
              <a:t/>
            </a:r>
            <a:br>
              <a:rPr lang="uk-UA" sz="2800" dirty="0"/>
            </a:br>
            <a:r>
              <a:rPr lang="uk-UA" b="1" dirty="0" smtClean="0"/>
              <a:t>16.1</a:t>
            </a:r>
            <a:r>
              <a:rPr lang="uk-UA" b="1" dirty="0" smtClean="0"/>
              <a:t>. </a:t>
            </a:r>
            <a:r>
              <a:rPr lang="uk-UA" b="1" dirty="0"/>
              <a:t>Зміст, показники, фактори та типи  економічного </a:t>
            </a:r>
            <a:r>
              <a:rPr lang="uk-UA" b="1" dirty="0" smtClean="0"/>
              <a:t>зростання</a:t>
            </a:r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512" y="1556792"/>
            <a:ext cx="8640960" cy="5256584"/>
          </a:xfrm>
        </p:spPr>
        <p:txBody>
          <a:bodyPr>
            <a:noAutofit/>
          </a:bodyPr>
          <a:lstStyle/>
          <a:p>
            <a:r>
              <a:rPr lang="uk-UA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Економічне </a:t>
            </a:r>
            <a:r>
              <a:rPr lang="uk-UA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зростання </a:t>
            </a:r>
            <a:r>
              <a:rPr lang="uk-UA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– </a:t>
            </a:r>
            <a:r>
              <a:rPr lang="uk-UA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довготривала тенденція збільшення обсягу </a:t>
            </a:r>
            <a:r>
              <a:rPr lang="uk-U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реального ВВП</a:t>
            </a:r>
            <a:r>
              <a:rPr lang="uk-U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uk-UA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як в </a:t>
            </a:r>
            <a:r>
              <a:rPr lang="uk-UA" i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абсолютних</a:t>
            </a:r>
            <a:r>
              <a:rPr lang="uk-UA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так і у </a:t>
            </a:r>
            <a:r>
              <a:rPr lang="uk-UA" i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відносних </a:t>
            </a:r>
            <a:r>
              <a:rPr lang="uk-UA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показниках.</a:t>
            </a:r>
          </a:p>
          <a:p>
            <a:r>
              <a:rPr lang="uk-UA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Чіткіше </a:t>
            </a:r>
            <a:r>
              <a:rPr lang="uk-UA" i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тренд</a:t>
            </a:r>
            <a:r>
              <a:rPr lang="uk-UA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зростання економіки проявляється у зростанні </a:t>
            </a:r>
            <a:r>
              <a:rPr lang="uk-UA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потенційного (природнього) </a:t>
            </a:r>
            <a:r>
              <a:rPr lang="uk-UA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ВВП</a:t>
            </a:r>
            <a:r>
              <a:rPr lang="uk-UA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, </a:t>
            </a:r>
            <a:r>
              <a:rPr lang="uk-UA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оскільки він враховує повну зайнятість ресурсів.</a:t>
            </a:r>
          </a:p>
          <a:p>
            <a:r>
              <a:rPr lang="uk-UA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Графічно економічне зростання подають трьома способами: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через криву реального ВВП </a:t>
            </a:r>
            <a:r>
              <a:rPr lang="uk-UA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–  </a:t>
            </a:r>
            <a:r>
              <a:rPr lang="uk-UA" i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лінія тренду є відображенням довготривалої тенденції збільшення реального </a:t>
            </a:r>
            <a:r>
              <a:rPr lang="uk-UA" i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ВВП</a:t>
            </a:r>
            <a:r>
              <a:rPr lang="uk-UA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;</a:t>
            </a:r>
            <a:endParaRPr lang="uk-UA" i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uk-UA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через криву виробничих можливостей (КВМ), </a:t>
            </a:r>
            <a:r>
              <a:rPr lang="uk-UA" i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що відображає обмеженість ресурсів в економіці в певний проміжок часу; </a:t>
            </a:r>
            <a:endParaRPr lang="uk-UA" i="1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uk-UA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За допомогою моделі «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AD</a:t>
            </a:r>
            <a:r>
              <a:rPr lang="uk-UA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-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AS</a:t>
            </a:r>
            <a:r>
              <a:rPr lang="uk-UA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»</a:t>
            </a:r>
            <a:r>
              <a:rPr lang="uk-UA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.</a:t>
            </a:r>
            <a:endParaRPr lang="uk-UA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5932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Объект 3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737320"/>
                <a:ext cx="8892480" cy="6120680"/>
              </a:xfrm>
            </p:spPr>
            <p:txBody>
              <a:bodyPr>
                <a:noAutofit/>
              </a:bodyPr>
              <a:lstStyle/>
              <a:p>
                <a:r>
                  <a:rPr lang="uk-UA" b="1" dirty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rPr>
                  <a:t>Величина реального ВВП</a:t>
                </a:r>
                <a:r>
                  <a:rPr lang="en-US" b="1" dirty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rPr>
                  <a:t> </a:t>
                </a:r>
                <a:r>
                  <a:rPr lang="uk-UA" b="1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rPr>
                  <a:t>(</a:t>
                </a:r>
                <a:r>
                  <a:rPr lang="en-US" b="1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rPr>
                  <a:t>Y</a:t>
                </a:r>
                <a:r>
                  <a:rPr lang="uk-UA" b="1" dirty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rPr>
                  <a:t>)</a:t>
                </a:r>
                <a:r>
                  <a:rPr lang="uk-UA" b="1" dirty="0" smtClean="0">
                    <a:solidFill>
                      <a:srgbClr val="FFC000"/>
                    </a:solidFill>
                    <a:latin typeface="+mj-lt"/>
                    <a:ea typeface="+mj-ea"/>
                    <a:cs typeface="+mj-cs"/>
                  </a:rPr>
                  <a:t>: </a:t>
                </a:r>
                <a:r>
                  <a:rPr lang="uk-UA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– </a:t>
                </a:r>
                <a:r>
                  <a:rPr lang="uk-UA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абсолютний </a:t>
                </a:r>
                <a:r>
                  <a:rPr lang="uk-UA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показник, який широко використовується для оцінки </a:t>
                </a:r>
                <a:r>
                  <a:rPr lang="uk-UA" i="1" dirty="0" smtClean="0">
                    <a:solidFill>
                      <a:srgbClr val="FFFF00"/>
                    </a:solidFill>
                    <a:latin typeface="+mj-lt"/>
                    <a:ea typeface="+mj-ea"/>
                    <a:cs typeface="+mj-cs"/>
                  </a:rPr>
                  <a:t>рівня економічного розвитку</a:t>
                </a:r>
                <a:r>
                  <a:rPr lang="uk-UA" dirty="0" smtClean="0">
                    <a:solidFill>
                      <a:srgbClr val="FFFF00"/>
                    </a:solidFill>
                    <a:latin typeface="+mj-lt"/>
                    <a:ea typeface="+mj-ea"/>
                    <a:cs typeface="+mj-cs"/>
                  </a:rPr>
                  <a:t> країни </a:t>
                </a:r>
                <a:r>
                  <a:rPr lang="uk-UA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та її </a:t>
                </a:r>
                <a:r>
                  <a:rPr lang="uk-UA" i="1" dirty="0">
                    <a:solidFill>
                      <a:srgbClr val="FFFF00"/>
                    </a:solidFill>
                    <a:latin typeface="+mj-lt"/>
                    <a:ea typeface="+mj-ea"/>
                    <a:cs typeface="+mj-cs"/>
                  </a:rPr>
                  <a:t>економічного потенціалу.</a:t>
                </a:r>
                <a:r>
                  <a:rPr lang="en-US" i="1" dirty="0">
                    <a:solidFill>
                      <a:srgbClr val="FFFF00"/>
                    </a:solidFill>
                    <a:latin typeface="+mj-lt"/>
                    <a:ea typeface="+mj-ea"/>
                    <a:cs typeface="+mj-cs"/>
                  </a:rPr>
                  <a:t> </a:t>
                </a:r>
                <a:endParaRPr lang="uk-UA" i="1" dirty="0">
                  <a:solidFill>
                    <a:srgbClr val="FFFF00"/>
                  </a:solidFill>
                  <a:latin typeface="+mj-lt"/>
                  <a:ea typeface="+mj-ea"/>
                  <a:cs typeface="+mj-cs"/>
                </a:endParaRPr>
              </a:p>
              <a:p>
                <a:r>
                  <a:rPr lang="uk-UA" b="1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rPr>
                  <a:t>Величина реального </a:t>
                </a:r>
                <a:r>
                  <a:rPr lang="uk-UA" b="1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rPr>
                  <a:t>ВВП на </a:t>
                </a:r>
                <a:r>
                  <a:rPr lang="uk-UA" b="1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rPr>
                  <a:t>душу населення </a:t>
                </a:r>
                <a:r>
                  <a:rPr lang="en-US" b="1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b="1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j-lt"/>
                            <a:ea typeface="+mj-ea"/>
                            <a:cs typeface="+mj-cs"/>
                          </a:rPr>
                        </m:ctrlPr>
                      </m:fPr>
                      <m:num>
                        <m:r>
                          <a:rPr lang="en-US" b="1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j-lt"/>
                            <a:ea typeface="+mj-ea"/>
                            <a:cs typeface="+mj-cs"/>
                          </a:rPr>
                          <m:t>𝒀</m:t>
                        </m:r>
                      </m:num>
                      <m:den>
                        <m:r>
                          <a:rPr lang="en-US" b="1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j-lt"/>
                            <a:ea typeface="+mj-ea"/>
                            <a:cs typeface="+mj-cs"/>
                          </a:rPr>
                          <m:t>𝑳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rPr>
                  <a:t>)</a:t>
                </a:r>
                <a:r>
                  <a:rPr lang="uk-UA" b="1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rPr>
                  <a:t>:</a:t>
                </a:r>
                <a:r>
                  <a:rPr lang="uk-UA" b="1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rPr>
                  <a:t> </a:t>
                </a:r>
                <a:r>
                  <a:rPr lang="uk-UA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– </a:t>
                </a:r>
                <a:r>
                  <a:rPr lang="uk-UA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відносний </a:t>
                </a:r>
                <a:r>
                  <a:rPr lang="uk-UA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показник </a:t>
                </a:r>
                <a:r>
                  <a:rPr lang="uk-UA" i="1" dirty="0">
                    <a:solidFill>
                      <a:srgbClr val="FFFF00"/>
                    </a:solidFill>
                    <a:latin typeface="+mj-lt"/>
                    <a:ea typeface="+mj-ea"/>
                    <a:cs typeface="+mj-cs"/>
                  </a:rPr>
                  <a:t>рівня добробуту та якості життя</a:t>
                </a:r>
                <a:r>
                  <a:rPr lang="uk-UA" i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. </a:t>
                </a:r>
                <a:r>
                  <a:rPr lang="uk-UA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У макроекономічних </a:t>
                </a:r>
                <a:r>
                  <a:rPr lang="uk-UA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моделях його зазвичай позначають як </a:t>
                </a:r>
                <a:r>
                  <a:rPr lang="uk-UA" u="sng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відношення реального ВВП до чисельності робочої сили</a:t>
                </a:r>
                <a:r>
                  <a:rPr lang="uk-UA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.</a:t>
                </a:r>
                <a:r>
                  <a:rPr lang="en-US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</a:t>
                </a:r>
                <a:r>
                  <a:rPr lang="uk-UA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Економічне </a:t>
                </a:r>
                <a:r>
                  <a:rPr lang="uk-UA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зростання можливе тільки тоді, коли зростання реального </a:t>
                </a:r>
                <a:r>
                  <a:rPr lang="uk-UA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ВВП </a:t>
                </a:r>
                <a:r>
                  <a:rPr lang="uk-UA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випереджає темпи зростання населення.</a:t>
                </a:r>
                <a:endParaRPr lang="en-US" dirty="0">
                  <a:solidFill>
                    <a:schemeClr val="tx2"/>
                  </a:solidFill>
                  <a:latin typeface="+mj-lt"/>
                  <a:ea typeface="+mj-ea"/>
                  <a:cs typeface="+mj-cs"/>
                </a:endParaRPr>
              </a:p>
              <a:p>
                <a:r>
                  <a:rPr lang="uk-UA" b="1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rPr>
                  <a:t>Середньорічний </a:t>
                </a:r>
                <a:r>
                  <a:rPr lang="uk-UA" b="1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rPr>
                  <a:t>темп приросту реального  </a:t>
                </a:r>
                <a:r>
                  <a:rPr lang="uk-UA" b="1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rPr>
                  <a:t>ВВП</a:t>
                </a:r>
                <a14:m>
                  <m:oMath xmlns:m="http://schemas.openxmlformats.org/officeDocument/2006/math">
                    <m:r>
                      <a:rPr lang="uk-UA" b="1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+mj-ea"/>
                        <a:cs typeface="+mj-cs"/>
                      </a:rPr>
                      <m:t> (</m:t>
                    </m:r>
                    <m:sSub>
                      <m:sSubPr>
                        <m:ctrlPr>
                          <a:rPr lang="en-US" b="1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j-lt"/>
                            <a:ea typeface="+mj-ea"/>
                            <a:cs typeface="+mj-cs"/>
                          </a:rPr>
                        </m:ctrlPr>
                      </m:sSubPr>
                      <m:e>
                        <m:r>
                          <a:rPr lang="en-US" b="1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j-lt"/>
                            <a:ea typeface="+mj-ea"/>
                            <a:cs typeface="+mj-cs"/>
                          </a:rPr>
                          <m:t>𝒈</m:t>
                        </m:r>
                      </m:e>
                      <m:sub>
                        <m:r>
                          <a:rPr lang="en-US" b="1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j-lt"/>
                            <a:ea typeface="+mj-ea"/>
                            <a:cs typeface="+mj-cs"/>
                          </a:rPr>
                          <m:t>𝒂</m:t>
                        </m:r>
                        <m:r>
                          <a:rPr lang="en-US" b="1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j-lt"/>
                            <a:ea typeface="+mj-ea"/>
                            <a:cs typeface="+mj-cs"/>
                          </a:rPr>
                          <m:t> </m:t>
                        </m:r>
                      </m:sub>
                    </m:sSub>
                    <m:r>
                      <a:rPr lang="uk-UA" b="1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+mj-ea"/>
                        <a:cs typeface="+mj-cs"/>
                      </a:rPr>
                      <m:t>)</m:t>
                    </m:r>
                    <m:r>
                      <a:rPr lang="en-US" b="1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+mj-ea"/>
                        <a:cs typeface="+mj-cs"/>
                      </a:rPr>
                      <m:t> </m:t>
                    </m:r>
                  </m:oMath>
                </a14:m>
                <a:r>
                  <a:rPr lang="uk-UA" b="1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rPr>
                  <a:t>: </a:t>
                </a:r>
                <a:endParaRPr lang="uk-UA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+mj-ea"/>
                            <a:cs typeface="+mj-cs"/>
                          </a:rPr>
                        </m:ctrlPr>
                      </m:sSubPr>
                      <m:e>
                        <m:r>
                          <a:rPr lang="uk-UA" b="1" i="0" dirty="0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+mj-ea"/>
                            <a:cs typeface="+mj-cs"/>
                          </a:rPr>
                          <m:t> </m:t>
                        </m:r>
                        <m:r>
                          <a:rPr lang="en-US" b="1" dirty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𝒈</m:t>
                        </m:r>
                      </m:e>
                      <m:sub>
                        <m:r>
                          <a:rPr lang="en-US" b="1" dirty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𝒂</m:t>
                        </m:r>
                        <m:r>
                          <a:rPr lang="en-US" b="1" dirty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 </m:t>
                        </m:r>
                      </m:sub>
                    </m:sSub>
                    <m:r>
                      <a:rPr lang="en-US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+mj-ea"/>
                        <a:cs typeface="+mj-cs"/>
                      </a:rPr>
                      <m:t>=</m:t>
                    </m:r>
                    <m:rad>
                      <m:radPr>
                        <m:ctrlPr>
                          <a:rPr lang="uk-UA" b="1" i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+mj-ea"/>
                            <a:cs typeface="+mj-cs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b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𝑻</m:t>
                        </m:r>
                      </m:deg>
                      <m:e>
                        <m:f>
                          <m:fPr>
                            <m:ctrlPr>
                              <a:rPr lang="uk-UA" b="1" i="1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+mj-ea"/>
                                <a:cs typeface="+mj-cs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uk-UA" b="1" i="1">
                                    <a:solidFill>
                                      <a:srgbClr val="FFFF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+mj-ea"/>
                                    <a:cs typeface="+mj-cs"/>
                                  </a:rPr>
                                </m:ctrlPr>
                              </m:sSubPr>
                              <m:e>
                                <m:r>
                                  <a:rPr lang="en-US" b="1">
                                    <a:solidFill>
                                      <a:srgbClr val="FFFF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+mj-ea"/>
                                    <a:cs typeface="+mj-cs"/>
                                  </a:rPr>
                                  <m:t>𝒀</m:t>
                                </m:r>
                              </m:e>
                              <m:sub>
                                <m:r>
                                  <a:rPr lang="en-US" b="1">
                                    <a:solidFill>
                                      <a:srgbClr val="FFFF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+mj-ea"/>
                                    <a:cs typeface="+mj-cs"/>
                                  </a:rPr>
                                  <m:t>𝒕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uk-UA" b="1" i="1">
                                    <a:solidFill>
                                      <a:srgbClr val="FFFF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+mj-ea"/>
                                    <a:cs typeface="+mj-cs"/>
                                  </a:rPr>
                                </m:ctrlPr>
                              </m:sSubPr>
                              <m:e>
                                <m:r>
                                  <a:rPr lang="en-US" b="1">
                                    <a:solidFill>
                                      <a:srgbClr val="FFFF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+mj-ea"/>
                                    <a:cs typeface="+mj-cs"/>
                                  </a:rPr>
                                  <m:t>𝒀</m:t>
                                </m:r>
                              </m:e>
                              <m:sub>
                                <m:r>
                                  <a:rPr lang="en-US" b="1">
                                    <a:solidFill>
                                      <a:srgbClr val="FFFF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+mj-ea"/>
                                    <a:cs typeface="+mj-cs"/>
                                  </a:rPr>
                                  <m:t>𝟎</m:t>
                                </m:r>
                              </m:sub>
                            </m:sSub>
                          </m:den>
                        </m:f>
                      </m:e>
                    </m:rad>
                    <m:r>
                      <a:rPr lang="en-US" b="1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+mj-ea"/>
                        <a:cs typeface="+mj-cs"/>
                      </a:rPr>
                      <m:t> </m:t>
                    </m:r>
                    <m:r>
                      <a:rPr lang="en-US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+mj-ea"/>
                        <a:cs typeface="+mj-cs"/>
                      </a:rPr>
                      <m:t>−</m:t>
                    </m:r>
                    <m:r>
                      <a:rPr lang="en-US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𝟏</m:t>
                    </m:r>
                    <m:r>
                      <a:rPr lang="en-US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+mj-ea"/>
                        <a:cs typeface="+mj-cs"/>
                      </a:rPr>
                      <m:t> </m:t>
                    </m:r>
                  </m:oMath>
                </a14:m>
                <a:r>
                  <a:rPr lang="uk-UA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rPr>
                  <a:t>; </a:t>
                </a:r>
              </a:p>
              <a:p>
                <a:pPr marL="0" indent="0">
                  <a:buNone/>
                </a:pPr>
                <a:r>
                  <a:rPr lang="uk-UA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де</a:t>
                </a:r>
                <a:r>
                  <a:rPr lang="uk-UA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i="1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Y</m:t>
                        </m:r>
                      </m:e>
                      <m:sub>
                        <m:r>
                          <a:rPr lang="en-US" b="0" i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uk-UA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rPr>
                  <a:t> </a:t>
                </a:r>
                <a:r>
                  <a:rPr lang="uk-UA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rPr>
                  <a:t>-</a:t>
                </a:r>
                <a:r>
                  <a:rPr lang="uk-UA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rPr>
                  <a:t> </a:t>
                </a:r>
                <a:r>
                  <a:rPr lang="uk-UA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початковий рівень </a:t>
                </a:r>
                <a:r>
                  <a:rPr lang="uk-UA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ВВП;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i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b="0" i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uk-UA" i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</a:rPr>
                  <a:t> </a:t>
                </a:r>
                <a:r>
                  <a:rPr lang="uk-UA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rPr>
                  <a:t>-</a:t>
                </a:r>
                <a:r>
                  <a:rPr lang="uk-UA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uk-UA" dirty="0" smtClean="0">
                    <a:solidFill>
                      <a:schemeClr val="tx2"/>
                    </a:solidFill>
                  </a:rPr>
                  <a:t>рівень ВВП через 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b="0" i="1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𝑇</m:t>
                    </m:r>
                  </m:oMath>
                </a14:m>
                <a:r>
                  <a:rPr lang="uk-UA" dirty="0" smtClean="0">
                    <a:solidFill>
                      <a:schemeClr val="tx2"/>
                    </a:solidFill>
                  </a:rPr>
                  <a:t> років; </a:t>
                </a:r>
                <a:endParaRPr lang="en-US" dirty="0">
                  <a:solidFill>
                    <a:schemeClr val="tx2"/>
                  </a:solidFill>
                  <a:latin typeface="+mj-lt"/>
                  <a:ea typeface="+mj-ea"/>
                  <a:cs typeface="+mj-cs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uk-UA" b="0" i="1" dirty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  <m:r>
                          <a:rPr lang="en-US" b="0" i="1" dirty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b="0" i="1" dirty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𝑎</m:t>
                        </m:r>
                        <m:r>
                          <a:rPr lang="en-US" b="0" i="1" dirty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uk-UA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вимірюється у частках </a:t>
                </a:r>
                <a:r>
                  <a:rPr lang="uk-UA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одиниці.</a:t>
                </a:r>
                <a:endParaRPr lang="uk-UA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endParaRPr>
              </a:p>
            </p:txBody>
          </p:sp>
        </mc:Choice>
        <mc:Fallback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737320"/>
                <a:ext cx="8892480" cy="6120680"/>
              </a:xfrm>
              <a:blipFill rotWithShape="1">
                <a:blip r:embed="rId3"/>
                <a:stretch>
                  <a:fillRect l="-1028" t="-896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756263" cy="648072"/>
          </a:xfrm>
        </p:spPr>
        <p:txBody>
          <a:bodyPr/>
          <a:lstStyle/>
          <a:p>
            <a:pPr algn="ctr"/>
            <a:r>
              <a:rPr lang="uk-UA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Основні показники економічного зростання</a:t>
            </a:r>
          </a:p>
        </p:txBody>
      </p:sp>
    </p:spTree>
    <p:extLst>
      <p:ext uri="{BB962C8B-B14F-4D97-AF65-F5344CB8AC3E}">
        <p14:creationId xmlns:p14="http://schemas.microsoft.com/office/powerpoint/2010/main" val="189988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Объект 3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764704"/>
                <a:ext cx="8424936" cy="5832648"/>
              </a:xfrm>
            </p:spPr>
            <p:txBody>
              <a:bodyPr>
                <a:noAutofit/>
              </a:bodyPr>
              <a:lstStyle/>
              <a:p>
                <a:r>
                  <a:rPr lang="uk-UA" b="1" dirty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rPr>
                  <a:t>Виробнича функція </a:t>
                </a:r>
                <a:r>
                  <a:rPr lang="uk-UA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– максимальний обсяг випуску, який можливо отримати за допомогою найефективнішого використання наявних в економіці ресурсів: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𝑌</m:t>
                      </m:r>
                      <m:r>
                        <a:rPr lang="en-US" sz="3600" b="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3600" b="0" i="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AF</m:t>
                      </m:r>
                      <m:d>
                        <m:dPr>
                          <m:ctrlPr>
                            <a:rPr lang="en-US" sz="3600" i="1" dirty="0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3600" b="0" i="0" dirty="0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L</m:t>
                          </m:r>
                          <m:r>
                            <a:rPr lang="en-US" sz="3600" b="0" i="0" dirty="0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3600" b="0" i="0" dirty="0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K</m:t>
                          </m:r>
                          <m:r>
                            <a:rPr lang="en-US" sz="3600" b="0" i="0" dirty="0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3600" b="0" i="0" dirty="0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H</m:t>
                          </m:r>
                          <m:r>
                            <a:rPr lang="en-US" sz="3600" b="0" i="0" dirty="0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n-US" sz="3600" b="0" i="0" dirty="0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N</m:t>
                          </m:r>
                        </m:e>
                      </m:d>
                      <m:r>
                        <a:rPr lang="uk-UA" sz="3600" b="0" i="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uk-UA" sz="36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r>
                  <a:rPr lang="uk-UA" b="1" dirty="0">
                    <a:solidFill>
                      <a:schemeClr val="tx2"/>
                    </a:solidFill>
                  </a:rPr>
                  <a:t> </a:t>
                </a:r>
                <a:r>
                  <a:rPr lang="uk-UA" dirty="0" smtClean="0">
                    <a:solidFill>
                      <a:schemeClr val="tx2"/>
                    </a:solidFill>
                  </a:rPr>
                  <a:t>де: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Y</m:t>
                    </m:r>
                    <m:r>
                      <a:rPr lang="en-US" b="0" i="0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</m:oMath>
                </a14:m>
                <a:r>
                  <a:rPr lang="uk-UA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– </a:t>
                </a:r>
                <a:r>
                  <a:rPr lang="uk-UA" dirty="0" smtClean="0">
                    <a:solidFill>
                      <a:schemeClr val="tx2"/>
                    </a:solidFill>
                  </a:rPr>
                  <a:t>обсяг випуску;</a:t>
                </a:r>
                <a:r>
                  <a:rPr lang="en-US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F</m:t>
                    </m:r>
                  </m:oMath>
                </a14:m>
                <a:r>
                  <a:rPr 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</a:rPr>
                  <a:t> (…)</a:t>
                </a:r>
                <a:r>
                  <a:rPr lang="uk-UA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</a:rPr>
                  <a:t> </a:t>
                </a:r>
                <a:r>
                  <a:rPr lang="uk-UA" dirty="0"/>
                  <a:t>–</a:t>
                </a:r>
                <a:r>
                  <a:rPr lang="en-US" dirty="0"/>
                  <a:t> </a:t>
                </a:r>
                <a:r>
                  <a:rPr lang="uk-UA" dirty="0">
                    <a:solidFill>
                      <a:schemeClr val="tx2"/>
                    </a:solidFill>
                  </a:rPr>
                  <a:t>функція, що визначає залежність обсягів випуску </a:t>
                </a:r>
                <a:r>
                  <a:rPr lang="uk-UA" dirty="0" smtClean="0">
                    <a:solidFill>
                      <a:schemeClr val="tx2"/>
                    </a:solidFill>
                  </a:rPr>
                  <a:t>продукції від величини </a:t>
                </a:r>
                <a:r>
                  <a:rPr lang="uk-UA" dirty="0">
                    <a:solidFill>
                      <a:schemeClr val="tx2"/>
                    </a:solidFill>
                  </a:rPr>
                  <a:t>затрат факторів виробництва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A</m:t>
                    </m:r>
                  </m:oMath>
                </a14:m>
                <a:r>
                  <a:rPr lang="uk-UA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</a:rPr>
                  <a:t> – </a:t>
                </a:r>
                <a:r>
                  <a:rPr lang="uk-UA" dirty="0">
                    <a:solidFill>
                      <a:schemeClr val="tx2"/>
                    </a:solidFill>
                  </a:rPr>
                  <a:t>змінна, що залежить від ефективності виробничих технологій і характеризує технологічний </a:t>
                </a:r>
                <a:r>
                  <a:rPr lang="uk-UA" dirty="0" smtClean="0">
                    <a:solidFill>
                      <a:schemeClr val="tx2"/>
                    </a:solidFill>
                  </a:rPr>
                  <a:t>прогрес;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</a:rPr>
                  <a:t>L</a:t>
                </a:r>
                <a:r>
                  <a:rPr lang="uk-UA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</a:rPr>
                  <a:t> </a:t>
                </a:r>
                <a:r>
                  <a:rPr lang="uk-UA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</a:rPr>
                  <a:t>– </a:t>
                </a:r>
                <a:r>
                  <a:rPr lang="uk-UA" dirty="0">
                    <a:solidFill>
                      <a:schemeClr val="tx2"/>
                    </a:solidFill>
                  </a:rPr>
                  <a:t>кількість праці; </a:t>
                </a:r>
                <a:endParaRPr lang="en-US" dirty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</a:rPr>
                  <a:t>K</a:t>
                </a:r>
                <a:r>
                  <a:rPr lang="uk-UA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</a:rPr>
                  <a:t> </a:t>
                </a:r>
                <a:r>
                  <a:rPr lang="uk-UA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</a:rPr>
                  <a:t>–</a:t>
                </a:r>
                <a:r>
                  <a:rPr lang="uk-UA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uk-UA" dirty="0">
                    <a:solidFill>
                      <a:schemeClr val="tx2"/>
                    </a:solidFill>
                  </a:rPr>
                  <a:t>кількість </a:t>
                </a:r>
                <a:r>
                  <a:rPr lang="uk-UA" dirty="0" smtClean="0">
                    <a:solidFill>
                      <a:schemeClr val="tx2"/>
                    </a:solidFill>
                  </a:rPr>
                  <a:t>фізичного капіталу;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</a:rPr>
                  <a:t>H</a:t>
                </a:r>
                <a:r>
                  <a:rPr lang="uk-UA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</a:rPr>
                  <a:t> </a:t>
                </a:r>
                <a:r>
                  <a:rPr lang="uk-UA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</a:rPr>
                  <a:t>–</a:t>
                </a:r>
                <a:r>
                  <a:rPr lang="uk-UA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uk-UA" dirty="0">
                    <a:solidFill>
                      <a:schemeClr val="tx2"/>
                    </a:solidFill>
                  </a:rPr>
                  <a:t>кількість </a:t>
                </a:r>
                <a:r>
                  <a:rPr lang="uk-UA" dirty="0" smtClean="0">
                    <a:solidFill>
                      <a:schemeClr val="tx2"/>
                    </a:solidFill>
                  </a:rPr>
                  <a:t>людського </a:t>
                </a:r>
                <a:r>
                  <a:rPr lang="uk-UA" dirty="0">
                    <a:solidFill>
                      <a:schemeClr val="tx2"/>
                    </a:solidFill>
                  </a:rPr>
                  <a:t>капіталу; </a:t>
                </a:r>
                <a:endParaRPr lang="uk-UA" dirty="0" smtClean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</a:rPr>
                  <a:t>N</a:t>
                </a:r>
                <a:r>
                  <a:rPr lang="uk-UA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</a:rPr>
                  <a:t> </a:t>
                </a:r>
                <a:r>
                  <a:rPr lang="uk-UA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</a:rPr>
                  <a:t>–</a:t>
                </a:r>
                <a:r>
                  <a:rPr lang="uk-UA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uk-UA" dirty="0">
                    <a:solidFill>
                      <a:schemeClr val="tx2"/>
                    </a:solidFill>
                  </a:rPr>
                  <a:t>кількість </a:t>
                </a:r>
                <a:r>
                  <a:rPr lang="uk-UA" dirty="0" smtClean="0">
                    <a:solidFill>
                      <a:schemeClr val="tx2"/>
                    </a:solidFill>
                  </a:rPr>
                  <a:t>природних </a:t>
                </a:r>
                <a:r>
                  <a:rPr lang="uk-UA" dirty="0" smtClean="0">
                    <a:solidFill>
                      <a:schemeClr val="tx2"/>
                    </a:solidFill>
                  </a:rPr>
                  <a:t>ресурсів.</a:t>
                </a:r>
                <a:endParaRPr lang="en-US" dirty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endParaRPr lang="en-US" b="1" i="1" dirty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endParaRPr lang="en-US" b="1" i="1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764704"/>
                <a:ext cx="8424936" cy="5832648"/>
              </a:xfrm>
              <a:blipFill rotWithShape="1">
                <a:blip r:embed="rId3"/>
                <a:stretch>
                  <a:fillRect l="-1158" t="-836" b="-4075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756263" cy="648072"/>
          </a:xfrm>
        </p:spPr>
        <p:txBody>
          <a:bodyPr/>
          <a:lstStyle/>
          <a:p>
            <a:pPr algn="ctr"/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Фактори економічного зростання</a:t>
            </a:r>
          </a:p>
        </p:txBody>
      </p:sp>
    </p:spTree>
    <p:extLst>
      <p:ext uri="{BB962C8B-B14F-4D97-AF65-F5344CB8AC3E}">
        <p14:creationId xmlns:p14="http://schemas.microsoft.com/office/powerpoint/2010/main" val="190036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512" y="260648"/>
            <a:ext cx="8856984" cy="6264695"/>
          </a:xfrm>
        </p:spPr>
        <p:txBody>
          <a:bodyPr>
            <a:noAutofit/>
          </a:bodyPr>
          <a:lstStyle/>
          <a:p>
            <a:r>
              <a:rPr lang="uk-UA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Праця </a:t>
            </a:r>
            <a:r>
              <a:rPr lang="uk-UA" dirty="0" smtClean="0">
                <a:solidFill>
                  <a:srgbClr val="FFC000"/>
                </a:solidFill>
                <a:ea typeface="+mj-ea"/>
                <a:cs typeface="+mj-cs"/>
              </a:rPr>
              <a:t>(</a:t>
            </a:r>
            <a:r>
              <a:rPr lang="fr-FR" dirty="0" smtClean="0">
                <a:solidFill>
                  <a:srgbClr val="FFC000"/>
                </a:solidFill>
                <a:ea typeface="+mj-ea"/>
                <a:cs typeface="+mj-cs"/>
              </a:rPr>
              <a:t>labor</a:t>
            </a:r>
            <a:r>
              <a:rPr lang="uk-UA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)</a:t>
            </a:r>
            <a:r>
              <a:rPr lang="en-US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uk-UA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– </a:t>
            </a:r>
            <a:r>
              <a:rPr lang="uk-UA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кількість годин робочого часу, що  відпрацювали усі робітники в економіці.</a:t>
            </a:r>
            <a:endParaRPr lang="uk-UA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r>
              <a:rPr lang="uk-UA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Фізичний капітал (</a:t>
            </a:r>
            <a:r>
              <a:rPr lang="en-US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 capital</a:t>
            </a:r>
            <a:r>
              <a:rPr lang="uk-UA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dirty="0">
                <a:solidFill>
                  <a:schemeClr val="tx2"/>
                </a:solidFill>
              </a:rPr>
              <a:t>– </a:t>
            </a:r>
            <a:r>
              <a:rPr lang="uk-UA" dirty="0" smtClean="0">
                <a:solidFill>
                  <a:schemeClr val="tx2"/>
                </a:solidFill>
              </a:rPr>
              <a:t>запаси устаткування, будівель та споруд, які використовуються для виробництва товарів та послуг. </a:t>
            </a:r>
          </a:p>
          <a:p>
            <a:r>
              <a:rPr lang="uk-UA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Людський </a:t>
            </a:r>
            <a:r>
              <a:rPr lang="uk-UA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капітал </a:t>
            </a:r>
            <a:r>
              <a:rPr lang="uk-UA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 </a:t>
            </a:r>
            <a:r>
              <a:rPr lang="en-US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capital</a:t>
            </a:r>
            <a:r>
              <a:rPr lang="uk-UA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dirty="0">
                <a:solidFill>
                  <a:schemeClr val="tx2"/>
                </a:solidFill>
              </a:rPr>
              <a:t>– </a:t>
            </a:r>
            <a:r>
              <a:rPr lang="uk-UA" dirty="0" smtClean="0">
                <a:solidFill>
                  <a:schemeClr val="tx2"/>
                </a:solidFill>
              </a:rPr>
              <a:t>знання та трудові навики, які отримують робітники у процесі навчання і у процесі трудової діяльності. </a:t>
            </a:r>
          </a:p>
          <a:p>
            <a:r>
              <a:rPr lang="uk-UA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Природні  ресурси (</a:t>
            </a:r>
            <a:r>
              <a:rPr lang="en-US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natural resources</a:t>
            </a:r>
            <a:r>
              <a:rPr lang="uk-UA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dirty="0">
                <a:solidFill>
                  <a:schemeClr val="tx2"/>
                </a:solidFill>
              </a:rPr>
              <a:t>– </a:t>
            </a:r>
            <a:r>
              <a:rPr lang="uk-UA" dirty="0" smtClean="0">
                <a:solidFill>
                  <a:schemeClr val="tx2"/>
                </a:solidFill>
              </a:rPr>
              <a:t>фактори, що забезпечені природою (земля, лісові та водні ресурси, корисні копалини)</a:t>
            </a:r>
          </a:p>
          <a:p>
            <a:r>
              <a:rPr lang="uk-UA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uk-UA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ехнологічні  знання (</a:t>
            </a:r>
            <a:r>
              <a:rPr lang="en-US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technological knowledge</a:t>
            </a:r>
            <a:r>
              <a:rPr lang="uk-UA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uk-UA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90675" y="38846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uk-UA" altLang="uk-U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uk-UA" alt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90675" y="38846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uk-UA" altLang="uk-U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uk-UA" alt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70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237312"/>
          </a:xfrm>
        </p:spPr>
        <p:txBody>
          <a:bodyPr>
            <a:noAutofit/>
          </a:bodyPr>
          <a:lstStyle/>
          <a:p>
            <a:r>
              <a:rPr lang="uk-UA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Екстенсивний –</a:t>
            </a:r>
            <a:r>
              <a:rPr lang="uk-UA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тип економічного зростання, що обумовлений </a:t>
            </a:r>
            <a:r>
              <a:rPr lang="uk-UA" i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збільшенням кількості ресурсів </a:t>
            </a:r>
            <a:r>
              <a:rPr lang="uk-UA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простим додаванням факторів ;</a:t>
            </a:r>
          </a:p>
          <a:p>
            <a:r>
              <a:rPr lang="uk-UA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Інтенсивний </a:t>
            </a:r>
            <a:r>
              <a:rPr lang="uk-UA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– </a:t>
            </a:r>
            <a:r>
              <a:rPr lang="uk-UA" dirty="0">
                <a:solidFill>
                  <a:schemeClr val="tx2"/>
                </a:solidFill>
              </a:rPr>
              <a:t>тип економічного зростання, що обумовлений </a:t>
            </a:r>
            <a:r>
              <a:rPr lang="uk-UA" i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вдосконаленням якості задіяних ресурсів</a:t>
            </a:r>
            <a:r>
              <a:rPr lang="uk-UA" dirty="0" smtClean="0">
                <a:solidFill>
                  <a:schemeClr val="tx2"/>
                </a:solidFill>
              </a:rPr>
              <a:t>, використанням досягнень НТП.</a:t>
            </a:r>
            <a:endParaRPr lang="uk-UA" dirty="0">
              <a:solidFill>
                <a:schemeClr val="tx2"/>
              </a:solidFill>
            </a:endParaRPr>
          </a:p>
          <a:p>
            <a:r>
              <a:rPr lang="uk-UA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Відповідно до типів економічного зростання виокремлюють дві групи факторів: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фактори екстенсивного типу </a:t>
            </a:r>
            <a:r>
              <a:rPr lang="uk-UA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(земля, праця, капітал, підприємницькі здібності), </a:t>
            </a:r>
            <a:r>
              <a:rPr lang="uk-UA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які впливають на </a:t>
            </a:r>
            <a:r>
              <a:rPr lang="uk-UA" i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кількість</a:t>
            </a:r>
            <a:r>
              <a:rPr lang="uk-UA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задіяних ресурсів;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фактори інтенсивного типу </a:t>
            </a:r>
            <a:r>
              <a:rPr lang="uk-UA" i="1" dirty="0" smtClean="0">
                <a:solidFill>
                  <a:schemeClr val="tx2"/>
                </a:solidFill>
              </a:rPr>
              <a:t>(зростання кваліфікації і професіоналізму робочої сили, використання передових технологій, вдосконаленого обладнання, наукової організації праці, новітніх методів управління), </a:t>
            </a:r>
            <a:r>
              <a:rPr lang="uk-UA" dirty="0">
                <a:latin typeface="+mj-lt"/>
                <a:ea typeface="+mj-ea"/>
                <a:cs typeface="+mj-cs"/>
              </a:rPr>
              <a:t>які впливають на </a:t>
            </a:r>
            <a:r>
              <a:rPr lang="uk-UA" i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якість (продуктивність)</a:t>
            </a:r>
            <a:r>
              <a:rPr lang="uk-UA" dirty="0">
                <a:latin typeface="+mj-lt"/>
                <a:ea typeface="+mj-ea"/>
                <a:cs typeface="+mj-cs"/>
              </a:rPr>
              <a:t> ресурсів.</a:t>
            </a:r>
            <a:endParaRPr lang="en-US" dirty="0"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en-US" b="1" i="1" dirty="0">
              <a:solidFill>
                <a:schemeClr val="tx2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756263" cy="648072"/>
          </a:xfrm>
        </p:spPr>
        <p:txBody>
          <a:bodyPr/>
          <a:lstStyle/>
          <a:p>
            <a:pPr algn="ctr"/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Типи 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економічного зростання</a:t>
            </a:r>
          </a:p>
        </p:txBody>
      </p:sp>
    </p:spTree>
    <p:extLst>
      <p:ext uri="{BB962C8B-B14F-4D97-AF65-F5344CB8AC3E}">
        <p14:creationId xmlns:p14="http://schemas.microsoft.com/office/powerpoint/2010/main" val="375441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56984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800" b="1" dirty="0" smtClean="0"/>
              <a:t/>
            </a:r>
            <a:br>
              <a:rPr lang="uk-UA" sz="2800" b="1" dirty="0" smtClean="0"/>
            </a:br>
            <a:r>
              <a:rPr lang="uk-UA" sz="2800" b="1" dirty="0"/>
              <a:t/>
            </a:r>
            <a:br>
              <a:rPr lang="uk-UA" sz="2800" b="1" dirty="0"/>
            </a:br>
            <a:r>
              <a:rPr lang="uk-UA" b="1" dirty="0" smtClean="0">
                <a:solidFill>
                  <a:schemeClr val="tx1"/>
                </a:solidFill>
              </a:rPr>
              <a:t>8.2. </a:t>
            </a:r>
            <a:r>
              <a:rPr lang="uk-UA" b="1" dirty="0" err="1" smtClean="0">
                <a:solidFill>
                  <a:schemeClr val="tx1"/>
                </a:solidFill>
              </a:rPr>
              <a:t>Неокейнсіанська</a:t>
            </a:r>
            <a:r>
              <a:rPr lang="uk-UA" b="1" dirty="0" smtClean="0">
                <a:solidFill>
                  <a:schemeClr val="tx1"/>
                </a:solidFill>
              </a:rPr>
              <a:t> </a:t>
            </a:r>
            <a:r>
              <a:rPr lang="uk-UA" b="1" dirty="0">
                <a:solidFill>
                  <a:schemeClr val="tx1"/>
                </a:solidFill>
              </a:rPr>
              <a:t>модель економічного зростання </a:t>
            </a:r>
            <a:r>
              <a:rPr lang="uk-UA" b="1" dirty="0" err="1">
                <a:solidFill>
                  <a:schemeClr val="tx1"/>
                </a:solidFill>
              </a:rPr>
              <a:t>Харрода-Домара</a:t>
            </a:r>
            <a:r>
              <a:rPr lang="uk-UA" b="1" dirty="0">
                <a:solidFill>
                  <a:schemeClr val="tx1"/>
                </a:solidFill>
              </a:rPr>
              <a:t> </a:t>
            </a:r>
            <a:endParaRPr lang="uk-UA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Объект 3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124744"/>
                <a:ext cx="9036496" cy="5616624"/>
              </a:xfrm>
            </p:spPr>
            <p:txBody>
              <a:bodyPr>
                <a:noAutofit/>
              </a:bodyPr>
              <a:lstStyle/>
              <a:p>
                <a:r>
                  <a:rPr lang="uk-UA" sz="2800" b="1" i="1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uk-UA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У </a:t>
                </a:r>
                <a:r>
                  <a:rPr lang="uk-UA" b="1" i="1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моделі </a:t>
                </a:r>
                <a:r>
                  <a:rPr lang="uk-UA" b="1" i="1" dirty="0" err="1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Х</a:t>
                </a:r>
                <a:r>
                  <a:rPr lang="uk-UA" b="1" i="1" dirty="0" err="1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аррода-Домара</a:t>
                </a:r>
                <a:r>
                  <a:rPr lang="uk-UA" b="1" i="1" dirty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uk-UA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економіка досліджується у </a:t>
                </a:r>
                <a:r>
                  <a:rPr lang="uk-UA" i="1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довготривалому </a:t>
                </a:r>
                <a:r>
                  <a:rPr lang="uk-UA" i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періоді. </a:t>
                </a:r>
                <a:r>
                  <a:rPr lang="uk-UA" dirty="0" err="1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Харрод</a:t>
                </a:r>
                <a:r>
                  <a:rPr lang="uk-UA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</a:t>
                </a:r>
                <a:r>
                  <a:rPr lang="uk-UA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помітив, що сукупний доход, </a:t>
                </a:r>
                <a:r>
                  <a:rPr lang="uk-UA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що гарантує повну зайнятість в одному періоді </a:t>
                </a:r>
                <a:r>
                  <a:rPr lang="uk-UA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зовсім </a:t>
                </a:r>
                <a:r>
                  <a:rPr lang="uk-UA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не достатній </a:t>
                </a:r>
                <a:r>
                  <a:rPr lang="uk-UA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для </a:t>
                </a:r>
                <a:r>
                  <a:rPr lang="uk-UA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її гарантування у інші періоди. Додаткові витрати для забезпечення повної зайнятості у нових умовах мають врахувати наявне співвідношення між запасом капіталу та продукту:</a:t>
                </a:r>
                <a:r>
                  <a:rPr lang="en-US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</a:t>
                </a:r>
                <a14:m>
                  <m:oMath xmlns:m="http://schemas.openxmlformats.org/officeDocument/2006/math">
                    <m:r>
                      <a:rPr lang="uk-UA" sz="2800" b="0" i="0" smtClean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+mj-ea"/>
                        <a:cs typeface="+mj-cs"/>
                      </a:rPr>
                      <m:t>(</m:t>
                    </m:r>
                    <m:f>
                      <m:fPr>
                        <m:ctrlPr>
                          <a:rPr lang="uk-UA" sz="2800" i="1" smtClean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+mj-ea"/>
                            <a:cs typeface="+mj-cs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+mj-ea"/>
                            <a:cs typeface="+mj-cs"/>
                          </a:rPr>
                          <m:t>𝐾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+mj-ea"/>
                            <a:cs typeface="+mj-cs"/>
                          </a:rPr>
                          <m:t>𝑌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rPr>
                  <a:t>)</a:t>
                </a:r>
                <a:r>
                  <a:rPr lang="uk-UA" sz="2800" dirty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rPr>
                  <a:t> </a:t>
                </a:r>
                <a:endParaRPr lang="uk-UA" sz="32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endParaRPr>
              </a:p>
              <a:p>
                <a:r>
                  <a:rPr lang="uk-UA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Ключовими елементами </a:t>
                </a:r>
                <a:r>
                  <a:rPr lang="uk-UA" b="1" i="1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моделі </a:t>
                </a:r>
                <a:r>
                  <a:rPr lang="uk-UA" b="1" i="1" dirty="0" err="1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Харроода-Домара</a:t>
                </a:r>
                <a:r>
                  <a:rPr lang="uk-UA" b="1" i="1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uk-UA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є </a:t>
                </a:r>
                <a:r>
                  <a:rPr lang="uk-UA" i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rPr>
                  <a:t>величина заощаджень</a:t>
                </a:r>
                <a:r>
                  <a:rPr lang="uk-UA" i="1" dirty="0" smtClean="0">
                    <a:solidFill>
                      <a:srgbClr val="00B0F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rPr>
                  <a:t> </a:t>
                </a:r>
                <a:r>
                  <a:rPr lang="uk-UA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взагалі і </a:t>
                </a:r>
                <a:r>
                  <a:rPr lang="uk-UA" i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rPr>
                  <a:t>схильність до заощаджень </a:t>
                </a:r>
                <a:r>
                  <a:rPr lang="uk-UA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зокрема, які залежать від: 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uk-UA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ціни або процента; 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uk-UA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доходу; 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uk-UA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прогнозів суспільного </a:t>
                </a:r>
                <a:r>
                  <a:rPr lang="uk-UA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розвитку.</a:t>
                </a:r>
                <a:endParaRPr lang="uk-UA" dirty="0">
                  <a:solidFill>
                    <a:schemeClr val="tx2"/>
                  </a:solidFill>
                  <a:latin typeface="+mj-lt"/>
                  <a:ea typeface="+mj-ea"/>
                  <a:cs typeface="+mj-cs"/>
                </a:endParaRPr>
              </a:p>
            </p:txBody>
          </p:sp>
        </mc:Choice>
        <mc:Fallback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124744"/>
                <a:ext cx="9036496" cy="5616624"/>
              </a:xfrm>
              <a:blipFill rotWithShape="1">
                <a:blip r:embed="rId3"/>
                <a:stretch>
                  <a:fillRect l="-1282" t="-869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330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1"/>
              <p:cNvSpPr txBox="1">
                <a:spLocks/>
              </p:cNvSpPr>
              <p:nvPr/>
            </p:nvSpPr>
            <p:spPr>
              <a:xfrm>
                <a:off x="107504" y="116632"/>
                <a:ext cx="9036496" cy="6480720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65760" indent="-3657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"/>
                  <a:defRPr sz="2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77240" indent="-3657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"/>
                  <a:defRPr sz="22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3657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"/>
                  <a:defRPr sz="20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508760" indent="-32004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"/>
                  <a:defRPr sz="18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32004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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148840" indent="-274320" algn="l" defTabSz="914400" rtl="0" eaLnBrk="1" latinLnBrk="0" hangingPunct="1">
                  <a:spcBef>
                    <a:spcPts val="400"/>
                  </a:spcBef>
                  <a:buClr>
                    <a:schemeClr val="accent1"/>
                  </a:buClr>
                  <a:buFont typeface="Wingdings" pitchFamily="2" charset="2"/>
                  <a:buChar char="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468880" indent="-274320" algn="l" defTabSz="914400" rtl="0" eaLnBrk="1" latinLnBrk="0" hangingPunct="1">
                  <a:spcBef>
                    <a:spcPts val="400"/>
                  </a:spcBef>
                  <a:buClr>
                    <a:schemeClr val="accent1"/>
                  </a:buClr>
                  <a:buFont typeface="Wingdings" pitchFamily="2" charset="2"/>
                  <a:buChar char="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88920" indent="-274320" algn="l" defTabSz="914400" rtl="0" eaLnBrk="1" latinLnBrk="0" hangingPunct="1">
                  <a:spcBef>
                    <a:spcPts val="400"/>
                  </a:spcBef>
                  <a:buClr>
                    <a:schemeClr val="accent1"/>
                  </a:buClr>
                  <a:buFont typeface="Wingdings" pitchFamily="2" charset="2"/>
                  <a:buChar char="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08960" indent="-274320" algn="l" defTabSz="914400" rtl="0" eaLnBrk="1" latinLnBrk="0" hangingPunct="1">
                  <a:spcBef>
                    <a:spcPts val="400"/>
                  </a:spcBef>
                  <a:buClr>
                    <a:schemeClr val="accent1"/>
                  </a:buClr>
                  <a:buFont typeface="Wingdings" pitchFamily="2" charset="2"/>
                  <a:buChar char="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uk-UA" sz="28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rPr>
                  <a:t>Головні риси моделі </a:t>
                </a:r>
                <a:r>
                  <a:rPr lang="uk-UA" sz="2800" b="1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rPr>
                  <a:t>Харрода-Домара</a:t>
                </a:r>
                <a:r>
                  <a:rPr lang="uk-UA" sz="28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rPr>
                  <a:t> </a:t>
                </a:r>
                <a:r>
                  <a:rPr lang="uk-UA" sz="2600" b="1" dirty="0" smtClean="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rPr>
                  <a:t>: </a:t>
                </a:r>
                <a:endParaRPr lang="uk-UA" sz="2600" b="1" dirty="0">
                  <a:solidFill>
                    <a:schemeClr val="tx1"/>
                  </a:solidFill>
                  <a:latin typeface="+mj-lt"/>
                  <a:ea typeface="+mj-ea"/>
                  <a:cs typeface="+mj-cs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uk-UA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Вирішальне значення для </a:t>
                </a:r>
                <a:r>
                  <a:rPr lang="uk-UA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економічного зростання </a:t>
                </a:r>
                <a:r>
                  <a:rPr lang="uk-UA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належить </a:t>
                </a:r>
                <a:r>
                  <a:rPr lang="uk-UA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капіталу та його збільшенню. </a:t>
                </a:r>
                <a:r>
                  <a:rPr lang="uk-UA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Праці </a:t>
                </a:r>
                <a:r>
                  <a:rPr lang="uk-UA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відводиться </a:t>
                </a:r>
                <a:r>
                  <a:rPr lang="uk-UA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допоміжна </a:t>
                </a:r>
                <a:r>
                  <a:rPr lang="uk-UA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роль. При зростанні капіталу пропорційно зростає праця:</a:t>
                </a:r>
                <a:endParaRPr lang="en-US" dirty="0" smtClean="0">
                  <a:solidFill>
                    <a:schemeClr val="tx2"/>
                  </a:solidFill>
                  <a:latin typeface="+mj-lt"/>
                  <a:ea typeface="+mj-ea"/>
                  <a:cs typeface="+mj-cs"/>
                </a:endParaRPr>
              </a:p>
              <a:p>
                <a:pPr marL="0" indent="0" algn="ctr">
                  <a:buNone/>
                </a:pPr>
                <a:r>
                  <a:rPr lang="uk-UA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b="1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+mj-ea"/>
                            <a:cs typeface="+mj-cs"/>
                          </a:rPr>
                        </m:ctrlPr>
                      </m:fPr>
                      <m:num>
                        <m:r>
                          <a:rPr lang="el-GR" b="1" i="0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+mj-ea"/>
                            <a:cs typeface="+mj-cs"/>
                          </a:rPr>
                          <m:t>𝚫</m:t>
                        </m:r>
                        <m:r>
                          <a:rPr lang="en-US" b="1" i="0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+mj-ea"/>
                            <a:cs typeface="+mj-cs"/>
                          </a:rPr>
                          <m:t>𝐋</m:t>
                        </m:r>
                      </m:num>
                      <m:den>
                        <m:r>
                          <a:rPr lang="el-GR" b="1" i="0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+mj-ea"/>
                            <a:cs typeface="+mj-cs"/>
                          </a:rPr>
                          <m:t>𝚫</m:t>
                        </m:r>
                        <m:r>
                          <a:rPr lang="en-US" b="1" i="0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+mj-ea"/>
                            <a:cs typeface="+mj-cs"/>
                          </a:rPr>
                          <m:t>𝐊</m:t>
                        </m:r>
                      </m:den>
                    </m:f>
                    <m:r>
                      <a:rPr lang="fr-FR" b="1" i="0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+mj-cs"/>
                      </a:rPr>
                      <m:t>=</m:t>
                    </m:r>
                    <m:r>
                      <a:rPr lang="en-US" b="1" i="0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+mj-cs"/>
                      </a:rPr>
                      <m:t>𝐜𝐨𝐧𝐬𝐭</m:t>
                    </m:r>
                  </m:oMath>
                </a14:m>
                <a:r>
                  <a:rPr lang="uk-UA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rPr>
                  <a:t> ;</a:t>
                </a:r>
                <a:endParaRPr lang="uk-UA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endParaRPr>
              </a:p>
              <a:p>
                <a:pPr marL="514350" indent="-514350">
                  <a:buFont typeface="+mj-lt"/>
                  <a:buAutoNum type="arabicPeriod" startAt="2"/>
                </a:pPr>
                <a:r>
                  <a:rPr lang="uk-UA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Технологічні зміни не враховуються; </a:t>
                </a:r>
              </a:p>
              <a:p>
                <a:pPr marL="514350" indent="-514350">
                  <a:buFont typeface="+mj-lt"/>
                  <a:buAutoNum type="arabicPeriod" startAt="2"/>
                </a:pPr>
                <a:r>
                  <a:rPr lang="uk-UA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Приймається, що</a:t>
                </a:r>
                <a:r>
                  <a:rPr lang="uk-UA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b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+mj-cs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+mj-cs"/>
                          </a:rPr>
                          <m:t>𝐊</m:t>
                        </m:r>
                      </m:num>
                      <m:den>
                        <m:r>
                          <a:rPr lang="en-US" b="1" i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+mj-cs"/>
                          </a:rPr>
                          <m:t>𝐘</m:t>
                        </m:r>
                      </m:den>
                    </m:f>
                    <m:r>
                      <a:rPr lang="fr-FR" b="1" i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+mj-cs"/>
                      </a:rPr>
                      <m:t>=</m:t>
                    </m:r>
                    <m:f>
                      <m:fPr>
                        <m:ctrlPr>
                          <a:rPr lang="fr-FR" b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+mj-cs"/>
                          </a:rPr>
                        </m:ctrlPr>
                      </m:fPr>
                      <m:num>
                        <m:r>
                          <a:rPr lang="el-GR" b="1" i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+mj-cs"/>
                          </a:rPr>
                          <m:t>𝚫</m:t>
                        </m:r>
                        <m:r>
                          <a:rPr lang="en-US" b="1" i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+mj-cs"/>
                          </a:rPr>
                          <m:t>𝐊</m:t>
                        </m:r>
                      </m:num>
                      <m:den>
                        <m:r>
                          <a:rPr lang="el-GR" b="1" i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+mj-cs"/>
                          </a:rPr>
                          <m:t>𝚫</m:t>
                        </m:r>
                        <m:r>
                          <a:rPr lang="en-US" b="1" i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+mj-cs"/>
                          </a:rPr>
                          <m:t>𝐘</m:t>
                        </m:r>
                      </m:den>
                    </m:f>
                    <m:r>
                      <a:rPr lang="uk-UA" b="1" i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+mj-cs"/>
                      </a:rPr>
                      <m:t>;</m:t>
                    </m:r>
                  </m:oMath>
                </a14:m>
                <a:endParaRPr lang="uk-UA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  <a:ea typeface="Cambria Math"/>
                  <a:cs typeface="+mj-cs"/>
                </a:endParaRPr>
              </a:p>
              <a:p>
                <a:pPr marL="514350" indent="-514350">
                  <a:buFont typeface="+mj-lt"/>
                  <a:buAutoNum type="arabicPeriod" startAt="2"/>
                </a:pPr>
                <a:r>
                  <a:rPr lang="uk-UA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Фактором стримування економічної активності (зростання) може бути сукупний попит </a:t>
                </a:r>
                <a:r>
                  <a:rPr lang="uk-UA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  <a:cs typeface="+mj-cs"/>
                  </a:rPr>
                  <a:t>(</a:t>
                </a:r>
                <a:r>
                  <a:rPr lang="en-US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  <a:cs typeface="+mj-cs"/>
                  </a:rPr>
                  <a:t>AD</a:t>
                </a:r>
                <a:r>
                  <a:rPr lang="uk-UA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  <a:cs typeface="+mj-cs"/>
                  </a:rPr>
                  <a:t>) ; </a:t>
                </a:r>
              </a:p>
              <a:p>
                <a:pPr marL="514350" indent="-514350">
                  <a:buFont typeface="+mj-lt"/>
                  <a:buAutoNum type="arabicPeriod" startAt="2"/>
                </a:pPr>
                <a:r>
                  <a:rPr lang="uk-UA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Економічне зростання розглядається як функція</a:t>
                </a:r>
                <a:r>
                  <a:rPr lang="uk-UA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: </a:t>
                </a:r>
                <a:r>
                  <a:rPr lang="uk-UA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а) граничної схильності до </a:t>
                </a:r>
                <a:r>
                  <a:rPr lang="uk-UA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заощаджень </a:t>
                </a:r>
                <a:r>
                  <a:rPr lang="uk-UA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  <a:cs typeface="+mj-cs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+mj-cs"/>
                          </a:rPr>
                        </m:ctrlPr>
                      </m:sSupPr>
                      <m:e>
                        <m:r>
                          <a:rPr lang="en-US" b="1" i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+mj-cs"/>
                          </a:rPr>
                          <m:t>𝐬</m:t>
                        </m:r>
                      </m:e>
                      <m:sup>
                        <m:r>
                          <a:rPr lang="en-US" b="1" i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+mj-cs"/>
                          </a:rPr>
                          <m:t>′</m:t>
                        </m:r>
                      </m:sup>
                    </m:sSup>
                  </m:oMath>
                </a14:m>
                <a:r>
                  <a:rPr lang="uk-UA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  <a:cs typeface="+mj-cs"/>
                  </a:rPr>
                  <a:t>); </a:t>
                </a:r>
                <a:r>
                  <a:rPr lang="uk-UA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  <a:cs typeface="+mj-cs"/>
                  </a:rPr>
                  <a:t> </a:t>
                </a:r>
                <a:r>
                  <a:rPr lang="uk-UA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б) співвідношенням</a:t>
                </a:r>
                <a:r>
                  <a:rPr lang="uk-UA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  <a:cs typeface="+mj-cs"/>
                  </a:rPr>
                  <a:t>: </a:t>
                </a:r>
                <a:endParaRPr lang="uk-UA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  <a:ea typeface="Cambria Math"/>
                  <a:cs typeface="+mj-cs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fr-FR" sz="3200" b="1" i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+mj-cs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+mj-cs"/>
                          </a:rPr>
                          <m:t>𝑲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+mj-cs"/>
                          </a:rPr>
                          <m:t>𝒀</m:t>
                        </m:r>
                      </m:den>
                    </m:f>
                  </m:oMath>
                </a14:m>
                <a:r>
                  <a:rPr lang="uk-UA" sz="3200" i="1" dirty="0" smtClean="0">
                    <a:solidFill>
                      <a:schemeClr val="tx2"/>
                    </a:solidFill>
                  </a:rPr>
                  <a:t> </a:t>
                </a:r>
                <a:r>
                  <a:rPr lang="uk-UA" sz="3200" i="1" dirty="0" smtClean="0">
                    <a:solidFill>
                      <a:schemeClr val="tx2"/>
                    </a:solidFill>
                  </a:rPr>
                  <a:t>, </a:t>
                </a:r>
                <a:r>
                  <a:rPr lang="uk-UA" dirty="0" smtClean="0">
                    <a:solidFill>
                      <a:schemeClr val="tx2"/>
                    </a:solidFill>
                  </a:rPr>
                  <a:t>де 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+mj-cs"/>
                      </a:rPr>
                      <m:t>𝐊</m:t>
                    </m:r>
                  </m:oMath>
                </a14:m>
                <a:r>
                  <a:rPr lang="uk-UA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  <a:cs typeface="+mj-cs"/>
                  </a:rPr>
                  <a:t> – </a:t>
                </a:r>
                <a:r>
                  <a:rPr lang="uk-UA" dirty="0" smtClean="0">
                    <a:solidFill>
                      <a:schemeClr val="tx2"/>
                    </a:solidFill>
                  </a:rPr>
                  <a:t>запас капіталу;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+mj-cs"/>
                      </a:rPr>
                      <m:t>𝒀</m:t>
                    </m:r>
                    <m:r>
                      <a:rPr lang="en-US" b="1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+mj-cs"/>
                      </a:rPr>
                      <m:t>−</m:t>
                    </m:r>
                  </m:oMath>
                </a14:m>
                <a:r>
                  <a:rPr lang="uk-UA" dirty="0" smtClean="0">
                    <a:solidFill>
                      <a:schemeClr val="tx2"/>
                    </a:solidFill>
                  </a:rPr>
                  <a:t> створений продукт;</a:t>
                </a:r>
                <a:endParaRPr lang="uk-UA" dirty="0">
                  <a:solidFill>
                    <a:schemeClr val="tx2"/>
                  </a:solidFill>
                </a:endParaRPr>
              </a:p>
              <a:p>
                <a:pPr marL="514350" indent="-514350">
                  <a:buFont typeface="+mj-lt"/>
                  <a:buAutoNum type="arabicPeriod" startAt="2"/>
                </a:pPr>
                <a:endParaRPr lang="uk-UA" sz="2600" b="1" dirty="0">
                  <a:solidFill>
                    <a:schemeClr val="tx2"/>
                  </a:solidFill>
                  <a:latin typeface="+mj-lt"/>
                  <a:ea typeface="+mj-ea"/>
                  <a:cs typeface="+mj-cs"/>
                </a:endParaRPr>
              </a:p>
              <a:p>
                <a:pPr marL="0" indent="0">
                  <a:buNone/>
                </a:pPr>
                <a:endParaRPr lang="uk-UA" sz="26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</a:endParaRPr>
              </a:p>
            </p:txBody>
          </p:sp>
        </mc:Choice>
        <mc:Fallback>
          <p:sp>
            <p:nvSpPr>
              <p:cNvPr id="3" name="Объект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16632"/>
                <a:ext cx="9036496" cy="6480720"/>
              </a:xfrm>
              <a:prstGeom prst="rect">
                <a:avLst/>
              </a:prstGeom>
              <a:blipFill rotWithShape="1">
                <a:blip r:embed="rId3"/>
                <a:stretch>
                  <a:fillRect l="-1080" t="-941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779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3142</TotalTime>
  <Words>1788</Words>
  <Application>Microsoft Office PowerPoint</Application>
  <PresentationFormat>Экран (4:3)</PresentationFormat>
  <Paragraphs>337</Paragraphs>
  <Slides>20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Паркет</vt:lpstr>
      <vt:lpstr>ЕКОНОМІЧНА ТЕОРІЯ</vt:lpstr>
      <vt:lpstr>            Тема 16. Економічне зростання</vt:lpstr>
      <vt:lpstr>        16.1. Зміст, показники, фактори та типи  економічного зростання</vt:lpstr>
      <vt:lpstr>Основні показники економічного зростання</vt:lpstr>
      <vt:lpstr>Фактори економічного зростання</vt:lpstr>
      <vt:lpstr>Презентация PowerPoint</vt:lpstr>
      <vt:lpstr>Типи економічного зростання</vt:lpstr>
      <vt:lpstr>  8.2. Неокейнсіанська модель економічного зростання Харрода-Домара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Обрахунок номінального ВВП України  (у цінах 2006 року) </vt:lpstr>
      <vt:lpstr>Динаміка розвитку економіки України за моделлю Р. Харрода (розрахунок Надії Максимчук)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ЕКОНОМІЧНА ТЕОРІЯ</dc:title>
  <dc:creator>Юрій У</dc:creator>
  <cp:lastModifiedBy>Юрій У</cp:lastModifiedBy>
  <cp:revision>232</cp:revision>
  <dcterms:created xsi:type="dcterms:W3CDTF">2022-09-14T17:34:50Z</dcterms:created>
  <dcterms:modified xsi:type="dcterms:W3CDTF">2026-04-28T16:00:16Z</dcterms:modified>
</cp:coreProperties>
</file>