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0"/>
  </p:handout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4" r:id="rId12"/>
    <p:sldId id="276" r:id="rId13"/>
    <p:sldId id="278" r:id="rId14"/>
    <p:sldId id="275" r:id="rId15"/>
    <p:sldId id="272" r:id="rId16"/>
    <p:sldId id="281" r:id="rId17"/>
    <p:sldId id="284" r:id="rId18"/>
    <p:sldId id="285" r:id="rId19"/>
    <p:sldId id="286" r:id="rId20"/>
    <p:sldId id="287" r:id="rId21"/>
    <p:sldId id="288" r:id="rId22"/>
    <p:sldId id="318" r:id="rId23"/>
    <p:sldId id="289" r:id="rId24"/>
    <p:sldId id="290" r:id="rId25"/>
    <p:sldId id="301" r:id="rId26"/>
    <p:sldId id="302" r:id="rId27"/>
    <p:sldId id="303" r:id="rId28"/>
    <p:sldId id="304" r:id="rId29"/>
    <p:sldId id="305" r:id="rId30"/>
    <p:sldId id="319" r:id="rId31"/>
    <p:sldId id="306" r:id="rId32"/>
    <p:sldId id="317" r:id="rId33"/>
    <p:sldId id="311" r:id="rId34"/>
    <p:sldId id="315" r:id="rId35"/>
    <p:sldId id="316" r:id="rId36"/>
    <p:sldId id="292" r:id="rId37"/>
    <p:sldId id="293" r:id="rId38"/>
    <p:sldId id="294" r:id="rId39"/>
  </p:sldIdLst>
  <p:sldSz cx="9144000" cy="6858000" type="screen4x3"/>
  <p:notesSz cx="6815138" cy="99441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40" autoAdjust="0"/>
  </p:normalViewPr>
  <p:slideViewPr>
    <p:cSldViewPr>
      <p:cViewPr varScale="1">
        <p:scale>
          <a:sx n="91" d="100"/>
          <a:sy n="91" d="100"/>
        </p:scale>
        <p:origin x="121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3226" cy="497205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60335" y="0"/>
            <a:ext cx="2953226" cy="497205"/>
          </a:xfrm>
          <a:prstGeom prst="rect">
            <a:avLst/>
          </a:prstGeom>
        </p:spPr>
        <p:txBody>
          <a:bodyPr vert="horz" lIns="91184" tIns="45592" rIns="91184" bIns="45592" rtlCol="0"/>
          <a:lstStyle>
            <a:lvl1pPr algn="r">
              <a:defRPr sz="1200"/>
            </a:lvl1pPr>
          </a:lstStyle>
          <a:p>
            <a:fld id="{41827C7B-F67B-426F-9FF7-4A4B578B9882}" type="datetimeFigureOut">
              <a:rPr lang="uk-UA" smtClean="0"/>
              <a:pPr/>
              <a:t>28.02.2026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53226" cy="497205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60335" y="9445169"/>
            <a:ext cx="2953226" cy="497205"/>
          </a:xfrm>
          <a:prstGeom prst="rect">
            <a:avLst/>
          </a:prstGeom>
        </p:spPr>
        <p:txBody>
          <a:bodyPr vert="horz" lIns="91184" tIns="45592" rIns="91184" bIns="45592" rtlCol="0" anchor="b"/>
          <a:lstStyle>
            <a:lvl1pPr algn="r">
              <a:defRPr sz="1200"/>
            </a:lvl1pPr>
          </a:lstStyle>
          <a:p>
            <a:fld id="{591DCEDC-A79F-47CB-8334-78D47A116363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36364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124CD-8582-42CD-B8B2-187987D50E9F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5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A4C496AA-E9C2-4D58-B2B1-68DDCDB1386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69680-3597-46EB-895D-10174C03FE27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103A-0E2D-43F8-B5D9-8452EF494AE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EFEF21-463F-4AC4-B176-831D82B74B22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8E79E-4B3A-4D2D-8C9C-93597CA65BA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D9D5AF-2CA3-453C-AC70-4448D8CB9B66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5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4DDBA-2EC3-4502-BAB7-713C3C01145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DF89F-0B55-4E0E-ABA1-7CBF813C78D8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C1E772"/>
                </a:solidFill>
              </a:defRPr>
            </a:lvl1pPr>
          </a:lstStyle>
          <a:p>
            <a:pPr>
              <a:defRPr/>
            </a:pPr>
            <a:fld id="{B813D6DF-E345-4264-828E-E9347CCD970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D0453-C6D3-40E1-985D-8D5C775BA638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E3092-A760-4165-A6B7-240F1FABB5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1140B-7BD0-435F-A286-92CA8097B153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8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C7627-5AC0-40E6-B641-15ABFECEBCF7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A147F7-C44D-44CD-A4D8-06D574DF8AFA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4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F92F0-CE56-4960-AA5B-423950C898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C16D6-EAB3-4F63-BAC9-605E737EF11B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3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72A9-83C1-452E-9985-56982CEF7F4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1D83B-C1DD-452D-AB3C-F0B7923F0448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6" name="Місце для нижнього колонтитула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F1A07-1545-472A-8ACA-1D0ECD92471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кутник з одним вирізаним округленим кут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кутний трикутник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ілінія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uk-UA" noProof="0"/>
              <a:t>Клацніть піктограму, щоб додати зображення</a:t>
            </a:r>
            <a:endParaRPr lang="en-US" noProof="0" dirty="0"/>
          </a:p>
        </p:txBody>
      </p:sp>
      <p:sp>
        <p:nvSpPr>
          <p:cNvPr id="9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88DDD6-54AE-4D4C-B587-3A6F5CCFC7A2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10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D0A359-79C8-44B2-9884-21E3B9A10A3F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іліні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Місце для заголовка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9" name="Місце для тексту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D8D210D-8B6C-4ED7-B097-8E192FD3D792}" type="datetimeFigureOut">
              <a:rPr lang="uk-UA"/>
              <a:pPr>
                <a:defRPr/>
              </a:pPr>
              <a:t>28.02.2026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B3A2A"/>
                </a:solidFill>
                <a:latin typeface="Constantia" pitchFamily="18" charset="0"/>
              </a:defRPr>
            </a:lvl1pPr>
          </a:lstStyle>
          <a:p>
            <a:pPr>
              <a:defRPr/>
            </a:pPr>
            <a:fld id="{0676A5D3-583A-4FE1-83C5-71148DD8EF5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grpSp>
        <p:nvGrpSpPr>
          <p:cNvPr id="2" name="Групувати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іліні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іліні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9C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68007F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7664" y="1268760"/>
            <a:ext cx="612068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err="1"/>
              <a:t>Лекц</a:t>
            </a:r>
            <a:r>
              <a:rPr lang="uk-UA" sz="4000" b="1" dirty="0"/>
              <a:t>і</a:t>
            </a:r>
            <a:r>
              <a:rPr lang="ru-RU" sz="4000" b="1" dirty="0"/>
              <a:t>я 5. </a:t>
            </a:r>
            <a:r>
              <a:rPr lang="ru-RU" sz="4000" b="1" dirty="0" err="1"/>
              <a:t>Оцінка</a:t>
            </a:r>
            <a:r>
              <a:rPr lang="ru-RU" sz="4000" b="1" dirty="0"/>
              <a:t> </a:t>
            </a:r>
            <a:r>
              <a:rPr lang="ru-RU" sz="4000" b="1" dirty="0" err="1"/>
              <a:t>фінансового</a:t>
            </a:r>
            <a:r>
              <a:rPr lang="ru-RU" sz="4000" b="1" dirty="0"/>
              <a:t> стану </a:t>
            </a:r>
            <a:r>
              <a:rPr lang="ru-RU" sz="4000" b="1" dirty="0" err="1"/>
              <a:t>підприємства</a:t>
            </a:r>
            <a:endParaRPr lang="ru-RU" sz="4000" b="1" dirty="0"/>
          </a:p>
          <a:p>
            <a:pPr algn="ctr"/>
            <a:r>
              <a:rPr lang="ru-RU" dirty="0" err="1"/>
              <a:t>Фінансовий</a:t>
            </a:r>
            <a:r>
              <a:rPr lang="ru-RU" dirty="0"/>
              <a:t> стан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 та методика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. </a:t>
            </a:r>
            <a:r>
              <a:rPr lang="ru-RU" dirty="0" err="1"/>
              <a:t>Платоспроможність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 та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. </a:t>
            </a:r>
            <a:r>
              <a:rPr lang="ru-RU" dirty="0" err="1"/>
              <a:t>Ліквідність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 та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. </a:t>
            </a:r>
            <a:r>
              <a:rPr lang="ru-RU" dirty="0" err="1"/>
              <a:t>Фактори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впливають</a:t>
            </a:r>
            <a:r>
              <a:rPr lang="ru-RU" dirty="0"/>
              <a:t> на стан </a:t>
            </a:r>
            <a:r>
              <a:rPr lang="ru-RU" dirty="0" err="1"/>
              <a:t>ліквідності</a:t>
            </a:r>
            <a:r>
              <a:rPr lang="ru-RU" dirty="0"/>
              <a:t>.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стійкість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сутність</a:t>
            </a:r>
            <a:r>
              <a:rPr lang="ru-RU" dirty="0"/>
              <a:t>, </a:t>
            </a:r>
            <a:r>
              <a:rPr lang="ru-RU" dirty="0" err="1"/>
              <a:t>види</a:t>
            </a:r>
            <a:r>
              <a:rPr lang="ru-RU" dirty="0"/>
              <a:t>, </a:t>
            </a:r>
            <a:r>
              <a:rPr lang="ru-RU" dirty="0" err="1"/>
              <a:t>показники</a:t>
            </a:r>
            <a:r>
              <a:rPr lang="ru-RU" dirty="0"/>
              <a:t> та порядок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розрахунку</a:t>
            </a:r>
            <a:r>
              <a:rPr lang="ru-RU" dirty="0"/>
              <a:t>. Комплексна </a:t>
            </a:r>
            <a:r>
              <a:rPr lang="ru-RU" dirty="0" err="1"/>
              <a:t>оцінка</a:t>
            </a:r>
            <a:r>
              <a:rPr lang="ru-RU" dirty="0"/>
              <a:t> </a:t>
            </a:r>
            <a:r>
              <a:rPr lang="ru-RU" dirty="0" err="1"/>
              <a:t>фінансового</a:t>
            </a:r>
            <a:r>
              <a:rPr lang="ru-RU" dirty="0"/>
              <a:t> стану </a:t>
            </a:r>
            <a:r>
              <a:rPr lang="ru-RU" dirty="0" err="1"/>
              <a:t>підприємства</a:t>
            </a:r>
            <a:r>
              <a:rPr lang="ru-RU" dirty="0"/>
              <a:t>.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стратегія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 </a:t>
            </a:r>
            <a:r>
              <a:rPr lang="ru-RU" dirty="0" err="1"/>
              <a:t>підприємства</a:t>
            </a:r>
            <a:r>
              <a:rPr lang="ru-RU" dirty="0"/>
              <a:t>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та </a:t>
            </a:r>
            <a:r>
              <a:rPr lang="ru-RU" dirty="0" err="1"/>
              <a:t>задачі</a:t>
            </a:r>
            <a:r>
              <a:rPr lang="ru-RU" dirty="0"/>
              <a:t>.</a:t>
            </a:r>
            <a:endParaRPr lang="uk-UA" dirty="0"/>
          </a:p>
          <a:p>
            <a:pPr algn="ctr"/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200159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4002537"/>
              </p:ext>
            </p:extLst>
          </p:nvPr>
        </p:nvGraphicFramePr>
        <p:xfrm>
          <a:off x="467544" y="861864"/>
          <a:ext cx="8280920" cy="5431917"/>
        </p:xfrm>
        <a:graphic>
          <a:graphicData uri="http://schemas.openxmlformats.org/drawingml/2006/table">
            <a:tbl>
              <a:tblPr/>
              <a:tblGrid>
                <a:gridCol w="10259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54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Внутрішні: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spc="-40" dirty="0" err="1">
                          <a:effectLst/>
                          <a:latin typeface="Times New Roman"/>
                          <a:ea typeface="Times New Roman"/>
                        </a:rPr>
                        <a:t>Праців-ники</a:t>
                      </a:r>
                      <a:r>
                        <a:rPr lang="uk-UA" sz="1600" spc="-60" dirty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uk-UA" sz="1600" dirty="0" err="1">
                          <a:effectLst/>
                          <a:latin typeface="Times New Roman"/>
                          <a:ea typeface="Times New Roman"/>
                        </a:rPr>
                        <a:t>підпри-ємства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динаміки обсягу продаж, витрат на виробництво продукції, виконання виробничих завдань.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Дотримання трудового законодавства з оплати праці.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Надання трудових і соціальних пільг за рахунок чистого прибутку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Власники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доцільності проведених витрат і досягнутих фінансових результатів, фінансової стійкості та конкурентоспроможності, можливостей і перспектив подальшого розвитку ефективності використання залучених засобів.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Виявлених збитків, невиробничих витрат і втрат.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Складання обґрунтованих прогнозів фінансової стійкості.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стабільності фінансового стану і майбутніх перспектив збереження стабільного розвитку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 err="1">
                          <a:effectLst/>
                          <a:latin typeface="Times New Roman"/>
                          <a:ea typeface="Times New Roman"/>
                        </a:rPr>
                        <a:t>Акціоне-ри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складу управлінських витрат і оцінка їх доцільності.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формування прибутку, що залишається для виплати дивідендів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збитків, непродуктивних витрат і втрат.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Структурний аналіз витрачання прибутку на накопичення та використання.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ефективності дивідендної політики, що здійснюється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 err="1">
                          <a:effectLst/>
                          <a:latin typeface="Times New Roman"/>
                          <a:ea typeface="Times New Roman"/>
                        </a:rPr>
                        <a:t>Проф-спілки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Інформація для визначення вимог щодо заробітної плати та умов трудових угод.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тенденцій розвитку галузі, до якої відноситься підприємство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4046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51519" y="433209"/>
            <a:ext cx="86409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Продовження табл. 1. </a:t>
            </a:r>
            <a:endParaRPr kumimoji="0" lang="uk-UA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8509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411531"/>
              </p:ext>
            </p:extLst>
          </p:nvPr>
        </p:nvGraphicFramePr>
        <p:xfrm>
          <a:off x="2268876" y="1629366"/>
          <a:ext cx="4835525" cy="35947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8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1435">
                <a:tc>
                  <a:txBody>
                    <a:bodyPr/>
                    <a:lstStyle/>
                    <a:p>
                      <a:pPr algn="ctr">
                        <a:lnSpc>
                          <a:spcPct val="105000"/>
                        </a:lnSpc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uk-UA" sz="2400" i="1" dirty="0">
                          <a:effectLst/>
                          <a:latin typeface="Times New Roman"/>
                          <a:ea typeface="Times New Roman"/>
                        </a:rPr>
                        <a:t>А = П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6195" indent="348615"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95537" y="362362"/>
            <a:ext cx="8352928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/>
            <a:r>
              <a:rPr lang="uk-UA" sz="2800" b="1" i="1" dirty="0"/>
              <a:t>Взаємозв’язки, притаманні балансу:</a:t>
            </a:r>
            <a:endParaRPr lang="uk-UA" sz="2800" b="1" dirty="0"/>
          </a:p>
          <a:p>
            <a:pPr marL="0" marR="0" lvl="0" indent="3492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 Сума підсумків всіх розділів активу балансу дорівнює сумі підсумків всіх розділів його пасивів.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875714"/>
              </p:ext>
            </p:extLst>
          </p:nvPr>
        </p:nvGraphicFramePr>
        <p:xfrm>
          <a:off x="1967769" y="3285550"/>
          <a:ext cx="4835525" cy="35947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8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indent="348615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  <a:latin typeface="Times New Roman"/>
                          <a:ea typeface="Times New Roman"/>
                        </a:rPr>
                        <a:t>АІ ≤ ПІ,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6195" indent="348615"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9552" y="2084655"/>
            <a:ext cx="8208914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92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 Сума власних засобів нормально функціонуючого підприємства, як правило перевищує величину необоротних активів.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3646765"/>
            <a:ext cx="8064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де АІ – підсумок 1-го розділу активу балансу підприємства, ПІ – підсумок 1-го розділу пасиву балансу підприємства.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700817"/>
              </p:ext>
            </p:extLst>
          </p:nvPr>
        </p:nvGraphicFramePr>
        <p:xfrm>
          <a:off x="2051720" y="5373782"/>
          <a:ext cx="4835525" cy="359474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282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0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indent="348615" algn="ct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r>
                        <a:rPr lang="uk-UA" sz="2400" i="1" dirty="0">
                          <a:effectLst/>
                          <a:latin typeface="Times New Roman"/>
                          <a:ea typeface="Times New Roman"/>
                        </a:rPr>
                        <a:t>А(ІІ + ІІІ) &gt; П (ІІ +ІІІ + ІV),</a:t>
                      </a: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36195" indent="348615" algn="r">
                        <a:lnSpc>
                          <a:spcPct val="105000"/>
                        </a:lnSpc>
                        <a:spcAft>
                          <a:spcPts val="0"/>
                        </a:spcAft>
                      </a:pPr>
                      <a:endParaRPr lang="uk-UA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539552" y="4398203"/>
            <a:ext cx="821979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492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 Загальна сума оборотних активів перевищує величину залученого капіталу.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7" y="5807005"/>
            <a:ext cx="80648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де А(ІІ + ІІІ) – підсумки 2-го та 3-го розділів активу балансу підприємства, П(ІІ + ІІІ+ІV) – підсумки 2-го, 3-го і 4-го розділів пасиву балансу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1178493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218232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Інструментарій фінансового аналізу</a:t>
            </a:r>
          </a:p>
          <a:p>
            <a:pPr lvl="0"/>
            <a:endParaRPr lang="uk-UA" sz="2400" b="1" i="1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 Абсолютні показники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оцінка найважливіших результативних статей звітності (доходів, чистого прибутку, суми активів, величини власного капіталу, зобов’язань тощо); дозволяє оцінити статті звітності в статиці та динаміці;</a:t>
            </a:r>
          </a:p>
          <a:p>
            <a:pPr lvl="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2. Відносні показники (коефіцієнти) –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розрахунок співвідношень між окремими статтями звітності, визначення взаємозв’язку між показниками</a:t>
            </a:r>
            <a:endParaRPr lang="uk-UA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2798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772816"/>
            <a:ext cx="741682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3. Горизонтальний аналіз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надає можливість виявити тенденції зміни окремих статей (груп статей) звітності в динаміці;</a:t>
            </a:r>
          </a:p>
          <a:p>
            <a:pPr lvl="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Вертикальний аналіз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розрахунок структури підсумкових і проміжних статей звітності та складання динамічних рядів; </a:t>
            </a:r>
          </a:p>
        </p:txBody>
      </p:sp>
    </p:spTree>
    <p:extLst>
      <p:ext uri="{BB962C8B-B14F-4D97-AF65-F5344CB8AC3E}">
        <p14:creationId xmlns:p14="http://schemas.microsoft.com/office/powerpoint/2010/main" val="19543712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515556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Фінансовий аналіз проводиться у два етапи: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buAutoNum type="arabicPeriod"/>
            </a:pP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Експрес-аналіз фінансово-майнового стану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призначений для простої і наочної оцінки фінансового стану суб’єкта господарювання</a:t>
            </a: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342900" lvl="0" indent="-342900" algn="just">
              <a:buAutoNum type="arabicPeriod"/>
            </a:pPr>
            <a:endParaRPr lang="uk-UA" sz="2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AutoNum type="arabicPeriod"/>
            </a:pP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Поглиблений фінансовий аналіз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передбачає детальну характеристику підприємства, результатів його діяльності у звітному періоді, а також прогноз розвитку</a:t>
            </a:r>
            <a:r>
              <a:rPr lang="uk-UA" sz="2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378394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71600" y="908720"/>
            <a:ext cx="7272808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Етап 1. Експрес-аналіз фінансово-майнового стану</a:t>
            </a:r>
          </a:p>
          <a:p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Основним завданням експрес-аналізу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є проведення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загальної оцінки фінансово-майнового стану 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суб’єкта господарювання, виявлення основних тенденцій його зміни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Експрес-аналіз проводиться за даними фінансової звітності, а отже, орієнтований в основному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на зовнішніх користувачів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74890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56084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Етапи експрес-аналізу: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Етап 1. Підготовчий.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1.1.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Перевірка джерел інформації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це аналітична процедура, під час якої встановлюється достовірність і повнота наданої інформаційної бази.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1.2. Ознайомлення з висновком аудитора (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підтвердження достовірності наданої інформаційної бази.  Розкриття частини показників діяльності підприємства у аудиторському висновку). </a:t>
            </a:r>
          </a:p>
        </p:txBody>
      </p:sp>
    </p:spTree>
    <p:extLst>
      <p:ext uri="{BB962C8B-B14F-4D97-AF65-F5344CB8AC3E}">
        <p14:creationId xmlns:p14="http://schemas.microsoft.com/office/powerpoint/2010/main" val="3552628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2426112"/>
            <a:ext cx="7272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1.3.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Опрацювання облікової політики суб’єкта господарювання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Показники діяльності підприємства залежать від обраних елементів облікової політики і, відповідно, можуть змінюватися зі зміною її положень.</a:t>
            </a:r>
          </a:p>
        </p:txBody>
      </p:sp>
    </p:spTree>
    <p:extLst>
      <p:ext uri="{BB962C8B-B14F-4D97-AF65-F5344CB8AC3E}">
        <p14:creationId xmlns:p14="http://schemas.microsoft.com/office/powerpoint/2010/main" val="12624641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052736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2. Ознайомлення з даними балансу</a:t>
            </a:r>
          </a:p>
          <a:p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2.1. 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Загальне ознайомлення з даними балансу. 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Оцінюється зміна </a:t>
            </a:r>
            <a:r>
              <a:rPr lang="uk-UA" sz="2800" i="1" dirty="0">
                <a:latin typeface="Times New Roman" pitchFamily="18" charset="0"/>
                <a:cs typeface="Times New Roman" pitchFamily="18" charset="0"/>
              </a:rPr>
              <a:t>валюти балансу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, формується уявлення про діяльність підприємства, виявляються зміни у складі майна та джерелах його утворення, встановлюються зв’язки між різними показниками. Будується аналітичний баланс.</a:t>
            </a:r>
          </a:p>
        </p:txBody>
      </p:sp>
    </p:spTree>
    <p:extLst>
      <p:ext uri="{BB962C8B-B14F-4D97-AF65-F5344CB8AC3E}">
        <p14:creationId xmlns:p14="http://schemas.microsoft.com/office/powerpoint/2010/main" val="1393608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55633"/>
            <a:ext cx="74888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Аналітичний баланс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підприємства формується шляхом перегрупування  та / або  агрегування окремих статей, розділів балансу для надання балансу форми, придатної для аналізу,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що сприяє: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- підвищенню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реальності балансових оцінок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(врахування впливу інфляційного фактору);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наданню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наочності у виявленні взаємозв’язків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та закономірностей, властивих даному суб’єкту;</a:t>
            </a:r>
          </a:p>
          <a:p>
            <a:pPr marL="342900" lvl="0" indent="-342900" algn="just">
              <a:buFontTx/>
              <a:buChar char="-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забезпечення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можливості просторово-часових співставлень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lvl="0" indent="-342900" algn="just">
              <a:buFontTx/>
              <a:buChar char="-"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полегшенню розрахунку основних аналітичних показників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та коефіцієнтів.</a:t>
            </a:r>
          </a:p>
        </p:txBody>
      </p:sp>
    </p:spTree>
    <p:extLst>
      <p:ext uri="{BB962C8B-B14F-4D97-AF65-F5344CB8AC3E}">
        <p14:creationId xmlns:p14="http://schemas.microsoft.com/office/powerpoint/2010/main" val="24577527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61364613"/>
              </p:ext>
            </p:extLst>
          </p:nvPr>
        </p:nvGraphicFramePr>
        <p:xfrm>
          <a:off x="467544" y="1268760"/>
          <a:ext cx="8208912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5" name="Picture" r:id="rId2" imgW="4721352" imgH="1801368" progId="Word.Picture.8">
                  <p:embed/>
                </p:oleObj>
              </mc:Choice>
              <mc:Fallback>
                <p:oleObj name="Picture" r:id="rId2" imgW="4721352" imgH="1801368" progId="Word.Picture.8">
                  <p:embed/>
                  <p:pic>
                    <p:nvPicPr>
                      <p:cNvPr id="0" name="Picture 1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268760"/>
                        <a:ext cx="8208912" cy="345638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47108" y="4941168"/>
            <a:ext cx="60446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1.</a:t>
            </a:r>
            <a:r>
              <a:rPr kumimoji="0" lang="uk-UA" sz="28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Складові економічного аналізу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2189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424320"/>
              </p:ext>
            </p:extLst>
          </p:nvPr>
        </p:nvGraphicFramePr>
        <p:xfrm>
          <a:off x="323528" y="1244688"/>
          <a:ext cx="8496945" cy="492937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8323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3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73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4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89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441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1988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Розділи балансу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На початок періоду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На кінець періоду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Відхилення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сума, тис. грн.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питома вага, 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абсолют-не</a:t>
                      </a: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,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тис. 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грн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>
                          <a:effectLst/>
                          <a:latin typeface="Times New Roman"/>
                          <a:ea typeface="Times New Roman"/>
                        </a:rPr>
                        <a:t>відносне,%</a:t>
                      </a: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i="1" dirty="0">
                          <a:effectLst/>
                          <a:latin typeface="Times New Roman"/>
                          <a:ea typeface="Times New Roman"/>
                        </a:rPr>
                        <a:t>пунктів </a:t>
                      </a:r>
                      <a:r>
                        <a:rPr lang="uk-UA" sz="1400" i="1" dirty="0" err="1">
                          <a:effectLst/>
                          <a:latin typeface="Times New Roman"/>
                          <a:ea typeface="Times New Roman"/>
                        </a:rPr>
                        <a:t>струк-тури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Актив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1. Необоротні 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2. Оборотні активи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3. Необоротні</a:t>
                      </a:r>
                      <a:r>
                        <a:rPr lang="uk-UA" sz="1400" baseline="0" dirty="0">
                          <a:effectLst/>
                          <a:latin typeface="Times New Roman"/>
                          <a:ea typeface="Times New Roman"/>
                        </a:rPr>
                        <a:t> активи, утримувані для продажу, та групи вибуття</a:t>
                      </a: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gridSpan="8"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1" dirty="0">
                          <a:effectLst/>
                          <a:latin typeface="Times New Roman"/>
                        </a:rPr>
                        <a:t>Пасив балансу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Times New Roman"/>
                          <a:ea typeface="Times New Roman"/>
                        </a:rPr>
                        <a:t>1. Власний </a:t>
                      </a: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капітал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2. Довгострокові  зобов’язання і забезпечення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Times New Roman"/>
                          <a:ea typeface="Times New Roman"/>
                        </a:rPr>
                        <a:t>3. Поточні зобов’язання і забезпечення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4. Зобов’язання, пов’язані з </a:t>
                      </a:r>
                      <a:r>
                        <a:rPr lang="uk-UA" sz="1400" kern="1200" dirty="0" err="1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необо-ротними</a:t>
                      </a:r>
                      <a:r>
                        <a:rPr lang="uk-UA" sz="1400" kern="1200" dirty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активами, утримуваними для продажу, та групами вибуття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uk-UA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87624" y="586230"/>
            <a:ext cx="6111436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342792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Таблиця 2.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Аналітичний баланс підприємства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1945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30317"/>
            <a:ext cx="7488832" cy="46320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2.2. Оцінка ознак “нормального” балансу 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валюта балансу в кінці звітного періоду збільшилася порівняно з початком;</a:t>
            </a:r>
          </a:p>
          <a:p>
            <a:pPr marL="457200" indent="-457200" algn="ctr"/>
            <a:endParaRPr lang="uk-UA" sz="15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ВБ ↑</a:t>
            </a:r>
          </a:p>
          <a:p>
            <a:pPr algn="just"/>
            <a:endParaRPr lang="uk-UA" sz="15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темпи приросту оборотних активів вищі, ніж темпи приросту необоротних активів;</a:t>
            </a:r>
          </a:p>
          <a:p>
            <a:pPr lvl="0" algn="just"/>
            <a:endParaRPr lang="uk-UA" sz="1500" dirty="0"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>
                <a:latin typeface="Times New Roman" pitchFamily="18" charset="0"/>
                <a:cs typeface="Times New Roman" pitchFamily="18" charset="0"/>
              </a:rPr>
              <a:t>ОбА</a:t>
            </a:r>
            <a:r>
              <a:rPr lang="uk-UA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&gt;</a:t>
            </a:r>
            <a:r>
              <a:rPr lang="uk-UA" sz="1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400" dirty="0" err="1">
                <a:latin typeface="Times New Roman" pitchFamily="18" charset="0"/>
                <a:cs typeface="Times New Roman" pitchFamily="18" charset="0"/>
              </a:rPr>
              <a:t>НА</a:t>
            </a:r>
            <a:endParaRPr lang="uk-UA" sz="1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505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928670"/>
            <a:ext cx="7000924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3) власний капітал підприємства перевищує залучений і темпи його приросту вищі, ніж темпи приросту залученого капіталу;</a:t>
            </a:r>
          </a:p>
          <a:p>
            <a:pPr lvl="0" algn="just"/>
            <a:endParaRPr lang="uk-UA" sz="15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ВК &gt; ЗК</a:t>
            </a:r>
          </a:p>
          <a:p>
            <a:pPr lvl="0" algn="ctr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>
                <a:latin typeface="Times New Roman" pitchFamily="18" charset="0"/>
                <a:cs typeface="Times New Roman" pitchFamily="18" charset="0"/>
              </a:rPr>
              <a:t>ВК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&gt;  Т</a:t>
            </a:r>
            <a:r>
              <a:rPr lang="uk-UA" sz="1000" dirty="0">
                <a:latin typeface="Times New Roman" pitchFamily="18" charset="0"/>
                <a:cs typeface="Times New Roman" pitchFamily="18" charset="0"/>
              </a:rPr>
              <a:t>ЗК</a:t>
            </a:r>
          </a:p>
          <a:p>
            <a:pPr lvl="0" algn="just"/>
            <a:endParaRPr lang="uk-UA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4) темпи приросту дебіторської і кредиторської заборгованості врівноважують один одного.</a:t>
            </a:r>
          </a:p>
          <a:p>
            <a:pPr lvl="0" algn="just"/>
            <a:endParaRPr lang="uk-UA" sz="15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uk-UA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≈ Т</a:t>
            </a:r>
            <a:r>
              <a:rPr lang="uk-UA" sz="1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КЗ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424965"/>
            <a:ext cx="741682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2.3. 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Виявлення явних або завуальованих недоліків у роботі підприємства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 (“хворі” статті звітності):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 algn="just"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статті, що свідчать про незадовільну роботу підприємства у звітному періоді та внаслідок цього нестабільний фінансовий стан (</a:t>
            </a:r>
            <a:r>
              <a:rPr lang="uk-UA" sz="2400" u="sng" dirty="0">
                <a:latin typeface="Times New Roman" pitchFamily="18" charset="0"/>
                <a:cs typeface="Times New Roman" pitchFamily="18" charset="0"/>
              </a:rPr>
              <a:t>збитки, прострочені векселі, прострочена кредиторська заборгованість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457200" lvl="0" indent="-457200" algn="just">
              <a:buAutoNum type="arabicParenR"/>
            </a:pP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AutoNum type="arabicParenR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статті, що свідчать про певні недоліки в роботі підприємства (неблагополучні співвідношення між окремими статтями).</a:t>
            </a:r>
          </a:p>
        </p:txBody>
      </p:sp>
    </p:spTree>
    <p:extLst>
      <p:ext uri="{BB962C8B-B14F-4D97-AF65-F5344CB8AC3E}">
        <p14:creationId xmlns:p14="http://schemas.microsoft.com/office/powerpoint/2010/main" val="11458209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1" y="386661"/>
            <a:ext cx="7560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3.  Ознайомлення з основними показниками діяльності підприємства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0428621"/>
              </p:ext>
            </p:extLst>
          </p:nvPr>
        </p:nvGraphicFramePr>
        <p:xfrm>
          <a:off x="323529" y="1415752"/>
          <a:ext cx="8568952" cy="5196840"/>
        </p:xfrm>
        <a:graphic>
          <a:graphicData uri="http://schemas.openxmlformats.org/drawingml/2006/table">
            <a:tbl>
              <a:tblPr/>
              <a:tblGrid>
                <a:gridCol w="411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328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4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№ з/п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>
                          <a:effectLst/>
                          <a:latin typeface="Times New Roman"/>
                          <a:ea typeface="Times New Roman"/>
                        </a:rPr>
                        <a:t>Напрям аналізу</a:t>
                      </a:r>
                      <a:endParaRPr lang="uk-UA" sz="17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i="1" dirty="0">
                          <a:effectLst/>
                          <a:latin typeface="Times New Roman"/>
                          <a:ea typeface="Times New Roman"/>
                        </a:rPr>
                        <a:t>Показники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майнового стану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Загальна сума засобів, що знаходяться у розпорядженні підприємства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Величина основних засобів та їх частка в загальній сумі активів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зносу основних засобів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</a:t>
                      </a:r>
                      <a:r>
                        <a:rPr lang="uk-UA" sz="1700" dirty="0" err="1">
                          <a:effectLst/>
                          <a:latin typeface="Times New Roman"/>
                          <a:ea typeface="Times New Roman"/>
                        </a:rPr>
                        <a:t>ліквід-ності</a:t>
                      </a: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uk-UA" sz="1700" dirty="0" err="1">
                          <a:effectLst/>
                          <a:latin typeface="Times New Roman"/>
                          <a:ea typeface="Times New Roman"/>
                        </a:rPr>
                        <a:t>плато-спроможності</a:t>
                      </a:r>
                      <a:endParaRPr lang="uk-UA" sz="17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Коефіцієнт покриття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абсолютної ліквідності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Оцінка фінансової стійкості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автономії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Фінансової стійкості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Частка довгострокових зобов’язань у загальній сумі пасивів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ділової активності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Коефіцієнт оборотності  активів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Період погашення дебіторської заборгованості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Тривалість операційного та фінансового циклу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700">
                          <a:effectLst/>
                          <a:latin typeface="Times New Roman"/>
                          <a:ea typeface="Times New Roman"/>
                        </a:rPr>
                        <a:t>Оцінка ефективності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Обсяг реалізації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Чистий прибуток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підприємства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основної діяльності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Рентабельність власного капіталу</a:t>
                      </a:r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700" dirty="0">
                          <a:effectLst/>
                          <a:latin typeface="Times New Roman"/>
                          <a:ea typeface="Times New Roman"/>
                        </a:rPr>
                        <a:t>Рентабельність залученого капіталу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08640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269923"/>
            <a:ext cx="5544616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/>
              <a:t>1. Коефіцієнт покриття (</a:t>
            </a:r>
            <a:r>
              <a:rPr lang="uk-UA" sz="2800" b="1" i="1" dirty="0" err="1"/>
              <a:t>Кп</a:t>
            </a:r>
            <a:r>
              <a:rPr lang="uk-UA" sz="2800" b="1" i="1" dirty="0"/>
              <a:t>)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589786"/>
              </p:ext>
            </p:extLst>
          </p:nvPr>
        </p:nvGraphicFramePr>
        <p:xfrm>
          <a:off x="3131840" y="1916832"/>
          <a:ext cx="3096344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6" name="Формула" r:id="rId2" imgW="533169" imgH="393529" progId="Equation.3">
                  <p:embed/>
                </p:oleObj>
              </mc:Choice>
              <mc:Fallback>
                <p:oleObj name="Формула" r:id="rId2" imgW="533169" imgH="393529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16832"/>
                        <a:ext cx="3096344" cy="1165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539552" y="3356992"/>
            <a:ext cx="820891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</a:t>
            </a:r>
            <a:r>
              <a:rPr lang="uk-UA" sz="2400" i="1" dirty="0" err="1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ОбА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оборотні активи; </a:t>
            </a:r>
            <a:r>
              <a:rPr lang="uk-UA" sz="2400" i="1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ПЗ</a:t>
            </a:r>
            <a:r>
              <a:rPr lang="uk-UA" sz="2400" dirty="0">
                <a:effectLst/>
                <a:latin typeface="Times New Roman" pitchFamily="18" charset="0"/>
                <a:ea typeface="Times New Roman"/>
                <a:cs typeface="Times New Roman" pitchFamily="18" charset="0"/>
              </a:rPr>
              <a:t> – поточні зобов’язання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 err="1">
                <a:latin typeface="Times New Roman" pitchFamily="18" charset="0"/>
                <a:cs typeface="Times New Roman" pitchFamily="18" charset="0"/>
              </a:rPr>
              <a:t>Кп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&gt;2</a:t>
            </a:r>
          </a:p>
          <a:p>
            <a:pPr algn="just">
              <a:lnSpc>
                <a:spcPct val="120000"/>
              </a:lnSpc>
            </a:pP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достатність оборотних засобів для покриття поточної заборгованості</a:t>
            </a:r>
            <a:endParaRPr lang="uk-UA" dirty="0">
              <a:effectLst/>
              <a:latin typeface="Times New Roman" pitchFamily="18" charset="0"/>
              <a:ea typeface="Times New Roman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7763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548680"/>
            <a:ext cx="7200800" cy="609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/>
              <a:t>2. Коефіцієнт абсолютної ліквідності (Кал)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2627034"/>
            <a:ext cx="799288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uk-UA" sz="2400" i="1" dirty="0">
                <a:latin typeface="Times New Roman" pitchFamily="18" charset="0"/>
                <a:ea typeface="Times New Roman"/>
                <a:cs typeface="Times New Roman" pitchFamily="18" charset="0"/>
              </a:rPr>
              <a:t>Умовні позначення: ПФІ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– поточні фінансові інвестиції; </a:t>
            </a:r>
            <a:b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</a:br>
            <a:r>
              <a:rPr lang="uk-UA" sz="2400" i="1" dirty="0">
                <a:latin typeface="Times New Roman" pitchFamily="18" charset="0"/>
                <a:ea typeface="Times New Roman"/>
                <a:cs typeface="Times New Roman" pitchFamily="18" charset="0"/>
              </a:rPr>
              <a:t>ГК</a:t>
            </a:r>
            <a:r>
              <a:rPr lang="uk-UA" sz="2400" dirty="0">
                <a:latin typeface="Times New Roman" pitchFamily="18" charset="0"/>
                <a:ea typeface="Times New Roman"/>
                <a:cs typeface="Times New Roman" pitchFamily="18" charset="0"/>
              </a:rPr>
              <a:t> – грошові кошти.</a:t>
            </a:r>
          </a:p>
          <a:p>
            <a:pPr algn="just">
              <a:lnSpc>
                <a:spcPct val="120000"/>
              </a:lnSpc>
            </a:pPr>
            <a:endParaRPr lang="uk-UA" sz="800" dirty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Нормативне значення: 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Кал </a:t>
            </a:r>
            <a:r>
              <a:rPr lang="en-US" sz="2400" b="1" i="1" dirty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 0,2</a:t>
            </a:r>
            <a:endParaRPr lang="uk-UA" sz="8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endParaRPr lang="uk-UA" sz="10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  <a:tabLst>
                <a:tab pos="3060065" algn="ctr"/>
              </a:tabLst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характеризує негайну готовність підприємства погасити поточні зобов’язання і визначається як відношення суми грошових коштів підприємства та поточних фінансових інвестицій до суми поточних зобов’язань</a:t>
            </a: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9767918"/>
              </p:ext>
            </p:extLst>
          </p:nvPr>
        </p:nvGraphicFramePr>
        <p:xfrm>
          <a:off x="2987824" y="1196752"/>
          <a:ext cx="3096344" cy="1295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Формула" r:id="rId2" imgW="787058" imgH="393529" progId="Equation.3">
                  <p:embed/>
                </p:oleObj>
              </mc:Choice>
              <mc:Fallback>
                <p:oleObj name="Формула" r:id="rId2" imgW="787058" imgH="393529" progId="Equation.3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196752"/>
                        <a:ext cx="3096344" cy="129590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030366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7584" y="1196752"/>
            <a:ext cx="7776864" cy="467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>
                <a:latin typeface="Times New Roman"/>
                <a:ea typeface="Times New Roman"/>
              </a:rPr>
              <a:t>3. Коефіцієнт автономії (Ка)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>
                <a:latin typeface="Times New Roman"/>
                <a:ea typeface="Times New Roman"/>
              </a:rPr>
              <a:t>Ка = ВК / ВБ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>
                <a:latin typeface="Times New Roman"/>
                <a:ea typeface="Times New Roman"/>
              </a:rPr>
              <a:t>: ВК – сума власного капіталу; ВБ – валюта балансу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/>
                <a:ea typeface="Times New Roman"/>
              </a:rPr>
              <a:t>Нормативне значення</a:t>
            </a:r>
            <a:r>
              <a:rPr lang="uk-UA" sz="2400" dirty="0">
                <a:latin typeface="Times New Roman"/>
                <a:ea typeface="Times New Roman"/>
              </a:rPr>
              <a:t>: </a:t>
            </a:r>
            <a:r>
              <a:rPr lang="uk-UA" sz="2400" b="1" dirty="0">
                <a:latin typeface="Times New Roman"/>
                <a:ea typeface="Times New Roman"/>
              </a:rPr>
              <a:t>0,5-0,7</a:t>
            </a: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залежність підприємства від зовнішніх джерел фінансування</a:t>
            </a:r>
          </a:p>
        </p:txBody>
      </p:sp>
    </p:spTree>
    <p:extLst>
      <p:ext uri="{BB962C8B-B14F-4D97-AF65-F5344CB8AC3E}">
        <p14:creationId xmlns:p14="http://schemas.microsoft.com/office/powerpoint/2010/main" val="21280487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430540"/>
            <a:ext cx="7776864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800" b="1" i="1" dirty="0">
                <a:latin typeface="Times New Roman"/>
                <a:ea typeface="Times New Roman"/>
              </a:rPr>
              <a:t>4. Коефіцієнт фінансової стійкості (</a:t>
            </a:r>
            <a:r>
              <a:rPr lang="uk-UA" sz="2800" b="1" i="1" dirty="0" err="1">
                <a:latin typeface="Times New Roman"/>
                <a:ea typeface="Times New Roman"/>
              </a:rPr>
              <a:t>Кфс</a:t>
            </a:r>
            <a:r>
              <a:rPr lang="uk-UA" sz="2800" b="1" i="1" dirty="0">
                <a:latin typeface="Times New Roman"/>
                <a:ea typeface="Times New Roman"/>
              </a:rPr>
              <a:t>)</a:t>
            </a:r>
          </a:p>
          <a:p>
            <a:pPr marL="342900" indent="-342900">
              <a:lnSpc>
                <a:spcPct val="120000"/>
              </a:lnSpc>
              <a:spcAft>
                <a:spcPts val="0"/>
              </a:spcAft>
              <a:buAutoNum type="arabicPeriod"/>
            </a:pPr>
            <a:endParaRPr lang="uk-UA" sz="2800" dirty="0">
              <a:latin typeface="Times New Roman"/>
              <a:ea typeface="Times New Roman"/>
            </a:endParaRPr>
          </a:p>
          <a:p>
            <a:pPr algn="ctr">
              <a:lnSpc>
                <a:spcPct val="120000"/>
              </a:lnSpc>
              <a:spcAft>
                <a:spcPts val="0"/>
              </a:spcAft>
            </a:pPr>
            <a:r>
              <a:rPr lang="uk-UA" sz="2800" b="1" dirty="0" err="1">
                <a:latin typeface="Times New Roman"/>
                <a:ea typeface="Times New Roman"/>
              </a:rPr>
              <a:t>Кфс</a:t>
            </a:r>
            <a:r>
              <a:rPr lang="uk-UA" sz="2800" b="1" dirty="0">
                <a:latin typeface="Times New Roman"/>
                <a:ea typeface="Times New Roman"/>
              </a:rPr>
              <a:t> = ВК / ЗК</a:t>
            </a: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endParaRPr lang="uk-UA" sz="2400" i="1" dirty="0"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/>
                <a:ea typeface="Times New Roman"/>
              </a:rPr>
              <a:t>Умовні позначення</a:t>
            </a:r>
            <a:r>
              <a:rPr lang="uk-UA" sz="2400" dirty="0">
                <a:latin typeface="Times New Roman"/>
                <a:ea typeface="Times New Roman"/>
              </a:rPr>
              <a:t>: ЗК – сума залученого капіталу</a:t>
            </a: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endParaRPr lang="uk-UA" sz="1000" dirty="0">
              <a:latin typeface="Times New Roman"/>
              <a:ea typeface="Times New Roman"/>
            </a:endParaRPr>
          </a:p>
          <a:p>
            <a:pPr>
              <a:lnSpc>
                <a:spcPct val="120000"/>
              </a:lnSpc>
              <a:spcAft>
                <a:spcPts val="0"/>
              </a:spcAft>
            </a:pPr>
            <a:r>
              <a:rPr lang="uk-UA" sz="2400" i="1" dirty="0">
                <a:latin typeface="Times New Roman"/>
                <a:ea typeface="Times New Roman"/>
              </a:rPr>
              <a:t>Нормативне значення</a:t>
            </a:r>
            <a:r>
              <a:rPr lang="uk-UA" sz="2400" dirty="0">
                <a:latin typeface="Times New Roman"/>
                <a:ea typeface="Times New Roman"/>
              </a:rPr>
              <a:t>: </a:t>
            </a:r>
            <a:r>
              <a:rPr lang="en-US" sz="2400" b="1" dirty="0">
                <a:latin typeface="Times New Roman"/>
                <a:ea typeface="Times New Roman"/>
              </a:rPr>
              <a:t>&gt;</a:t>
            </a:r>
            <a:r>
              <a:rPr lang="uk-UA" sz="2400" b="1" dirty="0">
                <a:latin typeface="Times New Roman"/>
                <a:ea typeface="Times New Roman"/>
              </a:rPr>
              <a:t> 1</a:t>
            </a:r>
          </a:p>
          <a:p>
            <a:pPr algn="just">
              <a:lnSpc>
                <a:spcPct val="120000"/>
              </a:lnSpc>
            </a:pPr>
            <a:endParaRPr lang="uk-UA" sz="1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</a:endParaRPr>
          </a:p>
          <a:p>
            <a:pPr algn="just">
              <a:lnSpc>
                <a:spcPct val="120000"/>
              </a:lnSpc>
            </a:pPr>
            <a:r>
              <a:rPr lang="uk-UA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Економічна інтерпретація: </a:t>
            </a:r>
            <a:r>
              <a:rPr lang="uk-UA" sz="2400" dirty="0">
                <a:latin typeface="Times New Roman"/>
                <a:ea typeface="Times New Roman"/>
              </a:rPr>
              <a:t>характеризує частку власного капіталу у залученому</a:t>
            </a:r>
          </a:p>
        </p:txBody>
      </p:sp>
    </p:spTree>
    <p:extLst>
      <p:ext uri="{BB962C8B-B14F-4D97-AF65-F5344CB8AC3E}">
        <p14:creationId xmlns:p14="http://schemas.microsoft.com/office/powerpoint/2010/main" val="14354676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i="1" dirty="0"/>
              <a:t>5. </a:t>
            </a:r>
            <a:r>
              <a:rPr lang="en-US" sz="2800" b="1" i="1" dirty="0" err="1"/>
              <a:t>Коефіцієнт</a:t>
            </a:r>
            <a:r>
              <a:rPr lang="en-US" sz="2400" b="1" i="1" dirty="0"/>
              <a:t> </a:t>
            </a:r>
            <a:r>
              <a:rPr lang="uk-UA" sz="2400" b="1" i="1" dirty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 err="1"/>
              <a:t>активів</a:t>
            </a:r>
            <a:r>
              <a:rPr lang="en-US" sz="2800" b="1" i="1" dirty="0"/>
              <a:t> </a:t>
            </a:r>
            <a:r>
              <a:rPr lang="uk-UA" sz="2800" b="1" i="1" dirty="0"/>
              <a:t>  </a:t>
            </a:r>
            <a:r>
              <a:rPr lang="en-US" sz="2800" b="1" i="1" dirty="0"/>
              <a:t>(К</a:t>
            </a:r>
            <a:r>
              <a:rPr lang="uk-UA" sz="1400" b="1" i="1" dirty="0"/>
              <a:t>А</a:t>
            </a:r>
            <a:r>
              <a:rPr lang="en-US" sz="2800" b="1" i="1" dirty="0"/>
              <a:t>)</a:t>
            </a:r>
            <a:endParaRPr lang="uk-UA" sz="2800" b="1" i="1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96347"/>
              </p:ext>
            </p:extLst>
          </p:nvPr>
        </p:nvGraphicFramePr>
        <p:xfrm>
          <a:off x="2728913" y="2076450"/>
          <a:ext cx="4117975" cy="1195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9" name="Уравнение" r:id="rId2" imgW="685800" imgH="393480" progId="Equation.3">
                  <p:embed/>
                </p:oleObj>
              </mc:Choice>
              <mc:Fallback>
                <p:oleObj name="Уравнение" r:id="rId2" imgW="685800" imgH="39348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8913" y="2076450"/>
                        <a:ext cx="4117975" cy="1195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99592" y="3557334"/>
            <a:ext cx="756084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де ЧД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дохід, грн.;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СВБ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середня вартість активів, грн.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скільки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разів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обертається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капітал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вкладений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0572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1136933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Фінансовий аналіз -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сукупність аналітичних процедур, які базуються, як правило, на загальнодоступній інформації фінансового характеру та призначені для оцінки стану та ефективності використання економічного потенціалу підприємства, а також прийняття рішень щодо оптимізації його діяльності або участі в ньому.</a:t>
            </a:r>
          </a:p>
        </p:txBody>
      </p:sp>
    </p:spTree>
    <p:extLst>
      <p:ext uri="{BB962C8B-B14F-4D97-AF65-F5344CB8AC3E}">
        <p14:creationId xmlns:p14="http://schemas.microsoft.com/office/powerpoint/2010/main" val="24576639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249596"/>
            <a:ext cx="712879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6. Період погашення дебіторської заборгованості</a:t>
            </a:r>
            <a:r>
              <a:rPr lang="en-US" sz="2800" b="1" i="1" dirty="0"/>
              <a:t> (</a:t>
            </a:r>
            <a:r>
              <a:rPr lang="uk-UA" sz="2800" b="1" i="1" dirty="0"/>
              <a:t>Т</a:t>
            </a:r>
            <a:r>
              <a:rPr lang="uk-UA" sz="1500" b="1" i="1" dirty="0"/>
              <a:t>ДЗ</a:t>
            </a:r>
            <a:r>
              <a:rPr lang="en-US" sz="2800" b="1" i="1" dirty="0"/>
              <a:t>)</a:t>
            </a:r>
            <a:endParaRPr lang="uk-UA" sz="2800" b="1" i="1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0794250"/>
              </p:ext>
            </p:extLst>
          </p:nvPr>
        </p:nvGraphicFramePr>
        <p:xfrm>
          <a:off x="2857488" y="2143116"/>
          <a:ext cx="3232154" cy="1349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Формула" r:id="rId2" imgW="837836" imgH="444307" progId="Equation.3">
                  <p:embed/>
                </p:oleObj>
              </mc:Choice>
              <mc:Fallback>
                <p:oleObj name="Формула" r:id="rId2" imgW="837836" imgH="444307" progId="Equation.3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2143116"/>
                        <a:ext cx="3232154" cy="1349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899592" y="3557334"/>
            <a:ext cx="756084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де 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кількість днів;  </a:t>
            </a:r>
            <a:r>
              <a:rPr lang="uk-UA" sz="2000" i="1" dirty="0" err="1">
                <a:latin typeface="Times New Roman" pitchFamily="18" charset="0"/>
                <a:cs typeface="Times New Roman" pitchFamily="18" charset="0"/>
              </a:rPr>
              <a:t>Коб</a:t>
            </a:r>
            <a:r>
              <a:rPr lang="uk-UA" sz="1000" i="1" dirty="0" err="1">
                <a:latin typeface="Times New Roman" pitchFamily="18" charset="0"/>
                <a:cs typeface="Times New Roman" pitchFamily="18" charset="0"/>
              </a:rPr>
              <a:t>ДЗ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 – коефіцієнт оборотності дебіторської заборгованості</a:t>
            </a:r>
          </a:p>
          <a:p>
            <a:pPr algn="just"/>
            <a:endParaRPr lang="uk-UA" sz="1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Пизитивна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тенденція: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зменшення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1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за скільки днів на підприємство повертається дебіторська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заборгованіст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085835"/>
            <a:ext cx="74888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/>
              <a:t>7. </a:t>
            </a:r>
            <a:r>
              <a:rPr lang="en-US" sz="2800" b="1" i="1" dirty="0" err="1"/>
              <a:t>Коефіцієнт</a:t>
            </a:r>
            <a:r>
              <a:rPr lang="en-US" sz="2800" b="1" i="1" dirty="0"/>
              <a:t> </a:t>
            </a:r>
            <a:r>
              <a:rPr lang="en-US" sz="2800" b="1" i="1" dirty="0" err="1"/>
              <a:t>оборотності</a:t>
            </a:r>
            <a:r>
              <a:rPr lang="en-US" sz="2800" b="1" i="1" dirty="0"/>
              <a:t> </a:t>
            </a:r>
            <a:r>
              <a:rPr lang="en-US" sz="2800" b="1" i="1" dirty="0" err="1"/>
              <a:t>дебіторської</a:t>
            </a:r>
            <a:r>
              <a:rPr lang="en-US" sz="2800" b="1" i="1" dirty="0"/>
              <a:t> </a:t>
            </a:r>
            <a:r>
              <a:rPr lang="en-US" sz="2800" b="1" i="1" dirty="0" err="1"/>
              <a:t>заборгованості</a:t>
            </a:r>
            <a:r>
              <a:rPr lang="en-US" sz="2800" b="1" i="1" dirty="0"/>
              <a:t> (</a:t>
            </a:r>
            <a:r>
              <a:rPr lang="en-US" sz="2800" b="1" dirty="0" err="1"/>
              <a:t>К</a:t>
            </a:r>
            <a:r>
              <a:rPr lang="en-US" sz="2800" b="1" baseline="-25000" dirty="0" err="1"/>
              <a:t>ДЗ</a:t>
            </a:r>
            <a:r>
              <a:rPr lang="en-US" sz="2800" b="1" i="1" dirty="0"/>
              <a:t>)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9072972"/>
              </p:ext>
            </p:extLst>
          </p:nvPr>
        </p:nvGraphicFramePr>
        <p:xfrm>
          <a:off x="2746375" y="2032000"/>
          <a:ext cx="4157663" cy="1355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Уравнение" r:id="rId2" imgW="774360" imgH="419040" progId="Equation.3">
                  <p:embed/>
                </p:oleObj>
              </mc:Choice>
              <mc:Fallback>
                <p:oleObj name="Уравнение" r:id="rId2" imgW="774360" imgH="419040" progId="Equation.3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6375" y="2032000"/>
                        <a:ext cx="4157663" cy="13557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558495"/>
            <a:ext cx="760055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СДЗ –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середньорічна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сума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Показує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оборотів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дебіторської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16795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628800"/>
            <a:ext cx="64409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. Рентабельність підприємства (</a:t>
            </a:r>
            <a:r>
              <a:rPr lang="uk-UA" sz="2800" b="1" i="1" dirty="0" err="1">
                <a:latin typeface="Times New Roman" pitchFamily="18" charset="0"/>
                <a:cs typeface="Times New Roman" pitchFamily="18" charset="0"/>
              </a:rPr>
              <a:t>Рп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) 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6492855"/>
              </p:ext>
            </p:extLst>
          </p:nvPr>
        </p:nvGraphicFramePr>
        <p:xfrm>
          <a:off x="3330761" y="2420888"/>
          <a:ext cx="3329471" cy="100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Формула" r:id="rId2" imgW="825500" imgH="330200" progId="Equation.3">
                  <p:embed/>
                </p:oleObj>
              </mc:Choice>
              <mc:Fallback>
                <p:oleObj name="Формула" r:id="rId2" imgW="825500" imgH="330200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0761" y="2420888"/>
                        <a:ext cx="3329471" cy="100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971600" y="3573016"/>
            <a:ext cx="741682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ЧП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чистий прибуток підприємства; </a:t>
            </a:r>
            <a:r>
              <a:rPr lang="uk-UA" sz="2000" i="1" dirty="0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 – середньорічна вартість активів підприємства</a:t>
            </a:r>
          </a:p>
          <a:p>
            <a:pPr algn="just"/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чистого прибутку, яка припадає на 1 грн. активів</a:t>
            </a:r>
          </a:p>
        </p:txBody>
      </p:sp>
    </p:spTree>
    <p:extLst>
      <p:ext uri="{BB962C8B-B14F-4D97-AF65-F5344CB8AC3E}">
        <p14:creationId xmlns:p14="http://schemas.microsoft.com/office/powerpoint/2010/main" val="32753979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1" y="1556792"/>
            <a:ext cx="774551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. Рентабельність основної діяльності (</a:t>
            </a:r>
            <a:r>
              <a:rPr lang="uk-UA" sz="2800" b="1" i="1" dirty="0" err="1">
                <a:latin typeface="Times New Roman" pitchFamily="18" charset="0"/>
                <a:cs typeface="Times New Roman" pitchFamily="18" charset="0"/>
              </a:rPr>
              <a:t>Род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2863627"/>
              </p:ext>
            </p:extLst>
          </p:nvPr>
        </p:nvGraphicFramePr>
        <p:xfrm>
          <a:off x="2627784" y="2276872"/>
          <a:ext cx="388843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0" name="Формула" r:id="rId2" imgW="939392" imgH="380835" progId="Equation.3">
                  <p:embed/>
                </p:oleObj>
              </mc:Choice>
              <mc:Fallback>
                <p:oleObj name="Формула" r:id="rId2" imgW="939392" imgH="380835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2276872"/>
                        <a:ext cx="388843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645024"/>
            <a:ext cx="770485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ФР</a:t>
            </a:r>
            <a:r>
              <a:rPr lang="uk-UA" i="1" baseline="-25000" dirty="0" err="1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фінансовий результат від основної діяльності; 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i="1" baseline="-25000" dirty="0">
                <a:latin typeface="Times New Roman" pitchFamily="18" charset="0"/>
                <a:cs typeface="Times New Roman" pitchFamily="18" charset="0"/>
              </a:rPr>
              <a:t>од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витрати основної діяльності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скільки отримано прибутку від основної діяльності з 1 грн. витрат основної діяльності</a:t>
            </a:r>
          </a:p>
        </p:txBody>
      </p:sp>
    </p:spTree>
    <p:extLst>
      <p:ext uri="{BB962C8B-B14F-4D97-AF65-F5344CB8AC3E}">
        <p14:creationId xmlns:p14="http://schemas.microsoft.com/office/powerpoint/2010/main" val="5603144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1383159"/>
            <a:ext cx="79296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. Рентабельність власного капіталу (</a:t>
            </a:r>
            <a:r>
              <a:rPr lang="uk-UA" sz="2800" b="1" i="1" dirty="0" err="1">
                <a:latin typeface="Times New Roman" pitchFamily="18" charset="0"/>
                <a:cs typeface="Times New Roman" pitchFamily="18" charset="0"/>
              </a:rPr>
              <a:t>Рвк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7411181"/>
              </p:ext>
            </p:extLst>
          </p:nvPr>
        </p:nvGraphicFramePr>
        <p:xfrm>
          <a:off x="2195737" y="2132856"/>
          <a:ext cx="4248472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Формула" r:id="rId2" imgW="1015559" imgH="355446" progId="Equation.3">
                  <p:embed/>
                </p:oleObj>
              </mc:Choice>
              <mc:Fallback>
                <p:oleObj name="Формула" r:id="rId2" imgW="1015559" imgH="355446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7" y="2132856"/>
                        <a:ext cx="4248472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5576" y="3501008"/>
            <a:ext cx="770485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 err="1">
                <a:latin typeface="Times New Roman" pitchFamily="18" charset="0"/>
                <a:cs typeface="Times New Roman" pitchFamily="18" charset="0"/>
              </a:rPr>
              <a:t>Пд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о оп – прибуток до оподаткування; СВК – середньорічна вартості власного капіталу</a:t>
            </a: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власного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24701598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714488"/>
            <a:ext cx="74540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i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. Рентабельність залученого капіталу (</a:t>
            </a:r>
            <a:r>
              <a:rPr lang="uk-UA" sz="2800" b="1" i="1" dirty="0" err="1">
                <a:latin typeface="Times New Roman" pitchFamily="18" charset="0"/>
                <a:cs typeface="Times New Roman" pitchFamily="18" charset="0"/>
              </a:rPr>
              <a:t>Рзк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679467"/>
              </p:ext>
            </p:extLst>
          </p:nvPr>
        </p:nvGraphicFramePr>
        <p:xfrm>
          <a:off x="2555777" y="2204864"/>
          <a:ext cx="4032447" cy="13681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Формула" r:id="rId2" imgW="990170" imgH="355446" progId="Equation.3">
                  <p:embed/>
                </p:oleObj>
              </mc:Choice>
              <mc:Fallback>
                <p:oleObj name="Формула" r:id="rId2" imgW="990170" imgH="355446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7" y="2204864"/>
                        <a:ext cx="4032447" cy="13681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7584" y="3861048"/>
            <a:ext cx="748883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СЗК – середньорічна вартість залученого капіталу</a:t>
            </a: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Позитивна тенденція: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зростання</a:t>
            </a:r>
            <a:endParaRPr lang="uk-UA" sz="24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Показує величину прибутку, яка припадає на 1 грн. залученого капіталу</a:t>
            </a:r>
          </a:p>
        </p:txBody>
      </p:sp>
    </p:spTree>
    <p:extLst>
      <p:ext uri="{BB962C8B-B14F-4D97-AF65-F5344CB8AC3E}">
        <p14:creationId xmlns:p14="http://schemas.microsoft.com/office/powerpoint/2010/main" val="4210354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34481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Етап 4. Формування висновків</a:t>
            </a:r>
            <a:endParaRPr lang="uk-UA" sz="2800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Надання рекомендацій за результатами проведених досліджень </a:t>
            </a:r>
          </a:p>
          <a:p>
            <a:pPr algn="just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Оцінюється доцільність чи необхідність більш глибокого й детального фінансового аналізу діяльності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39752172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628800"/>
            <a:ext cx="77048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Етап 2. Поглиблений фінансовий аналіз</a:t>
            </a:r>
          </a:p>
          <a:p>
            <a:endParaRPr lang="uk-UA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Завдання поглибленого аналізу – детальніша характеристика економічного потенціалу  суб’єкта господарювання, результатів його діяльності у звітному періоді, а також можливостей розвитку підприємства на перспективу. </a:t>
            </a:r>
          </a:p>
        </p:txBody>
      </p:sp>
    </p:spTree>
    <p:extLst>
      <p:ext uri="{BB962C8B-B14F-4D97-AF65-F5344CB8AC3E}">
        <p14:creationId xmlns:p14="http://schemas.microsoft.com/office/powerpoint/2010/main" val="183982191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4099"/>
            <a:ext cx="8352928" cy="6263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Програма здійснення</a:t>
            </a:r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 поглибленого фінансового аналізу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1. Аналіз економічного потенціалу підприємства</a:t>
            </a:r>
            <a:endParaRPr lang="uk-UA" sz="23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1.1. Оцінка майнового потенціалу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1.2. Оцінка фінансового потенціалу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1.2.1. Аналіз ліквідності та платоспроможності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1.2.1. Аналіз фінансової стійкості підприємства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2. Аналіз розвитку та результативності діяльності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2.1. Аналіз руху грошових коштів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2.2. Аналіз ділової активності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2.3. Аналіз фінансових результатів діяльності</a:t>
            </a:r>
          </a:p>
          <a:p>
            <a:pPr algn="just"/>
            <a:r>
              <a:rPr lang="uk-UA" sz="2300" b="1" i="1" dirty="0">
                <a:latin typeface="Times New Roman" pitchFamily="18" charset="0"/>
                <a:cs typeface="Times New Roman" pitchFamily="18" charset="0"/>
              </a:rPr>
              <a:t>Етап 3. Аналіз імовірності неплатоспроможності та банкрутства підприємства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3.1. Аналітична оцінка імовірності банкрутства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3.2. Оцінка можливостей відновлення платоспроможності підприємства</a:t>
            </a:r>
          </a:p>
        </p:txBody>
      </p:sp>
    </p:spTree>
    <p:extLst>
      <p:ext uri="{BB962C8B-B14F-4D97-AF65-F5344CB8AC3E}">
        <p14:creationId xmlns:p14="http://schemas.microsoft.com/office/powerpoint/2010/main" val="925913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64925"/>
            <a:ext cx="756084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Зовнішній фінансовий аналіз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проводиться зовнішніми аналітиками – сторонніми особами до підприємства, які не мають доступу до внутрішньої інформаційної бази. </a:t>
            </a:r>
          </a:p>
          <a:p>
            <a:pPr algn="ctr"/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Цільовою спрямованістю такого аналізу є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оцінка привабливості суб’єкта, ступеня ризику взаємовідносин і доходності вкладення інвестицій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5672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692696"/>
            <a:ext cx="7560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Особливості зовнішнього фінансового аналізу:</a:t>
            </a:r>
          </a:p>
          <a:p>
            <a:pPr lvl="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різноманітність суб’єктів аналізу, користувачів інформації про діяльність підприємства;</a:t>
            </a:r>
          </a:p>
          <a:p>
            <a:pPr lvl="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здійснення виключно на базі загальнодоступної інформації, відповідно обмеження завдань аналізу;</a:t>
            </a:r>
          </a:p>
          <a:p>
            <a:pPr lvl="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різноманітність завдань та інтересів суб’єктів аналізу;</a:t>
            </a:r>
          </a:p>
          <a:p>
            <a:pPr lvl="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максимальна відкритість результатів аналізу для будь-яких користувачів інформації про діяльність підприємства;</a:t>
            </a:r>
          </a:p>
          <a:p>
            <a:pPr lvl="0" algn="just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превалювання грошового вимірника в системі критеріїв.</a:t>
            </a:r>
          </a:p>
        </p:txBody>
      </p:sp>
    </p:spTree>
    <p:extLst>
      <p:ext uri="{BB962C8B-B14F-4D97-AF65-F5344CB8AC3E}">
        <p14:creationId xmlns:p14="http://schemas.microsoft.com/office/powerpoint/2010/main" val="4216333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844824"/>
            <a:ext cx="7416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i="1" dirty="0">
                <a:latin typeface="Times New Roman" pitchFamily="18" charset="0"/>
                <a:cs typeface="Times New Roman" pitchFamily="18" charset="0"/>
              </a:rPr>
              <a:t>Внутрішній фінансовий аналіз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проводиться працівниками підприємства. </a:t>
            </a: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Внутрішній аналіз необхідний для задоволення власних потреб підприємства. </a:t>
            </a:r>
          </a:p>
          <a:p>
            <a:pPr algn="ctr"/>
            <a:endParaRPr lang="uk-UA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Його цільовим спрямуванням є 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забезпечення оптимальної фінансової моделі підприємства, зростання економічного потенціалу</a:t>
            </a: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63264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692696"/>
            <a:ext cx="777686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>
                <a:latin typeface="Times New Roman" pitchFamily="18" charset="0"/>
                <a:cs typeface="Times New Roman" pitchFamily="18" charset="0"/>
              </a:rPr>
              <a:t>Особливостями внутрішнього аналізу є</a:t>
            </a: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 algn="just">
              <a:buFontTx/>
              <a:buChar char="-"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орієнтація результатів аналізу на завдання та інтереси управлінського персоналу підприємства;</a:t>
            </a:r>
          </a:p>
          <a:p>
            <a:pPr marL="457200" lvl="0" indent="-457200" algn="just">
              <a:buFontTx/>
              <a:buChar char="-"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використання для аналізу всіх джерел інформації;</a:t>
            </a:r>
          </a:p>
          <a:p>
            <a:pPr marL="457200" indent="-457200" algn="just">
              <a:buFontTx/>
              <a:buChar char="-"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комплексність аналізу, вивчення всіх сторін діяльності підприємства;</a:t>
            </a:r>
          </a:p>
          <a:p>
            <a:pPr marL="457200" lvl="0" indent="-457200" algn="just">
              <a:buFontTx/>
              <a:buChar char="-"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інтеграція обліку, аналізу, планування та прийняття рішень;</a:t>
            </a:r>
          </a:p>
          <a:p>
            <a:pPr marL="457200" indent="-457200" algn="just">
              <a:buFontTx/>
              <a:buChar char="-"/>
            </a:pPr>
            <a:r>
              <a:rPr lang="uk-UA" sz="3000" dirty="0">
                <a:latin typeface="Times New Roman" pitchFamily="18" charset="0"/>
                <a:cs typeface="Times New Roman" pitchFamily="18" charset="0"/>
              </a:rPr>
              <a:t>максимальна закритість результатів аналізу з метою збереження комерційної таємниці.</a:t>
            </a:r>
          </a:p>
        </p:txBody>
      </p:sp>
    </p:spTree>
    <p:extLst>
      <p:ext uri="{BB962C8B-B14F-4D97-AF65-F5344CB8AC3E}">
        <p14:creationId xmlns:p14="http://schemas.microsoft.com/office/powerpoint/2010/main" val="1233594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166280"/>
              </p:ext>
            </p:extLst>
          </p:nvPr>
        </p:nvGraphicFramePr>
        <p:xfrm>
          <a:off x="467544" y="1006144"/>
          <a:ext cx="8280920" cy="5424636"/>
        </p:xfrm>
        <a:graphic>
          <a:graphicData uri="http://schemas.openxmlformats.org/drawingml/2006/table">
            <a:tbl>
              <a:tblPr/>
              <a:tblGrid>
                <a:gridCol w="11521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984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3462"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/>
                          <a:ea typeface="Times New Roman"/>
                        </a:rPr>
                        <a:t>Користувачі інформації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i="1" dirty="0">
                          <a:effectLst/>
                          <a:latin typeface="Times New Roman"/>
                          <a:ea typeface="Times New Roman"/>
                        </a:rPr>
                        <a:t>Сфера економічних інтересів в оцінці фінансової діяльності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0865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/>
                          <a:ea typeface="Times New Roman"/>
                        </a:rPr>
                        <a:t>Зовнішні: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0865">
                <a:tc gridSpan="3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i="1">
                          <a:effectLst/>
                          <a:latin typeface="Times New Roman"/>
                          <a:ea typeface="Times New Roman"/>
                        </a:rPr>
                        <a:t>1. Безпосередньо зацікавлені в інформації фінансового аналізу</a:t>
                      </a:r>
                      <a:endParaRPr lang="uk-UA" sz="16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6575" marR="56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7789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Банки та кредитори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складу та структури активів підприємства.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фінансового стану, платоспроможності та фінансової стійкості.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ефективності використання власного та залученого капіталу.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складу та структури дебіторської і кредиторської заборгованості.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розрахунків за раніше отриманими кредитами і позиками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54327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Поста-чальники та покупці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ліквідності поточних зобов’язань.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Наявність простроченої дебіторської і кредиторської заборгованості.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структури оборотних активів.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Оцінка платоспроможності та фінансової стійкості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731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Податкові органи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Оцінка достовірності даних про базу оподаткування, нарахування податків і їх перерахування в бюджет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56058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Times New Roman"/>
                          <a:ea typeface="Times New Roman"/>
                        </a:rPr>
                        <a:t>Інвестори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spc="-20" dirty="0">
                          <a:effectLst/>
                          <a:latin typeface="Times New Roman"/>
                          <a:ea typeface="Times New Roman"/>
                        </a:rPr>
                        <a:t>Оцінка фінансового стану, ефективності використання капіталу, дебіторської і кредиторської заборгованості, майна підприємства.</a:t>
                      </a:r>
                      <a:endParaRPr lang="uk-UA" sz="16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ступеня ліквідності погашення зобов’язань, фінансової стійкості.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Times New Roman"/>
                          <a:ea typeface="Times New Roman"/>
                        </a:rPr>
                        <a:t>Аналіз ефективності фінансових вкладень за рахунок власних коштів</a:t>
                      </a:r>
                    </a:p>
                  </a:txBody>
                  <a:tcPr marL="56575" marR="56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19" y="279321"/>
            <a:ext cx="864096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Таблиця 1.</a:t>
            </a:r>
            <a:r>
              <a:rPr kumimoji="0" lang="uk-UA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Зміст фінансового аналізу для різних користувачів інформації</a:t>
            </a:r>
            <a:endParaRPr kumimoji="0" lang="uk-UA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1624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6793547"/>
              </p:ext>
            </p:extLst>
          </p:nvPr>
        </p:nvGraphicFramePr>
        <p:xfrm>
          <a:off x="683568" y="817706"/>
          <a:ext cx="7848872" cy="5123434"/>
        </p:xfrm>
        <a:graphic>
          <a:graphicData uri="http://schemas.openxmlformats.org/drawingml/2006/table">
            <a:tbl>
              <a:tblPr/>
              <a:tblGrid>
                <a:gridCol w="1481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674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8755">
                <a:tc gridSpan="2"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2. Опосередковано зацікавлені в інформації фінансового аналізу задля захисту інтересів першої групи користувачів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Юристи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Оцінка виконання умов контрактів.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Дотримування законодавчих норм при розподіленні прибутку та виплаті дивідендів.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Визначення умов пенсійного забезпечення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Преса та інформаційні агенства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Оцінка тенденцій розвитку та аналіз діяльності окремих підприємств та галузей.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spc="-30" dirty="0">
                          <a:effectLst/>
                          <a:latin typeface="Times New Roman"/>
                          <a:ea typeface="Times New Roman"/>
                        </a:rPr>
                        <a:t>Порівняльний аналіз та оцінка результатів діяльності на галузевому рівні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spc="-20" dirty="0">
                          <a:effectLst/>
                          <a:latin typeface="Times New Roman"/>
                          <a:ea typeface="Times New Roman"/>
                        </a:rPr>
                        <a:t>Фондові біржі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Оцінка перспектив діяльності акціонерних товариств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Органи статистики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Оцінка тенденції розвитку окремих галузей, регіонів.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Формування статистичних узагальнень за галузями.</a:t>
                      </a:r>
                    </a:p>
                    <a:p>
                      <a:pPr algn="just">
                        <a:lnSpc>
                          <a:spcPct val="120000"/>
                        </a:lnSpc>
                        <a:spcAft>
                          <a:spcPts val="0"/>
                        </a:spcAft>
                      </a:pPr>
                      <a:r>
                        <a:rPr lang="uk-UA" sz="1800" spc="-30" dirty="0">
                          <a:effectLst/>
                          <a:latin typeface="Times New Roman"/>
                          <a:ea typeface="Times New Roman"/>
                        </a:rPr>
                        <a:t>Порівняльний аналіз й оцінка результатів діяльності на галузевому рівні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19" y="433209"/>
            <a:ext cx="864096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Продовження табл. 1. </a:t>
            </a:r>
            <a:endParaRPr kumimoji="0" lang="uk-UA" sz="20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98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ік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Поті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і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Остин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2103</Words>
  <Application>Microsoft Office PowerPoint</Application>
  <PresentationFormat>Экран (4:3)</PresentationFormat>
  <Paragraphs>303</Paragraphs>
  <Slides>38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38</vt:i4>
      </vt:variant>
    </vt:vector>
  </HeadingPairs>
  <TitlesOfParts>
    <vt:vector size="47" baseType="lpstr">
      <vt:lpstr>Arial</vt:lpstr>
      <vt:lpstr>Calibri</vt:lpstr>
      <vt:lpstr>Constantia</vt:lpstr>
      <vt:lpstr>Times New Roman</vt:lpstr>
      <vt:lpstr>Wingdings 2</vt:lpstr>
      <vt:lpstr>Потік</vt:lpstr>
      <vt:lpstr>Picture</vt:lpstr>
      <vt:lpstr>Формула</vt:lpstr>
      <vt:lpstr>Уравнение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Користувач</cp:lastModifiedBy>
  <cp:revision>91</cp:revision>
  <cp:lastPrinted>2012-10-11T13:29:29Z</cp:lastPrinted>
  <dcterms:created xsi:type="dcterms:W3CDTF">2012-09-25T13:22:35Z</dcterms:created>
  <dcterms:modified xsi:type="dcterms:W3CDTF">2026-02-28T21:58:30Z</dcterms:modified>
</cp:coreProperties>
</file>