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7" r:id="rId4"/>
    <p:sldId id="269" r:id="rId5"/>
    <p:sldId id="271" r:id="rId6"/>
    <p:sldId id="297" r:id="rId7"/>
    <p:sldId id="298" r:id="rId8"/>
    <p:sldId id="290" r:id="rId9"/>
    <p:sldId id="270" r:id="rId10"/>
    <p:sldId id="299" r:id="rId11"/>
    <p:sldId id="268" r:id="rId12"/>
    <p:sldId id="273" r:id="rId13"/>
    <p:sldId id="276" r:id="rId14"/>
    <p:sldId id="292" r:id="rId15"/>
    <p:sldId id="285" r:id="rId16"/>
    <p:sldId id="301" r:id="rId17"/>
    <p:sldId id="300" r:id="rId18"/>
    <p:sldId id="294" r:id="rId19"/>
    <p:sldId id="277" r:id="rId20"/>
    <p:sldId id="286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16" name="Місце для дати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7A6-9A22-4D8B-B194-E3BDFF288DFE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2" name="Місце для нижнього колонтитула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Місце для номера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F7558F8-0B46-496C-A5A6-3FE6E98311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7A6-9A22-4D8B-B194-E3BDFF288DFE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558F8-0B46-496C-A5A6-3FE6E98311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7A6-9A22-4D8B-B194-E3BDFF288DFE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558F8-0B46-496C-A5A6-3FE6E98311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7" name="Місце для вмісту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5" name="Місце для дати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7A6-9A22-4D8B-B194-E3BDFF288DFE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19" name="Місце для нижнього колонтитула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Місце для номера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F7558F8-0B46-496C-A5A6-3FE6E98311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Місце для тексту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9" name="Місце для дати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7A6-9A22-4D8B-B194-E3BDFF288DFE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11" name="Місце для нижнього колонтитула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Місце для номера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558F8-0B46-496C-A5A6-3FE6E98311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4" name="Місце для вмісту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3" name="Місце для вмісту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1" name="Місце для дати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7A6-9A22-4D8B-B194-E3BDFF288DFE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Місце для номера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558F8-0B46-496C-A5A6-3FE6E98311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25" name="Місце для тексту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8" name="Місце для вмісту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7A6-9A22-4D8B-B194-E3BDFF288DFE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F7558F8-0B46-496C-A5A6-3FE6E98311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 сполучна ліні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2" name="Місце для дати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7A6-9A22-4D8B-B194-E3BDFF288DFE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21" name="Місце для нижнього колонтитула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558F8-0B46-496C-A5A6-3FE6E98311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7A6-9A22-4D8B-B194-E3BDFF288DFE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24" name="Місце для нижнього колонтитула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558F8-0B46-496C-A5A6-3FE6E98311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 сполучна ліні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6" name="Місце для тексту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4" name="Місце для вмісту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5" name="Місце для дати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7A6-9A22-4D8B-B194-E3BDFF288DFE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29" name="Місце для нижнього колонтитула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558F8-0B46-496C-A5A6-3FE6E98311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Місце для зображення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7A6-9A22-4D8B-B194-E3BDFF288DFE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Місце для номера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558F8-0B46-496C-A5A6-3FE6E98311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6" name="Місце для тексту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Місце для тексту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1" name="Місце для дати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3A2D7A6-9A22-4D8B-B194-E3BDFF288DFE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28" name="Місце для нижнього колонтитула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F7558F8-0B46-496C-A5A6-3FE6E98311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Місце для заголовка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ряма сполучна ліні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 сполучна ліні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548680"/>
            <a:ext cx="8136904" cy="5098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uk-UA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Лекція </a:t>
            </a:r>
            <a:r>
              <a:rPr lang="uk-UA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10. </a:t>
            </a:r>
            <a:endParaRPr lang="uk-UA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uk-UA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Механізми та технології </a:t>
            </a:r>
            <a:endParaRPr lang="uk-UA" sz="32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uk-UA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політичного </a:t>
            </a:r>
            <a:r>
              <a:rPr lang="uk-UA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маніпулювання</a:t>
            </a:r>
            <a:r>
              <a:rPr lang="uk-UA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07000"/>
              </a:lnSpc>
              <a:spcAft>
                <a:spcPts val="0"/>
              </a:spcAft>
              <a:tabLst>
                <a:tab pos="180340" algn="l"/>
              </a:tabLst>
            </a:pPr>
            <a:endParaRPr lang="uk-UA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Політичне маніпулювання, його функції.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Основні фази процесу політичного маніпулювання.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Політичний імідж: технологія створення. Поняття харизми.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Характер стереотипів у політичному маніпулюванні.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uk-UA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Політичне </a:t>
            </a: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міфотворення як технологія політичного маніпулювання.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uk-UA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Політичний </a:t>
            </a: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ритуал як технологія політичного маніпулювання.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Чутки та їх місце в політичних маніпуляціях.</a:t>
            </a:r>
          </a:p>
        </p:txBody>
      </p:sp>
    </p:spTree>
    <p:extLst>
      <p:ext uri="{BB962C8B-B14F-4D97-AF65-F5344CB8AC3E}">
        <p14:creationId xmlns:p14="http://schemas.microsoft.com/office/powerpoint/2010/main" val="71700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476672"/>
            <a:ext cx="8208912" cy="2222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Класичне визначення харизми дано німецьким соціологом М. Вебером: </a:t>
            </a:r>
            <a:endParaRPr lang="uk-UA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Харизмою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називається якість особи, що визнається надзвичайним, завдяки якому вона оцінюється, як обдарована надприродними, надлюдськими або, щонайменше, </a:t>
            </a:r>
            <a:r>
              <a:rPr lang="uk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специфічно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особливими силами і властивостями, не доступними іншим людям».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Что такое харизма? | Журнал Интроверт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665" y="2799076"/>
            <a:ext cx="6422667" cy="362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2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03547" y="476672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uk-UA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Характер стереотипів у політичному маніпулюванні.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Стереотипний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 – важлива особливість іміджу.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Стереотипізація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як процес спрощення схематизації дійсності дає можливість особі або групі громадян орієнтуватись у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зростаючому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потоці інформації, швидко реагувати на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реальність,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розбиратись у суті суспільно-політичних процесів та проблем,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оцінювати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політичного лідера, партію,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політичну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ситуацію, явище, що віддалені від безпосередньої сфери діяльності людини й функціонування яких є маловідоме чи складне для її розуміння.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Презентація &quot;Стереотипи. Упередження. Дискримінація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784996"/>
            <a:ext cx="4932547" cy="369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17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548680"/>
            <a:ext cx="80648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uk-UA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Політичне міфотворення як технологія політичного маніпулювання.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endParaRPr lang="uk-UA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   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політичний міф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це реакція на неможливість раціонально пояснити радикальні зміни, що відбуваються;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   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політичний міф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це символічна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мовна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форма політичної культури, що має фактично ті самі цілі, що й ритуал. Міф — це драматичне, символічно сконструйоване представлення реальності, яке люди приймають на віру.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Нет описания фото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819075"/>
            <a:ext cx="352839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В ЄС назвали ключові міфи пропаганди РФ про Україну — УНІА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12976"/>
            <a:ext cx="4402034" cy="2751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55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404664"/>
            <a:ext cx="8208912" cy="2759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Основні типи політичних </a:t>
            </a:r>
            <a:r>
              <a:rPr lang="uk-UA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міфів.</a:t>
            </a:r>
            <a:endParaRPr lang="ru-RU" sz="16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Головні, або провідні, міфи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дають змогу у той чи інший спосіб формувати, спрямовувати колективну, загальнонародну свідомість. </a:t>
            </a:r>
            <a:endParaRPr lang="uk-UA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Міфи 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структурою </a:t>
            </a:r>
            <a:r>
              <a:rPr lang="uk-UA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«ми 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 </a:t>
            </a:r>
            <a:r>
              <a:rPr lang="uk-UA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вони»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створюють і використовують виключно з метою виокремлення окремих структур, їх протиставлення. </a:t>
            </a:r>
            <a:endParaRPr lang="uk-UA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Героїчні 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міфи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пов’язані насамперед із конкретними людьми — політичними, державними діячами, лідерами, непересічними особистостями, що видаються загалу взірцями для наслідування.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Псевдоміфи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це міфи сучасної, тимчасової, короткотривалої дії.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23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404664"/>
            <a:ext cx="820891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uk-UA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Політичний ритуал як технологія політичного маніпулювання. 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Ритуал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(від лат. «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ritualis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– обрядовий, «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ritus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– урочиста церемонія, культовий обряд)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стандартизоване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повторення політично значущих дій, ідеологічно санкціонованих та драматично інсценізованих з метою регулярного утвердження та зміцнення соціально-політичного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порядку. 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endParaRPr lang="uk-UA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endParaRPr lang="uk-UA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Позитивні 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ритуали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своєю суттю наближають учасника до царини сакрального, що притаманно насамперед тоталітарним та авторитарним суспільствам (наприклад, виголошення звернень трудящих, вітання піонерів, рапорти передовиків, відвідини мавзолею Леніна в Радянському Союзі).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Негативні </a:t>
            </a:r>
            <a:r>
              <a:rPr lang="uk-UA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ритуали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побудовані на системі заборон, яка відділяє сакральне від вульгарного (приміром, наруга над пам’ятниками культури, державною символікою тощо). </a:t>
            </a:r>
            <a:endParaRPr lang="uk-UA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endParaRPr lang="uk-UA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Надмірна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ритуалізація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політичного життя вписується в так звану «підданську» політичну культуру (за Г.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Алмондом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С. Вербою), яка визначає найстійкіші, типові зразки і правила політичної поведінки громадян.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78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476672"/>
            <a:ext cx="8136903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Кризові ритуали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властиві для екстремальних ситуацій. Набір цих ритуалів суворо обмежений і співвідноситься з важливими моментами в житті колективу, викликаними або перетвореннями в соціальній структурі (народження, весілля, смерть), або змінами в навколишньому світі (війна, епідемії, стихійні лиха, і, як наслідок, – перебування глави держави на місці нещастя, його звернення до населення країни під час стихійного лиха тощо). </a:t>
            </a:r>
            <a:endParaRPr lang="uk-UA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Кризовий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ритуал є дієвим способом як індивідуального, так і колективного переживання важливої критичної ситуації, спільною дією, що здатна долучати широку масу акторів до </a:t>
            </a: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політики. </a:t>
            </a:r>
          </a:p>
          <a:p>
            <a:pPr indent="457200" algn="just"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Зеленський приїхав у Кривий Ріг та відвідав місце удару російської ракет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525" y="3717032"/>
            <a:ext cx="4799583" cy="266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5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03547" y="5157192"/>
            <a:ext cx="81369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uk-UA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Календарні </a:t>
            </a: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ритуали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відзначаються чіткою прив’язкою до конкретних дат, їх періодичної повторюваності та </a:t>
            </a:r>
            <a:r>
              <a:rPr lang="uk-UA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очікуваності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Привітання Президента Володимира Зеленського з Новим роком 2025 -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022" y="476672"/>
            <a:ext cx="5663952" cy="4247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49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476672"/>
            <a:ext cx="8136903" cy="469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uk-UA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Чутки та їх місце в політичних маніпуляціях.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Чутка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специфічний спосіб інтерпретації інформації, зумовлений дефіцитом поінформованості, невизначеністю ситуації, поширенням настроїв тривоги та страху у суспільстві, якому притаманні </a:t>
            </a:r>
            <a:r>
              <a:rPr lang="uk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деформованість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узагальненість, актуальність змісту; простота, доступність, емоційність, неофіційність форми подачі; циркуляція/</a:t>
            </a:r>
            <a:r>
              <a:rPr lang="uk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самопоширення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/актуалізація у процесі поширення в усній формі через канали міжособистісної комунікації.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endParaRPr lang="uk-UA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2000" b="1" i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</a:t>
            </a:r>
            <a:r>
              <a:rPr lang="uk-UA" sz="2000" b="1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походженням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457200" algn="just"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«Спонтанні» – не створюються спеціально, не мають певної мети, вони лише продукт ситуації та її інтерпретації.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457200" algn="just"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«Сфабриковані» – створені спеціально, з певною метою, в їх основі лежить формування штучного інтересу.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99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476672"/>
            <a:ext cx="813690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uk-UA" sz="2000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ступенем достовірності інформації:</a:t>
            </a:r>
            <a:endParaRPr lang="ru-RU" sz="2000" i="1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572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абсолютно недостовірні чутки;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572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недостовірні чутки з елементами правдоподібності;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572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правдоподібні чутки;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572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достовірні чутки з елементами неправдоподібності.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endParaRPr lang="uk-UA" sz="2000" i="1" u="sng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2000" i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</a:t>
            </a:r>
            <a:r>
              <a:rPr lang="uk-UA" sz="2000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рівнем циркуляції:</a:t>
            </a:r>
            <a:endParaRPr lang="ru-RU" sz="2000" i="1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57200" algn="just"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«Локальні» – поширені в середині відносно невеликої соціальної групи, якою може бути населення села або містечка, колектив підприємства або навчального закладу тощо.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57200" algn="just"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«Регіональні» – циркулюють на теренах певного географічного регіону.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57200" algn="just"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«Національні» і «міжнаціональні» – розповсюджені у загальнонаціональних межах.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86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548680"/>
            <a:ext cx="813690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spcAft>
                <a:spcPts val="0"/>
              </a:spcAft>
            </a:pPr>
            <a:r>
              <a:rPr lang="uk-UA" sz="2000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емоційною характеристикою:</a:t>
            </a:r>
            <a:endParaRPr lang="ru-RU" i="1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Чутка-бажання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відображає надії, очікування і прагнення людей, у середовищі яких вона циркулює, частіше є спробою видати бажане за дійсне. З одного боку, вона підтримує тонус соціального існування, з іншого – деморалізує, створюючи завищені очікування.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endParaRPr lang="uk-UA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Чутка-страховище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викликає негативні настрої і стани, стимулює посилення відчуття страху. Такі чутки часто виникають в періоди соціальної напруги або гострого конфлікту (стихійне лихо, війна, революційна ситуація, державний переворот), їх сюжети варіюються від просто песимістичних до відверто панічних. </a:t>
            </a:r>
            <a:endParaRPr lang="uk-UA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endParaRPr lang="uk-UA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Агресивна чутка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стимулює не лише негативні настрої, а й формує агресивний стан та направляє, каналізує агресивну дію у потрібному для маніпулятора напрямі. Основна мета – провокування агресивної поведінки.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15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476672"/>
            <a:ext cx="8208912" cy="2212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uk-UA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Політичне маніпулювання, його функції.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Політичне маніпулювання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— комплекс психологічних, ідеологічних та організаційних дій, спрямованих на приховане корегування масової свідомості з метою стимулювання суспільної активності у потрібному маніпуляторові напрямі в боротьбі за політичну владу, її захоплення, використання, утримання.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Політичні шахи: Як виявити маніпуляції та запобігти їм - Чорноморський  національний університет імені Петра Могили - Чорноморський національний  університет iмені Петра Могил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414" y="3284984"/>
            <a:ext cx="5711155" cy="3060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84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476672"/>
            <a:ext cx="8172907" cy="4538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1600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Причини виникнення та циркулювання політичних чуток</a:t>
            </a:r>
            <a:r>
              <a:rPr lang="uk-UA" sz="1600" i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1400" i="1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Недостатня кількість інформації з питань, які зачіпають інтереси людей.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Брак автентичності між інформацією з офіційних джерел і каналів масової комунікації.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Кризова, проблемна, конфліктна, динамічна ситуація, що стимулює невизначеність.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Тривала затримка в ухваленні рішень, яка трапляється у зв’язку з важливістю питання.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Цілеспрямоване «зливання» інформації.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Спроби відволікання уваги громадськості на обговорення другорядних питань.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Необхідність ретрансляції правдивої інформації через канал чутки у зв’язку з неможливістю її оприлюднення через офіційні канали.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Протидія якому-небудь інформаційному повідомленню або іншій чутці, тобто створення </a:t>
            </a:r>
            <a:r>
              <a:rPr lang="uk-UA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контрчутки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9. Природна схильність людини до обговорення (фактично до публічного осмислення) актуальних питань, доступна інформація про які не дозволяє на даний момент зробити чітких висновків.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10. Бажання самоствердження, завоювання авторитету шляхом демонстрації своєї поінформованості, переваги у володінні інформацією.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6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476672"/>
            <a:ext cx="828092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Профілактика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це спосіб уникнення «</a:t>
            </a:r>
            <a:r>
              <a:rPr lang="uk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чуткоутворюючої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ситуації</a:t>
            </a: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57200" algn="just"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572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уникнення шляхом політичних компромісів конфліктних ситуацій у суспільстві,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572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ескалації настроїв страху, тривоги, невизначеності;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572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своєчасне, систематичне, достовірне, авторитетне інформування суспільства з актуальних питань;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572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налагодження системи стійкого зворотного зв’язку від аудиторії до джерела інформації, систематичне підтвердження його існування корекцією офіційної політики;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572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підтримка ефективного керівництва на всіх рівнях;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572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адекватне і своєчасне реагування на потреби і запити людей;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572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створення такого емоційного середовища, яке виключало б можливість розповсюдження чуток, навіть у тому випадку, якщо вони провокуються навмисно.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70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548680"/>
            <a:ext cx="806489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Функції маніпулювання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— </a:t>
            </a:r>
            <a:r>
              <a:rPr lang="uk-UA" sz="2000" i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інформаційна функція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пристрасне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інтерпретування, упереджене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коментування;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— </a:t>
            </a:r>
            <a:r>
              <a:rPr lang="uk-UA" sz="2000" i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функція набуття (посилення) впливу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стимулювання зміни мотивів та установок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партнера;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— </a:t>
            </a:r>
            <a:r>
              <a:rPr lang="uk-UA" sz="2000" i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функція встановлення контролю над свідомістю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фіксація у суспільній свідомості необхідних стереотипів, іміджів, міфів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тощо;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— </a:t>
            </a:r>
            <a:r>
              <a:rPr lang="uk-UA" sz="2000" i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функція регулювання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відволікання жертви від достовірної інформації і переорієнтація її на сприйняття сфальсифікованої інформації;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— </a:t>
            </a:r>
            <a:r>
              <a:rPr lang="uk-UA" sz="2000" i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провокативна функція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інспірування у потрібний момент конфлікту з партнером по політичному спілкуванню або у таборі опонентів;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— </a:t>
            </a:r>
            <a:r>
              <a:rPr lang="uk-UA" sz="2000" i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функція </a:t>
            </a:r>
            <a:r>
              <a:rPr lang="uk-UA" sz="2000" i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маскування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— </a:t>
            </a:r>
            <a:r>
              <a:rPr lang="uk-UA" sz="2000" i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захисна (оборонна) функція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використання маніпулятивних засобів та дій під час фронтальної атаки супротивника у ситуації дефіциту психологічних та інших ресурсів;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— </a:t>
            </a:r>
            <a:r>
              <a:rPr lang="uk-UA" sz="2000" i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адаптивна </a:t>
            </a:r>
            <a:r>
              <a:rPr lang="uk-UA" sz="2000" i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функція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— </a:t>
            </a:r>
            <a:r>
              <a:rPr lang="uk-UA" sz="2000" i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мобілізаційна </a:t>
            </a:r>
            <a:r>
              <a:rPr lang="uk-UA" sz="2000" i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функція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формування комплексу стимулів (інформаційних, мотиваційних, емоційних тощо), які забезпечують необхідну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маніпуляторові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дію чи бездіяльність об’єкта маніпулювання.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35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548680"/>
            <a:ext cx="813690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uk-UA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Основні фази процесу політичного маніпулювання.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endParaRPr lang="uk-UA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пробудження інтересу в потенційного об’єкта маніпулювання до дій, слів маніпулятора;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2) входження маніпулятора в довіру до об’єкта маніпулятивної дії;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3) зацікавлення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інтригою;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4) маневр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відволікання;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5) підміна, приховування (слова, предмета, дії);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6) констатація сфабрикованого результату;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7) приховане або відверте спонукання об’єкта маніпулювання до дій, слів, поведінки, вчинків, необхідних маніпуляторові.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76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476672"/>
            <a:ext cx="81369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Політичні маніпуляції здійснюють на </a:t>
            </a:r>
            <a:endParaRPr lang="uk-UA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45720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міжособистісному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uk-UA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45720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uk-UA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внутрішньогруповому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uk-UA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45720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uk-UA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міжгруповому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uk-UA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45720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масовому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рівнях.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0" name="Picture 2" descr="I want to believe: розбираємо 5 улюблених маніпуляцій політиків | Platfor.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284984"/>
            <a:ext cx="6005463" cy="315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85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95536" y="404664"/>
            <a:ext cx="835292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Політичні маніпулятори у своїх діях використовують комплекс специфічних закономірностей масової психології: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uk-UA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Масова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свідомість різниться свідомим і несвідомим розумінням суспільно-політичної дійсності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З одного боку, зростання культури, освіти, поінформованості розширює можливості раціонального осмислення суспільних проблем, з іншого — нерівномірність цих процесів, ускладнення суспільного життя, його суперечності заважають людині створити системний образ соціальних подій і проблем. </a:t>
            </a:r>
            <a:endParaRPr lang="uk-UA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endParaRPr lang="uk-UA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Масова свідомість характеризується догматичним і критичним ставленням до дійсності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Як свідчить історичний досвід, влада, яка використовує у своїй політичній практиці маніпулювання, як правило, зацікавлена в обмеженні (забороні) критичного ставлення до політичного процесу і культивуванні догматичного, щоб забезпечити стійкість власних позицій. </a:t>
            </a:r>
            <a:endParaRPr lang="uk-UA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endParaRPr lang="uk-UA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Поєднання в масовій свідомості звичного, традиційного та незвичайного, інноваційного відкриває можливості для маніпулювання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Навіть бажаючи змін і проголошуючи реформи, правлячі кола можуть часто використовувати маніпулятивний прийом апелювання до традицій, звичаїв, звичок, які нерідко є фундаментом стійкості політичної влади.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35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476671"/>
            <a:ext cx="83529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2000" b="1" i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Специфічні ознаки політичної маніпуляції: </a:t>
            </a:r>
            <a:endParaRPr lang="ru-RU" sz="2000" b="1" i="1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а) своєрідність об’єкта маніпулювання: ним може бути не лише окремий громадянин або група (організація), а й усе суспільство в цілому; </a:t>
            </a:r>
            <a:endParaRPr lang="uk-UA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б) усвідомлений характер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дії; </a:t>
            </a:r>
          </a:p>
          <a:p>
            <a:pPr algn="just"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в) чітка запрограмованість маніпулятивного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результату; </a:t>
            </a:r>
          </a:p>
          <a:p>
            <a:pPr algn="just"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г) активне залучення ЗМІ для впливу на суспільну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свідомість. 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47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476672"/>
            <a:ext cx="817290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uk-UA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Політичний імідж: технологія створення. Поняття харизми.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Політичний імідж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це сформований у масовій свідомості стереотипний і емоційно забарвлений образ політичного лідера. Формування іміджу відбувається як стихійно, неусвідомлено, так і свідомо, коли ретельно відстежуються особливості сприйняття політика, продумується нова стратегія і тактика формування сприятливого образу.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ctr">
              <a:spcAft>
                <a:spcPts val="0"/>
              </a:spcAft>
            </a:pPr>
            <a:endParaRPr lang="uk-UA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ctr">
              <a:spcAft>
                <a:spcPts val="0"/>
              </a:spcAft>
            </a:pP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Ядро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іміджу: </a:t>
            </a:r>
            <a:endParaRPr lang="uk-UA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легенда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uk-UA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позиції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uk-UA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установки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96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476672"/>
            <a:ext cx="8208912" cy="47355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</a:t>
            </a:r>
            <a:r>
              <a:rPr lang="uk-UA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агальні вимоги до іміджу:</a:t>
            </a:r>
            <a:endParaRPr lang="ru-RU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У 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політичному іміджі повинні обов’язково бути риси переможця</a:t>
            </a: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Необхідно, щоб у політичному іміджі були присутні «риси батька». </a:t>
            </a:r>
            <a:endParaRPr lang="uk-UA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Стереотипна багатоплановість іміджу. </a:t>
            </a:r>
            <a:endParaRPr lang="uk-UA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Відкритість (видима доступність). </a:t>
            </a:r>
            <a:endParaRPr lang="uk-UA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Ефективні комунікації. Імідж транслюється в процесі численних політичних комунікацій.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6) Оточення. Існує крилатий вислів «короля </a:t>
            </a: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грає почет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 </a:t>
            </a:r>
            <a:endParaRPr lang="uk-UA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Раціональна інновація, неординарне </a:t>
            </a: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рішення. 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33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алка">
  <a:themeElements>
    <a:clrScheme name="Валка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Валка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алка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692</TotalTime>
  <Words>1815</Words>
  <Application>Microsoft Office PowerPoint</Application>
  <PresentationFormat>Экран (4:3)</PresentationFormat>
  <Paragraphs>135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Arial</vt:lpstr>
      <vt:lpstr>Calibri</vt:lpstr>
      <vt:lpstr>Franklin Gothic Book</vt:lpstr>
      <vt:lpstr>Franklin Gothic Medium</vt:lpstr>
      <vt:lpstr>Symbol</vt:lpstr>
      <vt:lpstr>Times New Roman</vt:lpstr>
      <vt:lpstr>Wingdings</vt:lpstr>
      <vt:lpstr>Wingdings 2</vt:lpstr>
      <vt:lpstr>Валка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«Велика Депресія»  та розвиток США</dc:title>
  <dc:creator>ванга</dc:creator>
  <cp:lastModifiedBy>Пользователь</cp:lastModifiedBy>
  <cp:revision>80</cp:revision>
  <dcterms:created xsi:type="dcterms:W3CDTF">2020-04-26T10:49:07Z</dcterms:created>
  <dcterms:modified xsi:type="dcterms:W3CDTF">2025-05-15T16:22:09Z</dcterms:modified>
</cp:coreProperties>
</file>