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9" r:id="rId10"/>
    <p:sldId id="266" r:id="rId11"/>
    <p:sldId id="268" r:id="rId12"/>
    <p:sldId id="271" r:id="rId13"/>
    <p:sldId id="272" r:id="rId14"/>
    <p:sldId id="274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5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E382F-4097-4478-BD27-6BFEE04D77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B61D094-AB49-4D5B-AE90-0D4C197BA5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Геодезичні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 </a:t>
          </a: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мережі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:</a:t>
          </a:r>
        </a:p>
      </dgm:t>
    </dgm:pt>
    <dgm:pt modelId="{A6A2BD82-772E-4D89-830C-C4CAC5F8C16A}" type="parTrans" cxnId="{74915C85-BFE8-4706-B997-0B34B287B246}">
      <dgm:prSet/>
      <dgm:spPr/>
      <dgm:t>
        <a:bodyPr/>
        <a:lstStyle/>
        <a:p>
          <a:endParaRPr lang="uk-UA"/>
        </a:p>
      </dgm:t>
    </dgm:pt>
    <dgm:pt modelId="{6A2A346F-0B71-4102-B8D6-ECC8757657D3}" type="sibTrans" cxnId="{74915C85-BFE8-4706-B997-0B34B287B246}">
      <dgm:prSet/>
      <dgm:spPr/>
      <dgm:t>
        <a:bodyPr/>
        <a:lstStyle/>
        <a:p>
          <a:endParaRPr lang="uk-UA"/>
        </a:p>
      </dgm:t>
    </dgm:pt>
    <dgm:pt modelId="{65ACCF55-9BA7-4D91-850C-CAFDFA3F48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Планові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(Х и </a:t>
          </a:r>
          <a:r>
            <a:rPr kumimoji="0" lang="en-US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Y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; 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sym typeface="Symbol" pitchFamily="18" charset="2"/>
            </a:rPr>
            <a:t> и )</a:t>
          </a:r>
        </a:p>
      </dgm:t>
    </dgm:pt>
    <dgm:pt modelId="{CD5D155D-16D0-4D0A-9223-881DE5DC69EC}" type="parTrans" cxnId="{671B8179-F098-4A8F-BA93-C154D3B82F73}">
      <dgm:prSet/>
      <dgm:spPr/>
      <dgm:t>
        <a:bodyPr/>
        <a:lstStyle/>
        <a:p>
          <a:endParaRPr lang="uk-UA"/>
        </a:p>
      </dgm:t>
    </dgm:pt>
    <dgm:pt modelId="{C04812A3-E461-433B-8B8E-21393E0020F4}" type="sibTrans" cxnId="{671B8179-F098-4A8F-BA93-C154D3B82F73}">
      <dgm:prSet/>
      <dgm:spPr/>
      <dgm:t>
        <a:bodyPr/>
        <a:lstStyle/>
        <a:p>
          <a:endParaRPr lang="uk-UA"/>
        </a:p>
      </dgm:t>
    </dgm:pt>
    <dgm:pt modelId="{4A50CF51-99CE-4AA3-B013-392B49C5D6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Висотні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 (Н)</a:t>
          </a:r>
        </a:p>
      </dgm:t>
    </dgm:pt>
    <dgm:pt modelId="{F4739E48-A5F6-4257-B460-D3E5537ADD8F}" type="parTrans" cxnId="{072BA178-BA6C-4079-BEE9-D5C4F5CFED35}">
      <dgm:prSet/>
      <dgm:spPr/>
      <dgm:t>
        <a:bodyPr/>
        <a:lstStyle/>
        <a:p>
          <a:endParaRPr lang="uk-UA"/>
        </a:p>
      </dgm:t>
    </dgm:pt>
    <dgm:pt modelId="{52D5F56D-F010-4100-ADD4-165581F62AC2}" type="sibTrans" cxnId="{072BA178-BA6C-4079-BEE9-D5C4F5CFED35}">
      <dgm:prSet/>
      <dgm:spPr/>
      <dgm:t>
        <a:bodyPr/>
        <a:lstStyle/>
        <a:p>
          <a:endParaRPr lang="uk-UA"/>
        </a:p>
      </dgm:t>
    </dgm:pt>
    <dgm:pt modelId="{4F5C0EEE-3541-4A88-8147-755FEFC5BF5B}" type="pres">
      <dgm:prSet presAssocID="{EF2E382F-4097-4478-BD27-6BFEE04D77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E7B7B5-D577-487D-8AFB-C58922740834}" type="pres">
      <dgm:prSet presAssocID="{6B61D094-AB49-4D5B-AE90-0D4C197BA5ED}" presName="hierRoot1" presStyleCnt="0">
        <dgm:presLayoutVars>
          <dgm:hierBranch val="r"/>
        </dgm:presLayoutVars>
      </dgm:prSet>
      <dgm:spPr/>
    </dgm:pt>
    <dgm:pt modelId="{BC1D0458-95A1-470B-A85C-2A89B38E0833}" type="pres">
      <dgm:prSet presAssocID="{6B61D094-AB49-4D5B-AE90-0D4C197BA5ED}" presName="rootComposite1" presStyleCnt="0"/>
      <dgm:spPr/>
    </dgm:pt>
    <dgm:pt modelId="{5590134F-0773-46B9-AC59-BDEECC9B551B}" type="pres">
      <dgm:prSet presAssocID="{6B61D094-AB49-4D5B-AE90-0D4C197BA5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31E2D2-58D1-4CB5-BB43-9490BC3F8AED}" type="pres">
      <dgm:prSet presAssocID="{6B61D094-AB49-4D5B-AE90-0D4C197BA5E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2B8834C-8C8D-499B-A4AA-E4688277065B}" type="pres">
      <dgm:prSet presAssocID="{6B61D094-AB49-4D5B-AE90-0D4C197BA5ED}" presName="hierChild2" presStyleCnt="0"/>
      <dgm:spPr/>
    </dgm:pt>
    <dgm:pt modelId="{EA1D1BE2-5F3B-4C70-9C9F-64266543D0E6}" type="pres">
      <dgm:prSet presAssocID="{CD5D155D-16D0-4D0A-9223-881DE5DC69EC}" presName="Name50" presStyleLbl="parChTrans1D2" presStyleIdx="0" presStyleCnt="2"/>
      <dgm:spPr/>
      <dgm:t>
        <a:bodyPr/>
        <a:lstStyle/>
        <a:p>
          <a:endParaRPr lang="uk-UA"/>
        </a:p>
      </dgm:t>
    </dgm:pt>
    <dgm:pt modelId="{7FB3C9C3-04D4-4FAE-AE21-6173E22829D3}" type="pres">
      <dgm:prSet presAssocID="{65ACCF55-9BA7-4D91-850C-CAFDFA3F48AD}" presName="hierRoot2" presStyleCnt="0">
        <dgm:presLayoutVars>
          <dgm:hierBranch/>
        </dgm:presLayoutVars>
      </dgm:prSet>
      <dgm:spPr/>
    </dgm:pt>
    <dgm:pt modelId="{C67DB61F-8CBC-4430-BDA7-0C502DBCDE4A}" type="pres">
      <dgm:prSet presAssocID="{65ACCF55-9BA7-4D91-850C-CAFDFA3F48AD}" presName="rootComposite" presStyleCnt="0"/>
      <dgm:spPr/>
    </dgm:pt>
    <dgm:pt modelId="{7ECF2A83-6245-4ADD-811C-D5559DA00B33}" type="pres">
      <dgm:prSet presAssocID="{65ACCF55-9BA7-4D91-850C-CAFDFA3F48A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4499F9-0AEA-453E-A4C7-59EF48986C9F}" type="pres">
      <dgm:prSet presAssocID="{65ACCF55-9BA7-4D91-850C-CAFDFA3F48AD}" presName="rootConnector" presStyleLbl="node2" presStyleIdx="0" presStyleCnt="2"/>
      <dgm:spPr/>
      <dgm:t>
        <a:bodyPr/>
        <a:lstStyle/>
        <a:p>
          <a:endParaRPr lang="uk-UA"/>
        </a:p>
      </dgm:t>
    </dgm:pt>
    <dgm:pt modelId="{AB23F6B6-7961-4A1A-BD3B-EA489FF90012}" type="pres">
      <dgm:prSet presAssocID="{65ACCF55-9BA7-4D91-850C-CAFDFA3F48AD}" presName="hierChild4" presStyleCnt="0"/>
      <dgm:spPr/>
    </dgm:pt>
    <dgm:pt modelId="{AC0B4E7B-7C9A-4920-BD7C-E76637439943}" type="pres">
      <dgm:prSet presAssocID="{65ACCF55-9BA7-4D91-850C-CAFDFA3F48AD}" presName="hierChild5" presStyleCnt="0"/>
      <dgm:spPr/>
    </dgm:pt>
    <dgm:pt modelId="{83ACF7B6-34C3-427E-8CA3-42B1B8C3D941}" type="pres">
      <dgm:prSet presAssocID="{F4739E48-A5F6-4257-B460-D3E5537ADD8F}" presName="Name50" presStyleLbl="parChTrans1D2" presStyleIdx="1" presStyleCnt="2"/>
      <dgm:spPr/>
      <dgm:t>
        <a:bodyPr/>
        <a:lstStyle/>
        <a:p>
          <a:endParaRPr lang="uk-UA"/>
        </a:p>
      </dgm:t>
    </dgm:pt>
    <dgm:pt modelId="{223BFF9F-B40B-42A3-B1DC-1BFBA79B77C2}" type="pres">
      <dgm:prSet presAssocID="{4A50CF51-99CE-4AA3-B013-392B49C5D68D}" presName="hierRoot2" presStyleCnt="0">
        <dgm:presLayoutVars>
          <dgm:hierBranch/>
        </dgm:presLayoutVars>
      </dgm:prSet>
      <dgm:spPr/>
    </dgm:pt>
    <dgm:pt modelId="{7D2FFD4B-314C-4B5D-97E0-49D1E63F9A98}" type="pres">
      <dgm:prSet presAssocID="{4A50CF51-99CE-4AA3-B013-392B49C5D68D}" presName="rootComposite" presStyleCnt="0"/>
      <dgm:spPr/>
    </dgm:pt>
    <dgm:pt modelId="{0C7BB567-DE22-4AB7-AFC3-271231C339F1}" type="pres">
      <dgm:prSet presAssocID="{4A50CF51-99CE-4AA3-B013-392B49C5D68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BCD7C8-557C-4640-918F-3F5F79F239D2}" type="pres">
      <dgm:prSet presAssocID="{4A50CF51-99CE-4AA3-B013-392B49C5D68D}" presName="rootConnector" presStyleLbl="node2" presStyleIdx="1" presStyleCnt="2"/>
      <dgm:spPr/>
      <dgm:t>
        <a:bodyPr/>
        <a:lstStyle/>
        <a:p>
          <a:endParaRPr lang="uk-UA"/>
        </a:p>
      </dgm:t>
    </dgm:pt>
    <dgm:pt modelId="{FF2110D2-F814-4E2F-A087-10A4B8A5B596}" type="pres">
      <dgm:prSet presAssocID="{4A50CF51-99CE-4AA3-B013-392B49C5D68D}" presName="hierChild4" presStyleCnt="0"/>
      <dgm:spPr/>
    </dgm:pt>
    <dgm:pt modelId="{00E35DD1-175A-41A8-B090-EA96A4C04E61}" type="pres">
      <dgm:prSet presAssocID="{4A50CF51-99CE-4AA3-B013-392B49C5D68D}" presName="hierChild5" presStyleCnt="0"/>
      <dgm:spPr/>
    </dgm:pt>
    <dgm:pt modelId="{34404428-4963-4A7B-A8A5-46033E0AA46B}" type="pres">
      <dgm:prSet presAssocID="{6B61D094-AB49-4D5B-AE90-0D4C197BA5ED}" presName="hierChild3" presStyleCnt="0"/>
      <dgm:spPr/>
    </dgm:pt>
  </dgm:ptLst>
  <dgm:cxnLst>
    <dgm:cxn modelId="{072BA178-BA6C-4079-BEE9-D5C4F5CFED35}" srcId="{6B61D094-AB49-4D5B-AE90-0D4C197BA5ED}" destId="{4A50CF51-99CE-4AA3-B013-392B49C5D68D}" srcOrd="1" destOrd="0" parTransId="{F4739E48-A5F6-4257-B460-D3E5537ADD8F}" sibTransId="{52D5F56D-F010-4100-ADD4-165581F62AC2}"/>
    <dgm:cxn modelId="{7B46871C-B0C9-42BC-8A87-022975983A1E}" type="presOf" srcId="{65ACCF55-9BA7-4D91-850C-CAFDFA3F48AD}" destId="{7ECF2A83-6245-4ADD-811C-D5559DA00B33}" srcOrd="0" destOrd="0" presId="urn:microsoft.com/office/officeart/2005/8/layout/orgChart1"/>
    <dgm:cxn modelId="{9F6815AB-3364-4521-BD56-5E7403C60B27}" type="presOf" srcId="{4A50CF51-99CE-4AA3-B013-392B49C5D68D}" destId="{0C7BB567-DE22-4AB7-AFC3-271231C339F1}" srcOrd="0" destOrd="0" presId="urn:microsoft.com/office/officeart/2005/8/layout/orgChart1"/>
    <dgm:cxn modelId="{69A6EEE4-B414-421D-92DC-ACB5512A1594}" type="presOf" srcId="{F4739E48-A5F6-4257-B460-D3E5537ADD8F}" destId="{83ACF7B6-34C3-427E-8CA3-42B1B8C3D941}" srcOrd="0" destOrd="0" presId="urn:microsoft.com/office/officeart/2005/8/layout/orgChart1"/>
    <dgm:cxn modelId="{671B8179-F098-4A8F-BA93-C154D3B82F73}" srcId="{6B61D094-AB49-4D5B-AE90-0D4C197BA5ED}" destId="{65ACCF55-9BA7-4D91-850C-CAFDFA3F48AD}" srcOrd="0" destOrd="0" parTransId="{CD5D155D-16D0-4D0A-9223-881DE5DC69EC}" sibTransId="{C04812A3-E461-433B-8B8E-21393E0020F4}"/>
    <dgm:cxn modelId="{7DAB2289-047F-427C-8AA8-0807022E5654}" type="presOf" srcId="{4A50CF51-99CE-4AA3-B013-392B49C5D68D}" destId="{A1BCD7C8-557C-4640-918F-3F5F79F239D2}" srcOrd="1" destOrd="0" presId="urn:microsoft.com/office/officeart/2005/8/layout/orgChart1"/>
    <dgm:cxn modelId="{188140CB-35A4-4921-802C-A1BDB71A0AE4}" type="presOf" srcId="{6B61D094-AB49-4D5B-AE90-0D4C197BA5ED}" destId="{6531E2D2-58D1-4CB5-BB43-9490BC3F8AED}" srcOrd="1" destOrd="0" presId="urn:microsoft.com/office/officeart/2005/8/layout/orgChart1"/>
    <dgm:cxn modelId="{BC925F31-9938-49E6-8251-3F31356EBBD2}" type="presOf" srcId="{CD5D155D-16D0-4D0A-9223-881DE5DC69EC}" destId="{EA1D1BE2-5F3B-4C70-9C9F-64266543D0E6}" srcOrd="0" destOrd="0" presId="urn:microsoft.com/office/officeart/2005/8/layout/orgChart1"/>
    <dgm:cxn modelId="{800B82B8-31E1-4C8F-A977-63E63A4362E2}" type="presOf" srcId="{EF2E382F-4097-4478-BD27-6BFEE04D773C}" destId="{4F5C0EEE-3541-4A88-8147-755FEFC5BF5B}" srcOrd="0" destOrd="0" presId="urn:microsoft.com/office/officeart/2005/8/layout/orgChart1"/>
    <dgm:cxn modelId="{F46B5BB7-708D-41E8-87D9-3BFE507D8AD5}" type="presOf" srcId="{65ACCF55-9BA7-4D91-850C-CAFDFA3F48AD}" destId="{8B4499F9-0AEA-453E-A4C7-59EF48986C9F}" srcOrd="1" destOrd="0" presId="urn:microsoft.com/office/officeart/2005/8/layout/orgChart1"/>
    <dgm:cxn modelId="{74915C85-BFE8-4706-B997-0B34B287B246}" srcId="{EF2E382F-4097-4478-BD27-6BFEE04D773C}" destId="{6B61D094-AB49-4D5B-AE90-0D4C197BA5ED}" srcOrd="0" destOrd="0" parTransId="{A6A2BD82-772E-4D89-830C-C4CAC5F8C16A}" sibTransId="{6A2A346F-0B71-4102-B8D6-ECC8757657D3}"/>
    <dgm:cxn modelId="{C1843E94-5A7C-41C3-B272-03A070115B79}" type="presOf" srcId="{6B61D094-AB49-4D5B-AE90-0D4C197BA5ED}" destId="{5590134F-0773-46B9-AC59-BDEECC9B551B}" srcOrd="0" destOrd="0" presId="urn:microsoft.com/office/officeart/2005/8/layout/orgChart1"/>
    <dgm:cxn modelId="{C42FD2D6-19B8-4B75-B598-F5487E04F7B3}" type="presParOf" srcId="{4F5C0EEE-3541-4A88-8147-755FEFC5BF5B}" destId="{F4E7B7B5-D577-487D-8AFB-C58922740834}" srcOrd="0" destOrd="0" presId="urn:microsoft.com/office/officeart/2005/8/layout/orgChart1"/>
    <dgm:cxn modelId="{DA32A958-C9F5-4758-A19C-0AF922A2930A}" type="presParOf" srcId="{F4E7B7B5-D577-487D-8AFB-C58922740834}" destId="{BC1D0458-95A1-470B-A85C-2A89B38E0833}" srcOrd="0" destOrd="0" presId="urn:microsoft.com/office/officeart/2005/8/layout/orgChart1"/>
    <dgm:cxn modelId="{6AEDEAFD-99F7-4916-A354-6F3A1ECCD47C}" type="presParOf" srcId="{BC1D0458-95A1-470B-A85C-2A89B38E0833}" destId="{5590134F-0773-46B9-AC59-BDEECC9B551B}" srcOrd="0" destOrd="0" presId="urn:microsoft.com/office/officeart/2005/8/layout/orgChart1"/>
    <dgm:cxn modelId="{2C85FF9F-B8C7-4114-B960-379D82FCE01A}" type="presParOf" srcId="{BC1D0458-95A1-470B-A85C-2A89B38E0833}" destId="{6531E2D2-58D1-4CB5-BB43-9490BC3F8AED}" srcOrd="1" destOrd="0" presId="urn:microsoft.com/office/officeart/2005/8/layout/orgChart1"/>
    <dgm:cxn modelId="{FD08104A-B88A-44C0-B5C7-6CB0C6BD3981}" type="presParOf" srcId="{F4E7B7B5-D577-487D-8AFB-C58922740834}" destId="{82B8834C-8C8D-499B-A4AA-E4688277065B}" srcOrd="1" destOrd="0" presId="urn:microsoft.com/office/officeart/2005/8/layout/orgChart1"/>
    <dgm:cxn modelId="{CC339AF2-7F02-4D92-95E2-FA80A46B3AF2}" type="presParOf" srcId="{82B8834C-8C8D-499B-A4AA-E4688277065B}" destId="{EA1D1BE2-5F3B-4C70-9C9F-64266543D0E6}" srcOrd="0" destOrd="0" presId="urn:microsoft.com/office/officeart/2005/8/layout/orgChart1"/>
    <dgm:cxn modelId="{6E8459AD-9665-46CD-92F3-2C87AEF66973}" type="presParOf" srcId="{82B8834C-8C8D-499B-A4AA-E4688277065B}" destId="{7FB3C9C3-04D4-4FAE-AE21-6173E22829D3}" srcOrd="1" destOrd="0" presId="urn:microsoft.com/office/officeart/2005/8/layout/orgChart1"/>
    <dgm:cxn modelId="{5431FF7B-BD50-4EBE-916A-A56A4CFEA3FA}" type="presParOf" srcId="{7FB3C9C3-04D4-4FAE-AE21-6173E22829D3}" destId="{C67DB61F-8CBC-4430-BDA7-0C502DBCDE4A}" srcOrd="0" destOrd="0" presId="urn:microsoft.com/office/officeart/2005/8/layout/orgChart1"/>
    <dgm:cxn modelId="{2DD60748-0E0D-4ED0-A65C-AE20DF9571A6}" type="presParOf" srcId="{C67DB61F-8CBC-4430-BDA7-0C502DBCDE4A}" destId="{7ECF2A83-6245-4ADD-811C-D5559DA00B33}" srcOrd="0" destOrd="0" presId="urn:microsoft.com/office/officeart/2005/8/layout/orgChart1"/>
    <dgm:cxn modelId="{59436307-101F-4DCE-9099-1C9E0F270D60}" type="presParOf" srcId="{C67DB61F-8CBC-4430-BDA7-0C502DBCDE4A}" destId="{8B4499F9-0AEA-453E-A4C7-59EF48986C9F}" srcOrd="1" destOrd="0" presId="urn:microsoft.com/office/officeart/2005/8/layout/orgChart1"/>
    <dgm:cxn modelId="{56BDA8EE-8121-4387-8405-C7446BF2DFC4}" type="presParOf" srcId="{7FB3C9C3-04D4-4FAE-AE21-6173E22829D3}" destId="{AB23F6B6-7961-4A1A-BD3B-EA489FF90012}" srcOrd="1" destOrd="0" presId="urn:microsoft.com/office/officeart/2005/8/layout/orgChart1"/>
    <dgm:cxn modelId="{14E7557A-9091-4074-9F2F-8CFA6147832D}" type="presParOf" srcId="{7FB3C9C3-04D4-4FAE-AE21-6173E22829D3}" destId="{AC0B4E7B-7C9A-4920-BD7C-E76637439943}" srcOrd="2" destOrd="0" presId="urn:microsoft.com/office/officeart/2005/8/layout/orgChart1"/>
    <dgm:cxn modelId="{CF2BBF7D-0927-4BA7-9988-765A085B6890}" type="presParOf" srcId="{82B8834C-8C8D-499B-A4AA-E4688277065B}" destId="{83ACF7B6-34C3-427E-8CA3-42B1B8C3D941}" srcOrd="2" destOrd="0" presId="urn:microsoft.com/office/officeart/2005/8/layout/orgChart1"/>
    <dgm:cxn modelId="{AE47756F-AE1B-4C8A-BAEF-C9667D270A54}" type="presParOf" srcId="{82B8834C-8C8D-499B-A4AA-E4688277065B}" destId="{223BFF9F-B40B-42A3-B1DC-1BFBA79B77C2}" srcOrd="3" destOrd="0" presId="urn:microsoft.com/office/officeart/2005/8/layout/orgChart1"/>
    <dgm:cxn modelId="{3C1337F3-3F9A-42C0-9515-E6E5463F7E50}" type="presParOf" srcId="{223BFF9F-B40B-42A3-B1DC-1BFBA79B77C2}" destId="{7D2FFD4B-314C-4B5D-97E0-49D1E63F9A98}" srcOrd="0" destOrd="0" presId="urn:microsoft.com/office/officeart/2005/8/layout/orgChart1"/>
    <dgm:cxn modelId="{85E7E154-4D9C-45B0-BDED-F10498B1DF28}" type="presParOf" srcId="{7D2FFD4B-314C-4B5D-97E0-49D1E63F9A98}" destId="{0C7BB567-DE22-4AB7-AFC3-271231C339F1}" srcOrd="0" destOrd="0" presId="urn:microsoft.com/office/officeart/2005/8/layout/orgChart1"/>
    <dgm:cxn modelId="{38D006EB-58E8-479F-80A0-37FA5D46EDD8}" type="presParOf" srcId="{7D2FFD4B-314C-4B5D-97E0-49D1E63F9A98}" destId="{A1BCD7C8-557C-4640-918F-3F5F79F239D2}" srcOrd="1" destOrd="0" presId="urn:microsoft.com/office/officeart/2005/8/layout/orgChart1"/>
    <dgm:cxn modelId="{593CAABA-570E-458A-88AC-6B0A252ED7E4}" type="presParOf" srcId="{223BFF9F-B40B-42A3-B1DC-1BFBA79B77C2}" destId="{FF2110D2-F814-4E2F-A087-10A4B8A5B596}" srcOrd="1" destOrd="0" presId="urn:microsoft.com/office/officeart/2005/8/layout/orgChart1"/>
    <dgm:cxn modelId="{0FD3A16C-6E2C-4E64-8995-C70A5E40B2B9}" type="presParOf" srcId="{223BFF9F-B40B-42A3-B1DC-1BFBA79B77C2}" destId="{00E35DD1-175A-41A8-B090-EA96A4C04E61}" srcOrd="2" destOrd="0" presId="urn:microsoft.com/office/officeart/2005/8/layout/orgChart1"/>
    <dgm:cxn modelId="{9ACB50FC-4D93-4D2E-924D-92B9F3C2CAF6}" type="presParOf" srcId="{F4E7B7B5-D577-487D-8AFB-C58922740834}" destId="{34404428-4963-4A7B-A8A5-46033E0AA4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CF7B6-34C3-427E-8CA3-42B1B8C3D941}">
      <dsp:nvSpPr>
        <dsp:cNvPr id="0" name=""/>
        <dsp:cNvSpPr/>
      </dsp:nvSpPr>
      <dsp:spPr>
        <a:xfrm>
          <a:off x="1861305" y="1518992"/>
          <a:ext cx="455623" cy="355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862"/>
              </a:lnTo>
              <a:lnTo>
                <a:pt x="455623" y="3553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D1BE2-5F3B-4C70-9C9F-64266543D0E6}">
      <dsp:nvSpPr>
        <dsp:cNvPr id="0" name=""/>
        <dsp:cNvSpPr/>
      </dsp:nvSpPr>
      <dsp:spPr>
        <a:xfrm>
          <a:off x="1861305" y="1518992"/>
          <a:ext cx="455623" cy="139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244"/>
              </a:lnTo>
              <a:lnTo>
                <a:pt x="455623" y="13972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0134F-0773-46B9-AC59-BDEECC9B551B}">
      <dsp:nvSpPr>
        <dsp:cNvPr id="0" name=""/>
        <dsp:cNvSpPr/>
      </dsp:nvSpPr>
      <dsp:spPr>
        <a:xfrm>
          <a:off x="1557556" y="248"/>
          <a:ext cx="3037489" cy="151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1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Геодезичні</a:t>
          </a: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 </a:t>
          </a:r>
          <a:r>
            <a:rPr kumimoji="0" lang="ru-RU" sz="4000" b="1" i="1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мережі</a:t>
          </a: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</a:rPr>
            <a:t>:</a:t>
          </a:r>
        </a:p>
      </dsp:txBody>
      <dsp:txXfrm>
        <a:off x="1557556" y="248"/>
        <a:ext cx="3037489" cy="1518744"/>
      </dsp:txXfrm>
    </dsp:sp>
    <dsp:sp modelId="{7ECF2A83-6245-4ADD-811C-D5559DA00B33}">
      <dsp:nvSpPr>
        <dsp:cNvPr id="0" name=""/>
        <dsp:cNvSpPr/>
      </dsp:nvSpPr>
      <dsp:spPr>
        <a:xfrm>
          <a:off x="2316929" y="2156865"/>
          <a:ext cx="3037489" cy="151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1" u="none" strike="noStrike" kern="1200" cap="none" normalizeH="0" baseline="0" dirty="0" err="1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Планові</a:t>
          </a: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(Х и </a:t>
          </a:r>
          <a:r>
            <a:rPr kumimoji="0" lang="en-US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Y</a:t>
          </a: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; </a:t>
          </a: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sym typeface="Symbol" pitchFamily="18" charset="2"/>
            </a:rPr>
            <a:t> и )</a:t>
          </a:r>
        </a:p>
      </dsp:txBody>
      <dsp:txXfrm>
        <a:off x="2316929" y="2156865"/>
        <a:ext cx="3037489" cy="1518744"/>
      </dsp:txXfrm>
    </dsp:sp>
    <dsp:sp modelId="{0C7BB567-DE22-4AB7-AFC3-271231C339F1}">
      <dsp:nvSpPr>
        <dsp:cNvPr id="0" name=""/>
        <dsp:cNvSpPr/>
      </dsp:nvSpPr>
      <dsp:spPr>
        <a:xfrm>
          <a:off x="2316929" y="4313482"/>
          <a:ext cx="3037489" cy="151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1" u="none" strike="noStrike" kern="1200" cap="none" normalizeH="0" baseline="0" dirty="0" err="1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Висотні</a:t>
          </a:r>
          <a:endParaRPr kumimoji="0" lang="ru-RU" sz="4000" b="1" i="1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1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 (Н)</a:t>
          </a:r>
        </a:p>
      </dsp:txBody>
      <dsp:txXfrm>
        <a:off x="2316929" y="4313482"/>
        <a:ext cx="3037489" cy="151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19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2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4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82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1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2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3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6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3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26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1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9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CFA5D4-FF96-4D85-833E-33BA4DA51148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A242B-52B3-4764-88B8-EB1B4867B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8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6149" y="2880534"/>
            <a:ext cx="6815669" cy="1515533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Методи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побудови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планових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геодезичних</a:t>
            </a:r>
            <a:r>
              <a:rPr lang="ru-RU" b="1" dirty="0" smtClean="0">
                <a:solidFill>
                  <a:srgbClr val="C00000"/>
                </a:solidFill>
              </a:rPr>
              <a:t> мереж 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b="15540"/>
          <a:stretch>
            <a:fillRect/>
          </a:stretch>
        </p:blipFill>
        <p:spPr bwMode="auto">
          <a:xfrm>
            <a:off x="1703389" y="2349500"/>
            <a:ext cx="4752975" cy="360045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381497" y="767041"/>
            <a:ext cx="89646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800" b="1" i="1" dirty="0" err="1">
                <a:solidFill>
                  <a:srgbClr val="FF0066"/>
                </a:solidFill>
              </a:rPr>
              <a:t>Трилатерація</a:t>
            </a:r>
            <a:r>
              <a:rPr lang="ru-RU" altLang="uk-UA" sz="2300" i="1" dirty="0"/>
              <a:t> – </a:t>
            </a:r>
            <a:r>
              <a:rPr lang="uk-UA" altLang="uk-UA" sz="2400" dirty="0"/>
              <a:t>один з методів визначення на місцевості координат пунктів геодезичних мереж, що здійснюється шляхом побудови системи трикутників та вимірів всіх їх сторін</a:t>
            </a:r>
            <a:r>
              <a:rPr lang="uk-UA" altLang="uk-UA" sz="2400" dirty="0" smtClean="0"/>
              <a:t>.</a:t>
            </a:r>
            <a:endParaRPr lang="ru-RU" altLang="uk-UA" sz="2300" dirty="0"/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600826" y="3789364"/>
          <a:ext cx="40671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4" imgW="1739900" imgH="228600" progId="Equation.3">
                  <p:embed/>
                </p:oleObj>
              </mc:Choice>
              <mc:Fallback>
                <p:oleObj name="Формула" r:id="rId4" imgW="1739900" imgH="228600" progId="Equation.3">
                  <p:embed/>
                  <p:pic>
                    <p:nvPicPr>
                      <p:cNvPr id="20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789364"/>
                        <a:ext cx="40671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6600826" y="4437063"/>
          <a:ext cx="4067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6" imgW="1739900" imgH="228600" progId="Equation.3">
                  <p:embed/>
                </p:oleObj>
              </mc:Choice>
              <mc:Fallback>
                <p:oleObj name="Формула" r:id="rId6" imgW="1739900" imgH="228600" progId="Equation.3">
                  <p:embed/>
                  <p:pic>
                    <p:nvPicPr>
                      <p:cNvPr id="2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4437063"/>
                        <a:ext cx="4067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6600826" y="5084764"/>
          <a:ext cx="40671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Формула" r:id="rId8" imgW="1803400" imgH="241300" progId="Equation.3">
                  <p:embed/>
                </p:oleObj>
              </mc:Choice>
              <mc:Fallback>
                <p:oleObj name="Формула" r:id="rId8" imgW="1803400" imgH="241300" progId="Equation.3">
                  <p:embed/>
                  <p:pic>
                    <p:nvPicPr>
                      <p:cNvPr id="20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5084764"/>
                        <a:ext cx="40671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440239" y="188914"/>
            <a:ext cx="3521075" cy="5540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3000" b="1" i="1" dirty="0" err="1">
                <a:latin typeface="Times New Roman" panose="02020603050405020304" pitchFamily="18" charset="0"/>
              </a:rPr>
              <a:t>Методи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 </a:t>
            </a:r>
            <a:r>
              <a:rPr lang="ru-RU" altLang="uk-UA" sz="3000" b="1" i="1" dirty="0" err="1">
                <a:latin typeface="Times New Roman" panose="02020603050405020304" pitchFamily="18" charset="0"/>
              </a:rPr>
              <a:t>побудови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1155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95401" y="210236"/>
            <a:ext cx="9601196" cy="1303867"/>
          </a:xfrm>
        </p:spPr>
        <p:txBody>
          <a:bodyPr/>
          <a:lstStyle/>
          <a:p>
            <a:r>
              <a:rPr lang="uk-UA" altLang="uk-UA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 побудови трилатерації</a:t>
            </a:r>
          </a:p>
        </p:txBody>
      </p:sp>
      <p:pic>
        <p:nvPicPr>
          <p:cNvPr id="13315" name="Рисунок 2" descr="img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12" y="1223510"/>
            <a:ext cx="705643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95402" y="548396"/>
            <a:ext cx="9601196" cy="1303867"/>
          </a:xfrm>
        </p:spPr>
        <p:txBody>
          <a:bodyPr/>
          <a:lstStyle/>
          <a:p>
            <a:pPr algn="ctr"/>
            <a:r>
              <a:rPr lang="en-US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GNNS-</a:t>
            </a: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</a:p>
        </p:txBody>
      </p:sp>
      <p:pic>
        <p:nvPicPr>
          <p:cNvPr id="19459" name="Рисунок 2" descr="ДЖИПИ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2263"/>
            <a:ext cx="91440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016064" y="2682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alt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побудови супутникових мереж</a:t>
            </a:r>
          </a:p>
        </p:txBody>
      </p:sp>
      <p:pic>
        <p:nvPicPr>
          <p:cNvPr id="20483" name="Рисунок 2" descr="img3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13" y="3679250"/>
            <a:ext cx="37433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img3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14" y="1331626"/>
            <a:ext cx="4505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img3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87" y="1331626"/>
            <a:ext cx="4032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61499"/>
            <a:ext cx="9601196" cy="1303867"/>
          </a:xfrm>
        </p:spPr>
        <p:txBody>
          <a:bodyPr/>
          <a:lstStyle/>
          <a:p>
            <a:pPr eaLnBrk="1" hangingPunct="1"/>
            <a:r>
              <a:rPr lang="ru-RU" altLang="uk-UA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Висотні</a:t>
            </a:r>
            <a:r>
              <a:rPr lang="ru-RU" alt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мережі</a:t>
            </a:r>
            <a:endParaRPr lang="ru-RU" altLang="uk-UA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17633" y="2437607"/>
            <a:ext cx="4330700" cy="190023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uk-UA" sz="4000" dirty="0" err="1" smtClean="0"/>
              <a:t>Державні</a:t>
            </a:r>
            <a:endParaRPr lang="ru-RU" altLang="uk-UA" sz="4000" b="1" dirty="0" smtClean="0"/>
          </a:p>
          <a:p>
            <a:pPr eaLnBrk="1" hangingPunct="1"/>
            <a:r>
              <a:rPr lang="ru-RU" altLang="uk-UA" sz="4000" dirty="0" err="1" smtClean="0"/>
              <a:t>Мережі</a:t>
            </a:r>
            <a:r>
              <a:rPr lang="ru-RU" altLang="uk-UA" sz="4000" dirty="0" smtClean="0"/>
              <a:t> </a:t>
            </a:r>
            <a:r>
              <a:rPr lang="ru-RU" altLang="uk-UA" sz="4000" dirty="0" err="1" smtClean="0"/>
              <a:t>згущення</a:t>
            </a:r>
            <a:r>
              <a:rPr lang="ru-RU" altLang="uk-UA" sz="4000" dirty="0" smtClean="0"/>
              <a:t> </a:t>
            </a:r>
          </a:p>
          <a:p>
            <a:pPr eaLnBrk="1" hangingPunct="1"/>
            <a:r>
              <a:rPr lang="ru-RU" altLang="uk-UA" sz="4000" dirty="0" err="1" smtClean="0"/>
              <a:t>Знімальні</a:t>
            </a:r>
            <a:endParaRPr lang="ru-RU" altLang="uk-UA" sz="40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24128" y="5011966"/>
            <a:ext cx="902996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uk-UA" sz="2800" dirty="0">
                <a:latin typeface="Times New Roman" panose="02020603050405020304" pitchFamily="18" charset="0"/>
              </a:rPr>
              <a:t>В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залежності</a:t>
            </a:r>
            <a:r>
              <a:rPr lang="ru-RU" altLang="uk-UA" sz="2800" dirty="0">
                <a:latin typeface="Times New Roman" panose="02020603050405020304" pitchFamily="18" charset="0"/>
              </a:rPr>
              <a:t>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від</a:t>
            </a:r>
            <a:r>
              <a:rPr lang="ru-RU" altLang="uk-UA" sz="2800" dirty="0">
                <a:latin typeface="Times New Roman" panose="02020603050405020304" pitchFamily="18" charset="0"/>
              </a:rPr>
              <a:t> </a:t>
            </a:r>
            <a:r>
              <a:rPr lang="ru-RU" altLang="uk-UA" sz="2800" dirty="0" err="1">
                <a:latin typeface="Times New Roman" panose="02020603050405020304" pitchFamily="18" charset="0"/>
              </a:rPr>
              <a:t>точності</a:t>
            </a:r>
            <a:r>
              <a:rPr lang="ru-RU" altLang="uk-UA" sz="2800" dirty="0">
                <a:latin typeface="Times New Roman" panose="02020603050405020304" pitchFamily="18" charset="0"/>
              </a:rPr>
              <a:t>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державні</a:t>
            </a:r>
            <a:r>
              <a:rPr lang="ru-RU" altLang="uk-UA" sz="2800" dirty="0">
                <a:latin typeface="Times New Roman" panose="02020603050405020304" pitchFamily="18" charset="0"/>
              </a:rPr>
              <a:t>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мережі</a:t>
            </a:r>
            <a:r>
              <a:rPr lang="ru-RU" altLang="uk-UA" sz="2800" dirty="0">
                <a:latin typeface="Times New Roman" panose="02020603050405020304" pitchFamily="18" charset="0"/>
              </a:rPr>
              <a:t>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поділяються</a:t>
            </a:r>
            <a:r>
              <a:rPr lang="ru-RU" altLang="uk-UA" sz="2800" dirty="0">
                <a:latin typeface="Times New Roman" panose="02020603050405020304" pitchFamily="18" charset="0"/>
              </a:rPr>
              <a:t> на </a:t>
            </a:r>
            <a:r>
              <a:rPr lang="ru-RU" altLang="uk-UA" sz="2800" dirty="0" err="1">
                <a:latin typeface="Times New Roman" panose="02020603050405020304" pitchFamily="18" charset="0"/>
              </a:rPr>
              <a:t>класи</a:t>
            </a:r>
            <a:r>
              <a:rPr lang="ru-RU" altLang="uk-UA" sz="2800" dirty="0">
                <a:latin typeface="Times New Roman" panose="02020603050405020304" pitchFamily="18" charset="0"/>
              </a:rPr>
              <a:t>: </a:t>
            </a:r>
            <a:r>
              <a:rPr lang="en-US" altLang="uk-UA" sz="2800" b="1" dirty="0">
                <a:latin typeface="Times New Roman" panose="02020603050405020304" pitchFamily="18" charset="0"/>
              </a:rPr>
              <a:t>I</a:t>
            </a:r>
            <a:r>
              <a:rPr lang="ru-RU" altLang="uk-UA" sz="2800" b="1" dirty="0">
                <a:latin typeface="Times New Roman" panose="02020603050405020304" pitchFamily="18" charset="0"/>
              </a:rPr>
              <a:t>, </a:t>
            </a:r>
            <a:r>
              <a:rPr lang="en-US" altLang="uk-UA" sz="2800" b="1" dirty="0">
                <a:latin typeface="Times New Roman" panose="02020603050405020304" pitchFamily="18" charset="0"/>
              </a:rPr>
              <a:t>II</a:t>
            </a:r>
            <a:r>
              <a:rPr lang="ru-RU" altLang="uk-UA" sz="2800" b="1" dirty="0">
                <a:latin typeface="Times New Roman" panose="02020603050405020304" pitchFamily="18" charset="0"/>
              </a:rPr>
              <a:t>, </a:t>
            </a:r>
            <a:r>
              <a:rPr lang="en-US" altLang="uk-UA" sz="2800" b="1" dirty="0">
                <a:latin typeface="Times New Roman" panose="02020603050405020304" pitchFamily="18" charset="0"/>
              </a:rPr>
              <a:t>III</a:t>
            </a:r>
            <a:r>
              <a:rPr lang="ru-RU" altLang="uk-UA" sz="2800" b="1" dirty="0">
                <a:latin typeface="Times New Roman" panose="02020603050405020304" pitchFamily="18" charset="0"/>
              </a:rPr>
              <a:t>, </a:t>
            </a:r>
            <a:r>
              <a:rPr lang="en-US" altLang="uk-UA" sz="2800" b="1" dirty="0">
                <a:latin typeface="Times New Roman" panose="02020603050405020304" pitchFamily="18" charset="0"/>
              </a:rPr>
              <a:t>IV</a:t>
            </a:r>
            <a:r>
              <a:rPr lang="ru-RU" altLang="uk-UA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1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74825" y="981075"/>
            <a:ext cx="871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800"/>
              <a:t>Мережі </a:t>
            </a:r>
            <a:r>
              <a:rPr lang="en-US" altLang="uk-UA" sz="2800" b="1" i="1">
                <a:solidFill>
                  <a:srgbClr val="0000FF"/>
                </a:solidFill>
              </a:rPr>
              <a:t>I</a:t>
            </a:r>
            <a:r>
              <a:rPr lang="ru-RU" altLang="uk-UA" sz="2800" b="1" i="1">
                <a:solidFill>
                  <a:srgbClr val="0000FF"/>
                </a:solidFill>
              </a:rPr>
              <a:t> класу</a:t>
            </a:r>
            <a:r>
              <a:rPr lang="ru-RU" altLang="uk-UA" sz="2800"/>
              <a:t> прокладаються рівномірно по всій території країни вздовж великих заліничних і автомобільних шляхів, великих річок замкнутими полігонами периметром </a:t>
            </a:r>
            <a:r>
              <a:rPr lang="ru-RU" altLang="uk-UA" sz="2800">
                <a:solidFill>
                  <a:srgbClr val="0000FF"/>
                </a:solidFill>
              </a:rPr>
              <a:t>3000-4000 км</a:t>
            </a:r>
            <a:r>
              <a:rPr lang="ru-RU" altLang="uk-UA" sz="2800"/>
              <a:t>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774825" y="3500438"/>
            <a:ext cx="844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800"/>
              <a:t>Мережі </a:t>
            </a:r>
            <a:r>
              <a:rPr lang="en-US" altLang="uk-UA" sz="2800" b="1" i="1">
                <a:solidFill>
                  <a:srgbClr val="0000FF"/>
                </a:solidFill>
              </a:rPr>
              <a:t>II</a:t>
            </a:r>
            <a:r>
              <a:rPr lang="ru-RU" altLang="uk-UA" sz="2800" b="1" i="1">
                <a:solidFill>
                  <a:srgbClr val="0000FF"/>
                </a:solidFill>
              </a:rPr>
              <a:t> класу</a:t>
            </a:r>
            <a:r>
              <a:rPr lang="ru-RU" altLang="uk-UA" sz="2800"/>
              <a:t> прокладаються полігонами периметром </a:t>
            </a:r>
            <a:r>
              <a:rPr lang="ru-RU" altLang="uk-UA" sz="2800">
                <a:solidFill>
                  <a:srgbClr val="0000FF"/>
                </a:solidFill>
              </a:rPr>
              <a:t>500-600 км</a:t>
            </a:r>
            <a:r>
              <a:rPr lang="ru-RU" altLang="uk-UA" sz="2800"/>
              <a:t> між пунктами </a:t>
            </a:r>
            <a:r>
              <a:rPr lang="en-US" altLang="uk-UA" sz="2800"/>
              <a:t>I</a:t>
            </a:r>
            <a:r>
              <a:rPr lang="ru-RU" altLang="uk-UA" sz="2800"/>
              <a:t> класу та є основою для розвитку мереж </a:t>
            </a:r>
            <a:r>
              <a:rPr lang="en-US" altLang="uk-UA" sz="2800"/>
              <a:t>III</a:t>
            </a:r>
            <a:r>
              <a:rPr lang="ru-RU" altLang="uk-UA" sz="2800"/>
              <a:t>, </a:t>
            </a:r>
            <a:r>
              <a:rPr lang="en-US" altLang="uk-UA" sz="2800"/>
              <a:t>IV</a:t>
            </a:r>
            <a:r>
              <a:rPr lang="ru-RU" altLang="uk-UA" sz="2800"/>
              <a:t> класу. </a:t>
            </a:r>
          </a:p>
        </p:txBody>
      </p:sp>
    </p:spTree>
    <p:extLst>
      <p:ext uri="{BB962C8B-B14F-4D97-AF65-F5344CB8AC3E}">
        <p14:creationId xmlns:p14="http://schemas.microsoft.com/office/powerpoint/2010/main" val="42622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006" y="225632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43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Закріплення</a:t>
            </a:r>
            <a:r>
              <a:rPr lang="ru-RU" altLang="uk-UA" sz="4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43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пунктів</a:t>
            </a:r>
            <a:r>
              <a:rPr lang="ru-RU" altLang="uk-UA" sz="4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43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висотної</a:t>
            </a:r>
            <a:r>
              <a:rPr lang="ru-RU" altLang="uk-UA" sz="4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43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мережі</a:t>
            </a:r>
            <a:endParaRPr lang="ru-RU" altLang="uk-UA" sz="4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629296" y="2759879"/>
            <a:ext cx="446405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РЕПЕРИ: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Вікові</a:t>
            </a:r>
            <a:endParaRPr lang="ru-RU" altLang="uk-UA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Фундаментальні</a:t>
            </a:r>
            <a:endParaRPr lang="ru-RU" altLang="uk-UA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Грунтові</a:t>
            </a:r>
            <a:endParaRPr lang="ru-RU" altLang="uk-UA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Стінові</a:t>
            </a:r>
            <a:endParaRPr lang="ru-RU" altLang="uk-UA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33096" y="991672"/>
            <a:ext cx="2185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3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Різновиди</a:t>
            </a:r>
            <a:r>
              <a:rPr lang="ru-RU" altLang="uk-UA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AutoNum type="arabicPeriod"/>
            </a:pPr>
            <a:r>
              <a:rPr lang="ru-RU" altLang="uk-UA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Репери</a:t>
            </a:r>
            <a:endParaRPr lang="ru-RU" altLang="uk-UA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uk-UA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Марки</a:t>
            </a:r>
          </a:p>
        </p:txBody>
      </p:sp>
    </p:spTree>
    <p:extLst>
      <p:ext uri="{BB962C8B-B14F-4D97-AF65-F5344CB8AC3E}">
        <p14:creationId xmlns:p14="http://schemas.microsoft.com/office/powerpoint/2010/main" val="23341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7523" y="1746913"/>
            <a:ext cx="6436425" cy="3890299"/>
          </a:xfrm>
        </p:spPr>
        <p:txBody>
          <a:bodyPr>
            <a:normAutofit/>
          </a:bodyPr>
          <a:lstStyle/>
          <a:p>
            <a:r>
              <a:rPr lang="uk-UA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vi-VN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еодез</a:t>
            </a:r>
            <a:r>
              <a:rPr lang="uk-UA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vi-VN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чна мер</a:t>
            </a:r>
            <a:r>
              <a:rPr lang="uk-UA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vi-VN" alt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r>
              <a:rPr lang="vi-VN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(англ</a:t>
            </a:r>
            <a:r>
              <a:rPr lang="vi-VN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geodetic network;</a:t>
            </a:r>
            <a:r>
              <a:rPr lang="en-US" alt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нім. </a:t>
            </a:r>
            <a:r>
              <a:rPr lang="en-US" alt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Geodäsienetz</a:t>
            </a:r>
            <a:r>
              <a:rPr lang="en-US" alt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vi-VN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мережа точок, закріплених на земній поверхні, положення яких визначено в загальній для них системі геодезичних координат.</a:t>
            </a:r>
            <a:endParaRPr lang="ru-RU" alt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99210" y="32318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altLang="uk-UA" dirty="0"/>
          </a:p>
        </p:txBody>
      </p:sp>
      <p:pic>
        <p:nvPicPr>
          <p:cNvPr id="5" name="Picture 5" descr="047-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 bwMode="auto">
          <a:xfrm>
            <a:off x="7243948" y="1825626"/>
            <a:ext cx="4392612" cy="3533396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9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557587"/>
            <a:ext cx="10515600" cy="3221388"/>
          </a:xfrm>
        </p:spPr>
        <p:txBody>
          <a:bodyPr>
            <a:normAutofit/>
          </a:bodyPr>
          <a:lstStyle/>
          <a:p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ГЕОДЕЗИЧНІ МЕРЕЖІ ЗГУЩЕННЯ – геодезичні мережі,  створювані як розвиток мереж більш високого класу. </a:t>
            </a:r>
          </a:p>
          <a:p>
            <a:r>
              <a:rPr lang="uk-UA" alt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Г.м.з</a:t>
            </a: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розвиваються на основі пунктів державної  геодезичної мережі шляхом переходу від загального  до часткового (від вищого розряду до нижчого), збільшуючи щільність пунктів геодезичної мережі  для створення можливості виконання зйомок великих масштабів і безпосереднього рішення маркшейдерських задач. </a:t>
            </a:r>
            <a:endParaRPr lang="uk-UA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7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699" y="0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ru-RU" altLang="uk-UA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altLang="uk-UA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згущення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5014" y="5646932"/>
            <a:ext cx="6019799" cy="868693"/>
          </a:xfrm>
        </p:spPr>
        <p:txBody>
          <a:bodyPr>
            <a:normAutofit/>
          </a:bodyPr>
          <a:lstStyle/>
          <a:p>
            <a:r>
              <a:rPr lang="ru-RU" altLang="uk-UA" dirty="0" smtClean="0"/>
              <a:t>8 – 20 км (сторона </a:t>
            </a:r>
            <a:r>
              <a:rPr lang="ru-RU" altLang="uk-UA" dirty="0" err="1" smtClean="0"/>
              <a:t>трикутника</a:t>
            </a:r>
            <a:r>
              <a:rPr lang="ru-RU" altLang="uk-UA" dirty="0" smtClean="0"/>
              <a:t> </a:t>
            </a:r>
            <a:r>
              <a:rPr lang="ru-RU" altLang="uk-UA" sz="3600" b="1" dirty="0" smtClean="0">
                <a:solidFill>
                  <a:srgbClr val="CC0000"/>
                </a:solidFill>
              </a:rPr>
              <a:t>1</a:t>
            </a:r>
            <a:r>
              <a:rPr lang="en-US" altLang="uk-UA" dirty="0" smtClean="0"/>
              <a:t> </a:t>
            </a:r>
            <a:r>
              <a:rPr lang="ru-RU" altLang="uk-UA" dirty="0" err="1" smtClean="0"/>
              <a:t>класу</a:t>
            </a:r>
            <a:r>
              <a:rPr lang="ru-RU" altLang="uk-UA" dirty="0" smtClean="0"/>
              <a:t>)</a:t>
            </a:r>
            <a:endParaRPr lang="ru-RU" altLang="uk-UA" dirty="0"/>
          </a:p>
        </p:txBody>
      </p:sp>
      <p:pic>
        <p:nvPicPr>
          <p:cNvPr id="4" name="Picture 4" descr="izyskatel1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6"/>
          <a:stretch>
            <a:fillRect/>
          </a:stretch>
        </p:blipFill>
        <p:spPr bwMode="auto">
          <a:xfrm>
            <a:off x="612569" y="763164"/>
            <a:ext cx="4988428" cy="4892633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39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08" y="751887"/>
            <a:ext cx="4429496" cy="489504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6048499" y="5682425"/>
            <a:ext cx="5723907" cy="868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uk-UA" dirty="0" smtClean="0"/>
              <a:t>5 – 8 км (сторона </a:t>
            </a:r>
            <a:r>
              <a:rPr lang="ru-RU" altLang="uk-UA" dirty="0" err="1" smtClean="0"/>
              <a:t>трикутника</a:t>
            </a:r>
            <a:r>
              <a:rPr lang="ru-RU" altLang="uk-UA" dirty="0" smtClean="0"/>
              <a:t> </a:t>
            </a:r>
            <a:r>
              <a:rPr lang="ru-RU" altLang="uk-UA" sz="3600" b="1" dirty="0" smtClean="0">
                <a:solidFill>
                  <a:srgbClr val="CC0000"/>
                </a:solidFill>
              </a:rPr>
              <a:t>2</a:t>
            </a:r>
            <a:r>
              <a:rPr lang="en-US" altLang="uk-UA" dirty="0" smtClean="0"/>
              <a:t> </a:t>
            </a:r>
            <a:r>
              <a:rPr lang="ru-RU" altLang="uk-UA" dirty="0" err="1" smtClean="0"/>
              <a:t>класу</a:t>
            </a:r>
            <a:r>
              <a:rPr lang="ru-RU" altLang="uk-UA" dirty="0" smtClean="0"/>
              <a:t>)</a:t>
            </a: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65101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1834593"/>
              </p:ext>
            </p:extLst>
          </p:nvPr>
        </p:nvGraphicFramePr>
        <p:xfrm>
          <a:off x="2662612" y="533781"/>
          <a:ext cx="6911975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8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524000" y="476250"/>
            <a:ext cx="9144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sz="2800" b="1" i="1" dirty="0" err="1">
                <a:solidFill>
                  <a:srgbClr val="FF0066"/>
                </a:solidFill>
              </a:rPr>
              <a:t>Полігонометрія</a:t>
            </a:r>
            <a:r>
              <a:rPr lang="ru-RU" altLang="uk-UA" sz="2800" b="1" dirty="0">
                <a:solidFill>
                  <a:srgbClr val="FF0066"/>
                </a:solidFill>
              </a:rPr>
              <a:t> </a:t>
            </a:r>
            <a:r>
              <a:rPr lang="ru-RU" altLang="uk-UA" i="1" dirty="0"/>
              <a:t> </a:t>
            </a:r>
            <a:r>
              <a:rPr lang="uk-UA" altLang="uk-UA" sz="2400" dirty="0"/>
              <a:t>(рос. </a:t>
            </a:r>
            <a:r>
              <a:rPr lang="uk-UA" altLang="uk-UA" sz="2400" i="1" dirty="0" err="1"/>
              <a:t>полигонометрия</a:t>
            </a:r>
            <a:r>
              <a:rPr lang="uk-UA" altLang="uk-UA" sz="2400" dirty="0"/>
              <a:t>, </a:t>
            </a:r>
            <a:r>
              <a:rPr lang="uk-UA" altLang="uk-UA" sz="2400" dirty="0" err="1">
                <a:hlinkClick r:id="rId2" tooltip="Англійська мова"/>
              </a:rPr>
              <a:t>англ</a:t>
            </a:r>
            <a:r>
              <a:rPr lang="uk-UA" altLang="uk-UA" sz="2400" dirty="0">
                <a:hlinkClick r:id="rId2" tooltip="Англійська мова"/>
              </a:rPr>
              <a:t>.</a:t>
            </a:r>
            <a:r>
              <a:rPr lang="uk-UA" altLang="uk-UA" sz="2400" dirty="0"/>
              <a:t> </a:t>
            </a:r>
            <a:r>
              <a:rPr lang="en-US" altLang="uk-UA" sz="2400" i="1" dirty="0" err="1"/>
              <a:t>polygonometry</a:t>
            </a:r>
            <a:r>
              <a:rPr lang="en-US" altLang="uk-UA" sz="2400" i="1" dirty="0"/>
              <a:t>, polygon measurements, survey traverse</a:t>
            </a:r>
            <a:r>
              <a:rPr lang="en-US" altLang="uk-UA" sz="2400" dirty="0"/>
              <a:t>; </a:t>
            </a:r>
            <a:r>
              <a:rPr lang="uk-UA" altLang="uk-UA" sz="2400" dirty="0"/>
              <a:t>нім. </a:t>
            </a:r>
            <a:r>
              <a:rPr lang="en-US" altLang="uk-UA" sz="2400" i="1" dirty="0" err="1"/>
              <a:t>Polygonometrie</a:t>
            </a:r>
            <a:r>
              <a:rPr lang="en-US" altLang="uk-UA" sz="2400" i="1" dirty="0"/>
              <a:t> f, </a:t>
            </a:r>
            <a:r>
              <a:rPr lang="en-US" altLang="uk-UA" sz="2400" i="1" dirty="0" err="1"/>
              <a:t>Polygonverfahren</a:t>
            </a:r>
            <a:r>
              <a:rPr lang="en-US" altLang="uk-UA" sz="2400" i="1" dirty="0"/>
              <a:t> n</a:t>
            </a:r>
            <a:r>
              <a:rPr lang="en-US" altLang="uk-UA" sz="2400" dirty="0"/>
              <a:t>) – </a:t>
            </a:r>
            <a:r>
              <a:rPr lang="uk-UA" altLang="uk-UA" sz="2400" dirty="0"/>
              <a:t>спосіб побудови планової геодезичної або маркшейдерської мережі шляхом вимірювання ліній і кутів </a:t>
            </a:r>
            <a:r>
              <a:rPr lang="uk-UA" altLang="uk-UA" sz="2400" dirty="0" err="1"/>
              <a:t>полігонометричних</a:t>
            </a:r>
            <a:r>
              <a:rPr lang="uk-UA" altLang="uk-UA" sz="2400" dirty="0"/>
              <a:t> ходів; в результаті вимірювань та обчислень одержують координати пунктів.</a:t>
            </a:r>
            <a:endParaRPr lang="ru-RU" altLang="uk-UA" sz="2300" dirty="0"/>
          </a:p>
        </p:txBody>
      </p:sp>
      <p:pic>
        <p:nvPicPr>
          <p:cNvPr id="14339" name="Picture 7" descr="052pol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852738"/>
            <a:ext cx="2944813" cy="339368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9" descr="052b_pol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67" y="2914454"/>
            <a:ext cx="4967287" cy="327025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079876" y="0"/>
            <a:ext cx="3521075" cy="5540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3000" b="1" i="1" dirty="0" err="1">
                <a:latin typeface="Times New Roman" panose="02020603050405020304" pitchFamily="18" charset="0"/>
              </a:rPr>
              <a:t>Методи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 </a:t>
            </a:r>
            <a:r>
              <a:rPr lang="ru-RU" altLang="uk-UA" sz="3000" b="1" i="1" dirty="0" err="1">
                <a:latin typeface="Times New Roman" panose="02020603050405020304" pitchFamily="18" charset="0"/>
              </a:rPr>
              <a:t>побудови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25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95402" y="665018"/>
            <a:ext cx="9601196" cy="991589"/>
          </a:xfrm>
        </p:spPr>
        <p:txBody>
          <a:bodyPr/>
          <a:lstStyle/>
          <a:p>
            <a:pPr algn="ctr"/>
            <a:r>
              <a:rPr lang="uk-UA" alt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полігонометрії</a:t>
            </a:r>
          </a:p>
        </p:txBody>
      </p:sp>
      <p:pic>
        <p:nvPicPr>
          <p:cNvPr id="15363" name="Рисунок 2" descr="img3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28" y="1430976"/>
            <a:ext cx="8514135" cy="47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314702" y="531338"/>
            <a:ext cx="3521075" cy="5540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3000" b="1" i="1" dirty="0" err="1">
                <a:latin typeface="Times New Roman" panose="02020603050405020304" pitchFamily="18" charset="0"/>
              </a:rPr>
              <a:t>Методи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 </a:t>
            </a:r>
            <a:r>
              <a:rPr lang="ru-RU" altLang="uk-UA" sz="3000" b="1" i="1" dirty="0" err="1">
                <a:latin typeface="Times New Roman" panose="02020603050405020304" pitchFamily="18" charset="0"/>
              </a:rPr>
              <a:t>побудови</a:t>
            </a:r>
            <a:r>
              <a:rPr lang="ru-RU" altLang="uk-UA" sz="3000" b="1" i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524000" y="887413"/>
            <a:ext cx="87137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800" b="1" i="1" dirty="0" err="1">
                <a:solidFill>
                  <a:srgbClr val="FF0066"/>
                </a:solidFill>
              </a:rPr>
              <a:t>Тріангуляція</a:t>
            </a:r>
            <a:r>
              <a:rPr lang="ru-RU" altLang="uk-UA" sz="2400" i="1" dirty="0"/>
              <a:t> </a:t>
            </a:r>
            <a:r>
              <a:rPr lang="ru-RU" altLang="uk-UA" sz="2300" i="1" dirty="0"/>
              <a:t>– </a:t>
            </a:r>
            <a:r>
              <a:rPr lang="vi-VN" altLang="uk-UA" sz="2400" dirty="0"/>
              <a:t>один з головних методів створення мережі опорних геодезичних пунктів. Полягає в побудові рядів або мереж з прилеглих один до одного трикутників та визначенні розташування їх вершин у вибраній системі координат. Це основний метод створення державних планових геодезичних мереж. Тріангуляцію поділяють на чотири класи.</a:t>
            </a:r>
          </a:p>
          <a:p>
            <a:pPr eaLnBrk="1" hangingPunct="1"/>
            <a:endParaRPr lang="ru-RU" altLang="uk-UA" sz="2300" dirty="0"/>
          </a:p>
        </p:txBody>
      </p:sp>
      <p:pic>
        <p:nvPicPr>
          <p:cNvPr id="1033" name="Picture 12" descr="051tr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3641828"/>
            <a:ext cx="5075238" cy="2668382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7138988" y="3284538"/>
            <a:ext cx="3529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400" dirty="0" err="1">
                <a:solidFill>
                  <a:srgbClr val="FF0000"/>
                </a:solidFill>
              </a:rPr>
              <a:t>Відомо</a:t>
            </a:r>
            <a:r>
              <a:rPr lang="ru-RU" altLang="uk-UA" sz="2400" dirty="0">
                <a:solidFill>
                  <a:srgbClr val="FF0000"/>
                </a:solidFill>
              </a:rPr>
              <a:t>:  </a:t>
            </a:r>
          </a:p>
          <a:p>
            <a:pPr eaLnBrk="1" hangingPunct="1"/>
            <a:r>
              <a:rPr lang="ru-RU" altLang="uk-UA" sz="2400" dirty="0"/>
              <a:t> </a:t>
            </a:r>
            <a:r>
              <a:rPr lang="ru-RU" altLang="uk-UA" sz="2400" b="1" i="1" dirty="0"/>
              <a:t>А (х</a:t>
            </a:r>
            <a:r>
              <a:rPr lang="ru-RU" altLang="uk-UA" sz="2400" b="1" i="1" baseline="-25000" dirty="0"/>
              <a:t>а</a:t>
            </a:r>
            <a:r>
              <a:rPr lang="ru-RU" altLang="uk-UA" sz="2400" b="1" i="1" dirty="0"/>
              <a:t>, </a:t>
            </a:r>
            <a:r>
              <a:rPr lang="ru-RU" altLang="uk-UA" sz="2400" b="1" i="1" dirty="0" err="1"/>
              <a:t>у</a:t>
            </a:r>
            <a:r>
              <a:rPr lang="ru-RU" altLang="uk-UA" sz="2400" b="1" i="1" baseline="-25000" dirty="0" err="1"/>
              <a:t>а</a:t>
            </a:r>
            <a:r>
              <a:rPr lang="ru-RU" altLang="uk-UA" sz="2400" b="1" i="1" dirty="0"/>
              <a:t>); </a:t>
            </a:r>
            <a:r>
              <a:rPr lang="en-US" altLang="uk-UA" sz="2400" b="1" i="1" dirty="0"/>
              <a:t>B</a:t>
            </a:r>
            <a:r>
              <a:rPr lang="ru-RU" altLang="uk-UA" sz="2400" b="1" i="1" dirty="0"/>
              <a:t> (</a:t>
            </a:r>
            <a:r>
              <a:rPr lang="ru-RU" altLang="uk-UA" sz="2400" b="1" i="1" dirty="0" err="1"/>
              <a:t>х</a:t>
            </a:r>
            <a:r>
              <a:rPr lang="ru-RU" altLang="uk-UA" sz="2400" b="1" i="1" baseline="-25000" dirty="0" err="1"/>
              <a:t>в</a:t>
            </a:r>
            <a:r>
              <a:rPr lang="ru-RU" altLang="uk-UA" sz="2400" b="1" i="1" dirty="0" err="1"/>
              <a:t>,у</a:t>
            </a:r>
            <a:r>
              <a:rPr lang="ru-RU" altLang="uk-UA" sz="2400" b="1" i="1" baseline="-25000" dirty="0" err="1"/>
              <a:t>в</a:t>
            </a:r>
            <a:r>
              <a:rPr lang="ru-RU" altLang="uk-UA" sz="2400" b="1" i="1" dirty="0"/>
              <a:t> ); </a:t>
            </a:r>
            <a:r>
              <a:rPr lang="en-US" altLang="uk-UA" sz="2400" b="1" i="1" dirty="0">
                <a:latin typeface="GreekS" pitchFamily="2" charset="0"/>
                <a:cs typeface="GreekS" pitchFamily="2" charset="0"/>
              </a:rPr>
              <a:t>l</a:t>
            </a:r>
            <a:r>
              <a:rPr lang="ru-RU" altLang="uk-UA" sz="2400" b="1" i="1" baseline="-25000" dirty="0" err="1">
                <a:latin typeface="GreekS" pitchFamily="2" charset="0"/>
                <a:cs typeface="GreekS" pitchFamily="2" charset="0"/>
              </a:rPr>
              <a:t>ав</a:t>
            </a:r>
            <a:endParaRPr lang="en-US" altLang="uk-UA" sz="2400" b="1" i="1" dirty="0">
              <a:latin typeface="GreekS" pitchFamily="2" charset="0"/>
              <a:cs typeface="GreekS" pitchFamily="2" charset="0"/>
            </a:endParaRP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7200900" y="4076701"/>
            <a:ext cx="346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/>
              <a:t>Довжини сторін </a:t>
            </a:r>
            <a:r>
              <a:rPr lang="en-US" altLang="uk-UA"/>
              <a:t>d</a:t>
            </a:r>
            <a:r>
              <a:rPr lang="en-US" altLang="uk-UA" baseline="-25000"/>
              <a:t>1</a:t>
            </a:r>
            <a:r>
              <a:rPr lang="en-US" altLang="uk-UA"/>
              <a:t> </a:t>
            </a:r>
            <a:r>
              <a:rPr lang="ru-RU" altLang="uk-UA"/>
              <a:t>и</a:t>
            </a:r>
            <a:r>
              <a:rPr lang="en-US" altLang="uk-UA"/>
              <a:t> d</a:t>
            </a:r>
            <a:r>
              <a:rPr lang="en-US" altLang="uk-UA" baseline="-25000"/>
              <a:t>2 </a:t>
            </a:r>
            <a:r>
              <a:rPr lang="uk-UA" altLang="uk-UA" baseline="-25000"/>
              <a:t> </a:t>
            </a:r>
            <a:r>
              <a:rPr lang="uk-UA" altLang="uk-UA"/>
              <a:t> трикутника </a:t>
            </a:r>
            <a:r>
              <a:rPr lang="ru-RU" altLang="uk-UA" i="1"/>
              <a:t>АВ</a:t>
            </a:r>
            <a:r>
              <a:rPr lang="en-US" altLang="uk-UA" i="1"/>
              <a:t>P</a:t>
            </a:r>
            <a:r>
              <a:rPr lang="uk-UA" altLang="uk-UA" i="1"/>
              <a:t>:</a:t>
            </a:r>
            <a:endParaRPr lang="ru-RU" altLang="uk-UA"/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7535864" y="5661026"/>
            <a:ext cx="2109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08990"/>
              </p:ext>
            </p:extLst>
          </p:nvPr>
        </p:nvGraphicFramePr>
        <p:xfrm>
          <a:off x="7602537" y="4617977"/>
          <a:ext cx="2663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4" imgW="1181100" imgH="228600" progId="Equation.3">
                  <p:embed/>
                </p:oleObj>
              </mc:Choice>
              <mc:Fallback>
                <p:oleObj name="Формула" r:id="rId4" imgW="1181100" imgH="228600" progId="Equation.3">
                  <p:embed/>
                  <p:pic>
                    <p:nvPicPr>
                      <p:cNvPr id="10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7" y="4617977"/>
                        <a:ext cx="26638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10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00064"/>
              </p:ext>
            </p:extLst>
          </p:nvPr>
        </p:nvGraphicFramePr>
        <p:xfrm>
          <a:off x="7602537" y="5030470"/>
          <a:ext cx="25908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6" imgW="1231366" imgH="228501" progId="Equation.3">
                  <p:embed/>
                </p:oleObj>
              </mc:Choice>
              <mc:Fallback>
                <p:oleObj name="Формула" r:id="rId6" imgW="1231366" imgH="228501" progId="Equation.3">
                  <p:embed/>
                  <p:pic>
                    <p:nvPicPr>
                      <p:cNvPr id="10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7" y="5030470"/>
                        <a:ext cx="25908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21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10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32398"/>
              </p:ext>
            </p:extLst>
          </p:nvPr>
        </p:nvGraphicFramePr>
        <p:xfrm>
          <a:off x="7608888" y="5353529"/>
          <a:ext cx="23764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8" imgW="1054100" imgH="241300" progId="Equation.3">
                  <p:embed/>
                </p:oleObj>
              </mc:Choice>
              <mc:Fallback>
                <p:oleObj name="Формула" r:id="rId8" imgW="1054100" imgH="241300" progId="Equation.3">
                  <p:embed/>
                  <p:pic>
                    <p:nvPicPr>
                      <p:cNvPr id="10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5353529"/>
                        <a:ext cx="237648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23"/>
          <p:cNvSpPr>
            <a:spLocks noChangeArrowheads="1"/>
          </p:cNvSpPr>
          <p:nvPr/>
        </p:nvSpPr>
        <p:spPr bwMode="auto">
          <a:xfrm>
            <a:off x="1524001" y="31157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102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96614"/>
              </p:ext>
            </p:extLst>
          </p:nvPr>
        </p:nvGraphicFramePr>
        <p:xfrm>
          <a:off x="7602537" y="5819138"/>
          <a:ext cx="30591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10" imgW="1548728" imgH="253890" progId="Equation.3">
                  <p:embed/>
                </p:oleObj>
              </mc:Choice>
              <mc:Fallback>
                <p:oleObj name="Формула" r:id="rId10" imgW="1548728" imgH="253890" progId="Equation.3">
                  <p:embed/>
                  <p:pic>
                    <p:nvPicPr>
                      <p:cNvPr id="102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7" y="5819138"/>
                        <a:ext cx="30591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12410" y="859809"/>
            <a:ext cx="8229600" cy="921490"/>
          </a:xfrm>
        </p:spPr>
        <p:txBody>
          <a:bodyPr>
            <a:normAutofit fontScale="90000"/>
          </a:bodyPr>
          <a:lstStyle/>
          <a:p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тріангуляції</a:t>
            </a:r>
            <a:r>
              <a:rPr lang="ru-RU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і 2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розряду</a:t>
            </a:r>
            <a:r>
              <a:rPr lang="ru-RU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smtClean="0">
                <a:solidFill>
                  <a:schemeClr val="tx1"/>
                </a:solidFill>
              </a:rPr>
              <a:t>	</a:t>
            </a:r>
            <a:br>
              <a:rPr lang="ru-RU" altLang="uk-UA" dirty="0" smtClean="0">
                <a:solidFill>
                  <a:schemeClr val="tx1"/>
                </a:solidFill>
              </a:rPr>
            </a:br>
            <a:endParaRPr lang="uk-UA" altLang="uk-UA" dirty="0" smtClean="0">
              <a:solidFill>
                <a:schemeClr val="tx1"/>
              </a:solidFill>
            </a:endParaRPr>
          </a:p>
        </p:txBody>
      </p:sp>
      <p:pic>
        <p:nvPicPr>
          <p:cNvPr id="8195" name="Рисунок 2" descr="тріангуляція схем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2"/>
          <a:stretch>
            <a:fillRect/>
          </a:stretch>
        </p:blipFill>
        <p:spPr bwMode="auto">
          <a:xfrm>
            <a:off x="3071814" y="1557338"/>
            <a:ext cx="6480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313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Garamond</vt:lpstr>
      <vt:lpstr>GreekS</vt:lpstr>
      <vt:lpstr>Symbol</vt:lpstr>
      <vt:lpstr>Times New Roman</vt:lpstr>
      <vt:lpstr>Природа</vt:lpstr>
      <vt:lpstr>Формула</vt:lpstr>
      <vt:lpstr>Методи побудови планових геодезичних мереж </vt:lpstr>
      <vt:lpstr>Презентация PowerPoint</vt:lpstr>
      <vt:lpstr>Презентация PowerPoint</vt:lpstr>
      <vt:lpstr>Принцип згущення</vt:lpstr>
      <vt:lpstr>Презентация PowerPoint</vt:lpstr>
      <vt:lpstr>Презентация PowerPoint</vt:lpstr>
      <vt:lpstr>Класифікація полігонометрії</vt:lpstr>
      <vt:lpstr>Презентация PowerPoint</vt:lpstr>
      <vt:lpstr>Схеми побудови тріангуляції 4 класу, 1 і 2 розряду   </vt:lpstr>
      <vt:lpstr>Презентация PowerPoint</vt:lpstr>
      <vt:lpstr>Схеми побудови трилатерації</vt:lpstr>
      <vt:lpstr>GNNS-СПОСТЕРЕЖЕННЯ</vt:lpstr>
      <vt:lpstr>Методи побудови супутникових мереж</vt:lpstr>
      <vt:lpstr>Висотні мережі</vt:lpstr>
      <vt:lpstr>Презентация PowerPoint</vt:lpstr>
      <vt:lpstr>Закріплення пунктів висотної мережі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побудови планових геодезичних мереж</dc:title>
  <dc:creator>777</dc:creator>
  <cp:lastModifiedBy>Asus</cp:lastModifiedBy>
  <cp:revision>7</cp:revision>
  <dcterms:created xsi:type="dcterms:W3CDTF">2021-02-19T06:13:30Z</dcterms:created>
  <dcterms:modified xsi:type="dcterms:W3CDTF">2023-02-07T21:48:51Z</dcterms:modified>
</cp:coreProperties>
</file>