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25D505B-C7B1-4C04-AF47-BC552B72B722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5773C4-F4D0-47F9-939E-BEFBA131305A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uk-UA" sz="2400" dirty="0" smtClean="0">
                <a:effectLst/>
                <a:latin typeface="Times New Roman" pitchFamily="18" charset="0"/>
                <a:cs typeface="Times New Roman" pitchFamily="18" charset="0"/>
              </a:rPr>
              <a:t>ЗАГАЛЬНА </a:t>
            </a:r>
            <a:r>
              <a:rPr lang="uk-UA" sz="2400" dirty="0">
                <a:effectLst/>
                <a:latin typeface="Times New Roman" pitchFamily="18" charset="0"/>
                <a:cs typeface="Times New Roman" pitchFamily="18" charset="0"/>
              </a:rPr>
              <a:t>ХАРАКТЕРИСТИКА ВИРОБНИЧОЇ ІНФРАСТРУКТУРИ</a:t>
            </a:r>
            <a:br>
              <a:rPr lang="uk-UA" sz="24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effectLst/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7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64980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Відділ головного механіка, як правило, складається з трьох основних бюро та трьох окремих груп:</a:t>
            </a:r>
          </a:p>
          <a:p>
            <a:r>
              <a:rPr lang="uk-UA" dirty="0"/>
              <a:t>— </a:t>
            </a:r>
            <a:r>
              <a:rPr lang="uk-UA" i="1" dirty="0"/>
              <a:t>бюро планування та аналізу (БПА) — </a:t>
            </a:r>
            <a:r>
              <a:rPr lang="uk-UA" dirty="0"/>
              <a:t>планує усі види робіт з технічного обслуговування та ремонту технологічного і підйомно-транспортного обладнання; керує організацією ремонту і належною експлуатацією обладнання, створенням парку запасних частин, обліком обладнання; розраховує потреби цехів в матеріалах і покупних деталях; розробляє заходи по раціоналізації і механізації ремонтних робіт. До складу БПА входять:</a:t>
            </a:r>
          </a:p>
          <a:p>
            <a:r>
              <a:rPr lang="uk-UA" i="1" dirty="0"/>
              <a:t>а) інспекторська група, </a:t>
            </a:r>
            <a:r>
              <a:rPr lang="uk-UA" dirty="0"/>
              <a:t>яка планує технічне обслуговування та ре­монти обладнання по цехах і підприємству в цілому на рік і по місяцях; контролює хід виконання цих робіт і приймає участь у перевірці їх якості; проводить інспекцію належної експлуатації обладнання; аналізує причи­ни аварій і розробляє заходи по їх запобіганню;</a:t>
            </a:r>
          </a:p>
          <a:p>
            <a:r>
              <a:rPr lang="uk-UA" i="1" dirty="0"/>
              <a:t>б) група обліку та зберігання обладнання, </a:t>
            </a:r>
            <a:r>
              <a:rPr lang="uk-UA" dirty="0"/>
              <a:t>яка веде облік діючого об­ладнання підприємства та слідкує за його переміщенням по цехах; конт­ролює стан зберігання обладнання, яке знаходиться на складах; разом з бухгалтерією проводить щорічну інвентаризацію обладнання; оформляє акти на списання обладнання;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3260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548680"/>
            <a:ext cx="7704856" cy="5688632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в) група по запасних частинах (деталях), </a:t>
            </a:r>
            <a:r>
              <a:rPr lang="uk-UA" dirty="0"/>
              <a:t>яка керує коморами (складами) запасних деталей; встановлює цехам норми та ліміти на запасні частини і комплектуючі вироби; складає річні, квартальні і місячні заявки на них;</a:t>
            </a:r>
          </a:p>
          <a:p>
            <a:r>
              <a:rPr lang="uk-UA" i="1" dirty="0"/>
              <a:t>г) група пасово-мастильного господарства, </a:t>
            </a:r>
            <a:r>
              <a:rPr lang="uk-UA" dirty="0"/>
              <a:t>яка контролює виконання графіків заміни мастил в резервуарах і редукторах; збирає відпрацьовані мастила;</a:t>
            </a:r>
          </a:p>
          <a:p>
            <a:r>
              <a:rPr lang="uk-UA" dirty="0"/>
              <a:t>— </a:t>
            </a:r>
            <a:r>
              <a:rPr lang="uk-UA" i="1" dirty="0"/>
              <a:t>конструкторсько-технологічне бюро — </a:t>
            </a:r>
            <a:r>
              <a:rPr lang="uk-UA" dirty="0"/>
              <a:t>здійснює технічне керівництво ремонтом обладнання, що виконується у всіх підрозділах підприємства; розробляє проекти модернізації обладнання; складає ескізи і розробляє креслення на замінювані деталі і частини; планує і виконує всі конструкторські роботи; розробляє технологію виготовлення запасних частин; розробляє типові технологічні процеси і інструкції для виконання ремонтних операцій;</a:t>
            </a:r>
          </a:p>
          <a:p>
            <a:r>
              <a:rPr lang="uk-UA" dirty="0"/>
              <a:t>— </a:t>
            </a:r>
            <a:r>
              <a:rPr lang="uk-UA" i="1" dirty="0"/>
              <a:t>планово-диспетчерське бюро — </a:t>
            </a:r>
            <a:r>
              <a:rPr lang="uk-UA" dirty="0"/>
              <a:t>проводить оперативне планування роботи ремонтних цехів; здійснює матеріальну підготовку ремонтів; планує виготовлення деталей, вузлів для ремонту і модернізації обладнання; контролює виконання графіків ремонтів обладнання; виконує аналіз економічної ефективності діяльності всіх ланок служби головного механіка;</a:t>
            </a:r>
          </a:p>
          <a:p>
            <a:r>
              <a:rPr lang="uk-UA" dirty="0"/>
              <a:t>— </a:t>
            </a:r>
            <a:r>
              <a:rPr lang="uk-UA" i="1" dirty="0"/>
              <a:t>група кранового обладнання, група електрообладнання — </a:t>
            </a:r>
            <a:r>
              <a:rPr lang="uk-UA" dirty="0"/>
              <a:t>слідкують за експлуатацією, контролюють стан, планують технічне обслуговування та ремонт відповідних груп обладнання.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0145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8064896" cy="5904656"/>
          </a:xfrm>
        </p:spPr>
        <p:txBody>
          <a:bodyPr>
            <a:normAutofit fontScale="62500" lnSpcReduction="20000"/>
          </a:bodyPr>
          <a:lstStyle/>
          <a:p>
            <a:r>
              <a:rPr lang="uk-UA" b="1" dirty="0"/>
              <a:t>Ремонтно-механічний цех підприємства</a:t>
            </a:r>
            <a:r>
              <a:rPr lang="uk-UA" dirty="0"/>
              <a:t>:</a:t>
            </a:r>
          </a:p>
          <a:p>
            <a:r>
              <a:rPr lang="uk-UA" dirty="0"/>
              <a:t>— виконує капітальний ремонт транспортабельного обладнання;</a:t>
            </a:r>
          </a:p>
          <a:p>
            <a:r>
              <a:rPr lang="uk-UA" dirty="0"/>
              <a:t>— виготовляє складні деталі та запасні частини для ремонту;</a:t>
            </a:r>
          </a:p>
          <a:p>
            <a:r>
              <a:rPr lang="uk-UA" dirty="0"/>
              <a:t>— відновлює спрацьовані деталі;</a:t>
            </a:r>
          </a:p>
          <a:p>
            <a:r>
              <a:rPr lang="uk-UA" dirty="0"/>
              <a:t>— ремонтує і виготовляє уніфіковані агрегати обладнання;</a:t>
            </a:r>
          </a:p>
          <a:p>
            <a:r>
              <a:rPr lang="uk-UA" dirty="0"/>
              <a:t>— ремонтує гідравлічне обладнання.</a:t>
            </a:r>
          </a:p>
          <a:p>
            <a:r>
              <a:rPr lang="uk-UA" i="1" dirty="0"/>
              <a:t>Цехові ремонтні бази, </a:t>
            </a:r>
            <a:r>
              <a:rPr lang="uk-UA" dirty="0"/>
              <a:t>як правило, здійснюють поточний супровід обладнання в ході експлуатації, усувають дрібні поломки та відхилення у його роботі, виконують поточні ремонти та технічне обслуговування всього закріпленого обладнання.</a:t>
            </a:r>
          </a:p>
          <a:p>
            <a:endParaRPr lang="uk-UA" b="1" dirty="0" smtClean="0"/>
          </a:p>
          <a:p>
            <a:r>
              <a:rPr lang="uk-UA" b="1" dirty="0" smtClean="0"/>
              <a:t> </a:t>
            </a:r>
            <a:r>
              <a:rPr lang="uk-UA" b="1" dirty="0"/>
              <a:t>Організація ремонту і обслуговування обладнання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Робота ремонтної служби базується на тому, що ефективна експлуатація обладнання неможлива без своєчасного виконання заданого комплексу різних операцій в певних обсягах і встановленої якості.</a:t>
            </a:r>
          </a:p>
          <a:p>
            <a:r>
              <a:rPr lang="uk-UA" dirty="0"/>
              <a:t>Комплекс </a:t>
            </a:r>
            <a:r>
              <a:rPr lang="uk-UA" b="1" dirty="0"/>
              <a:t>Техніко-експлуатаційних</a:t>
            </a:r>
            <a:r>
              <a:rPr lang="uk-UA" dirty="0"/>
              <a:t> робіт поділяють на:</a:t>
            </a:r>
          </a:p>
          <a:p>
            <a:r>
              <a:rPr lang="uk-UA" dirty="0"/>
              <a:t>а) </a:t>
            </a:r>
            <a:r>
              <a:rPr lang="uk-UA" i="1" dirty="0"/>
              <a:t>технічне обслуговування, </a:t>
            </a:r>
            <a:r>
              <a:rPr lang="uk-UA" dirty="0"/>
              <a:t>до якого відносять роботи, направлені на підтримку працездатності верстатів і машин при зберіганні, транспорту­ванні і використанні;</a:t>
            </a:r>
          </a:p>
          <a:p>
            <a:r>
              <a:rPr lang="uk-UA" dirty="0"/>
              <a:t>б) </a:t>
            </a:r>
            <a:r>
              <a:rPr lang="uk-UA" i="1" dirty="0"/>
              <a:t>ремонт, </a:t>
            </a:r>
            <a:r>
              <a:rPr lang="uk-UA" dirty="0"/>
              <a:t>до якого відносять роботи, направлені на підтримку та відновлення працездатності і справності обладнання в ході експлуатації.</a:t>
            </a:r>
          </a:p>
          <a:p>
            <a:r>
              <a:rPr lang="uk-UA" dirty="0"/>
              <a:t>За методом організації </a:t>
            </a:r>
            <a:r>
              <a:rPr lang="uk-UA" b="1" dirty="0"/>
              <a:t>Техніко-експлуатаційних</a:t>
            </a:r>
            <a:r>
              <a:rPr lang="uk-UA" dirty="0"/>
              <a:t> робіт виділяють два види ремонтів:</a:t>
            </a:r>
          </a:p>
          <a:p>
            <a:r>
              <a:rPr lang="uk-UA" dirty="0"/>
              <a:t>— </a:t>
            </a:r>
            <a:r>
              <a:rPr lang="uk-UA" i="1" dirty="0"/>
              <a:t>плановий ремонт — </a:t>
            </a:r>
            <a:r>
              <a:rPr lang="uk-UA" dirty="0" err="1"/>
              <a:t>ремонт</a:t>
            </a:r>
            <a:r>
              <a:rPr lang="uk-UA" dirty="0"/>
              <a:t>, який виконується через встановлене нормами число годин оперативного часу, відпрацьованих обладнанням, або при досягненні встановленого нормами технічного стану;</a:t>
            </a:r>
          </a:p>
          <a:p>
            <a:r>
              <a:rPr lang="uk-UA" dirty="0"/>
              <a:t>— </a:t>
            </a:r>
            <a:r>
              <a:rPr lang="uk-UA" i="1" dirty="0"/>
              <a:t>неплановий ремонт </a:t>
            </a:r>
            <a:r>
              <a:rPr lang="uk-UA" dirty="0"/>
              <a:t>— </a:t>
            </a:r>
            <a:r>
              <a:rPr lang="uk-UA" dirty="0" err="1"/>
              <a:t>ремонт</a:t>
            </a:r>
            <a:r>
              <a:rPr lang="uk-UA" dirty="0"/>
              <a:t>, який виконується в неплановому порядку, в разі необхідності.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324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20880" cy="5505792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За </a:t>
            </a:r>
            <a:r>
              <a:rPr lang="uk-UA" b="1" dirty="0"/>
              <a:t>складом робіт</a:t>
            </a:r>
            <a:r>
              <a:rPr lang="uk-UA" dirty="0"/>
              <a:t> передбачаються три види планових ремонтів:</a:t>
            </a:r>
          </a:p>
          <a:p>
            <a:r>
              <a:rPr lang="uk-UA" dirty="0"/>
              <a:t>— </a:t>
            </a:r>
            <a:r>
              <a:rPr lang="uk-UA" i="1" dirty="0"/>
              <a:t>поточний ремонт — </a:t>
            </a:r>
            <a:r>
              <a:rPr lang="uk-UA" dirty="0"/>
              <a:t>плановий ремонт, що виконується для забезпечення або відновлення працездатності обладнання, при якому замі­нюються або відновлюються окремі деталі чи частини;</a:t>
            </a:r>
            <a:r>
              <a:rPr lang="uk-UA" i="1" dirty="0"/>
              <a:t> </a:t>
            </a:r>
            <a:endParaRPr lang="uk-UA" dirty="0"/>
          </a:p>
          <a:p>
            <a:r>
              <a:rPr lang="uk-UA" i="1" dirty="0"/>
              <a:t>— середній ремонт — </a:t>
            </a:r>
            <a:r>
              <a:rPr lang="uk-UA" dirty="0"/>
              <a:t>плановий ремонт, що виконується для віднов­лення справності і часткового відновлення ресурсу обладнання з заміною складових частин обмеженої номенклатури і контролем технічного стану складових частин;</a:t>
            </a:r>
          </a:p>
          <a:p>
            <a:r>
              <a:rPr lang="uk-UA" dirty="0"/>
              <a:t>- </a:t>
            </a:r>
            <a:r>
              <a:rPr lang="uk-UA" i="1" dirty="0"/>
              <a:t>капітальний ремонт — </a:t>
            </a:r>
            <a:r>
              <a:rPr lang="uk-UA" dirty="0"/>
              <a:t>плановий ремонт, що проводиться для відновлення справності і повного чи близького до повного відновлення ресурсу обладнання з заміною або відновленням будь-яких його частин, включаючи базові.</a:t>
            </a:r>
          </a:p>
          <a:p>
            <a:r>
              <a:rPr lang="uk-UA" i="1" dirty="0"/>
              <a:t>Аварійний ремонт — </a:t>
            </a:r>
            <a:r>
              <a:rPr lang="uk-UA" dirty="0"/>
              <a:t>це неплановий ремонт, зумовлений дефектами конструкції або обладнання, дефектами його ремонту або порушенням правил технічної експлуатації.</a:t>
            </a:r>
          </a:p>
          <a:p>
            <a:r>
              <a:rPr lang="uk-UA" dirty="0"/>
              <a:t>Залежно від характеру і умов експлуатації обладнання робота ремонтної служби може бути організована за однією з трьох основних організаційних систем: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032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8064896" cy="5832648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1.  Система періодичних ремонтів передбачає наступне:</a:t>
            </a:r>
          </a:p>
          <a:p>
            <a:r>
              <a:rPr lang="uk-UA" dirty="0"/>
              <a:t>— ремонти виконуються через певне число годин відпрацьованого оперативного часу і утворюють повторювані цикли;</a:t>
            </a:r>
          </a:p>
          <a:p>
            <a:r>
              <a:rPr lang="uk-UA" dirty="0"/>
              <a:t>— кожен ремонт виконується в об'ємі, який забезпечує нормальну роботу обладнання до наступного ремонту;</a:t>
            </a:r>
          </a:p>
          <a:p>
            <a:r>
              <a:rPr lang="uk-UA" dirty="0"/>
              <a:t>— об'єм ремонтних робіт визначається шляхом оцінки ремонтної складності кожного об'єкта;</a:t>
            </a:r>
          </a:p>
          <a:p>
            <a:r>
              <a:rPr lang="uk-UA" dirty="0"/>
              <a:t>— між ремонтами для профілактики виконуються планові огляди. Система періодичних ремонтів є найбільш широко застосовуваною.</a:t>
            </a:r>
          </a:p>
          <a:p>
            <a:r>
              <a:rPr lang="uk-UA" dirty="0"/>
              <a:t>2. Система після оглядових ремонтів включає:</a:t>
            </a:r>
          </a:p>
          <a:p>
            <a:r>
              <a:rPr lang="uk-UA" dirty="0"/>
              <a:t>— періоди, через які виконуються різні види ремонтів, що наперед не регламентуються, встановлюються лише періоди між оглядами;</a:t>
            </a:r>
          </a:p>
          <a:p>
            <a:r>
              <a:rPr lang="uk-UA" dirty="0"/>
              <a:t>— необхідний вид ремонту, дату його виконання та приблизний обсяг робіт,що визначаються на основі даних про стан обладнання, отрима­них при огляді.</a:t>
            </a:r>
          </a:p>
          <a:p>
            <a:r>
              <a:rPr lang="uk-UA" dirty="0"/>
              <a:t>Дана система використовується для організації обслуговування </a:t>
            </a:r>
            <a:r>
              <a:rPr lang="uk-UA" dirty="0" err="1"/>
              <a:t>малозавантаженого</a:t>
            </a:r>
            <a:r>
              <a:rPr lang="uk-UA" dirty="0"/>
              <a:t> обладнання, яке використовується періодично.</a:t>
            </a:r>
          </a:p>
          <a:p>
            <a:r>
              <a:rPr lang="uk-UA" dirty="0"/>
              <a:t>3.  Система стандартних ремонтів передбачає:</a:t>
            </a:r>
          </a:p>
          <a:p>
            <a:r>
              <a:rPr lang="uk-UA" dirty="0"/>
              <a:t>— регламентування періодів виконання ремонтів та їх об'ємів;</a:t>
            </a:r>
          </a:p>
          <a:p>
            <a:r>
              <a:rPr lang="uk-UA" dirty="0"/>
              <a:t>— виконання ремонтів у встановлені терміни незалежно від стану обладнання з обов'язковою заміною наперед встановлених складових ча­стин обладнання та з обов'язковим виконанням певних операцій.</a:t>
            </a:r>
          </a:p>
          <a:p>
            <a:r>
              <a:rPr lang="uk-UA" dirty="0"/>
              <a:t>Система стандартних ремонтів використовується для організації об­слуговування обладнання, передчасний вихід якого з ладу може привести до значних аварій.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0422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5505792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4.5. Завдання і структура транспортного господарства підприємства</a:t>
            </a:r>
            <a:endParaRPr lang="uk-UA" dirty="0"/>
          </a:p>
          <a:p>
            <a:r>
              <a:rPr lang="ru-RU" dirty="0"/>
              <a:t> </a:t>
            </a:r>
            <a:endParaRPr lang="uk-UA" dirty="0"/>
          </a:p>
          <a:p>
            <a:r>
              <a:rPr lang="uk-UA" i="1" dirty="0"/>
              <a:t>Транспортне господарство - </a:t>
            </a:r>
            <a:r>
              <a:rPr lang="uk-UA" dirty="0"/>
              <a:t>комплекс підрозділів підприємства, що здійснюють вантажно-розвантажувальні роботи та переміщення вантажі и (матеріальних ресурсів і готової продукції) між підприємством і зовнішн­іми об'єктами та всередині підприємства між виробничими підрозділами і окремими робочими місцями.</a:t>
            </a:r>
          </a:p>
          <a:p>
            <a:r>
              <a:rPr lang="uk-UA" dirty="0"/>
              <a:t>Основні завдання транспортного господарства:</a:t>
            </a:r>
          </a:p>
          <a:p>
            <a:r>
              <a:rPr lang="uk-UA" dirty="0"/>
              <a:t>- своєчасне забезпечення виробництва всіма видами транспортних засобів і послуг;</a:t>
            </a:r>
          </a:p>
          <a:p>
            <a:r>
              <a:rPr lang="uk-UA" i="1" dirty="0"/>
              <a:t> — </a:t>
            </a:r>
            <a:r>
              <a:rPr lang="uk-UA" dirty="0"/>
              <a:t>раціональна організація експлуатації транспортних засобів при мінімальних затратах на транспортування;</a:t>
            </a:r>
          </a:p>
          <a:p>
            <a:r>
              <a:rPr lang="uk-UA" dirty="0"/>
              <a:t>— нормування та планування транспортних та вантажно-розвантажувальних робіт;</a:t>
            </a:r>
          </a:p>
          <a:p>
            <a:r>
              <a:rPr lang="uk-UA" dirty="0"/>
              <a:t>— поточне обслуговування, ремонт і відновлення парку транспортних засобів;</a:t>
            </a:r>
          </a:p>
          <a:p>
            <a:r>
              <a:rPr lang="uk-UA" dirty="0"/>
              <a:t>— облік та аналіз ефективності роботи господарства;</a:t>
            </a:r>
          </a:p>
          <a:p>
            <a:r>
              <a:rPr lang="uk-UA" dirty="0"/>
              <a:t>— повне збереження всіх вантажів при транспортуванні.</a:t>
            </a:r>
          </a:p>
          <a:p>
            <a:r>
              <a:rPr lang="uk-UA" dirty="0"/>
              <a:t>Структура транспортного господарства залежить від багатьох факторів, зокрема: обсягу внутрішньозаводських і зовнішніх перевезень; рівня кооперації з транспортними організаціями; виробничої структури підприємства; типу виробництва; габаритів, маси і виду продукції, що випускається.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3520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8064896" cy="5688632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В найбільш загальному випадку транспортне господарство включає:</a:t>
            </a:r>
          </a:p>
          <a:p>
            <a:r>
              <a:rPr lang="uk-UA" dirty="0"/>
              <a:t>— </a:t>
            </a:r>
            <a:r>
              <a:rPr lang="uk-UA" i="1" dirty="0"/>
              <a:t>транспортно-технологічний відділ, який</a:t>
            </a:r>
            <a:r>
              <a:rPr lang="uk-UA" dirty="0"/>
              <a:t> здійснює загальне керів­ництво транспортним господарством, у тому числі профілактичне обслу­говування транспортних засобів, організацію транспортних процесів згідно з розробленими планами та графіками вантажопотоків;</a:t>
            </a:r>
          </a:p>
          <a:p>
            <a:r>
              <a:rPr lang="uk-UA" dirty="0"/>
              <a:t>— </a:t>
            </a:r>
            <a:r>
              <a:rPr lang="uk-UA" i="1" dirty="0"/>
              <a:t>спеціалізовані цехи за видами транспорту </a:t>
            </a:r>
            <a:r>
              <a:rPr lang="uk-UA" dirty="0"/>
              <a:t>(на великих підприємствах та їх об'єднаннях) або </a:t>
            </a:r>
            <a:r>
              <a:rPr lang="uk-UA" i="1" dirty="0"/>
              <a:t>єдиний транспортний цех - </a:t>
            </a:r>
            <a:r>
              <a:rPr lang="uk-UA" dirty="0"/>
              <a:t>на середніх і невеликих підприємствах.</a:t>
            </a:r>
          </a:p>
          <a:p>
            <a:r>
              <a:rPr lang="uk-UA" dirty="0"/>
              <a:t>Види використовуваного транспорту класифікуються наступним чином:</a:t>
            </a:r>
          </a:p>
          <a:p>
            <a:r>
              <a:rPr lang="uk-UA" dirty="0"/>
              <a:t>1) За призначенням:</a:t>
            </a:r>
          </a:p>
          <a:p>
            <a:r>
              <a:rPr lang="uk-UA" dirty="0"/>
              <a:t>— </a:t>
            </a:r>
            <a:r>
              <a:rPr lang="uk-UA" i="1" dirty="0"/>
              <a:t>зовнішній - </a:t>
            </a:r>
            <a:r>
              <a:rPr lang="uk-UA" dirty="0"/>
              <a:t>забезпечує зв'язок підприємства з приймальними пунктами транспорту загального користування (залізничними станціями, водними портами, аеропортами) і складами місцевих контрагентів;</a:t>
            </a:r>
          </a:p>
          <a:p>
            <a:r>
              <a:rPr lang="uk-UA" dirty="0"/>
              <a:t>— внутрішній:</a:t>
            </a:r>
          </a:p>
          <a:p>
            <a:r>
              <a:rPr lang="uk-UA" i="1" dirty="0"/>
              <a:t>а) міжцеховий — </a:t>
            </a:r>
            <a:r>
              <a:rPr lang="uk-UA" dirty="0"/>
              <a:t>використовується для транспортування вантажів в межах підприємства між його цехами (дільницями) і складами;</a:t>
            </a:r>
          </a:p>
          <a:p>
            <a:r>
              <a:rPr lang="uk-UA" i="1" dirty="0"/>
              <a:t>б) внутрішньо цеховий — </a:t>
            </a:r>
            <a:r>
              <a:rPr lang="uk-UA" dirty="0"/>
              <a:t>здійснює транспортні операції в рамках окремого цеху. Він поділяється на </a:t>
            </a:r>
            <a:r>
              <a:rPr lang="uk-UA" i="1" dirty="0" err="1"/>
              <a:t>загальноцеховий</a:t>
            </a:r>
            <a:r>
              <a:rPr lang="uk-UA" i="1" dirty="0"/>
              <a:t> і </a:t>
            </a:r>
            <a:r>
              <a:rPr lang="uk-UA" i="1" dirty="0" err="1"/>
              <a:t>міжопераційний</a:t>
            </a:r>
            <a:r>
              <a:rPr lang="uk-UA" i="1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534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8064896" cy="5976664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2) За способом дії:</a:t>
            </a:r>
          </a:p>
          <a:p>
            <a:r>
              <a:rPr lang="uk-UA" dirty="0"/>
              <a:t>— </a:t>
            </a:r>
            <a:r>
              <a:rPr lang="uk-UA" i="1" dirty="0"/>
              <a:t>перервний (циклічної дії) </a:t>
            </a:r>
            <a:r>
              <a:rPr lang="uk-UA" dirty="0"/>
              <a:t>— вагони, автомобілі, трактори, електро­кари і т.п.;</a:t>
            </a:r>
          </a:p>
          <a:p>
            <a:r>
              <a:rPr lang="uk-UA" dirty="0"/>
              <a:t>— </a:t>
            </a:r>
            <a:r>
              <a:rPr lang="uk-UA" i="1" dirty="0"/>
              <a:t>неперервний — </a:t>
            </a:r>
            <a:r>
              <a:rPr lang="uk-UA" dirty="0"/>
              <a:t>конвеєри і т.п.</a:t>
            </a:r>
          </a:p>
          <a:p>
            <a:r>
              <a:rPr lang="uk-UA" dirty="0"/>
              <a:t>3) За видами:</a:t>
            </a:r>
          </a:p>
          <a:p>
            <a:r>
              <a:rPr lang="uk-UA" i="1" dirty="0"/>
              <a:t>— залізничний</a:t>
            </a:r>
            <a:r>
              <a:rPr lang="uk-UA" dirty="0"/>
              <a:t>/тепловози, вагони, платформи, цистерни </a:t>
            </a:r>
            <a:r>
              <a:rPr lang="uk-UA" dirty="0" err="1"/>
              <a:t>іт.п</a:t>
            </a:r>
            <a:r>
              <a:rPr lang="uk-UA" dirty="0"/>
              <a:t>.;</a:t>
            </a:r>
          </a:p>
          <a:p>
            <a:r>
              <a:rPr lang="uk-UA" dirty="0"/>
              <a:t>— </a:t>
            </a:r>
            <a:r>
              <a:rPr lang="uk-UA" i="1" dirty="0"/>
              <a:t>безрейковий: </a:t>
            </a:r>
            <a:r>
              <a:rPr lang="uk-UA" dirty="0"/>
              <a:t>автомобілі, трактори, причепи, електрокари </a:t>
            </a:r>
            <a:r>
              <a:rPr lang="uk-UA" dirty="0" err="1"/>
              <a:t>іт.п</a:t>
            </a:r>
            <a:r>
              <a:rPr lang="uk-UA" dirty="0"/>
              <a:t>.;</a:t>
            </a:r>
          </a:p>
          <a:p>
            <a:r>
              <a:rPr lang="uk-UA" dirty="0"/>
              <a:t>— </a:t>
            </a:r>
            <a:r>
              <a:rPr lang="uk-UA" i="1" dirty="0"/>
              <a:t>водний:</a:t>
            </a:r>
            <a:r>
              <a:rPr lang="uk-UA" dirty="0"/>
              <a:t>буксири, катери, баржі і т.п.;</a:t>
            </a:r>
          </a:p>
          <a:p>
            <a:r>
              <a:rPr lang="uk-UA" dirty="0"/>
              <a:t>— </a:t>
            </a:r>
            <a:r>
              <a:rPr lang="uk-UA" i="1" dirty="0"/>
              <a:t>підйомно-транспортний: </a:t>
            </a:r>
            <a:r>
              <a:rPr lang="uk-UA" dirty="0"/>
              <a:t>ліфти, підйомники, крани, кран-балки, лебідки </a:t>
            </a:r>
            <a:r>
              <a:rPr lang="uk-UA" dirty="0" err="1"/>
              <a:t>іт.п</a:t>
            </a:r>
            <a:r>
              <a:rPr lang="uk-UA" dirty="0"/>
              <a:t>.;</a:t>
            </a:r>
          </a:p>
          <a:p>
            <a:r>
              <a:rPr lang="uk-UA" dirty="0"/>
              <a:t>— </a:t>
            </a:r>
            <a:r>
              <a:rPr lang="uk-UA" i="1" dirty="0"/>
              <a:t>підвісні дороги: </a:t>
            </a:r>
            <a:r>
              <a:rPr lang="uk-UA" dirty="0"/>
              <a:t>канатні та монорейкові;</a:t>
            </a:r>
          </a:p>
          <a:p>
            <a:r>
              <a:rPr lang="uk-UA" dirty="0"/>
              <a:t>— </a:t>
            </a:r>
            <a:r>
              <a:rPr lang="uk-UA" i="1" dirty="0"/>
              <a:t>конвеєри: </a:t>
            </a:r>
            <a:r>
              <a:rPr lang="uk-UA" dirty="0"/>
              <a:t>стрічкові, пластинчаті, ланцюгові, скребкові, гвинтові;</a:t>
            </a:r>
          </a:p>
          <a:p>
            <a:r>
              <a:rPr lang="uk-UA" dirty="0"/>
              <a:t>— </a:t>
            </a:r>
            <a:r>
              <a:rPr lang="uk-UA" i="1" dirty="0"/>
              <a:t>інші засоби: </a:t>
            </a:r>
            <a:r>
              <a:rPr lang="uk-UA" dirty="0"/>
              <a:t>пневматичні, гідравлічні і т.д. 4) За напрямком переміщення вантажів:</a:t>
            </a:r>
          </a:p>
          <a:p>
            <a:r>
              <a:rPr lang="uk-UA" dirty="0"/>
              <a:t>— </a:t>
            </a:r>
            <a:r>
              <a:rPr lang="uk-UA" i="1" dirty="0"/>
              <a:t>горизонтальний,</a:t>
            </a:r>
            <a:endParaRPr lang="uk-UA" dirty="0"/>
          </a:p>
          <a:p>
            <a:r>
              <a:rPr lang="uk-UA" i="1" dirty="0"/>
              <a:t>— вертикальний,</a:t>
            </a:r>
            <a:endParaRPr lang="uk-UA" dirty="0"/>
          </a:p>
          <a:p>
            <a:r>
              <a:rPr lang="uk-UA" i="1" dirty="0"/>
              <a:t>— горизонтально-вертикальний,</a:t>
            </a:r>
            <a:endParaRPr lang="uk-UA" dirty="0"/>
          </a:p>
          <a:p>
            <a:r>
              <a:rPr lang="uk-UA" i="1" dirty="0"/>
              <a:t>— нахилений.</a:t>
            </a:r>
            <a:endParaRPr lang="uk-UA" dirty="0"/>
          </a:p>
          <a:p>
            <a:r>
              <a:rPr lang="uk-UA" dirty="0"/>
              <a:t>В основу раціональної організації та планування роботи транспортного господарства покладено два поняття:</a:t>
            </a:r>
          </a:p>
          <a:p>
            <a:r>
              <a:rPr lang="uk-UA" dirty="0"/>
              <a:t>— </a:t>
            </a:r>
            <a:r>
              <a:rPr lang="uk-UA" i="1" dirty="0"/>
              <a:t>вантажопотоку — </a:t>
            </a:r>
            <a:r>
              <a:rPr lang="uk-UA" dirty="0"/>
              <a:t>кількості вантажів, що переміщуються між дво­ма заданими пунктами підприємства протягом конкретного проміжку часу (зміни, доби, місяця, кварталу, року);</a:t>
            </a:r>
          </a:p>
          <a:p>
            <a:r>
              <a:rPr lang="uk-UA" dirty="0"/>
              <a:t>— </a:t>
            </a:r>
            <a:r>
              <a:rPr lang="uk-UA" i="1" dirty="0"/>
              <a:t>вантажообігу — </a:t>
            </a:r>
            <a:r>
              <a:rPr lang="uk-UA" dirty="0"/>
              <a:t>загальної кількості вантажів, що переміщуються в цілому по підприємству протягом конкретного проміжку часу (зміни, доби, місяця, кварталу, року).</a:t>
            </a:r>
          </a:p>
          <a:p>
            <a:r>
              <a:rPr lang="uk-UA" dirty="0"/>
              <a:t>Вантажообіг складається з окремих вантажопотоків, тому його ве­личина рівна сумі вантажопотоків.</a:t>
            </a:r>
            <a:r>
              <a:rPr lang="uk-UA" b="1" dirty="0"/>
              <a:t>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1149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992888" cy="5760640"/>
          </a:xfrm>
        </p:spPr>
        <p:txBody>
          <a:bodyPr>
            <a:normAutofit fontScale="92500"/>
          </a:bodyPr>
          <a:lstStyle/>
          <a:p>
            <a:r>
              <a:rPr lang="uk-UA" dirty="0"/>
              <a:t>Внутрішньозаводські перевезення за характером організації їх виконання поділяють на:</a:t>
            </a:r>
          </a:p>
          <a:p>
            <a:pPr lvl="0"/>
            <a:r>
              <a:rPr lang="uk-UA" i="1" dirty="0"/>
              <a:t>разові </a:t>
            </a:r>
            <a:r>
              <a:rPr lang="uk-UA" dirty="0"/>
              <a:t>(за окремими випадковими заявками); </a:t>
            </a:r>
          </a:p>
          <a:p>
            <a:pPr lvl="0"/>
            <a:r>
              <a:rPr lang="uk-UA" i="1" dirty="0"/>
              <a:t>маршрутні (за </a:t>
            </a:r>
            <a:r>
              <a:rPr lang="uk-UA" dirty="0"/>
              <a:t>заздалегідь встановленими напрямками). </a:t>
            </a:r>
          </a:p>
          <a:p>
            <a:r>
              <a:rPr lang="uk-UA" b="1" dirty="0"/>
              <a:t>Маршрутні </a:t>
            </a:r>
            <a:r>
              <a:rPr lang="uk-UA" dirty="0"/>
              <a:t>перевезення </a:t>
            </a:r>
            <a:r>
              <a:rPr lang="uk-UA" i="1" dirty="0"/>
              <a:t>поділяють на маятникові і кільцеві.</a:t>
            </a:r>
            <a:r>
              <a:rPr lang="uk-UA" dirty="0"/>
              <a:t> При маятниковій системі транспортний засіб постійно перевозить вантажі між двома пунктами (цехами, складами, площадками). Маятникові маршрути можуть бути: </a:t>
            </a:r>
            <a:r>
              <a:rPr lang="uk-UA" i="1" dirty="0"/>
              <a:t>двохсторонні </a:t>
            </a:r>
            <a:r>
              <a:rPr lang="uk-UA" i="1" dirty="0" err="1"/>
              <a:t>—</a:t>
            </a:r>
            <a:r>
              <a:rPr lang="uk-UA" dirty="0" err="1"/>
              <a:t>вантажі</a:t>
            </a:r>
            <a:r>
              <a:rPr lang="uk-UA" dirty="0"/>
              <a:t> перевозять в двох напрямках або </a:t>
            </a:r>
            <a:r>
              <a:rPr lang="uk-UA" i="1" dirty="0"/>
              <a:t>односторонні — </a:t>
            </a:r>
            <a:r>
              <a:rPr lang="uk-UA" dirty="0"/>
              <a:t>вантажі перевозять в одному напрямку, а зворотній рух транспортний засіб здійснює </a:t>
            </a:r>
            <a:r>
              <a:rPr lang="uk-UA" dirty="0" err="1"/>
              <a:t>незавантаженим</a:t>
            </a:r>
            <a:r>
              <a:rPr lang="uk-UA" dirty="0"/>
              <a:t>. </a:t>
            </a:r>
            <a:r>
              <a:rPr lang="uk-UA" i="1" dirty="0"/>
              <a:t>Кільцева</a:t>
            </a:r>
            <a:r>
              <a:rPr lang="uk-UA" dirty="0"/>
              <a:t> система заснована на русі транспортних засобів в одному напрямку по замкнутій лінії, на якій розташовані завантажувально-розвантажувальні пункти, склади і цехи. Розрізняють кільцеві маршрути з рівномірним, затухаючим або наростаючим вантажопотоком .</a:t>
            </a:r>
          </a:p>
          <a:p>
            <a:r>
              <a:rPr lang="uk-UA" b="1" dirty="0"/>
              <a:t> 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0153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352928" cy="5616624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4.6. Завдання і структура складського господарства. Організація зберігання матеріалів</a:t>
            </a:r>
            <a:endParaRPr lang="uk-UA" dirty="0"/>
          </a:p>
          <a:p>
            <a:r>
              <a:rPr lang="uk-UA" dirty="0"/>
              <a:t> </a:t>
            </a:r>
          </a:p>
          <a:p>
            <a:r>
              <a:rPr lang="uk-UA" i="1" dirty="0"/>
              <a:t>Складське господарство підприємства</a:t>
            </a:r>
            <a:r>
              <a:rPr lang="uk-UA" dirty="0"/>
              <a:t> — це сукупність підрозділів, які займаються прийманням, зберіганням, обліком і контролем переміщення матеріально-технічних ресурсів, що постачаються на підприємство; готують ресурси до використання у виробництві та здійснюють сервісну підготовку готової продукції для її реалізації споживачам.</a:t>
            </a:r>
          </a:p>
          <a:p>
            <a:r>
              <a:rPr lang="uk-UA" dirty="0"/>
              <a:t>Основні завдання складського господарства:</a:t>
            </a:r>
          </a:p>
          <a:p>
            <a:r>
              <a:rPr lang="uk-UA" dirty="0"/>
              <a:t>— прийом, зберігання, облік і контроль переміщення матеріально-технічних ресурсів, що постачаються на підприємство, а також готової продукції, виготовленої підприємством;</a:t>
            </a:r>
          </a:p>
          <a:p>
            <a:r>
              <a:rPr lang="uk-UA" dirty="0"/>
              <a:t>— підготовка ресурсів до їх використання — визначення якості, попередня обробка і т.п.;</a:t>
            </a:r>
          </a:p>
          <a:p>
            <a:r>
              <a:rPr lang="uk-UA" dirty="0"/>
              <a:t>— підготовка готової продукції для її реалізації споживачам: упаковка, оформлення необхідної документації тощо;</a:t>
            </a:r>
          </a:p>
          <a:p>
            <a:r>
              <a:rPr lang="uk-UA" dirty="0"/>
              <a:t>— інформаційно-технічне забезпечення, пов'язане з обліком та рухом матеріально-технічних ресурсів між всіма підрозділами підприємства.</a:t>
            </a:r>
          </a:p>
          <a:p>
            <a:r>
              <a:rPr lang="uk-UA" dirty="0"/>
              <a:t>Класифікація складів підприємства за ознаками.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5889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692696"/>
            <a:ext cx="7560840" cy="56166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12.1Сутність інфраструктури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Інфраструктура - це сукупність цехів, дільниць, господарств та служб і відділів підприємства, які забезпечують оптимальні темпи його виробництва та соціального розвитку. У залежності від функцій розрізняють виробничу і соціальну інфраструктуру підприємства.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Виробнича структура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комплекс цехів, дільниць, господарств та служб, які обслуговують основне виробництво й створюють сприятливі умови для його ефективного функціонування.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Соціальна інфраструктура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 це підрозділи невиробничої сфери підприємства, які створюють культурно-побутові та матеріальні умови для нормальної життєдіяльності працівників. До її складу входять підрозділи громадського харчування, охорони здоров'я, організації відпочинку, фізкультури та спорту, дошкільні дитячі заклади, житлово-комунальне господарство.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3659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8136904" cy="5616624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1. Залежно від призначення та обсягів роботи склади можуть бути загальнозаводськими та цеховими.</a:t>
            </a:r>
          </a:p>
          <a:p>
            <a:r>
              <a:rPr lang="uk-UA" i="1" dirty="0"/>
              <a:t>Загальнозаводські склади </a:t>
            </a:r>
            <a:r>
              <a:rPr lang="uk-UA" dirty="0"/>
              <a:t>призначені для обслуговування всіх підрозділів підприємства. До </a:t>
            </a:r>
            <a:r>
              <a:rPr lang="uk-UA" i="1" dirty="0"/>
              <a:t>цехових складів (</a:t>
            </a:r>
            <a:r>
              <a:rPr lang="uk-UA" i="1" dirty="0" err="1"/>
              <a:t>кладових</a:t>
            </a:r>
            <a:r>
              <a:rPr lang="uk-UA" i="1" dirty="0"/>
              <a:t>) </a:t>
            </a:r>
            <a:r>
              <a:rPr lang="uk-UA" dirty="0"/>
              <a:t>відносять матеріальні, проміжні, склади готової продукції, інструментально-роздавальні </a:t>
            </a:r>
            <a:r>
              <a:rPr lang="uk-UA" dirty="0" err="1"/>
              <a:t>кладові</a:t>
            </a:r>
            <a:r>
              <a:rPr lang="uk-UA" dirty="0"/>
              <a:t>.</a:t>
            </a:r>
          </a:p>
          <a:p>
            <a:r>
              <a:rPr lang="uk-UA" dirty="0"/>
              <a:t>2.  За участю у виробничому процесі загальнозаводські склади поділяються на:</a:t>
            </a:r>
          </a:p>
          <a:p>
            <a:r>
              <a:rPr lang="uk-UA" dirty="0"/>
              <a:t>— </a:t>
            </a:r>
            <a:r>
              <a:rPr lang="uk-UA" i="1" dirty="0"/>
              <a:t>матеріальні (постачальницькі) - </a:t>
            </a:r>
            <a:r>
              <a:rPr lang="uk-UA" dirty="0"/>
              <a:t>зберігання запасів сировини, матеріалів, палива, комплектуючих виробів та інших матеріальних цінностей, що поступають на підприємство ззовні. Такі склади підпорядковуються відділу матеріально-технічного постачання підприємства;</a:t>
            </a:r>
          </a:p>
          <a:p>
            <a:r>
              <a:rPr lang="uk-UA" dirty="0"/>
              <a:t>— </a:t>
            </a:r>
            <a:r>
              <a:rPr lang="uk-UA" i="1" dirty="0"/>
              <a:t>виробничі — </a:t>
            </a:r>
            <a:r>
              <a:rPr lang="uk-UA" dirty="0"/>
              <a:t>зберігання напівфабрикатів власного виготовлення (підпорядковуються виробничо-диспетчерському відділу), ЦІС (підпорядковуються інструментальному відділу), склади запасних частин та ус­таткування (підпорядковуються відділу головного механіка);</a:t>
            </a:r>
          </a:p>
          <a:p>
            <a:r>
              <a:rPr lang="uk-UA" dirty="0"/>
              <a:t>— </a:t>
            </a:r>
            <a:r>
              <a:rPr lang="uk-UA" i="1" dirty="0"/>
              <a:t>збутові — </a:t>
            </a:r>
            <a:r>
              <a:rPr lang="uk-UA" dirty="0"/>
              <a:t>зберігання готової продукції та відходів виробництва, що підлягають реалізації (підпорядковуються відділу збуту підприємства).</a:t>
            </a:r>
          </a:p>
          <a:p>
            <a:r>
              <a:rPr lang="uk-UA" dirty="0"/>
              <a:t>3. За номенклатурою матеріальних цінностей, що зберігаються, склади поділяються на:</a:t>
            </a:r>
            <a:r>
              <a:rPr lang="uk-UA" i="1" dirty="0"/>
              <a:t> </a:t>
            </a:r>
            <a:endParaRPr lang="uk-UA" dirty="0"/>
          </a:p>
          <a:p>
            <a:r>
              <a:rPr lang="uk-UA" i="1" dirty="0"/>
              <a:t>- універсальні, </a:t>
            </a:r>
            <a:r>
              <a:rPr lang="uk-UA" dirty="0"/>
              <a:t>які служать для зберігання матеріалів широкої номенклатури;</a:t>
            </a:r>
          </a:p>
          <a:p>
            <a:r>
              <a:rPr lang="uk-UA" dirty="0"/>
              <a:t>— </a:t>
            </a:r>
            <a:r>
              <a:rPr lang="uk-UA" i="1" dirty="0"/>
              <a:t>спеціалізовані—</a:t>
            </a:r>
            <a:r>
              <a:rPr lang="uk-UA" dirty="0"/>
              <a:t>для зберігання однорідних матеріалів.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4146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848872" cy="5361776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4. За характером складської площі склади поділяються на </a:t>
            </a:r>
            <a:r>
              <a:rPr lang="uk-UA" i="1" dirty="0"/>
              <a:t>закриті, напівзакриті </a:t>
            </a:r>
            <a:r>
              <a:rPr lang="uk-UA" dirty="0"/>
              <a:t>(мають лише накриття зверху) та </a:t>
            </a:r>
            <a:r>
              <a:rPr lang="uk-UA" i="1" dirty="0"/>
              <a:t>відкриті.</a:t>
            </a:r>
            <a:endParaRPr lang="uk-UA" dirty="0"/>
          </a:p>
          <a:p>
            <a:r>
              <a:rPr lang="uk-UA" dirty="0"/>
              <a:t>Склади повинні відповідати фізико-хімічним вимогам матеріалів, що зберігаються; забезпечувати якомога повніше використання складської площі, зручність виконання складських операцій з врахуванням мак­симально можливої їх механізації, безпечні умови праці та протипожежну безпеку.</a:t>
            </a:r>
          </a:p>
          <a:p>
            <a:r>
              <a:rPr lang="uk-UA" dirty="0"/>
              <a:t>Характер складської площі та технічне оснащення складів визнача­ються особливостями і умовами зберігання матеріальних цінностей, ре­жимом їх надходження та видачі.</a:t>
            </a:r>
          </a:p>
          <a:p>
            <a:r>
              <a:rPr lang="uk-UA" dirty="0"/>
              <a:t> </a:t>
            </a:r>
          </a:p>
          <a:p>
            <a:r>
              <a:rPr lang="uk-UA" b="1" dirty="0"/>
              <a:t>4.7. Шляхи підвищення ефективності виробничої інфраструктури</a:t>
            </a:r>
            <a:endParaRPr lang="uk-UA" dirty="0"/>
          </a:p>
          <a:p>
            <a:r>
              <a:rPr lang="uk-UA" b="1" dirty="0"/>
              <a:t>підприємства.</a:t>
            </a:r>
            <a:endParaRPr lang="uk-UA" dirty="0"/>
          </a:p>
          <a:p>
            <a:r>
              <a:rPr lang="uk-UA" dirty="0"/>
              <a:t>Однією з умов раціональної організації складського господарства є впровадження засобів механізації та автоматизації навантажувально-розвантажувальних робіт, наявність зручних під'їзних шляхів та приймальної експедиції. При транспортуванні та зберіганні матеріалів бажано користуватися контейнерами.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1778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6632"/>
            <a:ext cx="7920880" cy="619268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Підвищення ефективності транспортного господарства досягається за рахунок раціональної організації і планування перевезень вантажів, поліпшення його технічної бази. Одним з елементів раціонального використання транспортних засобів є складання годинних графіків руху транспорту з визначенням оптимальних маршрутів. Значно впливає на ефективність діяльності транспортного господарства контейнерне перевезення вантажів та механізація навантажувально-розвантажувальних робіт.</a:t>
            </a:r>
          </a:p>
          <a:p>
            <a:r>
              <a:rPr lang="uk-UA" dirty="0"/>
              <a:t>Шляхами поліпшення організації ремонтного господарства є належне забезпечення його запчастинами, міжзаводська спеціалізація, виконання капітальних ремонтів централізованим способом, створення обмінного фонду вузлів, деталей та обладнання, створення галузевих та міжгалузевих ремонтно-механічних заводів.</a:t>
            </a:r>
          </a:p>
          <a:p>
            <a:r>
              <a:rPr lang="uk-UA" dirty="0"/>
              <a:t>Для підвищення ефективності енергетичного господарства потрібно постійно скорочувати витрати енергоносіїв на виробничі і невиробничі потреби, шляхом впровадження </a:t>
            </a:r>
            <a:r>
              <a:rPr lang="uk-UA" dirty="0" err="1"/>
              <a:t>енерго-та</a:t>
            </a:r>
            <a:r>
              <a:rPr lang="uk-UA" dirty="0"/>
              <a:t> ресурсозберігаючих технологій, зменшувати норми витрат палива на виробництво енергії, максимально використовувати вторинні енергоресурси, обмежувати час холостого режиму роботи обладнання, встановлювати раціональний режим освітлення виробничих та побутових приміщень.</a:t>
            </a:r>
          </a:p>
          <a:p>
            <a:r>
              <a:rPr lang="uk-UA" dirty="0"/>
              <a:t>Виконання цих заходів сприятиме зниженню собівартості продукції основного виробництва та підвищенню прибутковості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820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7992888" cy="5904656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Організація інструментального господарства</a:t>
            </a:r>
            <a:endParaRPr lang="uk-UA" dirty="0"/>
          </a:p>
          <a:p>
            <a:r>
              <a:rPr lang="uk-UA" b="1" dirty="0"/>
              <a:t>12.2. Завдання і структура інструментального господарства</a:t>
            </a:r>
            <a:endParaRPr lang="uk-UA" dirty="0"/>
          </a:p>
          <a:p>
            <a:r>
              <a:rPr lang="uk-UA" b="1" dirty="0"/>
              <a:t>підприємства</a:t>
            </a:r>
            <a:endParaRPr lang="uk-UA" dirty="0"/>
          </a:p>
          <a:p>
            <a:r>
              <a:rPr lang="uk-UA" i="1" dirty="0"/>
              <a:t>Інструментальне господарство — </a:t>
            </a:r>
            <a:r>
              <a:rPr lang="uk-UA" dirty="0"/>
              <a:t>це сукупність відділів і цехів, що займаються придбанням, проектуванням, виготовленням, ремонтом та відновленням технологічного оснащення, його обліком, зберіганням і видачею у цехи й на робочі місця. Поняття технологічного оснащення поширюється на всі види різального, вимірювального та складального інструменту, штампи, моделі, різні види пристосувань тощо.</a:t>
            </a:r>
          </a:p>
          <a:p>
            <a:r>
              <a:rPr lang="uk-UA" dirty="0"/>
              <a:t>Метою функціонування інструментального господарства підприємства є організація стабільного забезпечення цехів, дільниць і робочих місць високоякісним технологічним оснащенням у потрібній кількості та асортименті при мінімальних затратах на його проектування, придбання (або виготовлення), зберігання, експлуатацію, ремонт, відновлення й утилізацію.</a:t>
            </a:r>
          </a:p>
          <a:p>
            <a:r>
              <a:rPr lang="uk-UA" dirty="0"/>
              <a:t>Основні завдання інструментального господарства:</a:t>
            </a:r>
          </a:p>
          <a:p>
            <a:pPr lvl="0"/>
            <a:r>
              <a:rPr lang="uk-UA" dirty="0"/>
              <a:t>визначення необхідності і планування забезпечення підприємства оснащенням;</a:t>
            </a:r>
          </a:p>
          <a:p>
            <a:pPr lvl="0"/>
            <a:r>
              <a:rPr lang="uk-UA" dirty="0"/>
              <a:t>забезпечення підприємства покупним оснащенням;</a:t>
            </a:r>
          </a:p>
          <a:p>
            <a:pPr lvl="0"/>
            <a:r>
              <a:rPr lang="uk-UA" dirty="0"/>
              <a:t>підготовка виробництва і виготовлення оснащення на підприємстві його випробовування і налагодження;</a:t>
            </a:r>
          </a:p>
          <a:p>
            <a:r>
              <a:rPr lang="uk-UA" dirty="0"/>
              <a:t>— нормування витрат оснащення;</a:t>
            </a:r>
          </a:p>
          <a:p>
            <a:pPr lvl="0"/>
            <a:r>
              <a:rPr lang="uk-UA" dirty="0"/>
              <a:t>забезпечення робочих місць оснащенням;</a:t>
            </a:r>
          </a:p>
          <a:p>
            <a:r>
              <a:rPr lang="uk-UA" dirty="0"/>
              <a:t>— організація обліку і зберігання; </a:t>
            </a:r>
          </a:p>
          <a:p>
            <a:pPr lvl="0"/>
            <a:r>
              <a:rPr lang="uk-UA" dirty="0"/>
              <a:t>ремонт і відновлення оснащення.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036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064896" cy="6192688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Все інструментальне господарство поділяють на загальнозаводську та цехову частини. </a:t>
            </a:r>
            <a:r>
              <a:rPr lang="uk-UA" i="1" dirty="0"/>
              <a:t>До загальнозаводської частини </a:t>
            </a:r>
            <a:r>
              <a:rPr lang="uk-UA" dirty="0"/>
              <a:t>відносяться: інструментальний відділ, інструментальні цехи, центральний інструментальний склад</a:t>
            </a:r>
            <a:r>
              <a:rPr lang="uk-UA" cap="small" dirty="0"/>
              <a:t> </a:t>
            </a:r>
            <a:r>
              <a:rPr lang="uk-UA" dirty="0"/>
              <a:t>(ЦІС). Їх основні функції: виробництво технологічного оснащення; придбання оснащення зі сторони (в основному стандартного); централізоване зберігання і видача оснащення цехам; відновлення зношеного оснащення.</a:t>
            </a:r>
          </a:p>
          <a:p>
            <a:r>
              <a:rPr lang="uk-UA" i="1" dirty="0"/>
              <a:t>До цехової частини інструментального господарства </a:t>
            </a:r>
            <a:r>
              <a:rPr lang="uk-UA" dirty="0"/>
              <a:t>відносяться інструментально-роздавальні </a:t>
            </a:r>
            <a:r>
              <a:rPr lang="uk-UA" dirty="0" err="1"/>
              <a:t>кладові</a:t>
            </a:r>
            <a:r>
              <a:rPr lang="uk-UA" dirty="0"/>
              <a:t> і майстерні для заточування і поточного ремонту оснащення, їх основні функції: забезпечення оснащенням робочих місць в цеху; організація зберігання та облік оснащення; збір і передача в ЦІС зношеного оснащення; збір і передача на заточування ріжучого інструменту; видача оснащення на робочі місця і забезпечення його повернення.</a:t>
            </a:r>
          </a:p>
          <a:p>
            <a:r>
              <a:rPr lang="uk-UA" dirty="0"/>
              <a:t>На підприємстві може одночасно використовуватися кілька тисяч найменувань і видів технологічного оснащення. Тому одне із найважливіших завдань інструментального господарства - це класифікація та систематизація </a:t>
            </a:r>
            <a:r>
              <a:rPr lang="uk-UA" i="1" dirty="0"/>
              <a:t>оснащення. Під класифікацією розуміють </a:t>
            </a:r>
            <a:r>
              <a:rPr lang="uk-UA" dirty="0"/>
              <a:t>розподіл всієї множини оснащення на певні групи по найбільш характерних ознаках: характеру використання; призначенню; конструктивних особливостях.</a:t>
            </a:r>
          </a:p>
          <a:p>
            <a:r>
              <a:rPr lang="uk-UA" dirty="0"/>
              <a:t>По </a:t>
            </a:r>
            <a:r>
              <a:rPr lang="uk-UA" i="1" dirty="0"/>
              <a:t>характеру використання</a:t>
            </a:r>
            <a:r>
              <a:rPr lang="uk-UA" dirty="0"/>
              <a:t> оснащення ділиться на універсальне, стандартне і спеціальне.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2754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704856" cy="5616624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За призначенням оснащення поділяють на такі класи</a:t>
            </a:r>
            <a:r>
              <a:rPr lang="uk-UA" dirty="0"/>
              <a:t>:</a:t>
            </a:r>
          </a:p>
          <a:p>
            <a:r>
              <a:rPr lang="uk-UA" dirty="0"/>
              <a:t>1. Ріжучий інструмент.</a:t>
            </a:r>
          </a:p>
          <a:p>
            <a:r>
              <a:rPr lang="uk-UA" dirty="0"/>
              <a:t>2. Абразивний інструмент.</a:t>
            </a:r>
          </a:p>
          <a:p>
            <a:r>
              <a:rPr lang="uk-UA" dirty="0"/>
              <a:t>3. Вимірювальний інструмент.</a:t>
            </a:r>
          </a:p>
          <a:p>
            <a:r>
              <a:rPr lang="uk-UA" dirty="0"/>
              <a:t>4. Слюсарно-монтажний інструмент.</a:t>
            </a:r>
          </a:p>
          <a:p>
            <a:r>
              <a:rPr lang="uk-UA" dirty="0"/>
              <a:t>5. Ковальський інструмент.</a:t>
            </a:r>
          </a:p>
          <a:p>
            <a:r>
              <a:rPr lang="uk-UA" dirty="0"/>
              <a:t>6. Допоміжний інструмент.</a:t>
            </a:r>
          </a:p>
          <a:p>
            <a:r>
              <a:rPr lang="uk-UA" dirty="0"/>
              <a:t>7. Штампи.</a:t>
            </a:r>
          </a:p>
          <a:p>
            <a:r>
              <a:rPr lang="uk-UA" dirty="0"/>
              <a:t>8.  Пристрої.</a:t>
            </a:r>
          </a:p>
          <a:p>
            <a:r>
              <a:rPr lang="uk-UA" dirty="0"/>
              <a:t>9.  Моделі і прес-форми.</a:t>
            </a:r>
          </a:p>
          <a:p>
            <a:r>
              <a:rPr lang="uk-UA" dirty="0"/>
              <a:t>10. Різний інструмент.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 </a:t>
            </a:r>
            <a:endParaRPr lang="uk-UA" dirty="0"/>
          </a:p>
          <a:p>
            <a:r>
              <a:rPr lang="uk-UA" b="1" dirty="0"/>
              <a:t> </a:t>
            </a:r>
            <a:endParaRPr lang="uk-UA" dirty="0"/>
          </a:p>
          <a:p>
            <a:r>
              <a:rPr lang="uk-UA" b="1" dirty="0"/>
              <a:t>12.3. Завдання і структура енергетичного господарства підприємства</a:t>
            </a:r>
            <a:endParaRPr lang="uk-UA" dirty="0"/>
          </a:p>
          <a:p>
            <a:r>
              <a:rPr lang="uk-UA" dirty="0"/>
              <a:t> </a:t>
            </a:r>
          </a:p>
          <a:p>
            <a:r>
              <a:rPr lang="uk-UA" i="1" dirty="0"/>
              <a:t>Енергетичне господарство — </a:t>
            </a:r>
            <a:r>
              <a:rPr lang="uk-UA" dirty="0"/>
              <a:t>це сукупність підрозділів і технічних засобів, які забезпечують підприємство всіма видами енергії: електричною, тепловою, механічною, хімічною, паливом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3130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548680"/>
            <a:ext cx="7920880" cy="5544616"/>
          </a:xfrm>
        </p:spPr>
        <p:txBody>
          <a:bodyPr>
            <a:normAutofit fontScale="70000" lnSpcReduction="20000"/>
          </a:bodyPr>
          <a:lstStyle/>
          <a:p>
            <a:r>
              <a:rPr lang="uk-UA" i="1" dirty="0"/>
              <a:t>Головне призначення енергетичного господарства підприємства - </a:t>
            </a:r>
            <a:r>
              <a:rPr lang="uk-UA" dirty="0"/>
              <a:t>безперервно забезпечувати виробництво всіма видами енергоресурсів при дотриманні правил техніки безпеки, виконанні вимог до якості та економії енергії.</a:t>
            </a:r>
          </a:p>
          <a:p>
            <a:r>
              <a:rPr lang="uk-UA" dirty="0"/>
              <a:t>До енергоресурсів відносяться: електричний струм; натуральне (природне) тверде, рідке, газоподібне паливо і конденсат; скраплений газ; пара з різними параметрами; стиснуте повітря гад різним тиском; гаряча </a:t>
            </a:r>
            <a:r>
              <a:rPr lang="uk-UA" dirty="0" err="1"/>
              <a:t>влда</a:t>
            </a:r>
            <a:r>
              <a:rPr lang="uk-UA" dirty="0"/>
              <a:t>, вода під тиском та ін.</a:t>
            </a:r>
          </a:p>
          <a:p>
            <a:r>
              <a:rPr lang="uk-UA" dirty="0"/>
              <a:t>Основні завдання енергогосподарства:</a:t>
            </a:r>
          </a:p>
          <a:p>
            <a:r>
              <a:rPr lang="uk-UA" dirty="0"/>
              <a:t>— безперебійне забезпечення підприємства всіма видами енергії при найменших втратах;</a:t>
            </a:r>
          </a:p>
          <a:p>
            <a:r>
              <a:rPr lang="uk-UA" dirty="0"/>
              <a:t>— проведення заходів, направлених на економію всіх виді енергії, а також заходів по вдосконаленню і розвитку енергогосподарства, повне використання наявних енергетичних потужностей;</a:t>
            </a:r>
          </a:p>
          <a:p>
            <a:r>
              <a:rPr lang="uk-UA" dirty="0"/>
              <a:t>— обґрунтування нормативів витрат енергоресурсів;</a:t>
            </a:r>
          </a:p>
          <a:p>
            <a:r>
              <a:rPr lang="uk-UA" dirty="0"/>
              <a:t>— нагляд за дотриманням правил експлуатації енергетичного устаткування;</a:t>
            </a:r>
          </a:p>
          <a:p>
            <a:r>
              <a:rPr lang="uk-UA" dirty="0"/>
              <a:t>— організація системи обслуговування та ремонту </a:t>
            </a:r>
            <a:r>
              <a:rPr lang="uk-UA" dirty="0" err="1"/>
              <a:t>енергообладнання</a:t>
            </a:r>
            <a:r>
              <a:rPr lang="uk-UA" dirty="0"/>
              <a:t>.</a:t>
            </a:r>
          </a:p>
          <a:p>
            <a:r>
              <a:rPr lang="uk-UA" dirty="0"/>
              <a:t> </a:t>
            </a:r>
            <a:r>
              <a:rPr lang="uk-UA" i="1" dirty="0"/>
              <a:t>В технологічному відношенні </a:t>
            </a:r>
            <a:r>
              <a:rPr lang="uk-UA" dirty="0"/>
              <a:t>енергогосподарство поділяють на: </a:t>
            </a:r>
          </a:p>
          <a:p>
            <a:pPr lvl="0"/>
            <a:r>
              <a:rPr lang="uk-UA" dirty="0"/>
              <a:t>генеруючу частину (електростанції, котельні, компресорні, насосні станції і т.д.);</a:t>
            </a:r>
          </a:p>
          <a:p>
            <a:r>
              <a:rPr lang="uk-UA" dirty="0"/>
              <a:t>- передаючу і розподільну частину (мережі, розподільні пристрої, трансформатори і т.д.);</a:t>
            </a:r>
          </a:p>
          <a:p>
            <a:r>
              <a:rPr lang="uk-UA" dirty="0"/>
              <a:t>— споживчу частину (</a:t>
            </a:r>
            <a:r>
              <a:rPr lang="uk-UA" dirty="0" err="1"/>
              <a:t>енергоспоживачі</a:t>
            </a:r>
            <a:r>
              <a:rPr lang="uk-UA" dirty="0"/>
              <a:t> основного та допоміжного виробництва, а також невиробничі споживачі).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3740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848872" cy="6048672"/>
          </a:xfrm>
        </p:spPr>
        <p:txBody>
          <a:bodyPr>
            <a:normAutofit fontScale="85000" lnSpcReduction="20000"/>
          </a:bodyPr>
          <a:lstStyle/>
          <a:p>
            <a:r>
              <a:rPr lang="uk-UA" i="1" dirty="0"/>
              <a:t>В організаційному відношенні </a:t>
            </a:r>
            <a:r>
              <a:rPr lang="uk-UA" dirty="0"/>
              <a:t>енергогосподарство поділяють на дві частини: загальнозаводську та цехову.</a:t>
            </a:r>
          </a:p>
          <a:p>
            <a:r>
              <a:rPr lang="uk-UA" dirty="0"/>
              <a:t>Загальнозаводське енергетичне господарство включає:</a:t>
            </a:r>
          </a:p>
          <a:p>
            <a:r>
              <a:rPr lang="uk-UA" dirty="0"/>
              <a:t>1. Відділ головного енергетика на чолі з головним енергетиком (на невеликих підприємствах - головним механіком), який керує всією системою енергозабезпечення).</a:t>
            </a:r>
          </a:p>
          <a:p>
            <a:r>
              <a:rPr lang="uk-UA" dirty="0"/>
              <a:t>Структура та функції цього відділу:</a:t>
            </a:r>
          </a:p>
          <a:p>
            <a:r>
              <a:rPr lang="uk-UA" dirty="0"/>
              <a:t>— бюро використання енергії, яке розробляє норми і планує енергопостачання;</a:t>
            </a:r>
          </a:p>
          <a:p>
            <a:r>
              <a:rPr lang="uk-UA" dirty="0"/>
              <a:t>— оперативно-диспетчерське бюро, яке здійснює оперативне управління всією системою енергопостачання та енергозабезпечення підрозділів, займається збиранням, аналізом інформації й виконує інші функції;</a:t>
            </a:r>
          </a:p>
          <a:p>
            <a:pPr lvl="0"/>
            <a:r>
              <a:rPr lang="uk-UA" dirty="0"/>
              <a:t>технічне бюро — організовує та керує ремонтом електромереж, енергоустаткування загальнозаводського призначення, наглядає за їх роботою;</a:t>
            </a:r>
          </a:p>
          <a:p>
            <a:r>
              <a:rPr lang="uk-UA" dirty="0"/>
              <a:t>— енергетичні лабораторії, які розробляють і впроваджують заходи для підвищення ефективності роботи енергогосподарства, енергозбереження, зниження енергоємності виробничих процесів і продукції.</a:t>
            </a:r>
          </a:p>
          <a:p>
            <a:r>
              <a:rPr lang="uk-UA" dirty="0"/>
              <a:t>2.  Спеціалізовані енергетичні цехи, а при невеликих масштабах підприємства - спеціалізовані відділення (табл. 4.1).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332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461919"/>
              </p:ext>
            </p:extLst>
          </p:nvPr>
        </p:nvGraphicFramePr>
        <p:xfrm>
          <a:off x="1187624" y="513049"/>
          <a:ext cx="6585391" cy="5783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486"/>
                <a:gridCol w="1198263"/>
                <a:gridCol w="1757579"/>
                <a:gridCol w="3292063"/>
              </a:tblGrid>
              <a:tr h="19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Цех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Функції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Орієнтовний склад підрозділів цеху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  <a:tr h="960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Електросиловий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Постачання електроенергії на споживчій напрузі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Понижуючі підстанції (трансформаторні тощо). Моторно-генераторні пристрої зарядних підстанцій. Електромережі та їх обслуговування.  Електродвигуни. Трансформаторні пристрої цехів.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  <a:tr h="7681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Теплосиловий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Забезпечення парою, гарячою водою, стиснутим повітрям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Котельні. Теплові мережі та вузли. Компресорні пристрої й повітряні мережі. Система водопостачання, каналізації та пристрої для перекачування мазуту.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  <a:tr h="960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Газовий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Забезпечення газом, киснем і ацетиленом. Забезпечення роботи газогенераторної й кисневої станцій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Газорозподільні підстанції та вузли. Киснева станція. Газова мережа.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  <a:tr h="1344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Електро­механічний та електро­ремонтний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Капітальний ремонт електрообладнання, електроапаратури, електродвигунів та іншого устаткування. Виготовлення окремих видів нового обладнання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Ремонтні дільниці. Група виявлення дефектів в обладнанні, нормування витрат часу і матеріалів. Обмотувальні, слюсарно-механічні, складальні дільниці й майстерні.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  <a:tr h="1536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Слабо-струмовий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Телефонний, телеграфний зв'язок, комп'ютерні, інформаційні системи управління і контролю, експлуатація акумуляторних пристроїв </a:t>
                      </a:r>
                      <a:endParaRPr lang="uk-UA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АТС, комутатори, мережі інформаційних та інших систем Зарядні станції, акумуляторне господарство. </a:t>
                      </a:r>
                      <a:endParaRPr lang="uk-UA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2620" marR="626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878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04856" cy="5760640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3. Загальнозаводські мережі й енергоустаткування.</a:t>
            </a:r>
          </a:p>
          <a:p>
            <a:r>
              <a:rPr lang="uk-UA" dirty="0" err="1"/>
              <a:t>Енергослужби</a:t>
            </a:r>
            <a:r>
              <a:rPr lang="uk-UA" dirty="0"/>
              <a:t> виробничих цехів (цехова частина енергогосподарства) включають </a:t>
            </a:r>
            <a:r>
              <a:rPr lang="uk-UA" dirty="0" err="1"/>
              <a:t>енергоприймальні</a:t>
            </a:r>
            <a:r>
              <a:rPr lang="uk-UA" dirty="0"/>
              <a:t> вузли виробничих цехів; цехове перетворююче обладнання; розподільчі мережі; системи освітлення, опалення, вентиляції; водопровід та каналізаційні мережі; </a:t>
            </a:r>
            <a:r>
              <a:rPr lang="uk-UA" dirty="0" err="1"/>
              <a:t>мережі</a:t>
            </a:r>
            <a:r>
              <a:rPr lang="uk-UA" dirty="0"/>
              <a:t> стиснутого повітря і пари тощо</a:t>
            </a:r>
            <a:r>
              <a:rPr lang="uk-UA" dirty="0" smtClean="0"/>
              <a:t>.</a:t>
            </a:r>
            <a:endParaRPr lang="uk-UA" dirty="0"/>
          </a:p>
          <a:p>
            <a:r>
              <a:rPr lang="uk-UA" dirty="0"/>
              <a:t> </a:t>
            </a:r>
          </a:p>
          <a:p>
            <a:r>
              <a:rPr lang="uk-UA" b="1" dirty="0" smtClean="0"/>
              <a:t> </a:t>
            </a:r>
            <a:r>
              <a:rPr lang="uk-UA" b="1" dirty="0"/>
              <a:t>Завдання і структура ремонтного господарства </a:t>
            </a:r>
            <a:r>
              <a:rPr lang="uk-UA" b="1" dirty="0" smtClean="0"/>
              <a:t>підприємства</a:t>
            </a:r>
            <a:endParaRPr lang="uk-UA" dirty="0"/>
          </a:p>
          <a:p>
            <a:r>
              <a:rPr lang="uk-UA" i="1" dirty="0"/>
              <a:t>Ремонтне господарство підприємства </a:t>
            </a:r>
            <a:r>
              <a:rPr lang="uk-UA" dirty="0"/>
              <a:t>— це сукупність служб, відділів і виробничих підрозділів, зайнятих аналізом технічного стану технологічного обладнання та наглядом за ним; технічним обслуговуванням, ремонтом, модернізацією обладнання; розробкою та здійсненням заходів для заміни зношеного устаткування на більш прогресивне й покращення його використання.</a:t>
            </a:r>
          </a:p>
          <a:p>
            <a:r>
              <a:rPr lang="uk-UA" dirty="0"/>
              <a:t>Основні завдання ремонтного господарства:</a:t>
            </a:r>
          </a:p>
          <a:p>
            <a:r>
              <a:rPr lang="uk-UA" dirty="0"/>
              <a:t>— технічне обслуговування і ремонт основних фондів;</a:t>
            </a:r>
          </a:p>
          <a:p>
            <a:r>
              <a:rPr lang="uk-UA" dirty="0"/>
              <a:t>— монтаж і введення в дію нового обладнання;</a:t>
            </a:r>
          </a:p>
          <a:p>
            <a:r>
              <a:rPr lang="uk-UA" dirty="0"/>
              <a:t>— конструювання і виготовлення нестандартного обладнання;</a:t>
            </a:r>
          </a:p>
          <a:p>
            <a:r>
              <a:rPr lang="uk-UA" dirty="0"/>
              <a:t>— модернізація морально старіючого обладнання;</a:t>
            </a:r>
          </a:p>
          <a:p>
            <a:r>
              <a:rPr lang="uk-UA" dirty="0"/>
              <a:t>— постійне підвищення ефективності ремонтного господарства.</a:t>
            </a:r>
          </a:p>
          <a:p>
            <a:r>
              <a:rPr lang="uk-UA" dirty="0"/>
              <a:t>На переважній більшості підприємств ремонтне господарство складається з керівної частини — відділу головного механіка (на чолі з головним механіком) і адміністративно підпорядкованої йому виконавчої частини, яка включає ремонтно-механічний цех (РМЦ), цехові ремонтні бази (ЦРБ)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497030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</TotalTime>
  <Words>2622</Words>
  <Application>Microsoft Office PowerPoint</Application>
  <PresentationFormat>Экран (4:3)</PresentationFormat>
  <Paragraphs>215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ЗАГАЛЬНА ХАРАКТЕРИСТИКА ВИРОБНИЧОЇ ІНФРАСТРУКТУРИ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ЗАГАЛЬНА ХАРАКТЕРИСТИКА ВИРОБНИЧОЇ ІНФРАСТРУКТУРИ ПІДПРИЄМСТВА</dc:title>
  <dc:creator>Anonim from Hacapetovka</dc:creator>
  <cp:lastModifiedBy>Anonim from Hacapetovka</cp:lastModifiedBy>
  <cp:revision>2</cp:revision>
  <dcterms:created xsi:type="dcterms:W3CDTF">2021-12-13T16:36:49Z</dcterms:created>
  <dcterms:modified xsi:type="dcterms:W3CDTF">2021-12-13T16:50:41Z</dcterms:modified>
</cp:coreProperties>
</file>