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77478A4-7B79-4612-8E26-5B6E2C6F5B59}" type="datetimeFigureOut">
              <a:rPr lang="uk-UA" smtClean="0"/>
              <a:t>18.10.2021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77478A4-7B79-4612-8E26-5B6E2C6F5B59}" type="datetimeFigureOut">
              <a:rPr lang="uk-UA" smtClean="0"/>
              <a:t>18.10.2021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77478A4-7B79-4612-8E26-5B6E2C6F5B59}" type="datetimeFigureOut">
              <a:rPr lang="uk-UA" smtClean="0"/>
              <a:t>18.10.2021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77478A4-7B79-4612-8E26-5B6E2C6F5B59}" type="datetimeFigureOut">
              <a:rPr lang="uk-UA" smtClean="0"/>
              <a:t>18.10.2021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77478A4-7B79-4612-8E26-5B6E2C6F5B59}" type="datetimeFigureOut">
              <a:rPr lang="uk-UA" smtClean="0"/>
              <a:t>18.10.2021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77478A4-7B79-4612-8E26-5B6E2C6F5B59}" type="datetimeFigureOut">
              <a:rPr lang="uk-UA" smtClean="0"/>
              <a:t>18.10.2021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77478A4-7B79-4612-8E26-5B6E2C6F5B59}" type="datetimeFigureOut">
              <a:rPr lang="uk-UA" smtClean="0"/>
              <a:t>18.10.2021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DC371D1C-F804-4F27-ADBA-57ED0C5A6E81}"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77478A4-7B79-4612-8E26-5B6E2C6F5B59}" type="datetimeFigureOut">
              <a:rPr lang="uk-UA" smtClean="0"/>
              <a:t>18.10.2021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7478A4-7B79-4612-8E26-5B6E2C6F5B59}" type="datetimeFigureOut">
              <a:rPr lang="uk-UA" smtClean="0"/>
              <a:t>18.10.2021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77478A4-7B79-4612-8E26-5B6E2C6F5B59}" type="datetimeFigureOut">
              <a:rPr lang="uk-UA" smtClean="0"/>
              <a:t>18.10.2021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77478A4-7B79-4612-8E26-5B6E2C6F5B59}" type="datetimeFigureOut">
              <a:rPr lang="uk-UA" smtClean="0"/>
              <a:t>18.10.2021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C371D1C-F804-4F27-ADBA-57ED0C5A6E81}"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977478A4-7B79-4612-8E26-5B6E2C6F5B59}" type="datetimeFigureOut">
              <a:rPr lang="uk-UA" smtClean="0"/>
              <a:t>18.10.2021</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C371D1C-F804-4F27-ADBA-57ED0C5A6E81}"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uk-UA" dirty="0" smtClean="0"/>
              <a:t>Лекція</a:t>
            </a:r>
            <a:endParaRPr lang="uk-UA" dirty="0"/>
          </a:p>
        </p:txBody>
      </p:sp>
      <p:sp>
        <p:nvSpPr>
          <p:cNvPr id="2" name="Заголовок 1"/>
          <p:cNvSpPr>
            <a:spLocks noGrp="1"/>
          </p:cNvSpPr>
          <p:nvPr>
            <p:ph type="ctrTitle"/>
          </p:nvPr>
        </p:nvSpPr>
        <p:spPr/>
        <p:txBody>
          <a:bodyPr/>
          <a:lstStyle/>
          <a:p>
            <a:r>
              <a:rPr lang="uk-UA" sz="2400" b="1" dirty="0">
                <a:latin typeface="Times New Roman" pitchFamily="18" charset="0"/>
                <a:cs typeface="Times New Roman" pitchFamily="18" charset="0"/>
              </a:rPr>
              <a:t>ОРГАНІЗАЦІЯ І НОРМУВАННЯ ПРАЦІ</a:t>
            </a:r>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3253457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476672"/>
            <a:ext cx="8064896" cy="5544616"/>
          </a:xfrm>
        </p:spPr>
        <p:txBody>
          <a:bodyPr>
            <a:normAutofit/>
          </a:bodyPr>
          <a:lstStyle/>
          <a:p>
            <a:pPr algn="just"/>
            <a:r>
              <a:rPr lang="uk-UA" i="1" dirty="0">
                <a:latin typeface="Times New Roman" pitchFamily="18" charset="0"/>
                <a:cs typeface="Times New Roman" pitchFamily="18" charset="0"/>
              </a:rPr>
              <a:t>Час регламентованих перерв </a:t>
            </a:r>
            <a:r>
              <a:rPr lang="uk-UA" dirty="0">
                <a:latin typeface="Times New Roman" pitchFamily="18" charset="0"/>
                <a:cs typeface="Times New Roman" pitchFamily="18" charset="0"/>
              </a:rPr>
              <a:t>включає</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 перерв на відпочинок і особисті потреби;</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 час організаційно-технологічних перерв, </a:t>
            </a:r>
            <a:r>
              <a:rPr lang="uk-UA" dirty="0">
                <a:latin typeface="Times New Roman" pitchFamily="18" charset="0"/>
                <a:cs typeface="Times New Roman" pitchFamily="18" charset="0"/>
              </a:rPr>
              <a:t>які виникають внаслідок </a:t>
            </a:r>
            <a:r>
              <a:rPr lang="uk-UA" dirty="0" err="1">
                <a:latin typeface="Times New Roman" pitchFamily="18" charset="0"/>
                <a:cs typeface="Times New Roman" pitchFamily="18" charset="0"/>
              </a:rPr>
              <a:t>несинхронності</a:t>
            </a:r>
            <a:r>
              <a:rPr lang="uk-UA" dirty="0">
                <a:latin typeface="Times New Roman" pitchFamily="18" charset="0"/>
                <a:cs typeface="Times New Roman" pitchFamily="18" charset="0"/>
              </a:rPr>
              <a:t> технологічних процесів.</a:t>
            </a:r>
          </a:p>
          <a:p>
            <a:pPr algn="just"/>
            <a:r>
              <a:rPr lang="uk-UA" i="1" dirty="0">
                <a:latin typeface="Times New Roman" pitchFamily="18" charset="0"/>
                <a:cs typeface="Times New Roman" pitchFamily="18" charset="0"/>
              </a:rPr>
              <a:t>Час нерегламентованих перерв </a:t>
            </a:r>
            <a:r>
              <a:rPr lang="uk-UA" dirty="0">
                <a:latin typeface="Times New Roman" pitchFamily="18" charset="0"/>
                <a:cs typeface="Times New Roman" pitchFamily="18" charset="0"/>
              </a:rPr>
              <a:t>включає час перерв у роботі, що викликані порушеннями трудової дисципліни.</a:t>
            </a:r>
          </a:p>
          <a:p>
            <a:pPr algn="just"/>
            <a:r>
              <a:rPr lang="uk-UA" dirty="0">
                <a:latin typeface="Times New Roman" pitchFamily="18" charset="0"/>
                <a:cs typeface="Times New Roman" pitchFamily="18" charset="0"/>
              </a:rPr>
              <a:t>Основним об'єктом ТНП є </a:t>
            </a:r>
            <a:r>
              <a:rPr lang="uk-UA" i="1" dirty="0">
                <a:latin typeface="Times New Roman" pitchFamily="18" charset="0"/>
                <a:cs typeface="Times New Roman" pitchFamily="18" charset="0"/>
              </a:rPr>
              <a:t>операція, </a:t>
            </a:r>
            <a:r>
              <a:rPr lang="uk-UA" dirty="0">
                <a:latin typeface="Times New Roman" pitchFamily="18" charset="0"/>
                <a:cs typeface="Times New Roman" pitchFamily="18" charset="0"/>
              </a:rPr>
              <a:t>тобто частина технологічного процесу, яка виконується робітником або бригадою робітників на одно­му робочому місці при незмінних предметах і засобах праці.</a:t>
            </a:r>
          </a:p>
          <a:p>
            <a:endParaRPr lang="uk-UA" dirty="0"/>
          </a:p>
        </p:txBody>
      </p:sp>
    </p:spTree>
    <p:extLst>
      <p:ext uri="{BB962C8B-B14F-4D97-AF65-F5344CB8AC3E}">
        <p14:creationId xmlns:p14="http://schemas.microsoft.com/office/powerpoint/2010/main" val="496343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7776864" cy="5433784"/>
          </a:xfrm>
        </p:spPr>
        <p:txBody>
          <a:bodyPr>
            <a:normAutofit/>
          </a:bodyPr>
          <a:lstStyle/>
          <a:p>
            <a:pPr algn="just"/>
            <a:r>
              <a:rPr lang="uk-UA" dirty="0">
                <a:latin typeface="Times New Roman" pitchFamily="18" charset="0"/>
                <a:cs typeface="Times New Roman" pitchFamily="18" charset="0"/>
              </a:rPr>
              <a:t>При нормуванні операцію розділяють </a:t>
            </a:r>
            <a:r>
              <a:rPr lang="uk-UA" i="1" dirty="0">
                <a:latin typeface="Times New Roman" pitchFamily="18" charset="0"/>
                <a:cs typeface="Times New Roman" pitchFamily="18" charset="0"/>
              </a:rPr>
              <a:t>на трудові елементи:</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 трудові рухи — </a:t>
            </a:r>
            <a:r>
              <a:rPr lang="uk-UA" dirty="0">
                <a:latin typeface="Times New Roman" pitchFamily="18" charset="0"/>
                <a:cs typeface="Times New Roman" pitchFamily="18" charset="0"/>
              </a:rPr>
              <a:t>одноразове переміщення рук, ніг, пальців, корпусу робітника з одного положення в інше при виконанні трудової дії;</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трудові дії — </a:t>
            </a:r>
            <a:r>
              <a:rPr lang="uk-UA" dirty="0">
                <a:latin typeface="Times New Roman" pitchFamily="18" charset="0"/>
                <a:cs typeface="Times New Roman" pitchFamily="18" charset="0"/>
              </a:rPr>
              <a:t>сукупність трудових рухів, які </a:t>
            </a:r>
            <a:r>
              <a:rPr lang="uk-UA" dirty="0" err="1">
                <a:latin typeface="Times New Roman" pitchFamily="18" charset="0"/>
                <a:cs typeface="Times New Roman" pitchFamily="18" charset="0"/>
              </a:rPr>
              <a:t>неперервно</a:t>
            </a:r>
            <a:r>
              <a:rPr lang="uk-UA" dirty="0">
                <a:latin typeface="Times New Roman" pitchFamily="18" charset="0"/>
                <a:cs typeface="Times New Roman" pitchFamily="18" charset="0"/>
              </a:rPr>
              <a:t> йдуть один за одним, здійснюються одним або групою робітників при незмінних пред­метах і засобах праці (взяти інструмент, зняти деталь та ін.); </a:t>
            </a:r>
          </a:p>
          <a:p>
            <a:pPr algn="just"/>
            <a:r>
              <a:rPr lang="uk-UA" i="1" dirty="0">
                <a:latin typeface="Times New Roman" pitchFamily="18" charset="0"/>
                <a:cs typeface="Times New Roman" pitchFamily="18" charset="0"/>
              </a:rPr>
              <a:t>— трудові прийоми — </a:t>
            </a:r>
            <a:r>
              <a:rPr lang="uk-UA" dirty="0">
                <a:latin typeface="Times New Roman" pitchFamily="18" charset="0"/>
                <a:cs typeface="Times New Roman" pitchFamily="18" charset="0"/>
              </a:rPr>
              <a:t>сукупність трудових дій, які настають одна за одною та становлять завершену частину роботи над одним або кількома предметами праці (запуск обладнання, вмикання подачі). </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875106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04664"/>
            <a:ext cx="7920880" cy="5760640"/>
          </a:xfrm>
        </p:spPr>
        <p:txBody>
          <a:bodyPr>
            <a:normAutofit/>
          </a:bodyPr>
          <a:lstStyle/>
          <a:p>
            <a:r>
              <a:rPr lang="uk-UA" dirty="0" smtClean="0">
                <a:latin typeface="Times New Roman" pitchFamily="18" charset="0"/>
                <a:cs typeface="Times New Roman" pitchFamily="18" charset="0"/>
              </a:rPr>
              <a:t>Сукупність трудових дій, рухів, прийомів (комплексів прийомів), що здійснюється одним чи групою робітників, тобто всі їх дії по виконанню заданої роботи над одним або кількома предметами праці, називається </a:t>
            </a:r>
            <a:r>
              <a:rPr lang="uk-UA" i="1" dirty="0" smtClean="0">
                <a:latin typeface="Times New Roman" pitchFamily="18" charset="0"/>
                <a:cs typeface="Times New Roman" pitchFamily="18" charset="0"/>
              </a:rPr>
              <a:t>трудовою операцією.</a:t>
            </a:r>
            <a:endParaRPr lang="uk-UA"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Для </a:t>
            </a:r>
            <a:r>
              <a:rPr lang="uk-UA" dirty="0">
                <a:latin typeface="Times New Roman" pitchFamily="18" charset="0"/>
                <a:cs typeface="Times New Roman" pitchFamily="18" charset="0"/>
              </a:rPr>
              <a:t>встановлення технічних норм часу проводять вивчення витрат робочого часу. При цьому використовують </a:t>
            </a:r>
            <a:r>
              <a:rPr lang="uk-UA" i="1" dirty="0">
                <a:latin typeface="Times New Roman" pitchFamily="18" charset="0"/>
                <a:cs typeface="Times New Roman" pitchFamily="18" charset="0"/>
              </a:rPr>
              <a:t>хронометраж: і фотографію робочого часу.</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Хронометраж — </a:t>
            </a:r>
            <a:r>
              <a:rPr lang="uk-UA" dirty="0">
                <a:latin typeface="Times New Roman" pitchFamily="18" charset="0"/>
                <a:cs typeface="Times New Roman" pitchFamily="18" charset="0"/>
              </a:rPr>
              <a:t>це метод вивчення і нормування витрат часу на ви­конання ручних і машинно-ручних елементів операції, які систематично повторюються.</a:t>
            </a:r>
          </a:p>
          <a:p>
            <a:r>
              <a:rPr lang="uk-UA" i="1" dirty="0">
                <a:latin typeface="Times New Roman" pitchFamily="18" charset="0"/>
                <a:cs typeface="Times New Roman" pitchFamily="18" charset="0"/>
              </a:rPr>
              <a:t>Мета хронометражу.</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проектування раціонального складу і структури операції;</a:t>
            </a:r>
          </a:p>
          <a:p>
            <a:r>
              <a:rPr lang="uk-UA" dirty="0">
                <a:latin typeface="Times New Roman" pitchFamily="18" charset="0"/>
                <a:cs typeface="Times New Roman" pitchFamily="18" charset="0"/>
              </a:rPr>
              <a:t>— розрахунок технічно обґрунтованих норм часу і виробітку;</a:t>
            </a:r>
          </a:p>
          <a:p>
            <a:r>
              <a:rPr lang="uk-UA" dirty="0" smtClean="0">
                <a:latin typeface="Times New Roman" pitchFamily="18" charset="0"/>
                <a:cs typeface="Times New Roman" pitchFamily="18" charset="0"/>
              </a:rPr>
              <a:t>— перевірка норм, які встановлені розрахунковим шляхом. </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696168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476672"/>
            <a:ext cx="8064896" cy="6120680"/>
          </a:xfrm>
        </p:spPr>
        <p:txBody>
          <a:bodyPr>
            <a:normAutofit fontScale="92500"/>
          </a:bodyPr>
          <a:lstStyle/>
          <a:p>
            <a:pPr algn="just"/>
            <a:r>
              <a:rPr lang="uk-UA" dirty="0">
                <a:latin typeface="Times New Roman" pitchFamily="18" charset="0"/>
                <a:cs typeface="Times New Roman" pitchFamily="18" charset="0"/>
              </a:rPr>
              <a:t>Хронометраж проводиться в три етапи.</a:t>
            </a:r>
          </a:p>
          <a:p>
            <a:pPr algn="just"/>
            <a:r>
              <a:rPr lang="uk-UA" i="1" dirty="0">
                <a:latin typeface="Times New Roman" pitchFamily="18" charset="0"/>
                <a:cs typeface="Times New Roman" pitchFamily="18" charset="0"/>
              </a:rPr>
              <a:t>1. Підготовка до спостережень </a:t>
            </a:r>
            <a:r>
              <a:rPr lang="uk-UA" dirty="0">
                <a:latin typeface="Times New Roman" pitchFamily="18" charset="0"/>
                <a:cs typeface="Times New Roman" pitchFamily="18" charset="0"/>
              </a:rPr>
              <a:t>— ознайомлення з робочим місцем; ознайомлення з робітником, його кваліфікацією, тарифікацією роботи і перевірка її відповідності рівню кваліфікації робітника; поділ операцій на складові частини (комплекс прийомів, прийоми, трудові дії, рухи); вста­новлення фіксажних точок, тобто моментів, в яких співпадають закін­чення останнього руху попереднього прийому з початком першого руху наступного прийому операції.</a:t>
            </a:r>
          </a:p>
          <a:p>
            <a:pPr algn="just"/>
            <a:r>
              <a:rPr lang="uk-UA" dirty="0">
                <a:latin typeface="Times New Roman" pitchFamily="18" charset="0"/>
                <a:cs typeface="Times New Roman" pitchFamily="18" charset="0"/>
              </a:rPr>
              <a:t>2 </a:t>
            </a:r>
            <a:r>
              <a:rPr lang="uk-UA" i="1" dirty="0">
                <a:latin typeface="Times New Roman" pitchFamily="18" charset="0"/>
                <a:cs typeface="Times New Roman" pitchFamily="18" charset="0"/>
              </a:rPr>
              <a:t>Спостереження—</a:t>
            </a:r>
            <a:r>
              <a:rPr lang="uk-UA" dirty="0">
                <a:latin typeface="Times New Roman" pitchFamily="18" charset="0"/>
                <a:cs typeface="Times New Roman" pitchFamily="18" charset="0"/>
              </a:rPr>
              <a:t>це багаторазові вимірювання і фіксування трива­лості кожного елемента операції за допомогою різноманітних приладів (секундомірів, хронометрів, кіноапаратури). Результати спостережень за­писують в хронометражну карту, яка має дві сторони: лицьову і робочу.</a:t>
            </a:r>
          </a:p>
          <a:p>
            <a:pPr algn="just"/>
            <a:r>
              <a:rPr lang="uk-UA" i="1" dirty="0">
                <a:latin typeface="Times New Roman" pitchFamily="18" charset="0"/>
                <a:cs typeface="Times New Roman" pitchFamily="18" charset="0"/>
              </a:rPr>
              <a:t>3. Аналіз результатів. </a:t>
            </a:r>
            <a:r>
              <a:rPr lang="uk-UA" dirty="0">
                <a:latin typeface="Times New Roman" pitchFamily="18" charset="0"/>
                <a:cs typeface="Times New Roman" pitchFamily="18" charset="0"/>
              </a:rPr>
              <a:t>В результаті спостережень отримують хроно­метражний ряд для кожного елементу операції. </a:t>
            </a:r>
          </a:p>
          <a:p>
            <a:pPr algn="just"/>
            <a:r>
              <a:rPr lang="uk-UA" dirty="0">
                <a:latin typeface="Times New Roman" pitchFamily="18" charset="0"/>
                <a:cs typeface="Times New Roman" pitchFamily="18" charset="0"/>
              </a:rPr>
              <a:t>Наявність достатньо стійких хронометражних ряді в дозволяє визначити норматив часу на кожний прийом або елемент операції </a:t>
            </a:r>
          </a:p>
          <a:p>
            <a:endParaRPr lang="uk-UA" dirty="0"/>
          </a:p>
        </p:txBody>
      </p:sp>
    </p:spTree>
    <p:extLst>
      <p:ext uri="{BB962C8B-B14F-4D97-AF65-F5344CB8AC3E}">
        <p14:creationId xmlns:p14="http://schemas.microsoft.com/office/powerpoint/2010/main" val="131145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404664"/>
            <a:ext cx="7920880" cy="5976664"/>
          </a:xfrm>
        </p:spPr>
        <p:txBody>
          <a:bodyPr>
            <a:normAutofit lnSpcReduction="10000"/>
          </a:bodyPr>
          <a:lstStyle/>
          <a:p>
            <a:pPr algn="just"/>
            <a:r>
              <a:rPr lang="uk-UA" i="1" dirty="0">
                <a:latin typeface="Times New Roman" pitchFamily="18" charset="0"/>
                <a:cs typeface="Times New Roman" pitchFamily="18" charset="0"/>
              </a:rPr>
              <a:t>Фотографія використання робочого часу — це </a:t>
            </a:r>
            <a:r>
              <a:rPr lang="uk-UA" dirty="0">
                <a:latin typeface="Times New Roman" pitchFamily="18" charset="0"/>
                <a:cs typeface="Times New Roman" pitchFamily="18" charset="0"/>
              </a:rPr>
              <a:t>метод вивчення і нор­мування витрат робочого часу шляхом спостережень і фіксації всіх (без виключення) категорій витрат робочого часу і їх тривалості на протязі зміни.</a:t>
            </a:r>
          </a:p>
          <a:p>
            <a:pPr algn="just"/>
            <a:r>
              <a:rPr lang="uk-UA" dirty="0">
                <a:latin typeface="Times New Roman" pitchFamily="18" charset="0"/>
                <a:cs typeface="Times New Roman" pitchFamily="18" charset="0"/>
              </a:rPr>
              <a:t>Мета проведення:</a:t>
            </a:r>
          </a:p>
          <a:p>
            <a:pPr algn="just"/>
            <a:r>
              <a:rPr lang="uk-UA" dirty="0">
                <a:latin typeface="Times New Roman" pitchFamily="18" charset="0"/>
                <a:cs typeface="Times New Roman" pitchFamily="18" charset="0"/>
              </a:rPr>
              <a:t>— складання фактичного балансу робочого часу шляхом виявлення всіх його витрат і групування їх по категоріях (підготовчо-заключний час, основний час, допоміжний час тощо);</a:t>
            </a:r>
          </a:p>
          <a:p>
            <a:pPr algn="just"/>
            <a:r>
              <a:rPr lang="uk-UA" dirty="0">
                <a:latin typeface="Times New Roman" pitchFamily="18" charset="0"/>
                <a:cs typeface="Times New Roman" pitchFamily="18" charset="0"/>
              </a:rPr>
              <a:t>— виявлення причин втрат робочого часу з розробкою заходів по їх усуненню;</a:t>
            </a:r>
          </a:p>
          <a:p>
            <a:pPr algn="just"/>
            <a:r>
              <a:rPr lang="uk-UA" dirty="0">
                <a:latin typeface="Times New Roman" pitchFamily="18" charset="0"/>
                <a:cs typeface="Times New Roman" pitchFamily="18" charset="0"/>
              </a:rPr>
              <a:t>— отримання даних, необхідних для нормування ПЗЧ, часу обслуго­вування робочого місця і перерв, а також для складання нормативних таб­лиць по даних категоріях часу;</a:t>
            </a:r>
            <a:r>
              <a:rPr lang="uk-UA" i="1" dirty="0">
                <a:latin typeface="Times New Roman" pitchFamily="18" charset="0"/>
                <a:cs typeface="Times New Roman" pitchFamily="18" charset="0"/>
              </a:rPr>
              <a:t> — </a:t>
            </a:r>
            <a:r>
              <a:rPr lang="uk-UA" dirty="0">
                <a:latin typeface="Times New Roman" pitchFamily="18" charset="0"/>
                <a:cs typeface="Times New Roman" pitchFamily="18" charset="0"/>
              </a:rPr>
              <a:t>визначення числа робітників, необхідних для обслуговування ок­ремого обладнання, або кількості обладнання, яке може обслуговувати один робітник.</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304484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920880" cy="5577800"/>
          </a:xfrm>
        </p:spPr>
        <p:txBody>
          <a:bodyPr>
            <a:normAutofit/>
          </a:bodyPr>
          <a:lstStyle/>
          <a:p>
            <a:pPr algn="just"/>
            <a:r>
              <a:rPr lang="uk-UA" dirty="0">
                <a:latin typeface="Times New Roman" pitchFamily="18" charset="0"/>
                <a:cs typeface="Times New Roman" pitchFamily="18" charset="0"/>
              </a:rPr>
              <a:t>Етапи проведення:</a:t>
            </a:r>
          </a:p>
          <a:p>
            <a:pPr algn="just"/>
            <a:r>
              <a:rPr lang="uk-UA" dirty="0">
                <a:latin typeface="Times New Roman" pitchFamily="18" charset="0"/>
                <a:cs typeface="Times New Roman" pitchFamily="18" charset="0"/>
              </a:rPr>
              <a:t>1. Підготовчий.</a:t>
            </a:r>
          </a:p>
          <a:p>
            <a:pPr algn="just"/>
            <a:r>
              <a:rPr lang="uk-UA" dirty="0">
                <a:latin typeface="Times New Roman" pitchFamily="18" charset="0"/>
                <a:cs typeface="Times New Roman" pitchFamily="18" charset="0"/>
              </a:rPr>
              <a:t>2. Безпосереднє проведення спостережень.</a:t>
            </a:r>
          </a:p>
          <a:p>
            <a:pPr algn="just"/>
            <a:r>
              <a:rPr lang="uk-UA" dirty="0">
                <a:latin typeface="Times New Roman" pitchFamily="18" charset="0"/>
                <a:cs typeface="Times New Roman" pitchFamily="18" charset="0"/>
              </a:rPr>
              <a:t>3. Обробка одержаних результатів і розробка заходів по усуненню втрат робочого часу.</a:t>
            </a:r>
          </a:p>
          <a:p>
            <a:pPr algn="just"/>
            <a:r>
              <a:rPr lang="uk-UA" dirty="0">
                <a:latin typeface="Times New Roman" pitchFamily="18" charset="0"/>
                <a:cs typeface="Times New Roman" pitchFamily="18" charset="0"/>
              </a:rPr>
              <a:t>4. Проектування нормального балансу робочого часу.</a:t>
            </a:r>
          </a:p>
          <a:p>
            <a:pPr algn="just"/>
            <a:r>
              <a:rPr lang="uk-UA" dirty="0">
                <a:latin typeface="Times New Roman" pitchFamily="18" charset="0"/>
                <a:cs typeface="Times New Roman" pitchFamily="18" charset="0"/>
              </a:rPr>
              <a:t>Одним із видів фотографії робочого часу є </a:t>
            </a:r>
            <a:r>
              <a:rPr lang="uk-UA" i="1" dirty="0">
                <a:latin typeface="Times New Roman" pitchFamily="18" charset="0"/>
                <a:cs typeface="Times New Roman" pitchFamily="18" charset="0"/>
              </a:rPr>
              <a:t>метод </a:t>
            </a:r>
            <a:r>
              <a:rPr lang="uk-UA" i="1" dirty="0" err="1">
                <a:latin typeface="Times New Roman" pitchFamily="18" charset="0"/>
                <a:cs typeface="Times New Roman" pitchFamily="18" charset="0"/>
              </a:rPr>
              <a:t>моментних</a:t>
            </a:r>
            <a:r>
              <a:rPr lang="uk-UA" i="1" dirty="0">
                <a:latin typeface="Times New Roman" pitchFamily="18" charset="0"/>
                <a:cs typeface="Times New Roman" pitchFamily="18" charset="0"/>
              </a:rPr>
              <a:t> спостережень, </a:t>
            </a:r>
            <a:r>
              <a:rPr lang="uk-UA" dirty="0">
                <a:latin typeface="Times New Roman" pitchFamily="18" charset="0"/>
                <a:cs typeface="Times New Roman" pitchFamily="18" charset="0"/>
              </a:rPr>
              <a:t>який полягає в одночасному спостереженні за роботою вели­кої кількості об'єктів (робочих місць), стан яких фіксується через певний інтервал.</a:t>
            </a:r>
          </a:p>
          <a:p>
            <a:endParaRPr lang="uk-UA" dirty="0"/>
          </a:p>
        </p:txBody>
      </p:sp>
    </p:spTree>
    <p:extLst>
      <p:ext uri="{BB962C8B-B14F-4D97-AF65-F5344CB8AC3E}">
        <p14:creationId xmlns:p14="http://schemas.microsoft.com/office/powerpoint/2010/main" val="3968623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848872" cy="5289768"/>
          </a:xfrm>
        </p:spPr>
        <p:txBody>
          <a:bodyPr>
            <a:normAutofit lnSpcReduction="10000"/>
          </a:bodyPr>
          <a:lstStyle/>
          <a:p>
            <a:pPr algn="ctr"/>
            <a:r>
              <a:rPr lang="uk-UA" b="1" dirty="0">
                <a:latin typeface="Times New Roman" pitchFamily="18" charset="0"/>
                <a:cs typeface="Times New Roman" pitchFamily="18" charset="0"/>
              </a:rPr>
              <a:t>Нормативи і норми для нормування праці.</a:t>
            </a:r>
            <a:endParaRPr lang="uk-UA"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Методи нормування</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Нормативи — </a:t>
            </a:r>
            <a:r>
              <a:rPr lang="uk-UA" dirty="0">
                <a:latin typeface="Times New Roman" pitchFamily="18" charset="0"/>
                <a:cs typeface="Times New Roman" pitchFamily="18" charset="0"/>
              </a:rPr>
              <a:t>це довідково-розрахункові матеріали, які призначені для розрахунку (встановлення) технічно обґрунтованих норм.</a:t>
            </a:r>
          </a:p>
          <a:p>
            <a:r>
              <a:rPr lang="uk-UA" dirty="0">
                <a:latin typeface="Times New Roman" pitchFamily="18" charset="0"/>
                <a:cs typeface="Times New Roman" pitchFamily="18" charset="0"/>
              </a:rPr>
              <a:t>Нормативи використовуються для визначення тривалості окремих типових елементів роботи залежно від факторів, які впливають на цю роботу (конкретні організаційно-технічні умови виробництва). Для розробки нормативів використовують матеріали, які отримують в результаті, проведення хронометражу, фотографії робочого часу тощо.</a:t>
            </a:r>
          </a:p>
          <a:p>
            <a:r>
              <a:rPr lang="uk-UA" dirty="0">
                <a:latin typeface="Times New Roman" pitchFamily="18" charset="0"/>
                <a:cs typeface="Times New Roman" pitchFamily="18" charset="0"/>
              </a:rPr>
              <a:t>При нормуванні праці використовуються наступні нормативи: </a:t>
            </a:r>
            <a:r>
              <a:rPr lang="uk-UA" dirty="0" err="1">
                <a:latin typeface="Times New Roman" pitchFamily="18" charset="0"/>
                <a:cs typeface="Times New Roman" pitchFamily="18" charset="0"/>
              </a:rPr>
              <a:t>нормативи</a:t>
            </a:r>
            <a:r>
              <a:rPr lang="uk-UA" dirty="0">
                <a:latin typeface="Times New Roman" pitchFamily="18" charset="0"/>
                <a:cs typeface="Times New Roman" pitchFamily="18" charset="0"/>
              </a:rPr>
              <a:t> часу, нормативи чисельності, нормативи часу обслуговування, нормативи режимів роботи обладнання тощо.</a:t>
            </a:r>
          </a:p>
          <a:p>
            <a:endParaRPr lang="uk-UA" dirty="0"/>
          </a:p>
        </p:txBody>
      </p:sp>
    </p:spTree>
    <p:extLst>
      <p:ext uri="{BB962C8B-B14F-4D97-AF65-F5344CB8AC3E}">
        <p14:creationId xmlns:p14="http://schemas.microsoft.com/office/powerpoint/2010/main" val="4098141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632848" cy="5649808"/>
          </a:xfrm>
        </p:spPr>
        <p:txBody>
          <a:bodyPr>
            <a:normAutofit/>
          </a:bodyPr>
          <a:lstStyle/>
          <a:p>
            <a:pPr algn="just"/>
            <a:r>
              <a:rPr lang="uk-UA" i="1" dirty="0">
                <a:latin typeface="Times New Roman" pitchFamily="18" charset="0"/>
                <a:cs typeface="Times New Roman" pitchFamily="18" charset="0"/>
              </a:rPr>
              <a:t>Нормативи часу—</a:t>
            </a:r>
            <a:r>
              <a:rPr lang="uk-UA" dirty="0">
                <a:latin typeface="Times New Roman" pitchFamily="18" charset="0"/>
                <a:cs typeface="Times New Roman" pitchFamily="18" charset="0"/>
              </a:rPr>
              <a:t>це регламентовані витрати часу на виконання окремих робіт, які входять до складу операції. Вони призначені для встанов­лення норм витрат праці на машинно-ручні та ручні роботи і поділяються на такі групи нормативів: основного часу (при ручних роботах), допоміж­ного часу, підготовчо-заключного часу, </a:t>
            </a:r>
            <a:r>
              <a:rPr lang="uk-UA" dirty="0" err="1">
                <a:latin typeface="Times New Roman" pitchFamily="18" charset="0"/>
                <a:cs typeface="Times New Roman" pitchFamily="18" charset="0"/>
              </a:rPr>
              <a:t>часу</a:t>
            </a:r>
            <a:r>
              <a:rPr lang="uk-UA" dirty="0">
                <a:latin typeface="Times New Roman" pitchFamily="18" charset="0"/>
                <a:cs typeface="Times New Roman" pitchFamily="18" charset="0"/>
              </a:rPr>
              <a:t> обслуговування. Нормативи часу встановлюються і на деякі види перерв у роботі, наприклад на відпо­чинок і особисті потреби працівника.</a:t>
            </a:r>
          </a:p>
          <a:p>
            <a:pPr algn="just"/>
            <a:r>
              <a:rPr lang="uk-UA" i="1" dirty="0">
                <a:latin typeface="Times New Roman" pitchFamily="18" charset="0"/>
                <a:cs typeface="Times New Roman" pitchFamily="18" charset="0"/>
              </a:rPr>
              <a:t>Нормативи часу обслуговування — </a:t>
            </a:r>
            <a:r>
              <a:rPr lang="uk-UA" dirty="0">
                <a:latin typeface="Times New Roman" pitchFamily="18" charset="0"/>
                <a:cs typeface="Times New Roman" pitchFamily="18" charset="0"/>
              </a:rPr>
              <a:t>це регламентовані величини витрат часу на обслуговування одиниці обладнання, робочого місця та інших виробничих одиниць. Вони використовуються для встановлення норм обслуговування, тобто кількості одиниць обладнання, робочих місць, які необхідно закріпити за одним робітником чи групою робітників.</a:t>
            </a:r>
          </a:p>
          <a:p>
            <a:endParaRPr lang="uk-UA" dirty="0"/>
          </a:p>
        </p:txBody>
      </p:sp>
    </p:spTree>
    <p:extLst>
      <p:ext uri="{BB962C8B-B14F-4D97-AF65-F5344CB8AC3E}">
        <p14:creationId xmlns:p14="http://schemas.microsoft.com/office/powerpoint/2010/main" val="2565036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776864" cy="5217760"/>
          </a:xfrm>
        </p:spPr>
        <p:txBody>
          <a:bodyPr>
            <a:normAutofit lnSpcReduction="10000"/>
          </a:bodyPr>
          <a:lstStyle/>
          <a:p>
            <a:pPr algn="just"/>
            <a:r>
              <a:rPr lang="uk-UA" i="1" dirty="0">
                <a:latin typeface="Times New Roman" pitchFamily="18" charset="0"/>
                <a:cs typeface="Times New Roman" pitchFamily="18" charset="0"/>
              </a:rPr>
              <a:t>Нормативи чисельності — </a:t>
            </a:r>
            <a:r>
              <a:rPr lang="uk-UA" dirty="0">
                <a:latin typeface="Times New Roman" pitchFamily="18" charset="0"/>
                <a:cs typeface="Times New Roman" pitchFamily="18" charset="0"/>
              </a:rPr>
              <a:t>регламентують кількість працівників, яка необхідна для виконання одиниці (або певного обсягу) роботи.</a:t>
            </a:r>
          </a:p>
          <a:p>
            <a:pPr algn="just"/>
            <a:r>
              <a:rPr lang="uk-UA" i="1" dirty="0">
                <a:latin typeface="Times New Roman" pitchFamily="18" charset="0"/>
                <a:cs typeface="Times New Roman" pitchFamily="18" charset="0"/>
              </a:rPr>
              <a:t>Нормативи режимів роботи обладнання — </a:t>
            </a:r>
            <a:r>
              <a:rPr lang="uk-UA" dirty="0">
                <a:latin typeface="Times New Roman" pitchFamily="18" charset="0"/>
                <a:cs typeface="Times New Roman" pitchFamily="18" charset="0"/>
              </a:rPr>
              <a:t>це регламентовані вели­чини режимів (параметрів) роботи обладнання, які забезпечують раціо­нальне його використання. Дані нормативи призначені для нормування основного часу (машинного і машинно-ручного) і базуються на даних пас­порта обладнання або спеціальних досліджень. Вони дозволяють призна­чити найбільш ефективні режими з врахуванням типу і виду обладнання, інструменту, матеріалу, який обробляється, особливостей продукції.</a:t>
            </a:r>
          </a:p>
          <a:p>
            <a:pPr algn="just"/>
            <a:r>
              <a:rPr lang="uk-UA" dirty="0">
                <a:latin typeface="Times New Roman" pitchFamily="18" charset="0"/>
                <a:cs typeface="Times New Roman" pitchFamily="18" charset="0"/>
              </a:rPr>
              <a:t>Крім цього, нормативи поділяють на елементні (диференційовані) і укрупнені, загальномашинобудівні, галузеві і заводські.</a:t>
            </a:r>
          </a:p>
          <a:p>
            <a:endParaRPr lang="uk-UA" dirty="0"/>
          </a:p>
        </p:txBody>
      </p:sp>
    </p:spTree>
    <p:extLst>
      <p:ext uri="{BB962C8B-B14F-4D97-AF65-F5344CB8AC3E}">
        <p14:creationId xmlns:p14="http://schemas.microsoft.com/office/powerpoint/2010/main" val="18996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731520"/>
            <a:ext cx="7704856" cy="5433784"/>
          </a:xfrm>
        </p:spPr>
        <p:txBody>
          <a:bodyPr>
            <a:normAutofit fontScale="85000" lnSpcReduction="20000"/>
          </a:bodyPr>
          <a:lstStyle/>
          <a:p>
            <a:pPr algn="just"/>
            <a:r>
              <a:rPr lang="uk-UA" i="1" dirty="0"/>
              <a:t>Елементні нормативи </a:t>
            </a:r>
            <a:r>
              <a:rPr lang="uk-UA" dirty="0"/>
              <a:t>(масове і </a:t>
            </a:r>
            <a:r>
              <a:rPr lang="uk-UA" dirty="0" err="1"/>
              <a:t>великосерійне</a:t>
            </a:r>
            <a:r>
              <a:rPr lang="uk-UA" dirty="0"/>
              <a:t> виробництво) — вста­новлюють розрахункову тривалість часу на окремі елементи операції.</a:t>
            </a:r>
          </a:p>
          <a:p>
            <a:pPr algn="just"/>
            <a:r>
              <a:rPr lang="uk-UA" i="1" dirty="0"/>
              <a:t>Укрупнені </a:t>
            </a:r>
            <a:r>
              <a:rPr lang="uk-UA" dirty="0"/>
              <a:t>нормативи призначені для розрахункового встановлення норм часу на основі таблиць підготовчо-заключного, допоміжного та ос­новного часу.</a:t>
            </a:r>
          </a:p>
          <a:p>
            <a:pPr algn="just"/>
            <a:r>
              <a:rPr lang="uk-UA" i="1" dirty="0"/>
              <a:t>Загальномашинобудівні нормативи </a:t>
            </a:r>
            <a:r>
              <a:rPr lang="uk-UA" dirty="0"/>
              <a:t>містять норми часу на виконання типових робіт на більшості машинобудівних і металообробних підприємств.</a:t>
            </a:r>
          </a:p>
          <a:p>
            <a:pPr algn="just"/>
            <a:r>
              <a:rPr lang="uk-UA" i="1" dirty="0"/>
              <a:t>Галузеві </a:t>
            </a:r>
            <a:r>
              <a:rPr lang="uk-UA" dirty="0"/>
              <a:t>нормативи встановлюються на специфічні для певної галузі роботи.</a:t>
            </a:r>
          </a:p>
          <a:p>
            <a:pPr algn="just"/>
            <a:r>
              <a:rPr lang="ru-RU" dirty="0"/>
              <a:t> </a:t>
            </a:r>
            <a:r>
              <a:rPr lang="uk-UA" dirty="0"/>
              <a:t>Види норм, які використовуються при нормуванні праці:</a:t>
            </a:r>
          </a:p>
          <a:p>
            <a:pPr algn="just"/>
            <a:r>
              <a:rPr lang="uk-UA" dirty="0"/>
              <a:t>— </a:t>
            </a:r>
            <a:r>
              <a:rPr lang="uk-UA" i="1" dirty="0"/>
              <a:t>норма часу — </a:t>
            </a:r>
            <a:r>
              <a:rPr lang="uk-UA" dirty="0"/>
              <a:t>кількість робочого часу, необхідна для виготовлення одиниці продукції або виконання встановленого обсягу робіт одним прац­івником чи групою працівників в певних організаційно-технічних умовах;</a:t>
            </a:r>
          </a:p>
          <a:p>
            <a:pPr algn="just"/>
            <a:r>
              <a:rPr lang="uk-UA" dirty="0"/>
              <a:t>— </a:t>
            </a:r>
            <a:r>
              <a:rPr lang="uk-UA" i="1" dirty="0"/>
              <a:t>норма виробітку — </a:t>
            </a:r>
            <a:r>
              <a:rPr lang="uk-UA" dirty="0"/>
              <a:t>встановлений обсяг роботи або кількість виробів, які повинні бути виконані чи виготовлені працівником або групою працівників за одиницю часу в певних організаційно-технічних умовах;</a:t>
            </a:r>
          </a:p>
          <a:p>
            <a:endParaRPr lang="uk-UA" dirty="0"/>
          </a:p>
        </p:txBody>
      </p:sp>
    </p:spTree>
    <p:extLst>
      <p:ext uri="{BB962C8B-B14F-4D97-AF65-F5344CB8AC3E}">
        <p14:creationId xmlns:p14="http://schemas.microsoft.com/office/powerpoint/2010/main" val="2776856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31520"/>
            <a:ext cx="8136904" cy="5505792"/>
          </a:xfrm>
        </p:spPr>
        <p:txBody>
          <a:bodyPr>
            <a:noAutofit/>
          </a:bodyPr>
          <a:lstStyle/>
          <a:p>
            <a:r>
              <a:rPr lang="uk-UA" sz="1800" b="1" dirty="0"/>
              <a:t>1. Зміст і завдання організації праці</a:t>
            </a:r>
            <a:endParaRPr lang="uk-UA" sz="1800" dirty="0"/>
          </a:p>
          <a:p>
            <a:r>
              <a:rPr lang="uk-UA" sz="1800" dirty="0"/>
              <a:t> </a:t>
            </a:r>
          </a:p>
          <a:p>
            <a:r>
              <a:rPr lang="uk-UA" sz="1800" i="1" dirty="0"/>
              <a:t>Організація праці—</a:t>
            </a:r>
            <a:r>
              <a:rPr lang="uk-UA" sz="1800" dirty="0"/>
              <a:t>це комплекс заходів, які при даному рівні науки, техніки і організації виробництва забезпечують ефективне поєднання ро­бочої сили і засобів виробництва.</a:t>
            </a:r>
          </a:p>
          <a:p>
            <a:r>
              <a:rPr lang="uk-UA" sz="1800" i="1" dirty="0"/>
              <a:t>Наукова організація праці (НОП) — </a:t>
            </a:r>
            <a:r>
              <a:rPr lang="uk-UA" sz="1800" dirty="0"/>
              <a:t>комплекс науково обґрунтованих заходів, які направлені на постійне вдосконалення трудового процесу (ефективне використання матеріальних ресурсів, підвищення продуктивності праці, забезпечення здоров'я людини тощо). Організація продуктивної праці людини характеризується п'ятьма основними вимогами:</a:t>
            </a:r>
          </a:p>
          <a:p>
            <a:r>
              <a:rPr lang="uk-UA" sz="1800" dirty="0"/>
              <a:t>1) фізіологічними умовами праці (стан обладнання, його ефективність, умови управління виробничими процесами, фізичне навантаження, ритмічність та умови праці, режим роботи</a:t>
            </a:r>
            <a:r>
              <a:rPr lang="uk-UA" sz="1800" dirty="0" smtClean="0"/>
              <a:t>);</a:t>
            </a:r>
            <a:endParaRPr lang="uk-UA" sz="1800" dirty="0"/>
          </a:p>
        </p:txBody>
      </p:sp>
    </p:spTree>
    <p:extLst>
      <p:ext uri="{BB962C8B-B14F-4D97-AF65-F5344CB8AC3E}">
        <p14:creationId xmlns:p14="http://schemas.microsoft.com/office/powerpoint/2010/main" val="3178163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620688"/>
            <a:ext cx="7848872" cy="5328592"/>
          </a:xfrm>
        </p:spPr>
        <p:txBody>
          <a:bodyPr>
            <a:normAutofit fontScale="92500" lnSpcReduction="20000"/>
          </a:bodyPr>
          <a:lstStyle/>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обслуговування — </a:t>
            </a:r>
            <a:r>
              <a:rPr lang="uk-UA" dirty="0">
                <a:latin typeface="Times New Roman" pitchFamily="18" charset="0"/>
                <a:cs typeface="Times New Roman" pitchFamily="18" charset="0"/>
              </a:rPr>
              <a:t>кількість виробничих об'єктів, які праці­вник або група працівників відповідної кваліфікації повинні обслужити за одиницю часу в певних організаційно-технічних умовах;</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чисельності—</a:t>
            </a:r>
            <a:r>
              <a:rPr lang="uk-UA" dirty="0">
                <a:latin typeface="Times New Roman" pitchFamily="18" charset="0"/>
                <a:cs typeface="Times New Roman" pitchFamily="18" charset="0"/>
              </a:rPr>
              <a:t>встановлена кількість працівників певного професійно-кваліфікаційного складу, необхідна для виконання конкрет­них виробничих чи управлінських функцій або об'ємів робіт в певних організаційно-технічних умовах;</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норма керованості</a:t>
            </a:r>
            <a:r>
              <a:rPr lang="uk-UA" dirty="0">
                <a:latin typeface="Times New Roman" pitchFamily="18" charset="0"/>
                <a:cs typeface="Times New Roman" pitchFamily="18" charset="0"/>
              </a:rPr>
              <a:t>—кількість робітників (працівників), які мо­жуть бути безпосередньо підпорядковані одному начальнику (керівни­ку) в певних організаційно-технічних умовах.</a:t>
            </a:r>
          </a:p>
          <a:p>
            <a:r>
              <a:rPr lang="uk-UA" dirty="0">
                <a:latin typeface="Times New Roman" pitchFamily="18" charset="0"/>
                <a:cs typeface="Times New Roman" pitchFamily="18" charset="0"/>
              </a:rPr>
              <a:t>Технічно обґрунтовані норми встановлюються (в основному) </a:t>
            </a:r>
            <a:r>
              <a:rPr lang="uk-UA" i="1" dirty="0">
                <a:latin typeface="Times New Roman" pitchFamily="18" charset="0"/>
                <a:cs typeface="Times New Roman" pitchFamily="18" charset="0"/>
              </a:rPr>
              <a:t>аналі­тичним методом, який </a:t>
            </a:r>
            <a:r>
              <a:rPr lang="uk-UA" dirty="0">
                <a:latin typeface="Times New Roman" pitchFamily="18" charset="0"/>
                <a:cs typeface="Times New Roman" pitchFamily="18" charset="0"/>
              </a:rPr>
              <a:t>базується на попередньому аналізі виробничих можливостей робочого місця, врахуванні прогресивних методів роботи (підвищення кваліфікації працівників, нові технології, нове обладнання і оснащення тощо), та визначенні реально необхідних витрат праці на кож­ний елемент і операцію загалом.</a:t>
            </a:r>
          </a:p>
          <a:p>
            <a:endParaRPr lang="uk-UA" dirty="0"/>
          </a:p>
        </p:txBody>
      </p:sp>
    </p:spTree>
    <p:extLst>
      <p:ext uri="{BB962C8B-B14F-4D97-AF65-F5344CB8AC3E}">
        <p14:creationId xmlns:p14="http://schemas.microsoft.com/office/powerpoint/2010/main" val="1003128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704856" cy="5289768"/>
          </a:xfrm>
        </p:spPr>
        <p:txBody>
          <a:bodyPr>
            <a:normAutofit/>
          </a:bodyPr>
          <a:lstStyle/>
          <a:p>
            <a:pPr algn="just"/>
            <a:r>
              <a:rPr lang="uk-UA" dirty="0">
                <a:latin typeface="Times New Roman" pitchFamily="18" charset="0"/>
                <a:cs typeface="Times New Roman" pitchFamily="18" charset="0"/>
              </a:rPr>
              <a:t>При використанні аналітичного методу нормування встановлення норм здійснюють в такому порядку: нормована операція ділиться на еле­менти; проводиться аналіз факторів, що впливають на їх тривалість; про­ектується раціональний склад операції та послідовність виконання її еле­ментів. Після цього розраховуються норми (витрати) часу по елементах та на операцію загалом. Водночас розробляються організаційно-технічні за­ходи , які забезпечують впровадження запроектованого трудового проце­су та виконання встановлених норм часу.</a:t>
            </a:r>
          </a:p>
          <a:p>
            <a:endParaRPr lang="uk-UA" dirty="0"/>
          </a:p>
        </p:txBody>
      </p:sp>
    </p:spTree>
    <p:extLst>
      <p:ext uri="{BB962C8B-B14F-4D97-AF65-F5344CB8AC3E}">
        <p14:creationId xmlns:p14="http://schemas.microsoft.com/office/powerpoint/2010/main" val="2199573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848872" cy="5289768"/>
          </a:xfrm>
        </p:spPr>
        <p:txBody>
          <a:bodyPr>
            <a:normAutofit fontScale="92500"/>
          </a:bodyPr>
          <a:lstStyle/>
          <a:p>
            <a:r>
              <a:rPr lang="uk-UA" sz="2400" dirty="0">
                <a:latin typeface="Times New Roman" pitchFamily="18" charset="0"/>
                <a:cs typeface="Times New Roman" pitchFamily="18" charset="0"/>
              </a:rPr>
              <a:t>2) матеріальними умовами виробництва (методи організації праці, методи регулювання виробничих процесів, методи контролю сирови­ни та готової продукції, розміщення робочих місць, рівень механізації виробництва, рівень складності підготовки та виконання робіт);</a:t>
            </a:r>
          </a:p>
          <a:p>
            <a:r>
              <a:rPr lang="uk-UA" sz="2400" dirty="0">
                <a:latin typeface="Times New Roman" pitchFamily="18" charset="0"/>
                <a:cs typeface="Times New Roman" pitchFamily="18" charset="0"/>
              </a:rPr>
              <a:t>3) психологічними умовами (інформація щодо психологічного стану окремого працівника і колективу в цілому, врахування люд­ського фактора при організації праці, ефективність методів моти­вації праці);</a:t>
            </a:r>
          </a:p>
          <a:p>
            <a:r>
              <a:rPr lang="uk-UA" sz="2400" dirty="0">
                <a:latin typeface="Times New Roman" pitchFamily="18" charset="0"/>
                <a:cs typeface="Times New Roman" pitchFamily="18" charset="0"/>
              </a:rPr>
              <a:t>4) загальним психологічним кліматом у колективі (тісний фун­кціональний зв'язок адміністрації, управління та виробництва, рі­вень корпоративної культури);</a:t>
            </a:r>
          </a:p>
          <a:p>
            <a:r>
              <a:rPr lang="uk-UA" sz="2400" dirty="0">
                <a:latin typeface="Times New Roman" pitchFamily="18" charset="0"/>
                <a:cs typeface="Times New Roman" pitchFamily="18" charset="0"/>
              </a:rPr>
              <a:t>5) добробутом працівників та їхнім матеріальним станом.</a:t>
            </a:r>
          </a:p>
          <a:p>
            <a:endParaRPr lang="uk-UA" sz="2400" dirty="0"/>
          </a:p>
        </p:txBody>
      </p:sp>
    </p:spTree>
    <p:extLst>
      <p:ext uri="{BB962C8B-B14F-4D97-AF65-F5344CB8AC3E}">
        <p14:creationId xmlns:p14="http://schemas.microsoft.com/office/powerpoint/2010/main" val="3890390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76672"/>
            <a:ext cx="7920880" cy="5400600"/>
          </a:xfrm>
        </p:spPr>
        <p:txBody>
          <a:bodyPr>
            <a:normAutofit/>
          </a:bodyPr>
          <a:lstStyle/>
          <a:p>
            <a:r>
              <a:rPr lang="uk-UA" dirty="0">
                <a:latin typeface="Times New Roman" pitchFamily="18" charset="0"/>
                <a:cs typeface="Times New Roman" pitchFamily="18" charset="0"/>
              </a:rPr>
              <a:t>Основним змістом організації праці є проектування і впровадження комплексу заходів за наступними напрямками:</a:t>
            </a:r>
          </a:p>
          <a:p>
            <a:r>
              <a:rPr lang="uk-UA" dirty="0">
                <a:latin typeface="Times New Roman" pitchFamily="18" charset="0"/>
                <a:cs typeface="Times New Roman" pitchFamily="18" charset="0"/>
              </a:rPr>
              <a:t>— розробка раціональних форм розподілу, кооперування праці і роз­становка працівників;</a:t>
            </a:r>
          </a:p>
          <a:p>
            <a:r>
              <a:rPr lang="uk-UA" dirty="0">
                <a:latin typeface="Times New Roman" pitchFamily="18" charset="0"/>
                <a:cs typeface="Times New Roman" pitchFamily="18" charset="0"/>
              </a:rPr>
              <a:t>— формування змін і порядку їх роботи;</a:t>
            </a:r>
          </a:p>
          <a:p>
            <a:r>
              <a:rPr lang="uk-UA" dirty="0">
                <a:latin typeface="Times New Roman" pitchFamily="18" charset="0"/>
                <a:cs typeface="Times New Roman" pitchFamily="18" charset="0"/>
              </a:rPr>
              <a:t>— покращення організації і обслуговування робочого місця;</a:t>
            </a:r>
          </a:p>
          <a:p>
            <a:r>
              <a:rPr lang="uk-UA" dirty="0">
                <a:latin typeface="Times New Roman" pitchFamily="18" charset="0"/>
                <a:cs typeface="Times New Roman" pitchFamily="18" charset="0"/>
              </a:rPr>
              <a:t>— покращення умов праці;</a:t>
            </a:r>
          </a:p>
          <a:p>
            <a:r>
              <a:rPr lang="uk-UA" dirty="0">
                <a:latin typeface="Times New Roman" pitchFamily="18" charset="0"/>
                <a:cs typeface="Times New Roman" pitchFamily="18" charset="0"/>
              </a:rPr>
              <a:t>— підготовка, виховання і підвищення кваліфікації кадрів;</a:t>
            </a:r>
          </a:p>
          <a:p>
            <a:r>
              <a:rPr lang="uk-UA" dirty="0">
                <a:latin typeface="Times New Roman" pitchFamily="18" charset="0"/>
                <a:cs typeface="Times New Roman" pitchFamily="18" charset="0"/>
              </a:rPr>
              <a:t>— вивчення і впровадження передових методів праці;</a:t>
            </a:r>
          </a:p>
          <a:p>
            <a:r>
              <a:rPr lang="uk-UA" dirty="0">
                <a:latin typeface="Times New Roman" pitchFamily="18" charset="0"/>
                <a:cs typeface="Times New Roman" pitchFamily="18" charset="0"/>
              </a:rPr>
              <a:t>— вдосконалення нормування праці;</a:t>
            </a:r>
          </a:p>
          <a:p>
            <a:r>
              <a:rPr lang="uk-UA" dirty="0">
                <a:latin typeface="Times New Roman" pitchFamily="18" charset="0"/>
                <a:cs typeface="Times New Roman" pitchFamily="18" charset="0"/>
              </a:rPr>
              <a:t>— впровадження вимог ергономіки, виробничої естетики.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818405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677472" cy="5433784"/>
          </a:xfrm>
        </p:spPr>
        <p:txBody>
          <a:bodyPr>
            <a:normAutofit fontScale="92500"/>
          </a:bodyPr>
          <a:lstStyle/>
          <a:p>
            <a:pPr algn="just"/>
            <a:r>
              <a:rPr lang="uk-UA" b="1" dirty="0">
                <a:latin typeface="Times New Roman" pitchFamily="18" charset="0"/>
                <a:cs typeface="Times New Roman" pitchFamily="18" charset="0"/>
              </a:rPr>
              <a:t>Організація робочого місця та режиму роботи підприємства</a:t>
            </a:r>
            <a:endParaRPr lang="uk-UA" dirty="0">
              <a:latin typeface="Times New Roman" pitchFamily="18" charset="0"/>
              <a:cs typeface="Times New Roman" pitchFamily="18" charset="0"/>
            </a:endParaRPr>
          </a:p>
          <a:p>
            <a:pPr algn="just"/>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Елементами оснащення робочого місця є: обладнання, технологічна оснастка, підйомно-транспортні устрої, засоби зв'язку, джерела освітлення, різні пристрої, які полегшують умови праці. Обслуговування робочого місця передбачає своє­часне забезпечення його сировиною, матеріалами, інструмен­тами, технологічними картами, технічним наглядом за станом обладнання, своєчасним ремонтом, а також підтримання чис­тоти на робочому </a:t>
            </a:r>
            <a:r>
              <a:rPr lang="uk-UA" dirty="0" smtClean="0">
                <a:latin typeface="Times New Roman" pitchFamily="18" charset="0"/>
                <a:cs typeface="Times New Roman" pitchFamily="18" charset="0"/>
              </a:rPr>
              <a:t>місці.</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Продуктивність праці робітника залежить від рівня органі­зації діючих робочих місць та проектування раціональної органі­зації праці на новостворених місцях. Щоб забезпечити раціо­нальну організацію робочих місць, потрібно враховувати рівень їх механізації, тип виробництва, рівень спеціалізації та розподі­лу праці </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683931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332656"/>
            <a:ext cx="7848872" cy="5832648"/>
          </a:xfrm>
        </p:spPr>
        <p:txBody>
          <a:bodyPr>
            <a:normAutofit fontScale="92500" lnSpcReduction="20000"/>
          </a:bodyPr>
          <a:lstStyle/>
          <a:p>
            <a:r>
              <a:rPr lang="uk-UA" dirty="0">
                <a:latin typeface="Times New Roman" pitchFamily="18" charset="0"/>
                <a:cs typeface="Times New Roman" pitchFamily="18" charset="0"/>
              </a:rPr>
              <a:t>Важливе значення має організація робочого місця в про­сторі, яка передбачає раціональне розміщення обладнання з урахуванням архітектурних та кольорових рішень, визначення місцезнаходження робітника і його положення при виконанні робіт. Обладнання повинне бути розміщене з урахуванням зруч­ності його експлуатації, вимог техніки безпеки та мати зв'язки із суміжними робочими місцями.</a:t>
            </a:r>
          </a:p>
          <a:p>
            <a:r>
              <a:rPr lang="uk-UA" dirty="0">
                <a:latin typeface="Times New Roman" pitchFamily="18" charset="0"/>
                <a:cs typeface="Times New Roman" pitchFamily="18" charset="0"/>
              </a:rPr>
              <a:t>Розміщення та зберігання інструментів, пристроїв, заготовок, деталей повинне забезпечувати робітникові економічні робочі рухи і робочі прийоми, що є особливо важливим при роботі на високоп­родуктивному обладнанні.</a:t>
            </a:r>
          </a:p>
          <a:p>
            <a:r>
              <a:rPr lang="uk-UA" dirty="0">
                <a:latin typeface="Times New Roman" pitchFamily="18" charset="0"/>
                <a:cs typeface="Times New Roman" pitchFamily="18" charset="0"/>
              </a:rPr>
              <a:t>Планування робочих місць з урахуванням індивідуальних особ­ливостей робітника дає можливість усунути деякі допоміжні опера­ції, скоротити час їх виконання та підвищити продуктивність праці при виконанні основних операцій. Режим роботи є важливим елементом організації праці підпри­ємства, окремих його ланок, а також розпорядку робочого дня. Розпо­рядок дня передбачає встановлення режимів праці і відпочинку, з ура­хуванням умов праці на кожній дільниці. Важливими питаннями та­кож є визначення тривалості регламентованих перерв для відпочинку та обідніх перерв. Ці фактори суттєво впливають на рівень продуктив­ності праці та психологічний клімат у колективі.</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68602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332656"/>
            <a:ext cx="8352928" cy="5760640"/>
          </a:xfrm>
        </p:spPr>
        <p:txBody>
          <a:bodyPr>
            <a:noAutofit/>
          </a:bodyPr>
          <a:lstStyle/>
          <a:p>
            <a:r>
              <a:rPr lang="uk-UA" sz="1800" b="1" dirty="0" smtClean="0">
                <a:latin typeface="Times New Roman" pitchFamily="18" charset="0"/>
                <a:cs typeface="Times New Roman" pitchFamily="18" charset="0"/>
              </a:rPr>
              <a:t>Суть і завдання нормування праці</a:t>
            </a:r>
            <a:endParaRPr lang="uk-UA" sz="1800" dirty="0" smtClean="0">
              <a:latin typeface="Times New Roman" pitchFamily="18" charset="0"/>
              <a:cs typeface="Times New Roman" pitchFamily="18" charset="0"/>
            </a:endParaRPr>
          </a:p>
          <a:p>
            <a:r>
              <a:rPr lang="uk-UA" sz="1800" dirty="0">
                <a:latin typeface="Times New Roman" pitchFamily="18" charset="0"/>
                <a:cs typeface="Times New Roman" pitchFamily="18" charset="0"/>
              </a:rPr>
              <a:t> </a:t>
            </a:r>
          </a:p>
          <a:p>
            <a:r>
              <a:rPr lang="uk-UA" sz="1800" i="1" dirty="0">
                <a:latin typeface="Times New Roman" pitchFamily="18" charset="0"/>
                <a:cs typeface="Times New Roman" pitchFamily="18" charset="0"/>
              </a:rPr>
              <a:t>Технічне нормування праці (ТНП) </a:t>
            </a:r>
            <a:r>
              <a:rPr lang="uk-UA" sz="1800" dirty="0">
                <a:latin typeface="Times New Roman" pitchFamily="18" charset="0"/>
                <a:cs typeface="Times New Roman" pitchFamily="18" charset="0"/>
              </a:rPr>
              <a:t>— це процес встановлення для конкретних умов виробництва технічно-обґрунтованих норм часу, необхідних для ви конання заданої роботи, а також норм виробітку або норм чисельності робітників, ІТП та службовців, необхідних для виконання певного об'єму роботи.</a:t>
            </a:r>
          </a:p>
          <a:p>
            <a:r>
              <a:rPr lang="uk-UA" sz="1800" i="1" dirty="0">
                <a:latin typeface="Times New Roman" pitchFamily="18" charset="0"/>
                <a:cs typeface="Times New Roman" pitchFamily="18" charset="0"/>
              </a:rPr>
              <a:t>Основне завдання технічного нормування праці — </a:t>
            </a:r>
            <a:r>
              <a:rPr lang="uk-UA" sz="1800" dirty="0">
                <a:latin typeface="Times New Roman" pitchFamily="18" charset="0"/>
                <a:cs typeface="Times New Roman" pitchFamily="18" charset="0"/>
              </a:rPr>
              <a:t>встановити залежно від виду і завдань виробництва такі норми: норму часу; норму виробітку; норму обслуговування; норму чисельності; норму керованості.</a:t>
            </a:r>
          </a:p>
          <a:p>
            <a:r>
              <a:rPr lang="uk-UA" sz="1800" dirty="0">
                <a:latin typeface="Times New Roman" pitchFamily="18" charset="0"/>
                <a:cs typeface="Times New Roman" pitchFamily="18" charset="0"/>
              </a:rPr>
              <a:t>ТНП є одним із найважливіших елементів організації виробництва. На</a:t>
            </a:r>
            <a:r>
              <a:rPr lang="uk-UA" sz="1800" i="1" dirty="0">
                <a:latin typeface="Times New Roman" pitchFamily="18" charset="0"/>
                <a:cs typeface="Times New Roman" pitchFamily="18" charset="0"/>
              </a:rPr>
              <a:t> </a:t>
            </a:r>
            <a:r>
              <a:rPr lang="uk-UA" sz="1800" dirty="0">
                <a:latin typeface="Times New Roman" pitchFamily="18" charset="0"/>
                <a:cs typeface="Times New Roman" pitchFamily="18" charset="0"/>
              </a:rPr>
              <a:t>його основі розробляються шляхи покращення використання вироб­ничих потужностей, підвищення продуктивності праці, зниження витрат на виробництво з одночасним підвищенням його рівня.</a:t>
            </a:r>
          </a:p>
          <a:p>
            <a:endParaRPr lang="uk-UA" sz="1800" dirty="0">
              <a:latin typeface="Times New Roman" pitchFamily="18" charset="0"/>
              <a:cs typeface="Times New Roman" pitchFamily="18" charset="0"/>
            </a:endParaRPr>
          </a:p>
        </p:txBody>
      </p:sp>
    </p:spTree>
    <p:extLst>
      <p:ext uri="{BB962C8B-B14F-4D97-AF65-F5344CB8AC3E}">
        <p14:creationId xmlns:p14="http://schemas.microsoft.com/office/powerpoint/2010/main" val="403845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332656"/>
            <a:ext cx="8136904" cy="6264696"/>
          </a:xfrm>
        </p:spPr>
        <p:txBody>
          <a:bodyPr>
            <a:normAutofit fontScale="85000" lnSpcReduction="20000"/>
          </a:bodyPr>
          <a:lstStyle/>
          <a:p>
            <a:r>
              <a:rPr lang="uk-UA" b="1" dirty="0">
                <a:latin typeface="Times New Roman" pitchFamily="18" charset="0"/>
                <a:cs typeface="Times New Roman" pitchFamily="18" charset="0"/>
              </a:rPr>
              <a:t>Робочий час і методи його вивчення</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 </a:t>
            </a:r>
          </a:p>
          <a:p>
            <a:r>
              <a:rPr lang="uk-UA" dirty="0">
                <a:latin typeface="Times New Roman" pitchFamily="18" charset="0"/>
                <a:cs typeface="Times New Roman" pitchFamily="18" charset="0"/>
              </a:rPr>
              <a:t>Робочий час, який необхідний для виконання певної роботи, класифікується за різними ознаками. Він поділяється на </a:t>
            </a:r>
            <a:r>
              <a:rPr lang="uk-UA" i="1" dirty="0">
                <a:latin typeface="Times New Roman" pitchFamily="18" charset="0"/>
                <a:cs typeface="Times New Roman" pitchFamily="18" charset="0"/>
              </a:rPr>
              <a:t>час роботи </a:t>
            </a:r>
            <a:r>
              <a:rPr lang="uk-UA" dirty="0">
                <a:latin typeface="Times New Roman" pitchFamily="18" charset="0"/>
                <a:cs typeface="Times New Roman" pitchFamily="18" charset="0"/>
              </a:rPr>
              <a:t>та </a:t>
            </a:r>
            <a:r>
              <a:rPr lang="uk-UA" i="1" dirty="0">
                <a:latin typeface="Times New Roman" pitchFamily="18" charset="0"/>
                <a:cs typeface="Times New Roman" pitchFamily="18" charset="0"/>
              </a:rPr>
              <a:t>час перерв.</a:t>
            </a:r>
            <a:endParaRPr lang="uk-UA" dirty="0">
              <a:latin typeface="Times New Roman" pitchFamily="18" charset="0"/>
              <a:cs typeface="Times New Roman" pitchFamily="18" charset="0"/>
            </a:endParaRPr>
          </a:p>
          <a:p>
            <a:r>
              <a:rPr lang="uk-UA" i="1" dirty="0">
                <a:latin typeface="Times New Roman" pitchFamily="18" charset="0"/>
                <a:cs typeface="Times New Roman" pitchFamily="18" charset="0"/>
              </a:rPr>
              <a:t>Час роботи — </a:t>
            </a:r>
            <a:r>
              <a:rPr lang="uk-UA" dirty="0">
                <a:latin typeface="Times New Roman" pitchFamily="18" charset="0"/>
                <a:cs typeface="Times New Roman" pitchFamily="18" charset="0"/>
              </a:rPr>
              <a:t>це період, протягом якого робітник здійснює підготовку та безпосереднє виконання дорученої роботи. Складається з часу роботи по виконанню виробничого завдання, та часу роботи, який непередбачений виробничим завданням.</a:t>
            </a:r>
          </a:p>
          <a:p>
            <a:r>
              <a:rPr lang="uk-UA" i="1" dirty="0">
                <a:latin typeface="Times New Roman" pitchFamily="18" charset="0"/>
                <a:cs typeface="Times New Roman" pitchFamily="18" charset="0"/>
              </a:rPr>
              <a:t>Час роботи по виконанню виробничого завдання </a:t>
            </a:r>
            <a:r>
              <a:rPr lang="uk-UA" dirty="0">
                <a:latin typeface="Times New Roman" pitchFamily="18" charset="0"/>
                <a:cs typeface="Times New Roman" pitchFamily="18" charset="0"/>
              </a:rPr>
              <a:t>складається з таких категорій витрат робочого часу: підготовчо-заключного часу, оперативного часу, </a:t>
            </a:r>
            <a:r>
              <a:rPr lang="uk-UA" dirty="0" err="1">
                <a:latin typeface="Times New Roman" pitchFamily="18" charset="0"/>
                <a:cs typeface="Times New Roman" pitchFamily="18" charset="0"/>
              </a:rPr>
              <a:t>часу</a:t>
            </a:r>
            <a:r>
              <a:rPr lang="uk-UA" dirty="0">
                <a:latin typeface="Times New Roman" pitchFamily="18" charset="0"/>
                <a:cs typeface="Times New Roman" pitchFamily="18" charset="0"/>
              </a:rPr>
              <a:t> обслуговування робочого місця.</a:t>
            </a:r>
          </a:p>
          <a:p>
            <a:r>
              <a:rPr lang="uk-UA" i="1" dirty="0">
                <a:latin typeface="Times New Roman" pitchFamily="18" charset="0"/>
                <a:cs typeface="Times New Roman" pitchFamily="18" charset="0"/>
              </a:rPr>
              <a:t>Підготовчо-заключний час (ПЗЧ) </a:t>
            </a:r>
            <a:r>
              <a:rPr lang="uk-UA" dirty="0">
                <a:latin typeface="Times New Roman" pitchFamily="18" charset="0"/>
                <a:cs typeface="Times New Roman" pitchFamily="18" charset="0"/>
              </a:rPr>
              <a:t>витрачається робітником на ознайомлення з завданням, а також на дії, пов'язані з його завершенням (ознайомлення з кресленням, інструктаж майстра, здача роботи контролеру).</a:t>
            </a:r>
          </a:p>
          <a:p>
            <a:r>
              <a:rPr lang="uk-UA" i="1" dirty="0">
                <a:latin typeface="Times New Roman" pitchFamily="18" charset="0"/>
                <a:cs typeface="Times New Roman" pitchFamily="18" charset="0"/>
              </a:rPr>
              <a:t>Оперативний час—це </a:t>
            </a:r>
            <a:r>
              <a:rPr lang="uk-UA" dirty="0">
                <a:latin typeface="Times New Roman" pitchFamily="18" charset="0"/>
                <a:cs typeface="Times New Roman" pitchFamily="18" charset="0"/>
              </a:rPr>
              <a:t>час, який безпосередньо витрачається на ви­конання технологічної операції. Він включає:</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основний час — </a:t>
            </a:r>
            <a:r>
              <a:rPr lang="uk-UA" dirty="0" err="1">
                <a:latin typeface="Times New Roman" pitchFamily="18" charset="0"/>
                <a:cs typeface="Times New Roman" pitchFamily="18" charset="0"/>
              </a:rPr>
              <a:t>час</a:t>
            </a:r>
            <a:r>
              <a:rPr lang="uk-UA" dirty="0">
                <a:latin typeface="Times New Roman" pitchFamily="18" charset="0"/>
                <a:cs typeface="Times New Roman" pitchFamily="18" charset="0"/>
              </a:rPr>
              <a:t>, який витрачається безпосередньо на техно­логічні цілі, тобто на зміну форми чи властивостей предмета праці;</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допоміжний час — </a:t>
            </a:r>
            <a:r>
              <a:rPr lang="uk-UA" dirty="0" err="1">
                <a:latin typeface="Times New Roman" pitchFamily="18" charset="0"/>
                <a:cs typeface="Times New Roman" pitchFamily="18" charset="0"/>
              </a:rPr>
              <a:t>час</a:t>
            </a:r>
            <a:r>
              <a:rPr lang="uk-UA" dirty="0">
                <a:latin typeface="Times New Roman" pitchFamily="18" charset="0"/>
                <a:cs typeface="Times New Roman" pitchFamily="18" charset="0"/>
              </a:rPr>
              <a:t>, який витрачається на дії, пов'язані з забез­печенням виконання основної роботи (встановлення заготовки, зняття деталі, запуск і зупинка обладнання, контрольні заміри і т.д.).</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039472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848872" cy="5577800"/>
          </a:xfrm>
        </p:spPr>
        <p:txBody>
          <a:bodyPr>
            <a:normAutofit lnSpcReduction="10000"/>
          </a:bodyPr>
          <a:lstStyle/>
          <a:p>
            <a:r>
              <a:rPr lang="uk-UA" i="1" dirty="0">
                <a:latin typeface="Times New Roman" pitchFamily="18" charset="0"/>
                <a:cs typeface="Times New Roman" pitchFamily="18" charset="0"/>
              </a:rPr>
              <a:t>Час обслуговування робочого місця </a:t>
            </a:r>
            <a:r>
              <a:rPr lang="uk-UA" dirty="0">
                <a:latin typeface="Times New Roman" pitchFamily="18" charset="0"/>
                <a:cs typeface="Times New Roman" pitchFamily="18" charset="0"/>
              </a:rPr>
              <a:t>— це час, який витрачається робіт­ником на підтримання робочого місця у належному стані. Складається з:</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часу технічного обслуговування </a:t>
            </a:r>
            <a:r>
              <a:rPr lang="uk-UA" dirty="0">
                <a:latin typeface="Times New Roman" pitchFamily="18" charset="0"/>
                <a:cs typeface="Times New Roman" pitchFamily="18" charset="0"/>
              </a:rPr>
              <a:t>(на заміну інструменту, наладку обладнання);</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часу організаційного обслуговування </a:t>
            </a:r>
            <a:r>
              <a:rPr lang="uk-UA" dirty="0">
                <a:latin typeface="Times New Roman" pitchFamily="18" charset="0"/>
                <a:cs typeface="Times New Roman" pitchFamily="18" charset="0"/>
              </a:rPr>
              <a:t>(час на прийняття та здавання зміни, на розкладання і збирання інструменту, очищення і змащування обладнання і т.п.).</a:t>
            </a:r>
          </a:p>
          <a:p>
            <a:r>
              <a:rPr lang="uk-UA" i="1" dirty="0">
                <a:latin typeface="Times New Roman" pitchFamily="18" charset="0"/>
                <a:cs typeface="Times New Roman" pitchFamily="18" charset="0"/>
              </a:rPr>
              <a:t>Час роботи, який непередбачений виробничим завданням, </a:t>
            </a:r>
            <a:r>
              <a:rPr lang="uk-UA" dirty="0">
                <a:latin typeface="Times New Roman" pitchFamily="18" charset="0"/>
                <a:cs typeface="Times New Roman" pitchFamily="18" charset="0"/>
              </a:rPr>
              <a:t>витрачається робітником на виконання випадкової і непродуктивної роботи (наприклад, час на виправлення браку).</a:t>
            </a:r>
          </a:p>
          <a:p>
            <a:r>
              <a:rPr lang="uk-UA" i="1" dirty="0">
                <a:latin typeface="Times New Roman" pitchFamily="18" charset="0"/>
                <a:cs typeface="Times New Roman" pitchFamily="18" charset="0"/>
              </a:rPr>
              <a:t>Час перерв, </a:t>
            </a:r>
            <a:r>
              <a:rPr lang="uk-UA" dirty="0">
                <a:latin typeface="Times New Roman" pitchFamily="18" charset="0"/>
                <a:cs typeface="Times New Roman" pitchFamily="18" charset="0"/>
              </a:rPr>
              <a:t>протягом якого робітник не бере участі в роботі, поділяється на </a:t>
            </a:r>
            <a:r>
              <a:rPr lang="uk-UA" i="1" dirty="0">
                <a:latin typeface="Times New Roman" pitchFamily="18" charset="0"/>
                <a:cs typeface="Times New Roman" pitchFamily="18" charset="0"/>
              </a:rPr>
              <a:t>час регламентованих і нерегламентованих перерв.</a:t>
            </a:r>
            <a:endParaRPr lang="uk-UA" dirty="0">
              <a:latin typeface="Times New Roman" pitchFamily="18" charset="0"/>
              <a:cs typeface="Times New Roman" pitchFamily="18" charset="0"/>
            </a:endParaRP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479127801"/>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14</TotalTime>
  <Words>1721</Words>
  <Application>Microsoft Office PowerPoint</Application>
  <PresentationFormat>Экран (4:3)</PresentationFormat>
  <Paragraphs>100</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Воздушный поток</vt:lpstr>
      <vt:lpstr>ОРГАНІЗАЦІЯ І НОРМУВАННЯ ПРАЦІ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ОРГАНІЗАЦІЯ І НОРМУВАННЯ ПРАЦІ</dc:title>
  <dc:creator>Anonim from Hacapetovka</dc:creator>
  <cp:lastModifiedBy>Anonim from Hacapetovka</cp:lastModifiedBy>
  <cp:revision>3</cp:revision>
  <dcterms:created xsi:type="dcterms:W3CDTF">2021-10-18T17:27:18Z</dcterms:created>
  <dcterms:modified xsi:type="dcterms:W3CDTF">2021-10-18T17:41:49Z</dcterms:modified>
</cp:coreProperties>
</file>