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78" r:id="rId3"/>
    <p:sldId id="259" r:id="rId4"/>
    <p:sldId id="300" r:id="rId5"/>
    <p:sldId id="302" r:id="rId6"/>
    <p:sldId id="301" r:id="rId7"/>
    <p:sldId id="303" r:id="rId8"/>
    <p:sldId id="305" r:id="rId9"/>
    <p:sldId id="306" r:id="rId10"/>
    <p:sldId id="307" r:id="rId11"/>
    <p:sldId id="308" r:id="rId12"/>
    <p:sldId id="315" r:id="rId13"/>
    <p:sldId id="309" r:id="rId14"/>
    <p:sldId id="310" r:id="rId15"/>
    <p:sldId id="311" r:id="rId16"/>
    <p:sldId id="312" r:id="rId17"/>
    <p:sldId id="313" r:id="rId18"/>
    <p:sldId id="314" r:id="rId19"/>
    <p:sldId id="319" r:id="rId20"/>
    <p:sldId id="320" r:id="rId21"/>
    <p:sldId id="304" r:id="rId22"/>
    <p:sldId id="317" r:id="rId23"/>
    <p:sldId id="316" r:id="rId24"/>
    <p:sldId id="31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3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8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0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8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1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0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1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6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0892-99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5521" y="-198580"/>
            <a:ext cx="10058400" cy="3566160"/>
          </a:xfrm>
        </p:spPr>
        <p:txBody>
          <a:bodyPr/>
          <a:lstStyle/>
          <a:p>
            <a:r>
              <a:rPr lang="uk-UA" dirty="0" smtClean="0"/>
              <a:t>Облік витрат </a:t>
            </a:r>
            <a:r>
              <a:rPr lang="uk-UA" dirty="0" smtClean="0"/>
              <a:t>майбутніх </a:t>
            </a:r>
            <a:r>
              <a:rPr lang="uk-UA" dirty="0" smtClean="0"/>
              <a:t>періодів</a:t>
            </a:r>
            <a:endParaRPr lang="ru-RU" dirty="0"/>
          </a:p>
        </p:txBody>
      </p:sp>
      <p:pic>
        <p:nvPicPr>
          <p:cNvPr id="1026" name="Picture 2" descr="http://tr.sfs.gov.ua/data/material/000/088/135951/preview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12" y="3648973"/>
            <a:ext cx="3947276" cy="245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522" y="845298"/>
            <a:ext cx="758190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096" y="667467"/>
            <a:ext cx="10152123" cy="353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778" y="1000664"/>
            <a:ext cx="10904058" cy="39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6928" y="1742537"/>
            <a:ext cx="98082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За дебетом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рахунку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39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відображається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накопичення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витрат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майбутніх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періодів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, за кредитом -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їх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списання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(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розподіл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) та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включення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до складу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витрат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звітного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періоду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Рахунок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39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може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мати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залишок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лише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за дебетом. Сума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залишку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за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рахунком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39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показує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величину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витрат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майбутніх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періодів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,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які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 не </a:t>
            </a:r>
            <a:r>
              <a:rPr lang="ru-RU" sz="2800" dirty="0" err="1">
                <a:solidFill>
                  <a:srgbClr val="222222"/>
                </a:solidFill>
                <a:latin typeface="Georgia" panose="02040502050405020303" pitchFamily="18" charset="0"/>
              </a:rPr>
              <a:t>розподілено</a:t>
            </a:r>
            <a:r>
              <a:rPr lang="ru-RU" sz="2800" dirty="0">
                <a:solidFill>
                  <a:srgbClr val="222222"/>
                </a:solidFill>
                <a:latin typeface="Georgia" panose="02040502050405020303" pitchFamily="18" charset="0"/>
              </a:rPr>
              <a:t>.</a:t>
            </a:r>
            <a:endParaRPr lang="ru-RU" sz="2800" b="0" i="0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69" y="1009291"/>
            <a:ext cx="11080040" cy="395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" y="187189"/>
            <a:ext cx="10851671" cy="649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436" y="187354"/>
            <a:ext cx="88773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779" y="789497"/>
            <a:ext cx="81343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718" y="124544"/>
            <a:ext cx="9525000" cy="622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81" y="253670"/>
            <a:ext cx="107918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0717" y="301925"/>
            <a:ext cx="10701253" cy="1538779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 Black" panose="020B0A04020102020204" pitchFamily="34" charset="0"/>
              </a:rPr>
              <a:t>Облік </a:t>
            </a:r>
            <a:r>
              <a:rPr lang="uk-UA" sz="3200" b="1" dirty="0">
                <a:latin typeface="Arial Black" panose="020B0A04020102020204" pitchFamily="34" charset="0"/>
              </a:rPr>
              <a:t>витрат майбутніх періодів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b="1" dirty="0" smtClean="0"/>
              <a:t>Нормативна база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729" y="1616417"/>
            <a:ext cx="10528723" cy="3757840"/>
          </a:xfrm>
        </p:spPr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marL="457200" indent="-457200">
              <a:buAutoNum type="arabicPeriod"/>
            </a:pPr>
            <a:r>
              <a:rPr lang="uk-UA" dirty="0" smtClean="0"/>
              <a:t>НП(С)БО 1 «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uk-UA" dirty="0" smtClean="0"/>
              <a:t>»</a:t>
            </a:r>
          </a:p>
          <a:p>
            <a:pPr marL="457200" indent="-457200">
              <a:buAutoNum type="arabicPeriod"/>
            </a:pPr>
            <a:r>
              <a:rPr lang="uk-UA" dirty="0" smtClean="0"/>
              <a:t>П(С)БО 16 «Витрати»</a:t>
            </a:r>
          </a:p>
          <a:p>
            <a:pPr marL="457200" indent="-457200">
              <a:buAutoNum type="arabicPeriod"/>
            </a:pPr>
            <a:r>
              <a:rPr lang="ru-RU" dirty="0"/>
              <a:t>МЕТОДИЧНІ </a:t>
            </a:r>
            <a:r>
              <a:rPr lang="ru-RU" dirty="0" smtClean="0"/>
              <a:t>РЕКОМЕНДАЦІЇ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/>
              <a:t>заповнення</a:t>
            </a:r>
            <a:r>
              <a:rPr lang="ru-RU" dirty="0"/>
              <a:t> форм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, </a:t>
            </a:r>
            <a:r>
              <a:rPr lang="ru-RU" dirty="0" err="1" smtClean="0"/>
              <a:t>ЗАТВЕРДЖЕНі</a:t>
            </a:r>
            <a:r>
              <a:rPr lang="ru-RU" dirty="0" smtClean="0"/>
              <a:t> Наказом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фінансів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28.03.2013 р. </a:t>
            </a:r>
            <a:r>
              <a:rPr lang="ru-RU" dirty="0"/>
              <a:t>№ 433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собівартості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 у </a:t>
            </a:r>
            <a:r>
              <a:rPr lang="ru-RU" dirty="0" err="1"/>
              <a:t>промисловості</a:t>
            </a:r>
            <a:r>
              <a:rPr lang="ru-RU" dirty="0"/>
              <a:t>, наказ </a:t>
            </a:r>
            <a:r>
              <a:rPr lang="ru-RU" dirty="0" err="1"/>
              <a:t>Мінпромполітики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09.07.2007 р. № </a:t>
            </a:r>
            <a:r>
              <a:rPr lang="ru-RU" dirty="0" smtClean="0"/>
              <a:t>373</a:t>
            </a:r>
          </a:p>
          <a:p>
            <a:pPr marL="457200" indent="-457200">
              <a:buAutoNum type="arabicPeriod"/>
            </a:pPr>
            <a:r>
              <a:rPr lang="ru-RU" dirty="0" smtClean="0"/>
              <a:t>ІНСТРУКЦІЯ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 </a:t>
            </a:r>
            <a:r>
              <a:rPr lang="ru-RU" dirty="0" err="1"/>
              <a:t>застосування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Плану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рахунків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бухгалтерського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обліку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активів</a:t>
            </a:r>
            <a:r>
              <a:rPr lang="ru-RU" dirty="0">
                <a:solidFill>
                  <a:schemeClr val="tx1"/>
                </a:solidFill>
                <a:hlinkClick r:id="rId2"/>
              </a:rPr>
              <a:t>,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капіталу</a:t>
            </a:r>
            <a:r>
              <a:rPr lang="ru-RU" dirty="0">
                <a:solidFill>
                  <a:schemeClr val="tx1"/>
                </a:solidFill>
                <a:hlinkClick r:id="rId2"/>
              </a:rPr>
              <a:t>,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зобов'язань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і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господарських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операцій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підприємств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hlinkClick r:id="rId2"/>
              </a:rPr>
              <a:t>організацій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3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84" y="193285"/>
            <a:ext cx="106775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95223" y="267419"/>
            <a:ext cx="11102196" cy="5978106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Витрати</a:t>
            </a:r>
            <a:r>
              <a:rPr lang="ru-RU" sz="2800" b="1" dirty="0"/>
              <a:t> </a:t>
            </a:r>
            <a:r>
              <a:rPr lang="ru-RU" sz="2800" b="1" dirty="0" err="1"/>
              <a:t>майбутніх</a:t>
            </a:r>
            <a:r>
              <a:rPr lang="ru-RU" sz="2800" b="1" dirty="0"/>
              <a:t> </a:t>
            </a:r>
            <a:r>
              <a:rPr lang="ru-RU" sz="2800" b="1" dirty="0" err="1"/>
              <a:t>періодів</a:t>
            </a:r>
            <a:r>
              <a:rPr lang="ru-RU" sz="2800" b="1" dirty="0"/>
              <a:t> </a:t>
            </a:r>
            <a:r>
              <a:rPr lang="ru-RU" sz="2800" b="1" dirty="0" err="1"/>
              <a:t>можна</a:t>
            </a:r>
            <a:r>
              <a:rPr lang="ru-RU" sz="2800" b="1" dirty="0"/>
              <a:t> </a:t>
            </a:r>
            <a:r>
              <a:rPr lang="ru-RU" sz="2800" b="1" dirty="0" err="1"/>
              <a:t>класифікувати</a:t>
            </a:r>
            <a:r>
              <a:rPr lang="ru-RU" sz="2800" b="1" dirty="0"/>
              <a:t> </a:t>
            </a:r>
            <a:r>
              <a:rPr lang="ru-RU" sz="2800" b="1" dirty="0" err="1"/>
              <a:t>наступним</a:t>
            </a:r>
            <a:r>
              <a:rPr lang="ru-RU" sz="2800" b="1" dirty="0"/>
              <a:t> чином:</a:t>
            </a:r>
          </a:p>
          <a:p>
            <a:r>
              <a:rPr lang="ru-RU" sz="2800" dirty="0"/>
              <a:t>- за видами </a:t>
            </a:r>
            <a:r>
              <a:rPr lang="ru-RU" sz="2800" dirty="0" err="1"/>
              <a:t>діяльності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сприятиме</a:t>
            </a:r>
            <a:r>
              <a:rPr lang="ru-RU" sz="2800" dirty="0"/>
              <a:t> </a:t>
            </a:r>
            <a:r>
              <a:rPr lang="ru-RU" sz="2800" dirty="0" err="1"/>
              <a:t>визначенню</a:t>
            </a:r>
            <a:r>
              <a:rPr lang="ru-RU" sz="2800" dirty="0"/>
              <a:t> </a:t>
            </a:r>
            <a:r>
              <a:rPr lang="ru-RU" sz="2800" dirty="0" err="1"/>
              <a:t>напрямів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здійснення</a:t>
            </a:r>
            <a:r>
              <a:rPr lang="ru-RU" sz="2800" dirty="0"/>
              <a:t> (</a:t>
            </a:r>
            <a:r>
              <a:rPr lang="ru-RU" sz="2800" dirty="0" err="1"/>
              <a:t>використання</a:t>
            </a:r>
            <a:r>
              <a:rPr lang="ru-RU" sz="2800" dirty="0"/>
              <a:t>) та </a:t>
            </a:r>
            <a:r>
              <a:rPr lang="ru-RU" sz="2800" dirty="0" err="1"/>
              <a:t>впливу</a:t>
            </a:r>
            <a:r>
              <a:rPr lang="ru-RU" sz="2800" dirty="0"/>
              <a:t> на </a:t>
            </a:r>
            <a:r>
              <a:rPr lang="ru-RU" sz="2800" dirty="0" err="1"/>
              <a:t>конкретні</a:t>
            </a:r>
            <a:r>
              <a:rPr lang="ru-RU" sz="2800" dirty="0"/>
              <a:t> </a:t>
            </a:r>
            <a:r>
              <a:rPr lang="ru-RU" sz="2800" dirty="0" err="1"/>
              <a:t>показники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: </a:t>
            </a:r>
            <a:r>
              <a:rPr lang="ru-RU" sz="2800" dirty="0" err="1"/>
              <a:t>операційна</a:t>
            </a:r>
            <a:r>
              <a:rPr lang="ru-RU" sz="2800" dirty="0"/>
              <a:t> (</a:t>
            </a:r>
            <a:r>
              <a:rPr lang="ru-RU" sz="2800" dirty="0" err="1"/>
              <a:t>адміністративні</a:t>
            </a:r>
            <a:r>
              <a:rPr lang="ru-RU" sz="2800" dirty="0"/>
              <a:t>, </a:t>
            </a:r>
            <a:r>
              <a:rPr lang="ru-RU" sz="2800" dirty="0" err="1"/>
              <a:t>витрати</a:t>
            </a:r>
            <a:r>
              <a:rPr lang="ru-RU" sz="2800" dirty="0"/>
              <a:t> на </a:t>
            </a:r>
            <a:r>
              <a:rPr lang="ru-RU" sz="2800" dirty="0" err="1"/>
              <a:t>збут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операційні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), </a:t>
            </a:r>
            <a:r>
              <a:rPr lang="ru-RU" sz="2800" dirty="0" err="1"/>
              <a:t>інвестиційна</a:t>
            </a:r>
            <a:r>
              <a:rPr lang="ru-RU" sz="2800" dirty="0"/>
              <a:t> (</a:t>
            </a:r>
            <a:r>
              <a:rPr lang="ru-RU" sz="2800" dirty="0" err="1"/>
              <a:t>витрати</a:t>
            </a:r>
            <a:r>
              <a:rPr lang="ru-RU" sz="2800" dirty="0"/>
              <a:t> з </a:t>
            </a:r>
            <a:r>
              <a:rPr lang="ru-RU" sz="2800" dirty="0" err="1"/>
              <a:t>проектування</a:t>
            </a:r>
            <a:r>
              <a:rPr lang="ru-RU" sz="2800" dirty="0"/>
              <a:t> </a:t>
            </a:r>
            <a:r>
              <a:rPr lang="ru-RU" sz="2800" dirty="0" err="1"/>
              <a:t>об’єктів</a:t>
            </a:r>
            <a:r>
              <a:rPr lang="ru-RU" sz="2800" dirty="0"/>
              <a:t> </a:t>
            </a:r>
            <a:r>
              <a:rPr lang="ru-RU" sz="2800" dirty="0" err="1"/>
              <a:t>будівництва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років</a:t>
            </a:r>
            <a:r>
              <a:rPr lang="ru-RU" sz="2800" dirty="0"/>
              <a:t>, </a:t>
            </a:r>
            <a:r>
              <a:rPr lang="ru-RU" sz="2800" dirty="0" err="1"/>
              <a:t>переобладнання</a:t>
            </a:r>
            <a:r>
              <a:rPr lang="ru-RU" sz="2800" dirty="0"/>
              <a:t> </a:t>
            </a:r>
            <a:r>
              <a:rPr lang="ru-RU" sz="2800" dirty="0" err="1"/>
              <a:t>будинків</a:t>
            </a:r>
            <a:r>
              <a:rPr lang="ru-RU" sz="2800" dirty="0"/>
              <a:t>, </a:t>
            </a:r>
            <a:r>
              <a:rPr lang="ru-RU" sz="2800" dirty="0" err="1"/>
              <a:t>споруд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), </a:t>
            </a:r>
            <a:r>
              <a:rPr lang="ru-RU" sz="2800" dirty="0" err="1"/>
              <a:t>фінансова</a:t>
            </a:r>
            <a:r>
              <a:rPr lang="ru-RU" sz="2800" dirty="0"/>
              <a:t> (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сплати</a:t>
            </a:r>
            <a:r>
              <a:rPr lang="ru-RU" sz="2800" dirty="0"/>
              <a:t> </a:t>
            </a:r>
            <a:r>
              <a:rPr lang="ru-RU" sz="2800" dirty="0" err="1"/>
              <a:t>лізингових</a:t>
            </a:r>
            <a:r>
              <a:rPr lang="ru-RU" sz="2800" dirty="0"/>
              <a:t> </a:t>
            </a:r>
            <a:r>
              <a:rPr lang="ru-RU" sz="2800" dirty="0" err="1"/>
              <a:t>платежів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), </a:t>
            </a:r>
            <a:r>
              <a:rPr lang="ru-RU" sz="2800" dirty="0" err="1"/>
              <a:t>інша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- за </a:t>
            </a:r>
            <a:r>
              <a:rPr lang="ru-RU" sz="2800" dirty="0" err="1"/>
              <a:t>ознакою</a:t>
            </a:r>
            <a:r>
              <a:rPr lang="ru-RU" sz="2800" dirty="0"/>
              <a:t> часу, </a:t>
            </a:r>
            <a:r>
              <a:rPr lang="ru-RU" sz="2800" dirty="0" err="1"/>
              <a:t>розподіляючи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на </a:t>
            </a:r>
            <a:r>
              <a:rPr lang="ru-RU" sz="2800" dirty="0" err="1"/>
              <a:t>короткострокові</a:t>
            </a:r>
            <a:r>
              <a:rPr lang="ru-RU" sz="2800" dirty="0"/>
              <a:t> (строк </a:t>
            </a:r>
            <a:r>
              <a:rPr lang="ru-RU" sz="2800" dirty="0" err="1"/>
              <a:t>списання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не </a:t>
            </a:r>
            <a:r>
              <a:rPr lang="ru-RU" sz="2800" dirty="0" err="1"/>
              <a:t>перевищує</a:t>
            </a:r>
            <a:r>
              <a:rPr lang="ru-RU" sz="2800" dirty="0"/>
              <a:t> 12 </a:t>
            </a:r>
            <a:r>
              <a:rPr lang="ru-RU" sz="2800" dirty="0" err="1"/>
              <a:t>місяців</a:t>
            </a:r>
            <a:r>
              <a:rPr lang="ru-RU" sz="2800" dirty="0"/>
              <a:t> з </a:t>
            </a:r>
            <a:r>
              <a:rPr lang="ru-RU" sz="2800" dirty="0" err="1"/>
              <a:t>дати</a:t>
            </a:r>
            <a:r>
              <a:rPr lang="ru-RU" sz="2800" dirty="0"/>
              <a:t> балансу, 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 </a:t>
            </a:r>
            <a:r>
              <a:rPr lang="ru-RU" sz="2800" dirty="0" err="1"/>
              <a:t>призначені</a:t>
            </a:r>
            <a:r>
              <a:rPr lang="ru-RU" sz="2800" dirty="0"/>
              <a:t> для </a:t>
            </a:r>
            <a:r>
              <a:rPr lang="ru-RU" sz="2800" dirty="0" err="1"/>
              <a:t>розподілу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) та </a:t>
            </a:r>
            <a:r>
              <a:rPr lang="ru-RU" sz="2800" dirty="0" err="1"/>
              <a:t>довгострокові</a:t>
            </a:r>
            <a:r>
              <a:rPr lang="ru-RU" sz="2800" dirty="0"/>
              <a:t> (</a:t>
            </a:r>
            <a:r>
              <a:rPr lang="ru-RU" sz="2800" dirty="0" err="1"/>
              <a:t>розподіл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планується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 одного року, </a:t>
            </a:r>
            <a:r>
              <a:rPr lang="ru-RU" sz="2800" dirty="0" err="1"/>
              <a:t>тобто</a:t>
            </a:r>
            <a:r>
              <a:rPr lang="ru-RU" sz="2800" dirty="0"/>
              <a:t> строк </a:t>
            </a:r>
            <a:r>
              <a:rPr lang="ru-RU" sz="2800" dirty="0" err="1"/>
              <a:t>списання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перевищує</a:t>
            </a:r>
            <a:r>
              <a:rPr lang="ru-RU" sz="2800" dirty="0"/>
              <a:t> 12 </a:t>
            </a:r>
            <a:r>
              <a:rPr lang="ru-RU" sz="2800" dirty="0" err="1"/>
              <a:t>місяців</a:t>
            </a:r>
            <a:r>
              <a:rPr lang="ru-RU" sz="2800" dirty="0"/>
              <a:t> з </a:t>
            </a:r>
            <a:r>
              <a:rPr lang="ru-RU" sz="2800" dirty="0" err="1"/>
              <a:t>дати</a:t>
            </a:r>
            <a:r>
              <a:rPr lang="ru-RU" sz="2800" dirty="0"/>
              <a:t> балансу).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54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595223" y="267419"/>
            <a:ext cx="11102196" cy="5978106"/>
          </a:xfrm>
        </p:spPr>
        <p:txBody>
          <a:bodyPr>
            <a:normAutofit fontScale="92500"/>
          </a:bodyPr>
          <a:lstStyle/>
          <a:p>
            <a:r>
              <a:rPr lang="ru-RU" sz="2800" dirty="0" err="1"/>
              <a:t>Наприклад</a:t>
            </a:r>
            <a:r>
              <a:rPr lang="ru-RU" sz="2800" dirty="0"/>
              <a:t>, </a:t>
            </a:r>
            <a:r>
              <a:rPr lang="ru-RU" sz="2800" b="1" dirty="0"/>
              <a:t>до </a:t>
            </a:r>
            <a:r>
              <a:rPr lang="ru-RU" sz="2800" b="1" dirty="0" err="1"/>
              <a:t>короткострокових</a:t>
            </a:r>
            <a:r>
              <a:rPr lang="ru-RU" sz="2800" b="1" dirty="0"/>
              <a:t> </a:t>
            </a:r>
            <a:r>
              <a:rPr lang="ru-RU" sz="2800" b="1" dirty="0" err="1"/>
              <a:t>витрат</a:t>
            </a:r>
            <a:r>
              <a:rPr lang="ru-RU" sz="2800" b="1" dirty="0"/>
              <a:t> </a:t>
            </a:r>
            <a:r>
              <a:rPr lang="ru-RU" sz="2800" b="1" dirty="0" err="1"/>
              <a:t>майбутніх</a:t>
            </a:r>
            <a:r>
              <a:rPr lang="ru-RU" sz="2800" b="1" dirty="0"/>
              <a:t> </a:t>
            </a:r>
            <a:r>
              <a:rPr lang="ru-RU" sz="2800" b="1" dirty="0" err="1"/>
              <a:t>періодів</a:t>
            </a:r>
            <a:r>
              <a:rPr lang="ru-RU" sz="2800" b="1" dirty="0"/>
              <a:t> </a:t>
            </a:r>
            <a:r>
              <a:rPr lang="ru-RU" sz="2800" dirty="0" err="1"/>
              <a:t>найчастіше</a:t>
            </a:r>
            <a:r>
              <a:rPr lang="ru-RU" sz="2800" dirty="0"/>
              <a:t> </a:t>
            </a:r>
            <a:r>
              <a:rPr lang="ru-RU" sz="2800" dirty="0" err="1"/>
              <a:t>відносяться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на оплату </a:t>
            </a:r>
            <a:r>
              <a:rPr lang="ru-RU" sz="2800" dirty="0" err="1"/>
              <a:t>телефонних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, </a:t>
            </a:r>
            <a:r>
              <a:rPr lang="ru-RU" sz="2800" dirty="0" err="1"/>
              <a:t>радіозв'язку</a:t>
            </a:r>
            <a:r>
              <a:rPr lang="ru-RU" sz="2800" dirty="0"/>
              <a:t>, на </a:t>
            </a:r>
            <a:r>
              <a:rPr lang="ru-RU" sz="2800" dirty="0" err="1"/>
              <a:t>підписку</a:t>
            </a:r>
            <a:r>
              <a:rPr lang="ru-RU" sz="2800" dirty="0"/>
              <a:t> </a:t>
            </a:r>
            <a:r>
              <a:rPr lang="ru-RU" sz="2800" dirty="0" err="1"/>
              <a:t>періодичних</a:t>
            </a:r>
            <a:r>
              <a:rPr lang="ru-RU" sz="2800" dirty="0"/>
              <a:t> </a:t>
            </a:r>
            <a:r>
              <a:rPr lang="ru-RU" sz="2800" dirty="0" err="1"/>
              <a:t>видань</a:t>
            </a:r>
            <a:r>
              <a:rPr lang="ru-RU" sz="2800" dirty="0"/>
              <a:t>,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пов’язані</a:t>
            </a:r>
            <a:r>
              <a:rPr lang="ru-RU" sz="2800" dirty="0"/>
              <a:t> з рекламою, </a:t>
            </a:r>
            <a:r>
              <a:rPr lang="ru-RU" sz="2800" dirty="0" err="1"/>
              <a:t>витрати</a:t>
            </a:r>
            <a:r>
              <a:rPr lang="ru-RU" sz="2800" dirty="0"/>
              <a:t> на </a:t>
            </a:r>
            <a:r>
              <a:rPr lang="ru-RU" sz="2800" dirty="0" err="1"/>
              <a:t>утримання</a:t>
            </a:r>
            <a:r>
              <a:rPr lang="ru-RU" sz="2800" dirty="0"/>
              <a:t> </a:t>
            </a:r>
            <a:r>
              <a:rPr lang="ru-RU" sz="2800" dirty="0" err="1"/>
              <a:t>обладнання</a:t>
            </a:r>
            <a:r>
              <a:rPr lang="ru-RU" sz="2800" dirty="0"/>
              <a:t>, машин та </a:t>
            </a:r>
            <a:r>
              <a:rPr lang="ru-RU" sz="2800" dirty="0" err="1"/>
              <a:t>механізмів</a:t>
            </a:r>
            <a:r>
              <a:rPr lang="ru-RU" sz="2800" dirty="0"/>
              <a:t> </a:t>
            </a:r>
            <a:r>
              <a:rPr lang="ru-RU" sz="2800" dirty="0" err="1"/>
              <a:t>сезонним</a:t>
            </a:r>
            <a:r>
              <a:rPr lang="ru-RU" sz="2800" dirty="0"/>
              <a:t> характером </a:t>
            </a:r>
            <a:r>
              <a:rPr lang="ru-RU" sz="2800" dirty="0" err="1"/>
              <a:t>використання</a:t>
            </a:r>
            <a:r>
              <a:rPr lang="ru-RU" sz="2800" dirty="0"/>
              <a:t>.</a:t>
            </a:r>
          </a:p>
          <a:p>
            <a:r>
              <a:rPr lang="ru-RU" sz="2800" b="1" dirty="0"/>
              <a:t>До </a:t>
            </a:r>
            <a:r>
              <a:rPr lang="ru-RU" sz="2800" b="1" dirty="0" err="1"/>
              <a:t>довгострокових</a:t>
            </a:r>
            <a:r>
              <a:rPr lang="ru-RU" sz="2800" b="1" dirty="0"/>
              <a:t> </a:t>
            </a:r>
            <a:r>
              <a:rPr lang="ru-RU" sz="2800" b="1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відносять</a:t>
            </a:r>
            <a:r>
              <a:rPr lang="ru-RU" sz="2800" dirty="0"/>
              <a:t> </a:t>
            </a:r>
            <a:r>
              <a:rPr lang="ru-RU" sz="2800" dirty="0" err="1"/>
              <a:t>набагато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: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орендні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лізингові</a:t>
            </a:r>
            <a:r>
              <a:rPr lang="ru-RU" sz="2800" dirty="0"/>
              <a:t> </a:t>
            </a:r>
            <a:r>
              <a:rPr lang="ru-RU" sz="2800" dirty="0" err="1"/>
              <a:t>платежі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пов’язані</a:t>
            </a:r>
            <a:r>
              <a:rPr lang="ru-RU" sz="2800" dirty="0"/>
              <a:t> з </a:t>
            </a:r>
            <a:r>
              <a:rPr lang="ru-RU" sz="2800" dirty="0" err="1"/>
              <a:t>комерційною</a:t>
            </a:r>
            <a:r>
              <a:rPr lang="ru-RU" sz="2800" dirty="0"/>
              <a:t> </a:t>
            </a:r>
            <a:r>
              <a:rPr lang="ru-RU" sz="2800" dirty="0" err="1"/>
              <a:t>концесією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франчайзингом, з </a:t>
            </a:r>
            <a:r>
              <a:rPr lang="ru-RU" sz="2800" dirty="0" err="1"/>
              <a:t>гірничопідготовчими</a:t>
            </a:r>
            <a:r>
              <a:rPr lang="ru-RU" sz="2800" dirty="0"/>
              <a:t> роботами, а </a:t>
            </a:r>
            <a:r>
              <a:rPr lang="ru-RU" sz="2800" dirty="0" err="1"/>
              <a:t>також</a:t>
            </a:r>
            <a:r>
              <a:rPr lang="ru-RU" sz="2800" dirty="0"/>
              <a:t> з роботами в </a:t>
            </a:r>
            <a:r>
              <a:rPr lang="ru-RU" sz="2800" dirty="0" err="1"/>
              <a:t>сезонних</a:t>
            </a:r>
            <a:r>
              <a:rPr lang="ru-RU" sz="2800" dirty="0"/>
              <a:t> </a:t>
            </a:r>
            <a:r>
              <a:rPr lang="ru-RU" sz="2800" dirty="0" err="1"/>
              <a:t>підрозділах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пов’язані</a:t>
            </a:r>
            <a:r>
              <a:rPr lang="ru-RU" sz="2800" dirty="0"/>
              <a:t> з </a:t>
            </a:r>
            <a:r>
              <a:rPr lang="ru-RU" sz="2800" dirty="0" err="1"/>
              <a:t>освоєнням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, </a:t>
            </a:r>
            <a:r>
              <a:rPr lang="ru-RU" sz="2800" dirty="0" err="1"/>
              <a:t>організацій</a:t>
            </a:r>
            <a:r>
              <a:rPr lang="ru-RU" sz="2800" dirty="0"/>
              <a:t>, </a:t>
            </a:r>
            <a:r>
              <a:rPr lang="ru-RU" sz="2800" dirty="0" err="1"/>
              <a:t>виробництв</a:t>
            </a:r>
            <a:r>
              <a:rPr lang="ru-RU" sz="2800" dirty="0"/>
              <a:t>, </a:t>
            </a:r>
            <a:r>
              <a:rPr lang="ru-RU" sz="2800" dirty="0" err="1"/>
              <a:t>цехів</a:t>
            </a:r>
            <a:r>
              <a:rPr lang="ru-RU" sz="2800" dirty="0"/>
              <a:t> і </a:t>
            </a:r>
            <a:r>
              <a:rPr lang="ru-RU" sz="2800" dirty="0" err="1"/>
              <a:t>агрегатів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з </a:t>
            </a:r>
            <a:r>
              <a:rPr lang="ru-RU" sz="2800" dirty="0" err="1"/>
              <a:t>проектування</a:t>
            </a:r>
            <a:r>
              <a:rPr lang="ru-RU" sz="2800" dirty="0"/>
              <a:t> </a:t>
            </a:r>
            <a:r>
              <a:rPr lang="ru-RU" sz="2800" dirty="0" err="1"/>
              <a:t>будівництва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, </a:t>
            </a:r>
            <a:r>
              <a:rPr lang="ru-RU" sz="2800" dirty="0" err="1"/>
              <a:t>відновлення</a:t>
            </a:r>
            <a:r>
              <a:rPr lang="ru-RU" sz="2800" dirty="0"/>
              <a:t>, </a:t>
            </a:r>
            <a:r>
              <a:rPr lang="ru-RU" sz="2800" dirty="0" err="1"/>
              <a:t>переобладнання</a:t>
            </a:r>
            <a:r>
              <a:rPr lang="ru-RU" sz="2800" dirty="0"/>
              <a:t> </a:t>
            </a:r>
            <a:r>
              <a:rPr lang="ru-RU" sz="2800" dirty="0" err="1"/>
              <a:t>вже</a:t>
            </a:r>
            <a:r>
              <a:rPr lang="ru-RU" sz="2800" dirty="0"/>
              <a:t> </a:t>
            </a:r>
            <a:r>
              <a:rPr lang="ru-RU" sz="2800" dirty="0" err="1"/>
              <a:t>існуючих</a:t>
            </a:r>
            <a:r>
              <a:rPr lang="ru-RU" sz="2800" dirty="0"/>
              <a:t> </a:t>
            </a:r>
            <a:r>
              <a:rPr lang="ru-RU" sz="2800" dirty="0" err="1"/>
              <a:t>об’єктів</a:t>
            </a:r>
            <a:r>
              <a:rPr lang="ru-RU" sz="2800" dirty="0"/>
              <a:t> </a:t>
            </a:r>
            <a:r>
              <a:rPr lang="ru-RU" sz="2800" dirty="0" err="1"/>
              <a:t>основних</a:t>
            </a:r>
            <a:r>
              <a:rPr lang="ru-RU" sz="2800" dirty="0"/>
              <a:t> </a:t>
            </a:r>
            <a:r>
              <a:rPr lang="ru-RU" sz="2800" dirty="0" err="1"/>
              <a:t>засобів</a:t>
            </a:r>
            <a:r>
              <a:rPr lang="ru-RU" sz="2800" dirty="0"/>
              <a:t>;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витрати</a:t>
            </a:r>
            <a:r>
              <a:rPr lang="ru-RU" sz="2800" dirty="0"/>
              <a:t> на </a:t>
            </a:r>
            <a:r>
              <a:rPr lang="ru-RU" sz="2800" dirty="0" err="1"/>
              <a:t>страхування</a:t>
            </a:r>
            <a:r>
              <a:rPr lang="ru-RU" sz="2800" dirty="0"/>
              <a:t> майна </a:t>
            </a:r>
            <a:r>
              <a:rPr lang="ru-RU" sz="2800" dirty="0" err="1"/>
              <a:t>виробничого</a:t>
            </a:r>
            <a:r>
              <a:rPr lang="ru-RU" sz="2800" dirty="0"/>
              <a:t> </a:t>
            </a:r>
            <a:r>
              <a:rPr lang="ru-RU" sz="2800" dirty="0" err="1"/>
              <a:t>призначення</a:t>
            </a:r>
            <a:r>
              <a:rPr lang="ru-RU" sz="2800" dirty="0"/>
              <a:t> та </a:t>
            </a:r>
            <a:r>
              <a:rPr lang="ru-RU" sz="2800" dirty="0" err="1"/>
              <a:t>інш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81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914400" y="1233259"/>
            <a:ext cx="10318918" cy="3813193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2800" b="1" dirty="0" err="1" smtClean="0"/>
              <a:t>Аналітичний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облік</a:t>
            </a:r>
            <a:r>
              <a:rPr lang="ru-RU" sz="2800" b="1" dirty="0" smtClean="0"/>
              <a:t> </a:t>
            </a:r>
            <a:r>
              <a:rPr lang="ru-RU" sz="2800" b="1" dirty="0" err="1"/>
              <a:t>витрат</a:t>
            </a:r>
            <a:r>
              <a:rPr lang="ru-RU" sz="2800" b="1" dirty="0"/>
              <a:t> </a:t>
            </a:r>
            <a:r>
              <a:rPr lang="ru-RU" sz="2800" b="1" dirty="0" err="1"/>
              <a:t>майбутніх</a:t>
            </a:r>
            <a:r>
              <a:rPr lang="ru-RU" sz="2800" b="1" dirty="0"/>
              <a:t> </a:t>
            </a:r>
            <a:r>
              <a:rPr lang="ru-RU" sz="2800" b="1" dirty="0" err="1"/>
              <a:t>періодів</a:t>
            </a:r>
            <a:r>
              <a:rPr lang="ru-RU" sz="2800" b="1" dirty="0"/>
              <a:t> </a:t>
            </a:r>
            <a:r>
              <a:rPr lang="ru-RU" sz="2800" dirty="0" err="1"/>
              <a:t>здійснюють</a:t>
            </a:r>
            <a:r>
              <a:rPr lang="ru-RU" sz="2800" dirty="0"/>
              <a:t> за </a:t>
            </a:r>
            <a:r>
              <a:rPr lang="ru-RU" sz="2800" dirty="0" err="1"/>
              <a:t>їх</a:t>
            </a:r>
            <a:r>
              <a:rPr lang="ru-RU" sz="2800" dirty="0"/>
              <a:t> видами.</a:t>
            </a:r>
          </a:p>
          <a:p>
            <a:pPr algn="ctr" fontAlgn="base"/>
            <a:r>
              <a:rPr lang="ru-RU" sz="2800" dirty="0" err="1"/>
              <a:t>Загалом</a:t>
            </a:r>
            <a:r>
              <a:rPr lang="ru-RU" sz="2800" dirty="0"/>
              <a:t> </a:t>
            </a:r>
            <a:r>
              <a:rPr lang="ru-RU" sz="2800" dirty="0" err="1"/>
              <a:t>майбутні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обліковуються</a:t>
            </a:r>
            <a:r>
              <a:rPr lang="ru-RU" sz="2800" dirty="0"/>
              <a:t> у </a:t>
            </a:r>
            <a:r>
              <a:rPr lang="ru-RU" sz="2800" dirty="0" err="1"/>
              <a:t>складі</a:t>
            </a:r>
            <a:r>
              <a:rPr lang="ru-RU" sz="2800" dirty="0"/>
              <a:t> </a:t>
            </a:r>
            <a:r>
              <a:rPr lang="ru-RU" sz="2800" dirty="0" err="1"/>
              <a:t>оборотних</a:t>
            </a:r>
            <a:r>
              <a:rPr lang="ru-RU" sz="2800" dirty="0"/>
              <a:t> </a:t>
            </a:r>
            <a:r>
              <a:rPr lang="ru-RU" sz="2800" dirty="0" err="1"/>
              <a:t>активів</a:t>
            </a:r>
            <a:r>
              <a:rPr lang="ru-RU" sz="2800" dirty="0"/>
              <a:t>. Про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свідчить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 </a:t>
            </a:r>
            <a:r>
              <a:rPr lang="ru-RU" sz="2800" dirty="0" err="1"/>
              <a:t>місце</a:t>
            </a:r>
            <a:r>
              <a:rPr lang="ru-RU" sz="2800" dirty="0"/>
              <a:t> </a:t>
            </a:r>
            <a:r>
              <a:rPr lang="ru-RU" sz="2800" dirty="0" err="1"/>
              <a:t>розташування</a:t>
            </a:r>
            <a:r>
              <a:rPr lang="ru-RU" sz="2800" dirty="0"/>
              <a:t> у </a:t>
            </a:r>
            <a:r>
              <a:rPr lang="ru-RU" sz="2800" b="1" dirty="0" err="1"/>
              <a:t>Балансі</a:t>
            </a:r>
            <a:r>
              <a:rPr lang="ru-RU" sz="2800" dirty="0"/>
              <a:t> (</a:t>
            </a:r>
            <a:r>
              <a:rPr lang="ru-RU" sz="2800" dirty="0" err="1"/>
              <a:t>Звіті</a:t>
            </a:r>
            <a:r>
              <a:rPr lang="ru-RU" sz="2800" dirty="0"/>
              <a:t> про </a:t>
            </a:r>
            <a:r>
              <a:rPr lang="ru-RU" sz="2800" dirty="0" err="1"/>
              <a:t>фінансовий</a:t>
            </a:r>
            <a:r>
              <a:rPr lang="ru-RU" sz="2800" dirty="0"/>
              <a:t> стан) — рядок 1170 «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». </a:t>
            </a:r>
            <a:r>
              <a:rPr lang="ru-RU" sz="2800" dirty="0" err="1"/>
              <a:t>Проте</a:t>
            </a:r>
            <a:r>
              <a:rPr lang="ru-RU" sz="2800" dirty="0"/>
              <a:t> </a:t>
            </a:r>
            <a:r>
              <a:rPr lang="ru-RU" sz="2800" dirty="0" err="1"/>
              <a:t>деякі</a:t>
            </a:r>
            <a:r>
              <a:rPr lang="ru-RU" sz="2800" dirty="0"/>
              <a:t> </a:t>
            </a:r>
            <a:r>
              <a:rPr lang="ru-RU" sz="2800" dirty="0" err="1"/>
              <a:t>експерти</a:t>
            </a:r>
            <a:r>
              <a:rPr lang="ru-RU" sz="2800" dirty="0"/>
              <a:t> </a:t>
            </a:r>
            <a:r>
              <a:rPr lang="ru-RU" sz="2800" dirty="0" err="1"/>
              <a:t>радять</a:t>
            </a:r>
            <a:r>
              <a:rPr lang="ru-RU" sz="2800" dirty="0"/>
              <a:t> з 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 </a:t>
            </a:r>
            <a:r>
              <a:rPr lang="ru-RU" sz="2800" dirty="0" err="1"/>
              <a:t>виділяти</a:t>
            </a:r>
            <a:r>
              <a:rPr lang="ru-RU" sz="2800" dirty="0"/>
              <a:t> </a:t>
            </a:r>
            <a:r>
              <a:rPr lang="ru-RU" sz="2800" dirty="0" err="1"/>
              <a:t>довгострокові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— </a:t>
            </a:r>
            <a:r>
              <a:rPr lang="ru-RU" sz="2800" dirty="0" err="1"/>
              <a:t>витрати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, строк </a:t>
            </a:r>
            <a:r>
              <a:rPr lang="ru-RU" sz="2800" dirty="0" err="1"/>
              <a:t>списання</a:t>
            </a:r>
            <a:r>
              <a:rPr lang="ru-RU" sz="2800" dirty="0"/>
              <a:t> </a:t>
            </a:r>
            <a:r>
              <a:rPr lang="ru-RU" sz="2800" dirty="0" err="1"/>
              <a:t>яких</a:t>
            </a:r>
            <a:r>
              <a:rPr lang="ru-RU" sz="2800" dirty="0"/>
              <a:t> </a:t>
            </a:r>
            <a:r>
              <a:rPr lang="ru-RU" sz="2800" dirty="0" err="1"/>
              <a:t>перевищує</a:t>
            </a:r>
            <a:r>
              <a:rPr lang="ru-RU" sz="2800" dirty="0"/>
              <a:t> 12 </a:t>
            </a:r>
            <a:r>
              <a:rPr lang="ru-RU" sz="2800" dirty="0" err="1"/>
              <a:t>місяців</a:t>
            </a:r>
            <a:r>
              <a:rPr lang="ru-RU" sz="2800" dirty="0"/>
              <a:t> з </a:t>
            </a:r>
            <a:r>
              <a:rPr lang="ru-RU" sz="2800" dirty="0" err="1"/>
              <a:t>дати</a:t>
            </a:r>
            <a:r>
              <a:rPr lang="ru-RU" sz="2800" dirty="0"/>
              <a:t> Балансу. Для </a:t>
            </a:r>
            <a:r>
              <a:rPr lang="ru-RU" sz="2800" dirty="0" err="1"/>
              <a:t>обліку</a:t>
            </a:r>
            <a:r>
              <a:rPr lang="ru-RU" sz="2800" dirty="0"/>
              <a:t> </a:t>
            </a:r>
            <a:r>
              <a:rPr lang="ru-RU" sz="2800" dirty="0" err="1"/>
              <a:t>останніх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застосувати</a:t>
            </a:r>
            <a:r>
              <a:rPr lang="ru-RU" sz="2800" dirty="0"/>
              <a:t> </a:t>
            </a:r>
            <a:r>
              <a:rPr lang="ru-RU" sz="2800" dirty="0" err="1"/>
              <a:t>субрахунок</a:t>
            </a:r>
            <a:r>
              <a:rPr lang="ru-RU" sz="2800" dirty="0"/>
              <a:t> 184 «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необоротні</a:t>
            </a:r>
            <a:r>
              <a:rPr lang="ru-RU" sz="2800" dirty="0"/>
              <a:t> </a:t>
            </a:r>
            <a:r>
              <a:rPr lang="ru-RU" sz="2800" dirty="0" err="1"/>
              <a:t>активи</a:t>
            </a:r>
            <a:r>
              <a:rPr lang="ru-RU" sz="2800" dirty="0"/>
              <a:t>», а в </a:t>
            </a:r>
            <a:r>
              <a:rPr lang="ru-RU" sz="2800" dirty="0" err="1"/>
              <a:t>Балансі</a:t>
            </a:r>
            <a:r>
              <a:rPr lang="ru-RU" sz="2800" dirty="0"/>
              <a:t> вони </a:t>
            </a:r>
            <a:r>
              <a:rPr lang="ru-RU" sz="2800" dirty="0" err="1"/>
              <a:t>відображаються</a:t>
            </a:r>
            <a:r>
              <a:rPr lang="ru-RU" sz="2800" dirty="0"/>
              <a:t> в рядку 1090 «</a:t>
            </a:r>
            <a:r>
              <a:rPr lang="ru-RU" sz="2800" dirty="0" err="1"/>
              <a:t>Інші</a:t>
            </a:r>
            <a:r>
              <a:rPr lang="ru-RU" sz="2800" dirty="0"/>
              <a:t> </a:t>
            </a:r>
            <a:r>
              <a:rPr lang="ru-RU" sz="2800" dirty="0" err="1"/>
              <a:t>необоротні</a:t>
            </a:r>
            <a:r>
              <a:rPr lang="ru-RU" sz="2800" dirty="0"/>
              <a:t> </a:t>
            </a:r>
            <a:r>
              <a:rPr lang="ru-RU" sz="2800" dirty="0" err="1"/>
              <a:t>активи</a:t>
            </a:r>
            <a:r>
              <a:rPr lang="ru-RU" sz="28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5702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итрати майбутніх періодів: як їх обліковувати. Бухгалтерський тиждень, №  25, Червень, 2016 | iFa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152" y="560717"/>
            <a:ext cx="9296425" cy="478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9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72993" y="56039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600" dirty="0" err="1"/>
              <a:t>Основні</a:t>
            </a:r>
            <a:r>
              <a:rPr lang="ru-RU" sz="2600" dirty="0"/>
              <a:t> характеристики </a:t>
            </a:r>
            <a:r>
              <a:rPr lang="ru-RU" sz="2600" dirty="0" err="1"/>
              <a:t>витрат</a:t>
            </a:r>
            <a:r>
              <a:rPr lang="ru-RU" sz="2600" dirty="0"/>
              <a:t> наведено у </a:t>
            </a:r>
            <a:r>
              <a:rPr lang="ru-RU" sz="2600" dirty="0" smtClean="0"/>
              <a:t>П(С)БО</a:t>
            </a:r>
            <a:r>
              <a:rPr lang="ru-RU" sz="2600" dirty="0"/>
              <a:t> 16. </a:t>
            </a:r>
            <a:endParaRPr lang="ru-RU" sz="2600" dirty="0" smtClean="0"/>
          </a:p>
          <a:p>
            <a:pPr marL="0" indent="0" algn="ctr">
              <a:buNone/>
            </a:pPr>
            <a:endParaRPr lang="ru-RU" sz="2600" dirty="0" smtClean="0"/>
          </a:p>
          <a:p>
            <a:pPr marL="0" indent="0" algn="ctr">
              <a:buNone/>
            </a:pPr>
            <a:r>
              <a:rPr lang="ru-RU" sz="2600" dirty="0" err="1" smtClean="0"/>
              <a:t>Зокрема</a:t>
            </a:r>
            <a:r>
              <a:rPr lang="ru-RU" sz="2600" dirty="0"/>
              <a:t>, </a:t>
            </a:r>
            <a:r>
              <a:rPr lang="ru-RU" sz="2600" dirty="0" err="1"/>
              <a:t>витрати</a:t>
            </a:r>
            <a:r>
              <a:rPr lang="ru-RU" sz="2600" dirty="0"/>
              <a:t> </a:t>
            </a:r>
            <a:r>
              <a:rPr lang="ru-RU" sz="2600" dirty="0" err="1"/>
              <a:t>підприємства</a:t>
            </a:r>
            <a:r>
              <a:rPr lang="ru-RU" sz="2600" dirty="0"/>
              <a:t> є </a:t>
            </a:r>
            <a:r>
              <a:rPr lang="ru-RU" sz="2600" dirty="0" err="1"/>
              <a:t>витратами</a:t>
            </a:r>
            <a:r>
              <a:rPr lang="ru-RU" sz="2600" dirty="0"/>
              <a:t> того </a:t>
            </a:r>
            <a:r>
              <a:rPr lang="ru-RU" sz="2600" dirty="0" err="1"/>
              <a:t>періоду</a:t>
            </a:r>
            <a:r>
              <a:rPr lang="ru-RU" sz="2600" dirty="0"/>
              <a:t>, в </a:t>
            </a:r>
            <a:r>
              <a:rPr lang="ru-RU" sz="2600" dirty="0" err="1"/>
              <a:t>якому</a:t>
            </a:r>
            <a:r>
              <a:rPr lang="ru-RU" sz="2600" dirty="0"/>
              <a:t> </a:t>
            </a:r>
            <a:r>
              <a:rPr lang="ru-RU" sz="2600" dirty="0" err="1"/>
              <a:t>визнається</a:t>
            </a:r>
            <a:r>
              <a:rPr lang="ru-RU" sz="2600" dirty="0"/>
              <a:t> </a:t>
            </a:r>
            <a:r>
              <a:rPr lang="ru-RU" sz="2600" dirty="0" err="1"/>
              <a:t>дохід</a:t>
            </a:r>
            <a:r>
              <a:rPr lang="ru-RU" sz="2600" dirty="0"/>
              <a:t>, для </a:t>
            </a:r>
            <a:r>
              <a:rPr lang="ru-RU" sz="2600" dirty="0" err="1"/>
              <a:t>отримання</a:t>
            </a:r>
            <a:r>
              <a:rPr lang="ru-RU" sz="2600" dirty="0"/>
              <a:t> </a:t>
            </a:r>
            <a:r>
              <a:rPr lang="ru-RU" sz="2600" dirty="0" err="1"/>
              <a:t>якого</a:t>
            </a:r>
            <a:r>
              <a:rPr lang="ru-RU" sz="2600" dirty="0"/>
              <a:t> вони </a:t>
            </a:r>
            <a:r>
              <a:rPr lang="ru-RU" sz="2600" dirty="0" err="1"/>
              <a:t>понесені</a:t>
            </a:r>
            <a:r>
              <a:rPr lang="ru-RU" sz="2600" dirty="0"/>
              <a:t>. А </a:t>
            </a:r>
            <a:r>
              <a:rPr lang="ru-RU" sz="2600" dirty="0" err="1"/>
              <a:t>серед</a:t>
            </a:r>
            <a:r>
              <a:rPr lang="ru-RU" sz="2600" dirty="0"/>
              <a:t> тих, </a:t>
            </a:r>
            <a:r>
              <a:rPr lang="ru-RU" sz="2600" dirty="0" err="1"/>
              <a:t>які</a:t>
            </a:r>
            <a:r>
              <a:rPr lang="ru-RU" sz="2600" dirty="0"/>
              <a:t> не </a:t>
            </a:r>
            <a:r>
              <a:rPr lang="ru-RU" sz="2600" dirty="0" err="1"/>
              <a:t>визнаються</a:t>
            </a:r>
            <a:r>
              <a:rPr lang="ru-RU" sz="2600" dirty="0"/>
              <a:t> </a:t>
            </a:r>
            <a:r>
              <a:rPr lang="ru-RU" sz="2600" dirty="0" err="1"/>
              <a:t>витратами</a:t>
            </a:r>
            <a:r>
              <a:rPr lang="ru-RU" sz="2600" dirty="0"/>
              <a:t>, — </a:t>
            </a:r>
            <a:r>
              <a:rPr lang="ru-RU" sz="2600" dirty="0" err="1"/>
              <a:t>авансування</a:t>
            </a:r>
            <a:r>
              <a:rPr lang="ru-RU" sz="2600" dirty="0"/>
              <a:t> </a:t>
            </a:r>
            <a:r>
              <a:rPr lang="ru-RU" sz="2600" dirty="0" err="1"/>
              <a:t>запасів</a:t>
            </a:r>
            <a:r>
              <a:rPr lang="ru-RU" sz="2600" dirty="0"/>
              <a:t>, </a:t>
            </a:r>
            <a:r>
              <a:rPr lang="ru-RU" sz="2600" dirty="0" err="1"/>
              <a:t>робіт</a:t>
            </a:r>
            <a:r>
              <a:rPr lang="ru-RU" sz="2600" dirty="0"/>
              <a:t>, </a:t>
            </a:r>
            <a:r>
              <a:rPr lang="ru-RU" sz="2600" dirty="0" err="1"/>
              <a:t>послуг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 algn="ctr">
              <a:buNone/>
            </a:pPr>
            <a:r>
              <a:rPr lang="ru-RU" sz="2600" dirty="0" smtClean="0"/>
              <a:t>(</a:t>
            </a:r>
            <a:r>
              <a:rPr lang="ru-RU" sz="2600" dirty="0"/>
              <a:t>п. 7 та </a:t>
            </a:r>
            <a:r>
              <a:rPr lang="ru-RU" sz="2600" dirty="0" err="1"/>
              <a:t>пп</a:t>
            </a:r>
            <a:r>
              <a:rPr lang="ru-RU" sz="2600" dirty="0"/>
              <a:t>. 9.2 </a:t>
            </a:r>
            <a:r>
              <a:rPr lang="ru-RU" sz="2600" dirty="0" err="1"/>
              <a:t>цього</a:t>
            </a:r>
            <a:r>
              <a:rPr lang="ru-RU" sz="2600" dirty="0"/>
              <a:t> </a:t>
            </a:r>
            <a:r>
              <a:rPr lang="ru-RU" sz="2600" dirty="0" smtClean="0"/>
              <a:t>П(С)БО).</a:t>
            </a:r>
            <a:r>
              <a:rPr lang="ru-RU" dirty="0"/>
              <a:t/>
            </a:r>
            <a:br>
              <a:rPr lang="ru-RU" dirty="0"/>
            </a:br>
            <a:endParaRPr lang="uk-UA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7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362973" y="180837"/>
            <a:ext cx="10318918" cy="5236552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 наведено у п. 2.36 </a:t>
            </a:r>
            <a:r>
              <a:rPr lang="ru-RU" sz="2800" dirty="0" err="1" smtClean="0"/>
              <a:t>Методичних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рекомендацій</a:t>
            </a:r>
            <a:r>
              <a:rPr lang="ru-RU" sz="2800" dirty="0" smtClean="0"/>
              <a:t> </a:t>
            </a:r>
            <a:r>
              <a:rPr lang="ru-RU" sz="2800" dirty="0"/>
              <a:t>№ 433 та </a:t>
            </a:r>
            <a:r>
              <a:rPr lang="ru-RU" sz="2800" dirty="0" err="1"/>
              <a:t>Інструкції</a:t>
            </a:r>
            <a:r>
              <a:rPr lang="ru-RU" sz="2800" dirty="0"/>
              <a:t> № 291 — </a:t>
            </a:r>
            <a:r>
              <a:rPr lang="ru-RU" sz="2800" dirty="0" err="1"/>
              <a:t>це</a:t>
            </a:r>
            <a:r>
              <a:rPr lang="ru-RU" sz="2800" dirty="0"/>
              <a:t> </a:t>
            </a:r>
            <a:r>
              <a:rPr lang="ru-RU" sz="2800" dirty="0" err="1"/>
              <a:t>витрати</a:t>
            </a:r>
            <a:r>
              <a:rPr lang="ru-RU" sz="2800" dirty="0"/>
              <a:t> поточного </a:t>
            </a:r>
            <a:r>
              <a:rPr lang="ru-RU" sz="2800" dirty="0" err="1"/>
              <a:t>або</a:t>
            </a:r>
            <a:r>
              <a:rPr lang="ru-RU" sz="2800" dirty="0"/>
              <a:t> </a:t>
            </a:r>
            <a:r>
              <a:rPr lang="ru-RU" sz="2800" dirty="0" err="1"/>
              <a:t>попередніх</a:t>
            </a:r>
            <a:r>
              <a:rPr lang="ru-RU" sz="2800" dirty="0"/>
              <a:t> </a:t>
            </a:r>
            <a:r>
              <a:rPr lang="ru-RU" sz="2800" dirty="0" err="1"/>
              <a:t>звітних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 належать до </a:t>
            </a:r>
            <a:r>
              <a:rPr lang="ru-RU" sz="2800" dirty="0" err="1"/>
              <a:t>наступних</a:t>
            </a:r>
            <a:r>
              <a:rPr lang="ru-RU" sz="2800" dirty="0"/>
              <a:t> </a:t>
            </a:r>
            <a:r>
              <a:rPr lang="ru-RU" sz="2800" dirty="0" err="1"/>
              <a:t>звітних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.</a:t>
            </a:r>
          </a:p>
          <a:p>
            <a:pPr fontAlgn="base"/>
            <a:endParaRPr lang="ru-RU" sz="2800" dirty="0" smtClean="0"/>
          </a:p>
          <a:p>
            <a:pPr fontAlgn="base"/>
            <a:r>
              <a:rPr lang="ru-RU" sz="2800" dirty="0" err="1" smtClean="0"/>
              <a:t>Витратам</a:t>
            </a:r>
            <a:r>
              <a:rPr lang="ru-RU" sz="2800" dirty="0" smtClean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 </a:t>
            </a:r>
            <a:r>
              <a:rPr lang="ru-RU" sz="2800" dirty="0" err="1"/>
              <a:t>властиві</a:t>
            </a:r>
            <a:r>
              <a:rPr lang="ru-RU" sz="2800" dirty="0"/>
              <a:t>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ознаки</a:t>
            </a:r>
            <a:r>
              <a:rPr lang="ru-RU" sz="2800" dirty="0"/>
              <a:t>: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sz="2800" dirty="0" err="1"/>
              <a:t>понесені</a:t>
            </a:r>
            <a:r>
              <a:rPr lang="ru-RU" sz="2800" dirty="0"/>
              <a:t> у 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(є оплата та </a:t>
            </a:r>
            <a:r>
              <a:rPr lang="ru-RU" sz="2800" dirty="0" err="1"/>
              <a:t>документальне</a:t>
            </a:r>
            <a:r>
              <a:rPr lang="ru-RU" sz="2800" dirty="0"/>
              <a:t> </a:t>
            </a:r>
            <a:r>
              <a:rPr lang="ru-RU" sz="2800" dirty="0" err="1"/>
              <a:t>підтвердження</a:t>
            </a:r>
            <a:r>
              <a:rPr lang="ru-RU" sz="2800" dirty="0"/>
              <a:t> </a:t>
            </a:r>
            <a:r>
              <a:rPr lang="ru-RU" sz="2800" dirty="0" err="1"/>
              <a:t>здійснення</a:t>
            </a:r>
            <a:r>
              <a:rPr lang="ru-RU" sz="2800" dirty="0"/>
              <a:t> </a:t>
            </a:r>
            <a:r>
              <a:rPr lang="ru-RU" sz="2800" dirty="0" err="1"/>
              <a:t>витрат</a:t>
            </a:r>
            <a:r>
              <a:rPr lang="ru-RU" sz="2800" dirty="0"/>
              <a:t>);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ru-RU" sz="2800" dirty="0"/>
              <a:t>належать до 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. Доходи, </a:t>
            </a:r>
            <a:r>
              <a:rPr lang="ru-RU" sz="2800" dirty="0" err="1"/>
              <a:t>пов’язані</a:t>
            </a:r>
            <a:r>
              <a:rPr lang="ru-RU" sz="2800" dirty="0"/>
              <a:t> з такими </a:t>
            </a:r>
            <a:r>
              <a:rPr lang="ru-RU" sz="2800" dirty="0" err="1"/>
              <a:t>витратами</a:t>
            </a:r>
            <a:r>
              <a:rPr lang="ru-RU" sz="2800" dirty="0"/>
              <a:t>, </a:t>
            </a:r>
            <a:r>
              <a:rPr lang="ru-RU" sz="2800" dirty="0" err="1"/>
              <a:t>виникнуть</a:t>
            </a:r>
            <a:r>
              <a:rPr lang="ru-RU" sz="2800" dirty="0"/>
              <a:t> у </a:t>
            </a:r>
            <a:r>
              <a:rPr lang="ru-RU" sz="2800" dirty="0" err="1"/>
              <a:t>наступних</a:t>
            </a:r>
            <a:r>
              <a:rPr lang="ru-RU" sz="2800" dirty="0"/>
              <a:t> </a:t>
            </a:r>
            <a:r>
              <a:rPr lang="ru-RU" sz="2800" dirty="0" err="1"/>
              <a:t>періодах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 </a:t>
            </a:r>
            <a:r>
              <a:rPr lang="ru-RU" sz="2800" dirty="0" err="1"/>
              <a:t>сплата</a:t>
            </a:r>
            <a:r>
              <a:rPr lang="ru-RU" sz="2800" dirty="0"/>
              <a:t> таких </a:t>
            </a:r>
            <a:r>
              <a:rPr lang="ru-RU" sz="2800" dirty="0" err="1"/>
              <a:t>платежів</a:t>
            </a:r>
            <a:r>
              <a:rPr lang="ru-RU" sz="2800" dirty="0"/>
              <a:t> </a:t>
            </a:r>
            <a:r>
              <a:rPr lang="ru-RU" sz="2800" dirty="0" err="1"/>
              <a:t>пов’язана</a:t>
            </a:r>
            <a:r>
              <a:rPr lang="ru-RU" sz="2800" dirty="0"/>
              <a:t> з </a:t>
            </a:r>
            <a:r>
              <a:rPr lang="ru-RU" sz="2800" dirty="0" err="1"/>
              <a:t>майбутніми</a:t>
            </a:r>
            <a:r>
              <a:rPr lang="ru-RU" sz="2800" dirty="0"/>
              <a:t> </a:t>
            </a:r>
            <a:r>
              <a:rPr lang="ru-RU" sz="2800" dirty="0" err="1"/>
              <a:t>періодами</a:t>
            </a:r>
            <a:r>
              <a:rPr lang="ru-RU" sz="28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uk-UA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776376" y="370618"/>
            <a:ext cx="10318918" cy="3813193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 err="1"/>
              <a:t>Приклади</a:t>
            </a:r>
            <a:r>
              <a:rPr lang="ru-RU" sz="2400" b="1" dirty="0"/>
              <a:t> </a:t>
            </a:r>
            <a:r>
              <a:rPr lang="ru-RU" sz="2400" b="1" dirty="0" err="1"/>
              <a:t>витрат</a:t>
            </a:r>
            <a:r>
              <a:rPr lang="ru-RU" sz="2400" b="1" dirty="0"/>
              <a:t> </a:t>
            </a:r>
            <a:r>
              <a:rPr lang="ru-RU" sz="2400" b="1" dirty="0" err="1"/>
              <a:t>майбутніх</a:t>
            </a:r>
            <a:r>
              <a:rPr lang="ru-RU" sz="2400" b="1" dirty="0"/>
              <a:t> </a:t>
            </a:r>
            <a:r>
              <a:rPr lang="ru-RU" sz="2400" b="1" dirty="0" err="1"/>
              <a:t>періодів</a:t>
            </a:r>
            <a:r>
              <a:rPr lang="ru-RU" sz="2400" b="1" dirty="0"/>
              <a:t> наведено в </a:t>
            </a:r>
            <a:r>
              <a:rPr lang="ru-RU" sz="2400" b="1" dirty="0" err="1"/>
              <a:t>Інструкції</a:t>
            </a:r>
            <a:r>
              <a:rPr lang="ru-RU" sz="2400" b="1" dirty="0"/>
              <a:t> № 291: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передплата</a:t>
            </a:r>
            <a:r>
              <a:rPr lang="ru-RU" sz="2400" dirty="0"/>
              <a:t> газет, </a:t>
            </a:r>
            <a:r>
              <a:rPr lang="ru-RU" sz="2400" dirty="0" err="1"/>
              <a:t>журналів</a:t>
            </a:r>
            <a:r>
              <a:rPr lang="ru-RU" sz="2400" dirty="0"/>
              <a:t>, </a:t>
            </a:r>
            <a:r>
              <a:rPr lang="ru-RU" sz="2400" dirty="0" err="1"/>
              <a:t>періодичних</a:t>
            </a:r>
            <a:r>
              <a:rPr lang="ru-RU" sz="2400" dirty="0"/>
              <a:t> та </a:t>
            </a:r>
            <a:r>
              <a:rPr lang="ru-RU" sz="2400" dirty="0" err="1"/>
              <a:t>довідкових</a:t>
            </a:r>
            <a:r>
              <a:rPr lang="ru-RU" sz="2400" dirty="0"/>
              <a:t> </a:t>
            </a:r>
            <a:r>
              <a:rPr lang="ru-RU" sz="2400" dirty="0" err="1"/>
              <a:t>видань</a:t>
            </a:r>
            <a:r>
              <a:rPr lang="ru-RU" sz="2400" dirty="0"/>
              <a:t>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проавансовані</a:t>
            </a:r>
            <a:r>
              <a:rPr lang="ru-RU" sz="2400" dirty="0"/>
              <a:t> </a:t>
            </a:r>
            <a:r>
              <a:rPr lang="ru-RU" sz="2400" dirty="0" err="1"/>
              <a:t>орендні</a:t>
            </a:r>
            <a:r>
              <a:rPr lang="ru-RU" sz="2400" dirty="0"/>
              <a:t> </a:t>
            </a:r>
            <a:r>
              <a:rPr lang="ru-RU" sz="2400" dirty="0" err="1"/>
              <a:t>платежі</a:t>
            </a:r>
            <a:r>
              <a:rPr lang="ru-RU" sz="2400" dirty="0"/>
              <a:t>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/>
              <a:t>оплата страхового </a:t>
            </a:r>
            <a:r>
              <a:rPr lang="ru-RU" sz="2400" dirty="0" err="1"/>
              <a:t>полісу</a:t>
            </a:r>
            <a:r>
              <a:rPr lang="ru-RU" sz="2400" dirty="0"/>
              <a:t>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підготовчі</a:t>
            </a:r>
            <a:r>
              <a:rPr lang="ru-RU" sz="2400" dirty="0"/>
              <a:t> до 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в </a:t>
            </a:r>
            <a:r>
              <a:rPr lang="ru-RU" sz="2400" dirty="0" err="1"/>
              <a:t>сезонних</a:t>
            </a:r>
            <a:r>
              <a:rPr lang="ru-RU" sz="2400" dirty="0"/>
              <a:t> </a:t>
            </a:r>
            <a:r>
              <a:rPr lang="ru-RU" sz="2400" dirty="0" err="1"/>
              <a:t>галузях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400" dirty="0" err="1"/>
              <a:t>освоєння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виробництв</a:t>
            </a:r>
            <a:r>
              <a:rPr lang="ru-RU" sz="2400" dirty="0"/>
              <a:t> та </a:t>
            </a:r>
            <a:r>
              <a:rPr lang="ru-RU" sz="2400" dirty="0" err="1"/>
              <a:t>агрегатів</a:t>
            </a:r>
            <a:r>
              <a:rPr lang="ru-RU" sz="2400" dirty="0" smtClean="0"/>
              <a:t>.</a:t>
            </a:r>
          </a:p>
          <a:p>
            <a:pPr marL="0" indent="0" fontAlgn="base">
              <a:buNone/>
            </a:pPr>
            <a:endParaRPr lang="ru-RU" sz="2400" dirty="0" smtClean="0"/>
          </a:p>
          <a:p>
            <a:pPr marL="0" indent="0" fontAlgn="base">
              <a:buNone/>
            </a:pP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/>
              <a:t>перелік</a:t>
            </a:r>
            <a:r>
              <a:rPr lang="ru-RU" sz="2400" dirty="0"/>
              <a:t> не є </a:t>
            </a:r>
            <a:r>
              <a:rPr lang="ru-RU" sz="2400" dirty="0" err="1"/>
              <a:t>виключним</a:t>
            </a:r>
            <a:r>
              <a:rPr lang="ru-RU" sz="2400" dirty="0"/>
              <a:t>. У 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якщо</a:t>
            </a:r>
            <a:r>
              <a:rPr lang="ru-RU" sz="2400" dirty="0"/>
              <a:t> у </a:t>
            </a:r>
            <a:r>
              <a:rPr lang="ru-RU" sz="2400" dirty="0" err="1"/>
              <a:t>підприємства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подібні</a:t>
            </a:r>
            <a:r>
              <a:rPr lang="ru-RU" sz="2400" dirty="0"/>
              <a:t> </a:t>
            </a:r>
            <a:r>
              <a:rPr lang="ru-RU" sz="2400" dirty="0" err="1"/>
              <a:t>витрати</a:t>
            </a:r>
            <a:r>
              <a:rPr lang="ru-RU" sz="2400" dirty="0"/>
              <a:t>,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прописати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 у </a:t>
            </a:r>
            <a:r>
              <a:rPr lang="ru-RU" sz="2400" dirty="0" err="1"/>
              <a:t>наказі</a:t>
            </a:r>
            <a:r>
              <a:rPr lang="ru-RU" sz="2400" dirty="0"/>
              <a:t> про </a:t>
            </a:r>
            <a:r>
              <a:rPr lang="ru-RU" sz="2400" dirty="0" err="1"/>
              <a:t>облікову</a:t>
            </a:r>
            <a:r>
              <a:rPr lang="ru-RU" sz="2400" dirty="0"/>
              <a:t> </a:t>
            </a:r>
            <a:r>
              <a:rPr lang="ru-RU" sz="2400" dirty="0" err="1"/>
              <a:t>політику</a:t>
            </a:r>
            <a:r>
              <a:rPr lang="ru-RU" sz="2400" dirty="0"/>
              <a:t>, </a:t>
            </a:r>
            <a:r>
              <a:rPr lang="ru-RU" sz="2400" dirty="0" err="1"/>
              <a:t>орієнтуючись</a:t>
            </a:r>
            <a:r>
              <a:rPr lang="ru-RU" sz="2400" dirty="0"/>
              <a:t> на </a:t>
            </a:r>
            <a:r>
              <a:rPr lang="ru-RU" sz="2400" dirty="0" err="1"/>
              <a:t>специфіку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У </a:t>
            </a:r>
            <a:r>
              <a:rPr lang="ru-RU" sz="2400" dirty="0" err="1"/>
              <a:t>більшості</a:t>
            </a:r>
            <a:r>
              <a:rPr lang="ru-RU" sz="2400" dirty="0"/>
              <a:t> </a:t>
            </a:r>
            <a:r>
              <a:rPr lang="ru-RU" sz="2400" dirty="0" err="1"/>
              <a:t>підприємств</a:t>
            </a:r>
            <a:r>
              <a:rPr lang="ru-RU" sz="2400" dirty="0"/>
              <a:t> </a:t>
            </a:r>
            <a:r>
              <a:rPr lang="ru-RU" sz="2400" dirty="0" err="1"/>
              <a:t>перелік</a:t>
            </a:r>
            <a:r>
              <a:rPr lang="ru-RU" sz="2400" dirty="0"/>
              <a:t> таких </a:t>
            </a:r>
            <a:r>
              <a:rPr lang="ru-RU" sz="2400" dirty="0" err="1"/>
              <a:t>витрат</a:t>
            </a:r>
            <a:r>
              <a:rPr lang="ru-RU" sz="2400" dirty="0"/>
              <a:t> </a:t>
            </a:r>
            <a:r>
              <a:rPr lang="ru-RU" sz="2400" dirty="0" err="1"/>
              <a:t>поповнить</a:t>
            </a:r>
            <a:r>
              <a:rPr lang="ru-RU" sz="2400" dirty="0"/>
              <a:t>, </a:t>
            </a:r>
            <a:r>
              <a:rPr lang="ru-RU" sz="2400" dirty="0" err="1"/>
              <a:t>зокрема</a:t>
            </a:r>
            <a:r>
              <a:rPr lang="ru-RU" sz="2400" dirty="0"/>
              <a:t>, оплата за </a:t>
            </a:r>
            <a:r>
              <a:rPr lang="ru-RU" sz="2400" dirty="0" err="1"/>
              <a:t>користування</a:t>
            </a:r>
            <a:r>
              <a:rPr lang="ru-RU" sz="2400" dirty="0"/>
              <a:t> </a:t>
            </a:r>
            <a:r>
              <a:rPr lang="ru-RU" sz="2400" dirty="0" err="1"/>
              <a:t>програмним</a:t>
            </a:r>
            <a:r>
              <a:rPr lang="ru-RU" sz="2400" dirty="0"/>
              <a:t> </a:t>
            </a:r>
            <a:r>
              <a:rPr lang="ru-RU" sz="2400" dirty="0" err="1"/>
              <a:t>забезпеченням</a:t>
            </a:r>
            <a:r>
              <a:rPr lang="ru-RU" sz="2400" dirty="0"/>
              <a:t> (</a:t>
            </a:r>
            <a:r>
              <a:rPr lang="ru-RU" sz="2400" dirty="0" err="1"/>
              <a:t>поновлення</a:t>
            </a:r>
            <a:r>
              <a:rPr lang="ru-RU" sz="2400" dirty="0"/>
              <a:t> </a:t>
            </a:r>
            <a:r>
              <a:rPr lang="ru-RU" sz="2400" dirty="0" err="1"/>
              <a:t>програмного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) за 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місяців</a:t>
            </a:r>
            <a:r>
              <a:rPr lang="ru-RU" sz="2400" dirty="0"/>
              <a:t> наперед.</a:t>
            </a:r>
          </a:p>
        </p:txBody>
      </p:sp>
    </p:spTree>
    <p:extLst>
      <p:ext uri="{BB962C8B-B14F-4D97-AF65-F5344CB8AC3E}">
        <p14:creationId xmlns:p14="http://schemas.microsoft.com/office/powerpoint/2010/main" val="20974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97147" y="1992384"/>
            <a:ext cx="10318918" cy="3813193"/>
          </a:xfrm>
        </p:spPr>
        <p:txBody>
          <a:bodyPr>
            <a:normAutofit/>
          </a:bodyPr>
          <a:lstStyle/>
          <a:p>
            <a:pPr algn="ctr" fontAlgn="base"/>
            <a:r>
              <a:rPr lang="ru-RU" sz="2800" b="1" dirty="0" err="1"/>
              <a:t>Сільгоспвиробники</a:t>
            </a:r>
            <a:r>
              <a:rPr lang="ru-RU" sz="2800" dirty="0"/>
              <a:t> у </a:t>
            </a:r>
            <a:r>
              <a:rPr lang="ru-RU" sz="2800" dirty="0" err="1"/>
              <a:t>своїй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керуватися</a:t>
            </a:r>
            <a:r>
              <a:rPr lang="ru-RU" sz="2800" dirty="0"/>
              <a:t> </a:t>
            </a:r>
            <a:r>
              <a:rPr lang="ru-RU" sz="2800" dirty="0" err="1" smtClean="0"/>
              <a:t>Методичними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рекомендаціями</a:t>
            </a:r>
            <a:r>
              <a:rPr lang="ru-RU" sz="2800" dirty="0" smtClean="0"/>
              <a:t> </a:t>
            </a:r>
            <a:r>
              <a:rPr lang="ru-RU" sz="2800" dirty="0"/>
              <a:t>з </a:t>
            </a:r>
            <a:r>
              <a:rPr lang="ru-RU" sz="2800" dirty="0" err="1"/>
              <a:t>планування</a:t>
            </a:r>
            <a:r>
              <a:rPr lang="ru-RU" sz="2800" dirty="0"/>
              <a:t>, </a:t>
            </a:r>
            <a:r>
              <a:rPr lang="ru-RU" sz="2800" dirty="0" err="1"/>
              <a:t>обліку</a:t>
            </a:r>
            <a:r>
              <a:rPr lang="ru-RU" sz="2800" dirty="0"/>
              <a:t> і </a:t>
            </a:r>
            <a:r>
              <a:rPr lang="ru-RU" sz="2800" dirty="0" err="1"/>
              <a:t>калькулювання</a:t>
            </a:r>
            <a:r>
              <a:rPr lang="ru-RU" sz="2800" dirty="0"/>
              <a:t> </a:t>
            </a:r>
            <a:r>
              <a:rPr lang="ru-RU" sz="2800" dirty="0" err="1"/>
              <a:t>собівартості</a:t>
            </a:r>
            <a:r>
              <a:rPr lang="ru-RU" sz="2800" dirty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</a:t>
            </a:r>
            <a:r>
              <a:rPr lang="ru-RU" sz="2800" dirty="0"/>
              <a:t>(</a:t>
            </a:r>
            <a:r>
              <a:rPr lang="ru-RU" sz="2800" dirty="0" err="1"/>
              <a:t>робіт</a:t>
            </a:r>
            <a:r>
              <a:rPr lang="ru-RU" sz="2800" dirty="0"/>
              <a:t>, </a:t>
            </a:r>
            <a:r>
              <a:rPr lang="ru-RU" sz="2800" dirty="0" err="1"/>
              <a:t>послуг</a:t>
            </a:r>
            <a:r>
              <a:rPr lang="ru-RU" sz="2800" dirty="0"/>
              <a:t>) </a:t>
            </a:r>
            <a:r>
              <a:rPr lang="ru-RU" sz="2800" dirty="0" err="1"/>
              <a:t>сільськогосподарських</a:t>
            </a:r>
            <a:r>
              <a:rPr lang="ru-RU" sz="2800" dirty="0"/>
              <a:t> </a:t>
            </a:r>
            <a:r>
              <a:rPr lang="ru-RU" sz="2800" dirty="0" err="1" smtClean="0"/>
              <a:t>підприємств</a:t>
            </a:r>
            <a:r>
              <a:rPr lang="ru-RU" sz="2800" dirty="0" smtClean="0"/>
              <a:t> </a:t>
            </a:r>
            <a:r>
              <a:rPr lang="ru-RU" sz="2800" b="1" dirty="0" smtClean="0"/>
              <a:t>№ </a:t>
            </a:r>
            <a:r>
              <a:rPr lang="ru-RU" sz="2800" b="1" dirty="0"/>
              <a:t>132</a:t>
            </a:r>
            <a:r>
              <a:rPr lang="ru-RU" sz="2800" dirty="0"/>
              <a:t>, </a:t>
            </a:r>
            <a:r>
              <a:rPr lang="ru-RU" sz="2800" dirty="0" err="1"/>
              <a:t>згідно</a:t>
            </a:r>
            <a:r>
              <a:rPr lang="ru-RU" sz="2800" dirty="0"/>
              <a:t> з </a:t>
            </a:r>
            <a:r>
              <a:rPr lang="ru-RU" sz="2800" dirty="0" err="1"/>
              <a:t>якими</a:t>
            </a:r>
            <a:r>
              <a:rPr lang="ru-RU" sz="2800" dirty="0"/>
              <a:t> до </a:t>
            </a:r>
            <a:r>
              <a:rPr lang="ru-RU" sz="2800" dirty="0" err="1"/>
              <a:t>витрат</a:t>
            </a:r>
            <a:r>
              <a:rPr lang="ru-RU" sz="2800" dirty="0"/>
              <a:t> </a:t>
            </a:r>
            <a:r>
              <a:rPr lang="ru-RU" sz="2800" dirty="0" err="1"/>
              <a:t>майбутніх</a:t>
            </a:r>
            <a:r>
              <a:rPr lang="ru-RU" sz="2800" dirty="0"/>
              <a:t> </a:t>
            </a:r>
            <a:r>
              <a:rPr lang="ru-RU" sz="2800" dirty="0" err="1"/>
              <a:t>періодів</a:t>
            </a:r>
            <a:r>
              <a:rPr lang="ru-RU" sz="2800" dirty="0"/>
              <a:t> </a:t>
            </a:r>
            <a:r>
              <a:rPr lang="ru-RU" sz="2800" dirty="0" err="1"/>
              <a:t>відносяться</a:t>
            </a:r>
            <a:r>
              <a:rPr lang="ru-RU" sz="2800" dirty="0"/>
              <a:t> </a:t>
            </a:r>
            <a:r>
              <a:rPr lang="ru-RU" sz="2800" dirty="0" err="1"/>
              <a:t>витрати</a:t>
            </a:r>
            <a:r>
              <a:rPr lang="ru-RU" sz="2800" dirty="0"/>
              <a:t> на </a:t>
            </a:r>
            <a:r>
              <a:rPr lang="ru-RU" sz="2800" dirty="0" err="1"/>
              <a:t>будівництво</a:t>
            </a:r>
            <a:r>
              <a:rPr lang="ru-RU" sz="2800" dirty="0"/>
              <a:t> та </a:t>
            </a:r>
            <a:r>
              <a:rPr lang="ru-RU" sz="2800" dirty="0" err="1"/>
              <a:t>утримання</a:t>
            </a:r>
            <a:r>
              <a:rPr lang="ru-RU" sz="2800" dirty="0"/>
              <a:t> </a:t>
            </a:r>
            <a:r>
              <a:rPr lang="ru-RU" sz="2800" dirty="0" err="1"/>
              <a:t>літніх</a:t>
            </a:r>
            <a:r>
              <a:rPr lang="ru-RU" sz="2800" dirty="0"/>
              <a:t> </a:t>
            </a:r>
            <a:r>
              <a:rPr lang="ru-RU" sz="2800" dirty="0" err="1"/>
              <a:t>таборів</a:t>
            </a:r>
            <a:r>
              <a:rPr lang="ru-RU" sz="2800" dirty="0"/>
              <a:t>, </a:t>
            </a:r>
            <a:r>
              <a:rPr lang="ru-RU" sz="2800" dirty="0" err="1"/>
              <a:t>загонів</a:t>
            </a:r>
            <a:r>
              <a:rPr lang="ru-RU" sz="2800" dirty="0"/>
              <a:t>, </a:t>
            </a:r>
            <a:r>
              <a:rPr lang="ru-RU" sz="2800" dirty="0" err="1"/>
              <a:t>навісів</a:t>
            </a:r>
            <a:r>
              <a:rPr lang="ru-RU" sz="2800" dirty="0"/>
              <a:t> та 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споруд</a:t>
            </a:r>
            <a:r>
              <a:rPr lang="ru-RU" sz="2800" dirty="0"/>
              <a:t> </a:t>
            </a:r>
            <a:r>
              <a:rPr lang="ru-RU" sz="2800" dirty="0" err="1"/>
              <a:t>некапітального</a:t>
            </a:r>
            <a:r>
              <a:rPr lang="ru-RU" sz="2800" dirty="0"/>
              <a:t> характеру для </a:t>
            </a:r>
            <a:r>
              <a:rPr lang="ru-RU" sz="2800" dirty="0" err="1"/>
              <a:t>тварин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752" y="698740"/>
            <a:ext cx="10734082" cy="453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092" y="271013"/>
            <a:ext cx="770572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943" y="436712"/>
            <a:ext cx="76200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221</TotalTime>
  <Words>405</Words>
  <Application>Microsoft Office PowerPoint</Application>
  <PresentationFormat>Широкоэкранный</PresentationFormat>
  <Paragraphs>41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 Black</vt:lpstr>
      <vt:lpstr>Calibri</vt:lpstr>
      <vt:lpstr>Calibri Light</vt:lpstr>
      <vt:lpstr>Georgia</vt:lpstr>
      <vt:lpstr>Wingdings</vt:lpstr>
      <vt:lpstr>Ретро</vt:lpstr>
      <vt:lpstr>Облік витрат майбутніх періодів</vt:lpstr>
      <vt:lpstr>Облік витрат майбутніх періодів   Нормативна база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Облік витрат діяльності підприємства</dc:title>
  <dc:creator>User Windows</dc:creator>
  <cp:lastModifiedBy>Учетная запись Майкрософт</cp:lastModifiedBy>
  <cp:revision>89</cp:revision>
  <dcterms:created xsi:type="dcterms:W3CDTF">2021-04-14T12:07:40Z</dcterms:created>
  <dcterms:modified xsi:type="dcterms:W3CDTF">2024-04-30T10:34:32Z</dcterms:modified>
</cp:coreProperties>
</file>