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2" r:id="rId6"/>
    <p:sldId id="263" r:id="rId7"/>
    <p:sldId id="267" r:id="rId8"/>
    <p:sldId id="264" r:id="rId9"/>
    <p:sldId id="257" r:id="rId10"/>
    <p:sldId id="261" r:id="rId11"/>
    <p:sldId id="266" r:id="rId12"/>
    <p:sldId id="271" r:id="rId13"/>
    <p:sldId id="269" r:id="rId14"/>
    <p:sldId id="268" r:id="rId15"/>
    <p:sldId id="270" r:id="rId16"/>
    <p:sldId id="265" r:id="rId17"/>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7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5A4AF7-D3CC-4CD1-BA73-549B11F670F9}"/>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5E8AF207-5874-44E3-90DC-9979140B66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47965FAE-7FFF-435A-BB16-2B8E3C91E9D9}"/>
              </a:ext>
            </a:extLst>
          </p:cNvPr>
          <p:cNvSpPr>
            <a:spLocks noGrp="1"/>
          </p:cNvSpPr>
          <p:nvPr>
            <p:ph type="dt" sz="half" idx="10"/>
          </p:nvPr>
        </p:nvSpPr>
        <p:spPr/>
        <p:txBody>
          <a:bodyPr/>
          <a:lstStyle/>
          <a:p>
            <a:fld id="{050C73E2-3B8D-4E69-BE14-7743D8D8C4B0}" type="datetimeFigureOut">
              <a:rPr lang="uk-UA" smtClean="0"/>
              <a:t>10.12.2023</a:t>
            </a:fld>
            <a:endParaRPr lang="uk-UA"/>
          </a:p>
        </p:txBody>
      </p:sp>
      <p:sp>
        <p:nvSpPr>
          <p:cNvPr id="5" name="Місце для нижнього колонтитула 4">
            <a:extLst>
              <a:ext uri="{FF2B5EF4-FFF2-40B4-BE49-F238E27FC236}">
                <a16:creationId xmlns:a16="http://schemas.microsoft.com/office/drawing/2014/main" id="{5BB3F683-F1FF-409C-920B-0947FA22CD09}"/>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B3C351E2-097D-4AD5-A2A5-7F847DDC806F}"/>
              </a:ext>
            </a:extLst>
          </p:cNvPr>
          <p:cNvSpPr>
            <a:spLocks noGrp="1"/>
          </p:cNvSpPr>
          <p:nvPr>
            <p:ph type="sldNum" sz="quarter" idx="12"/>
          </p:nvPr>
        </p:nvSpPr>
        <p:spPr/>
        <p:txBody>
          <a:bodyPr/>
          <a:lstStyle/>
          <a:p>
            <a:fld id="{A1A82D60-CDEC-4CFB-84C4-2ADF2FCA876F}" type="slidenum">
              <a:rPr lang="uk-UA" smtClean="0"/>
              <a:t>‹№›</a:t>
            </a:fld>
            <a:endParaRPr lang="uk-UA"/>
          </a:p>
        </p:txBody>
      </p:sp>
    </p:spTree>
    <p:extLst>
      <p:ext uri="{BB962C8B-B14F-4D97-AF65-F5344CB8AC3E}">
        <p14:creationId xmlns:p14="http://schemas.microsoft.com/office/powerpoint/2010/main" val="59837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4C8C00-A2B8-497A-B4C5-F2DC56129BB8}"/>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BC4F6A98-C5E9-4217-98BD-6D130377933A}"/>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7E5F9DA6-B6DE-474F-86B1-EE28D0715F40}"/>
              </a:ext>
            </a:extLst>
          </p:cNvPr>
          <p:cNvSpPr>
            <a:spLocks noGrp="1"/>
          </p:cNvSpPr>
          <p:nvPr>
            <p:ph type="dt" sz="half" idx="10"/>
          </p:nvPr>
        </p:nvSpPr>
        <p:spPr/>
        <p:txBody>
          <a:bodyPr/>
          <a:lstStyle/>
          <a:p>
            <a:fld id="{050C73E2-3B8D-4E69-BE14-7743D8D8C4B0}" type="datetimeFigureOut">
              <a:rPr lang="uk-UA" smtClean="0"/>
              <a:t>10.12.2023</a:t>
            </a:fld>
            <a:endParaRPr lang="uk-UA"/>
          </a:p>
        </p:txBody>
      </p:sp>
      <p:sp>
        <p:nvSpPr>
          <p:cNvPr id="5" name="Місце для нижнього колонтитула 4">
            <a:extLst>
              <a:ext uri="{FF2B5EF4-FFF2-40B4-BE49-F238E27FC236}">
                <a16:creationId xmlns:a16="http://schemas.microsoft.com/office/drawing/2014/main" id="{0B858877-B76F-4DA2-9D9B-89972696D802}"/>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EBC4E658-6917-4373-8F79-27C890967675}"/>
              </a:ext>
            </a:extLst>
          </p:cNvPr>
          <p:cNvSpPr>
            <a:spLocks noGrp="1"/>
          </p:cNvSpPr>
          <p:nvPr>
            <p:ph type="sldNum" sz="quarter" idx="12"/>
          </p:nvPr>
        </p:nvSpPr>
        <p:spPr/>
        <p:txBody>
          <a:bodyPr/>
          <a:lstStyle/>
          <a:p>
            <a:fld id="{A1A82D60-CDEC-4CFB-84C4-2ADF2FCA876F}" type="slidenum">
              <a:rPr lang="uk-UA" smtClean="0"/>
              <a:t>‹№›</a:t>
            </a:fld>
            <a:endParaRPr lang="uk-UA"/>
          </a:p>
        </p:txBody>
      </p:sp>
    </p:spTree>
    <p:extLst>
      <p:ext uri="{BB962C8B-B14F-4D97-AF65-F5344CB8AC3E}">
        <p14:creationId xmlns:p14="http://schemas.microsoft.com/office/powerpoint/2010/main" val="2918358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BB599346-25B5-4FC8-BE4E-02C9D8D7B01E}"/>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A212E906-3FB2-4601-87DC-EC673BFBF7BE}"/>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1B63C114-1D8A-4DFF-81E4-339233550817}"/>
              </a:ext>
            </a:extLst>
          </p:cNvPr>
          <p:cNvSpPr>
            <a:spLocks noGrp="1"/>
          </p:cNvSpPr>
          <p:nvPr>
            <p:ph type="dt" sz="half" idx="10"/>
          </p:nvPr>
        </p:nvSpPr>
        <p:spPr/>
        <p:txBody>
          <a:bodyPr/>
          <a:lstStyle/>
          <a:p>
            <a:fld id="{050C73E2-3B8D-4E69-BE14-7743D8D8C4B0}" type="datetimeFigureOut">
              <a:rPr lang="uk-UA" smtClean="0"/>
              <a:t>10.12.2023</a:t>
            </a:fld>
            <a:endParaRPr lang="uk-UA"/>
          </a:p>
        </p:txBody>
      </p:sp>
      <p:sp>
        <p:nvSpPr>
          <p:cNvPr id="5" name="Місце для нижнього колонтитула 4">
            <a:extLst>
              <a:ext uri="{FF2B5EF4-FFF2-40B4-BE49-F238E27FC236}">
                <a16:creationId xmlns:a16="http://schemas.microsoft.com/office/drawing/2014/main" id="{720921CE-DE6B-45A8-8C31-10C1DF54CB33}"/>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F7D8AA2F-A86B-41CC-B356-3E2E69DBAF6F}"/>
              </a:ext>
            </a:extLst>
          </p:cNvPr>
          <p:cNvSpPr>
            <a:spLocks noGrp="1"/>
          </p:cNvSpPr>
          <p:nvPr>
            <p:ph type="sldNum" sz="quarter" idx="12"/>
          </p:nvPr>
        </p:nvSpPr>
        <p:spPr/>
        <p:txBody>
          <a:bodyPr/>
          <a:lstStyle/>
          <a:p>
            <a:fld id="{A1A82D60-CDEC-4CFB-84C4-2ADF2FCA876F}" type="slidenum">
              <a:rPr lang="uk-UA" smtClean="0"/>
              <a:t>‹№›</a:t>
            </a:fld>
            <a:endParaRPr lang="uk-UA"/>
          </a:p>
        </p:txBody>
      </p:sp>
    </p:spTree>
    <p:extLst>
      <p:ext uri="{BB962C8B-B14F-4D97-AF65-F5344CB8AC3E}">
        <p14:creationId xmlns:p14="http://schemas.microsoft.com/office/powerpoint/2010/main" val="452966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9B5CB7-F14F-4403-B1BB-7239704CB97B}"/>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34119D12-A02D-4425-8FB1-0FABC886E928}"/>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AF34F014-0C03-4699-8270-D49756A6FC2B}"/>
              </a:ext>
            </a:extLst>
          </p:cNvPr>
          <p:cNvSpPr>
            <a:spLocks noGrp="1"/>
          </p:cNvSpPr>
          <p:nvPr>
            <p:ph type="dt" sz="half" idx="10"/>
          </p:nvPr>
        </p:nvSpPr>
        <p:spPr/>
        <p:txBody>
          <a:bodyPr/>
          <a:lstStyle/>
          <a:p>
            <a:fld id="{050C73E2-3B8D-4E69-BE14-7743D8D8C4B0}" type="datetimeFigureOut">
              <a:rPr lang="uk-UA" smtClean="0"/>
              <a:t>10.12.2023</a:t>
            </a:fld>
            <a:endParaRPr lang="uk-UA"/>
          </a:p>
        </p:txBody>
      </p:sp>
      <p:sp>
        <p:nvSpPr>
          <p:cNvPr id="5" name="Місце для нижнього колонтитула 4">
            <a:extLst>
              <a:ext uri="{FF2B5EF4-FFF2-40B4-BE49-F238E27FC236}">
                <a16:creationId xmlns:a16="http://schemas.microsoft.com/office/drawing/2014/main" id="{BDCA756F-0F66-4650-8FE3-4CF8B4E6E1EC}"/>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BADF9AB0-DD22-4304-AB15-0230B82DAE5E}"/>
              </a:ext>
            </a:extLst>
          </p:cNvPr>
          <p:cNvSpPr>
            <a:spLocks noGrp="1"/>
          </p:cNvSpPr>
          <p:nvPr>
            <p:ph type="sldNum" sz="quarter" idx="12"/>
          </p:nvPr>
        </p:nvSpPr>
        <p:spPr/>
        <p:txBody>
          <a:bodyPr/>
          <a:lstStyle/>
          <a:p>
            <a:fld id="{A1A82D60-CDEC-4CFB-84C4-2ADF2FCA876F}" type="slidenum">
              <a:rPr lang="uk-UA" smtClean="0"/>
              <a:t>‹№›</a:t>
            </a:fld>
            <a:endParaRPr lang="uk-UA"/>
          </a:p>
        </p:txBody>
      </p:sp>
    </p:spTree>
    <p:extLst>
      <p:ext uri="{BB962C8B-B14F-4D97-AF65-F5344CB8AC3E}">
        <p14:creationId xmlns:p14="http://schemas.microsoft.com/office/powerpoint/2010/main" val="1582632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3DF318-A783-4873-A5C0-DDEC11B2613A}"/>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C2B83D1B-AB62-4747-BD18-A95A313423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7303E534-C341-4106-829F-CB8B7189AE7F}"/>
              </a:ext>
            </a:extLst>
          </p:cNvPr>
          <p:cNvSpPr>
            <a:spLocks noGrp="1"/>
          </p:cNvSpPr>
          <p:nvPr>
            <p:ph type="dt" sz="half" idx="10"/>
          </p:nvPr>
        </p:nvSpPr>
        <p:spPr/>
        <p:txBody>
          <a:bodyPr/>
          <a:lstStyle/>
          <a:p>
            <a:fld id="{050C73E2-3B8D-4E69-BE14-7743D8D8C4B0}" type="datetimeFigureOut">
              <a:rPr lang="uk-UA" smtClean="0"/>
              <a:t>10.12.2023</a:t>
            </a:fld>
            <a:endParaRPr lang="uk-UA"/>
          </a:p>
        </p:txBody>
      </p:sp>
      <p:sp>
        <p:nvSpPr>
          <p:cNvPr id="5" name="Місце для нижнього колонтитула 4">
            <a:extLst>
              <a:ext uri="{FF2B5EF4-FFF2-40B4-BE49-F238E27FC236}">
                <a16:creationId xmlns:a16="http://schemas.microsoft.com/office/drawing/2014/main" id="{C148F1AB-C263-41E9-9D3E-49D82C542387}"/>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A45E89E2-DF58-4394-8BF7-59936AC9FDEC}"/>
              </a:ext>
            </a:extLst>
          </p:cNvPr>
          <p:cNvSpPr>
            <a:spLocks noGrp="1"/>
          </p:cNvSpPr>
          <p:nvPr>
            <p:ph type="sldNum" sz="quarter" idx="12"/>
          </p:nvPr>
        </p:nvSpPr>
        <p:spPr/>
        <p:txBody>
          <a:bodyPr/>
          <a:lstStyle/>
          <a:p>
            <a:fld id="{A1A82D60-CDEC-4CFB-84C4-2ADF2FCA876F}" type="slidenum">
              <a:rPr lang="uk-UA" smtClean="0"/>
              <a:t>‹№›</a:t>
            </a:fld>
            <a:endParaRPr lang="uk-UA"/>
          </a:p>
        </p:txBody>
      </p:sp>
    </p:spTree>
    <p:extLst>
      <p:ext uri="{BB962C8B-B14F-4D97-AF65-F5344CB8AC3E}">
        <p14:creationId xmlns:p14="http://schemas.microsoft.com/office/powerpoint/2010/main" val="3612739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D26AE8-572C-4523-A5A1-A4CA37A3051B}"/>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BE1AAF8B-A412-4365-9D7F-FF835655BFEE}"/>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F54E0919-D2B6-4E07-A519-5D4CAA31D819}"/>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AA9FA5ED-0807-43F7-94FC-D11A129E1298}"/>
              </a:ext>
            </a:extLst>
          </p:cNvPr>
          <p:cNvSpPr>
            <a:spLocks noGrp="1"/>
          </p:cNvSpPr>
          <p:nvPr>
            <p:ph type="dt" sz="half" idx="10"/>
          </p:nvPr>
        </p:nvSpPr>
        <p:spPr/>
        <p:txBody>
          <a:bodyPr/>
          <a:lstStyle/>
          <a:p>
            <a:fld id="{050C73E2-3B8D-4E69-BE14-7743D8D8C4B0}" type="datetimeFigureOut">
              <a:rPr lang="uk-UA" smtClean="0"/>
              <a:t>10.12.2023</a:t>
            </a:fld>
            <a:endParaRPr lang="uk-UA"/>
          </a:p>
        </p:txBody>
      </p:sp>
      <p:sp>
        <p:nvSpPr>
          <p:cNvPr id="6" name="Місце для нижнього колонтитула 5">
            <a:extLst>
              <a:ext uri="{FF2B5EF4-FFF2-40B4-BE49-F238E27FC236}">
                <a16:creationId xmlns:a16="http://schemas.microsoft.com/office/drawing/2014/main" id="{23900D6C-AD13-4E16-BD88-0AB349A4E1DC}"/>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55987B36-8464-47B7-A61E-CC9FDAAA53E6}"/>
              </a:ext>
            </a:extLst>
          </p:cNvPr>
          <p:cNvSpPr>
            <a:spLocks noGrp="1"/>
          </p:cNvSpPr>
          <p:nvPr>
            <p:ph type="sldNum" sz="quarter" idx="12"/>
          </p:nvPr>
        </p:nvSpPr>
        <p:spPr/>
        <p:txBody>
          <a:bodyPr/>
          <a:lstStyle/>
          <a:p>
            <a:fld id="{A1A82D60-CDEC-4CFB-84C4-2ADF2FCA876F}" type="slidenum">
              <a:rPr lang="uk-UA" smtClean="0"/>
              <a:t>‹№›</a:t>
            </a:fld>
            <a:endParaRPr lang="uk-UA"/>
          </a:p>
        </p:txBody>
      </p:sp>
    </p:spTree>
    <p:extLst>
      <p:ext uri="{BB962C8B-B14F-4D97-AF65-F5344CB8AC3E}">
        <p14:creationId xmlns:p14="http://schemas.microsoft.com/office/powerpoint/2010/main" val="2582379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5FDCAC-025F-4582-AAF9-C2C794F7E8A4}"/>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68F948A7-EE3A-49A3-8A1D-FD5B941D1B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897F1CB6-9F04-4D86-AE8A-FF42F1ED15FE}"/>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DC887576-3F56-4158-8DEE-E54E0EC3F7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81191735-8F20-4CFA-B5FF-71FDC80AAF76}"/>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A09929B8-0667-4F86-8AB2-71256C2CF0EA}"/>
              </a:ext>
            </a:extLst>
          </p:cNvPr>
          <p:cNvSpPr>
            <a:spLocks noGrp="1"/>
          </p:cNvSpPr>
          <p:nvPr>
            <p:ph type="dt" sz="half" idx="10"/>
          </p:nvPr>
        </p:nvSpPr>
        <p:spPr/>
        <p:txBody>
          <a:bodyPr/>
          <a:lstStyle/>
          <a:p>
            <a:fld id="{050C73E2-3B8D-4E69-BE14-7743D8D8C4B0}" type="datetimeFigureOut">
              <a:rPr lang="uk-UA" smtClean="0"/>
              <a:t>10.12.2023</a:t>
            </a:fld>
            <a:endParaRPr lang="uk-UA"/>
          </a:p>
        </p:txBody>
      </p:sp>
      <p:sp>
        <p:nvSpPr>
          <p:cNvPr id="8" name="Місце для нижнього колонтитула 7">
            <a:extLst>
              <a:ext uri="{FF2B5EF4-FFF2-40B4-BE49-F238E27FC236}">
                <a16:creationId xmlns:a16="http://schemas.microsoft.com/office/drawing/2014/main" id="{2845DC62-48A8-4DE0-94B1-949F2119BFFF}"/>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A70647B5-5DA4-4FE8-9C41-1BAA7531BC76}"/>
              </a:ext>
            </a:extLst>
          </p:cNvPr>
          <p:cNvSpPr>
            <a:spLocks noGrp="1"/>
          </p:cNvSpPr>
          <p:nvPr>
            <p:ph type="sldNum" sz="quarter" idx="12"/>
          </p:nvPr>
        </p:nvSpPr>
        <p:spPr/>
        <p:txBody>
          <a:bodyPr/>
          <a:lstStyle/>
          <a:p>
            <a:fld id="{A1A82D60-CDEC-4CFB-84C4-2ADF2FCA876F}" type="slidenum">
              <a:rPr lang="uk-UA" smtClean="0"/>
              <a:t>‹№›</a:t>
            </a:fld>
            <a:endParaRPr lang="uk-UA"/>
          </a:p>
        </p:txBody>
      </p:sp>
    </p:spTree>
    <p:extLst>
      <p:ext uri="{BB962C8B-B14F-4D97-AF65-F5344CB8AC3E}">
        <p14:creationId xmlns:p14="http://schemas.microsoft.com/office/powerpoint/2010/main" val="210285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5EBB55-E611-4452-B720-B6C26B628585}"/>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C60CE750-2E28-44BF-954A-BAD05758B610}"/>
              </a:ext>
            </a:extLst>
          </p:cNvPr>
          <p:cNvSpPr>
            <a:spLocks noGrp="1"/>
          </p:cNvSpPr>
          <p:nvPr>
            <p:ph type="dt" sz="half" idx="10"/>
          </p:nvPr>
        </p:nvSpPr>
        <p:spPr/>
        <p:txBody>
          <a:bodyPr/>
          <a:lstStyle/>
          <a:p>
            <a:fld id="{050C73E2-3B8D-4E69-BE14-7743D8D8C4B0}" type="datetimeFigureOut">
              <a:rPr lang="uk-UA" smtClean="0"/>
              <a:t>10.12.2023</a:t>
            </a:fld>
            <a:endParaRPr lang="uk-UA"/>
          </a:p>
        </p:txBody>
      </p:sp>
      <p:sp>
        <p:nvSpPr>
          <p:cNvPr id="4" name="Місце для нижнього колонтитула 3">
            <a:extLst>
              <a:ext uri="{FF2B5EF4-FFF2-40B4-BE49-F238E27FC236}">
                <a16:creationId xmlns:a16="http://schemas.microsoft.com/office/drawing/2014/main" id="{700D0BBB-2D9B-46B3-A4F1-3DA2C9C82B6A}"/>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E093AF0A-A60D-4629-AFD4-B46DE4E8AACC}"/>
              </a:ext>
            </a:extLst>
          </p:cNvPr>
          <p:cNvSpPr>
            <a:spLocks noGrp="1"/>
          </p:cNvSpPr>
          <p:nvPr>
            <p:ph type="sldNum" sz="quarter" idx="12"/>
          </p:nvPr>
        </p:nvSpPr>
        <p:spPr/>
        <p:txBody>
          <a:bodyPr/>
          <a:lstStyle/>
          <a:p>
            <a:fld id="{A1A82D60-CDEC-4CFB-84C4-2ADF2FCA876F}" type="slidenum">
              <a:rPr lang="uk-UA" smtClean="0"/>
              <a:t>‹№›</a:t>
            </a:fld>
            <a:endParaRPr lang="uk-UA"/>
          </a:p>
        </p:txBody>
      </p:sp>
    </p:spTree>
    <p:extLst>
      <p:ext uri="{BB962C8B-B14F-4D97-AF65-F5344CB8AC3E}">
        <p14:creationId xmlns:p14="http://schemas.microsoft.com/office/powerpoint/2010/main" val="1296246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AC4083D1-0DFD-4E1E-A890-5721320A84C7}"/>
              </a:ext>
            </a:extLst>
          </p:cNvPr>
          <p:cNvSpPr>
            <a:spLocks noGrp="1"/>
          </p:cNvSpPr>
          <p:nvPr>
            <p:ph type="dt" sz="half" idx="10"/>
          </p:nvPr>
        </p:nvSpPr>
        <p:spPr/>
        <p:txBody>
          <a:bodyPr/>
          <a:lstStyle/>
          <a:p>
            <a:fld id="{050C73E2-3B8D-4E69-BE14-7743D8D8C4B0}" type="datetimeFigureOut">
              <a:rPr lang="uk-UA" smtClean="0"/>
              <a:t>10.12.2023</a:t>
            </a:fld>
            <a:endParaRPr lang="uk-UA"/>
          </a:p>
        </p:txBody>
      </p:sp>
      <p:sp>
        <p:nvSpPr>
          <p:cNvPr id="3" name="Місце для нижнього колонтитула 2">
            <a:extLst>
              <a:ext uri="{FF2B5EF4-FFF2-40B4-BE49-F238E27FC236}">
                <a16:creationId xmlns:a16="http://schemas.microsoft.com/office/drawing/2014/main" id="{EB4F8496-4CF4-4730-8284-9AE7FBF04A0F}"/>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C83C5260-D761-43BD-A732-C943AD57EBE7}"/>
              </a:ext>
            </a:extLst>
          </p:cNvPr>
          <p:cNvSpPr>
            <a:spLocks noGrp="1"/>
          </p:cNvSpPr>
          <p:nvPr>
            <p:ph type="sldNum" sz="quarter" idx="12"/>
          </p:nvPr>
        </p:nvSpPr>
        <p:spPr/>
        <p:txBody>
          <a:bodyPr/>
          <a:lstStyle/>
          <a:p>
            <a:fld id="{A1A82D60-CDEC-4CFB-84C4-2ADF2FCA876F}" type="slidenum">
              <a:rPr lang="uk-UA" smtClean="0"/>
              <a:t>‹№›</a:t>
            </a:fld>
            <a:endParaRPr lang="uk-UA"/>
          </a:p>
        </p:txBody>
      </p:sp>
    </p:spTree>
    <p:extLst>
      <p:ext uri="{BB962C8B-B14F-4D97-AF65-F5344CB8AC3E}">
        <p14:creationId xmlns:p14="http://schemas.microsoft.com/office/powerpoint/2010/main" val="4257480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827E38-26FD-4840-8243-ADA925A4DAA7}"/>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70A54EB6-48EB-4A50-98BD-6EF9BE365F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F10DCB74-AF99-4A5E-9F3A-83E166B35D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12D4E026-2114-4FC7-A2A7-060AF749B691}"/>
              </a:ext>
            </a:extLst>
          </p:cNvPr>
          <p:cNvSpPr>
            <a:spLocks noGrp="1"/>
          </p:cNvSpPr>
          <p:nvPr>
            <p:ph type="dt" sz="half" idx="10"/>
          </p:nvPr>
        </p:nvSpPr>
        <p:spPr/>
        <p:txBody>
          <a:bodyPr/>
          <a:lstStyle/>
          <a:p>
            <a:fld id="{050C73E2-3B8D-4E69-BE14-7743D8D8C4B0}" type="datetimeFigureOut">
              <a:rPr lang="uk-UA" smtClean="0"/>
              <a:t>10.12.2023</a:t>
            </a:fld>
            <a:endParaRPr lang="uk-UA"/>
          </a:p>
        </p:txBody>
      </p:sp>
      <p:sp>
        <p:nvSpPr>
          <p:cNvPr id="6" name="Місце для нижнього колонтитула 5">
            <a:extLst>
              <a:ext uri="{FF2B5EF4-FFF2-40B4-BE49-F238E27FC236}">
                <a16:creationId xmlns:a16="http://schemas.microsoft.com/office/drawing/2014/main" id="{C357A505-FFEE-4EE7-8DCC-2B75A736D807}"/>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4DD58BE9-1CE7-4087-8F3F-607782A666CA}"/>
              </a:ext>
            </a:extLst>
          </p:cNvPr>
          <p:cNvSpPr>
            <a:spLocks noGrp="1"/>
          </p:cNvSpPr>
          <p:nvPr>
            <p:ph type="sldNum" sz="quarter" idx="12"/>
          </p:nvPr>
        </p:nvSpPr>
        <p:spPr/>
        <p:txBody>
          <a:bodyPr/>
          <a:lstStyle/>
          <a:p>
            <a:fld id="{A1A82D60-CDEC-4CFB-84C4-2ADF2FCA876F}" type="slidenum">
              <a:rPr lang="uk-UA" smtClean="0"/>
              <a:t>‹№›</a:t>
            </a:fld>
            <a:endParaRPr lang="uk-UA"/>
          </a:p>
        </p:txBody>
      </p:sp>
    </p:spTree>
    <p:extLst>
      <p:ext uri="{BB962C8B-B14F-4D97-AF65-F5344CB8AC3E}">
        <p14:creationId xmlns:p14="http://schemas.microsoft.com/office/powerpoint/2010/main" val="288282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67D67B-37F0-494A-AEEE-67AFDCCD0FB1}"/>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86AE486D-B570-47AA-8B55-8D72A67A10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8B67101A-D8AD-4966-830A-FC5FEAC4F4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3CB59CCD-55DC-4F41-916C-3163E50341CA}"/>
              </a:ext>
            </a:extLst>
          </p:cNvPr>
          <p:cNvSpPr>
            <a:spLocks noGrp="1"/>
          </p:cNvSpPr>
          <p:nvPr>
            <p:ph type="dt" sz="half" idx="10"/>
          </p:nvPr>
        </p:nvSpPr>
        <p:spPr/>
        <p:txBody>
          <a:bodyPr/>
          <a:lstStyle/>
          <a:p>
            <a:fld id="{050C73E2-3B8D-4E69-BE14-7743D8D8C4B0}" type="datetimeFigureOut">
              <a:rPr lang="uk-UA" smtClean="0"/>
              <a:t>10.12.2023</a:t>
            </a:fld>
            <a:endParaRPr lang="uk-UA"/>
          </a:p>
        </p:txBody>
      </p:sp>
      <p:sp>
        <p:nvSpPr>
          <p:cNvPr id="6" name="Місце для нижнього колонтитула 5">
            <a:extLst>
              <a:ext uri="{FF2B5EF4-FFF2-40B4-BE49-F238E27FC236}">
                <a16:creationId xmlns:a16="http://schemas.microsoft.com/office/drawing/2014/main" id="{5026740A-E215-4EFB-91D3-005B3B522447}"/>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DA23C1ED-BDCC-4810-9789-7AD70F3FA094}"/>
              </a:ext>
            </a:extLst>
          </p:cNvPr>
          <p:cNvSpPr>
            <a:spLocks noGrp="1"/>
          </p:cNvSpPr>
          <p:nvPr>
            <p:ph type="sldNum" sz="quarter" idx="12"/>
          </p:nvPr>
        </p:nvSpPr>
        <p:spPr/>
        <p:txBody>
          <a:bodyPr/>
          <a:lstStyle/>
          <a:p>
            <a:fld id="{A1A82D60-CDEC-4CFB-84C4-2ADF2FCA876F}" type="slidenum">
              <a:rPr lang="uk-UA" smtClean="0"/>
              <a:t>‹№›</a:t>
            </a:fld>
            <a:endParaRPr lang="uk-UA"/>
          </a:p>
        </p:txBody>
      </p:sp>
    </p:spTree>
    <p:extLst>
      <p:ext uri="{BB962C8B-B14F-4D97-AF65-F5344CB8AC3E}">
        <p14:creationId xmlns:p14="http://schemas.microsoft.com/office/powerpoint/2010/main" val="55708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94DA8243-EEC3-4A6D-8CC9-5EF5CC98A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dirty="0"/>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31EFC002-07B0-4DC6-A727-0E8B363F53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dirty="0"/>
              <a:t>Клацніть, щоб відредагувати стилі зразків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p>
        </p:txBody>
      </p:sp>
      <p:sp>
        <p:nvSpPr>
          <p:cNvPr id="4" name="Місце для дати 3">
            <a:extLst>
              <a:ext uri="{FF2B5EF4-FFF2-40B4-BE49-F238E27FC236}">
                <a16:creationId xmlns:a16="http://schemas.microsoft.com/office/drawing/2014/main" id="{260774A2-70F0-4C6F-8B20-CE85D67D41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050C73E2-3B8D-4E69-BE14-7743D8D8C4B0}" type="datetimeFigureOut">
              <a:rPr lang="uk-UA" smtClean="0"/>
              <a:pPr/>
              <a:t>10.12.2023</a:t>
            </a:fld>
            <a:endParaRPr lang="uk-UA" dirty="0"/>
          </a:p>
        </p:txBody>
      </p:sp>
      <p:sp>
        <p:nvSpPr>
          <p:cNvPr id="5" name="Місце для нижнього колонтитула 4">
            <a:extLst>
              <a:ext uri="{FF2B5EF4-FFF2-40B4-BE49-F238E27FC236}">
                <a16:creationId xmlns:a16="http://schemas.microsoft.com/office/drawing/2014/main" id="{A2B0F728-9E3B-4AE2-96A1-2C39CF0A21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uk-UA" dirty="0"/>
          </a:p>
        </p:txBody>
      </p:sp>
      <p:sp>
        <p:nvSpPr>
          <p:cNvPr id="6" name="Місце для номера слайда 5">
            <a:extLst>
              <a:ext uri="{FF2B5EF4-FFF2-40B4-BE49-F238E27FC236}">
                <a16:creationId xmlns:a16="http://schemas.microsoft.com/office/drawing/2014/main" id="{B2B36EDB-6B2B-470A-B8FF-3BEA089595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A1A82D60-CDEC-4CFB-84C4-2ADF2FCA876F}" type="slidenum">
              <a:rPr lang="uk-UA" smtClean="0"/>
              <a:pPr/>
              <a:t>‹№›</a:t>
            </a:fld>
            <a:endParaRPr lang="uk-UA" dirty="0"/>
          </a:p>
        </p:txBody>
      </p:sp>
    </p:spTree>
    <p:extLst>
      <p:ext uri="{BB962C8B-B14F-4D97-AF65-F5344CB8AC3E}">
        <p14:creationId xmlns:p14="http://schemas.microsoft.com/office/powerpoint/2010/main" val="2694921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0F3FA6-FAFC-4935-8283-C7F03B5AE469}"/>
              </a:ext>
            </a:extLst>
          </p:cNvPr>
          <p:cNvSpPr>
            <a:spLocks noGrp="1"/>
          </p:cNvSpPr>
          <p:nvPr>
            <p:ph type="ctrTitle"/>
          </p:nvPr>
        </p:nvSpPr>
        <p:spPr>
          <a:xfrm>
            <a:off x="1524000" y="720437"/>
            <a:ext cx="9144000" cy="2327564"/>
          </a:xfrm>
        </p:spPr>
        <p:txBody>
          <a:bodyPr>
            <a:normAutofit fontScale="90000"/>
          </a:bodyPr>
          <a:lstStyle/>
          <a:p>
            <a:r>
              <a:rPr lang="ru-RU" dirty="0" err="1"/>
              <a:t>Перспективи</a:t>
            </a:r>
            <a:r>
              <a:rPr lang="ru-RU" dirty="0"/>
              <a:t> </a:t>
            </a:r>
            <a:r>
              <a:rPr lang="ru-RU" dirty="0" err="1"/>
              <a:t>розвитку</a:t>
            </a:r>
            <a:r>
              <a:rPr lang="ru-RU" dirty="0"/>
              <a:t> </a:t>
            </a:r>
            <a:r>
              <a:rPr lang="ru-RU" dirty="0" err="1"/>
              <a:t>хмарних</a:t>
            </a:r>
            <a:r>
              <a:rPr lang="ru-RU" dirty="0"/>
              <a:t> </a:t>
            </a:r>
            <a:r>
              <a:rPr lang="ru-RU" dirty="0" err="1"/>
              <a:t>технологій</a:t>
            </a:r>
            <a:r>
              <a:rPr lang="ru-RU" dirty="0"/>
              <a:t> та </a:t>
            </a:r>
            <a:r>
              <a:rPr lang="ru-RU" dirty="0" err="1"/>
              <a:t>обчистень</a:t>
            </a:r>
            <a:r>
              <a:rPr lang="ru-RU" dirty="0"/>
              <a:t>.</a:t>
            </a:r>
            <a:endParaRPr lang="uk-UA" dirty="0"/>
          </a:p>
        </p:txBody>
      </p:sp>
      <p:sp>
        <p:nvSpPr>
          <p:cNvPr id="3" name="Підзаголовок 2">
            <a:extLst>
              <a:ext uri="{FF2B5EF4-FFF2-40B4-BE49-F238E27FC236}">
                <a16:creationId xmlns:a16="http://schemas.microsoft.com/office/drawing/2014/main" id="{EEBD1D8B-FEBB-4CB7-8276-73BCC7ABCBCD}"/>
              </a:ext>
            </a:extLst>
          </p:cNvPr>
          <p:cNvSpPr>
            <a:spLocks noGrp="1"/>
          </p:cNvSpPr>
          <p:nvPr>
            <p:ph type="subTitle" idx="1"/>
          </p:nvPr>
        </p:nvSpPr>
        <p:spPr>
          <a:xfrm>
            <a:off x="1588655" y="3048001"/>
            <a:ext cx="9144000" cy="1655762"/>
          </a:xfrm>
        </p:spPr>
        <p:txBody>
          <a:bodyPr/>
          <a:lstStyle/>
          <a:p>
            <a:r>
              <a:rPr lang="ru-RU" dirty="0" err="1"/>
              <a:t>Лекція</a:t>
            </a:r>
            <a:r>
              <a:rPr lang="ru-RU" dirty="0"/>
              <a:t> 15</a:t>
            </a:r>
            <a:endParaRPr lang="uk-UA" dirty="0"/>
          </a:p>
        </p:txBody>
      </p:sp>
      <p:pic>
        <p:nvPicPr>
          <p:cNvPr id="4" name="Рисунок 3">
            <a:extLst>
              <a:ext uri="{FF2B5EF4-FFF2-40B4-BE49-F238E27FC236}">
                <a16:creationId xmlns:a16="http://schemas.microsoft.com/office/drawing/2014/main" id="{825753D9-7F52-4C53-A540-B60FFFE6677E}"/>
              </a:ext>
            </a:extLst>
          </p:cNvPr>
          <p:cNvPicPr>
            <a:picLocks noChangeAspect="1"/>
          </p:cNvPicPr>
          <p:nvPr/>
        </p:nvPicPr>
        <p:blipFill>
          <a:blip r:embed="rId2"/>
          <a:stretch>
            <a:fillRect/>
          </a:stretch>
        </p:blipFill>
        <p:spPr>
          <a:xfrm>
            <a:off x="4407202" y="3638147"/>
            <a:ext cx="3673158" cy="2629128"/>
          </a:xfrm>
          <a:prstGeom prst="rect">
            <a:avLst/>
          </a:prstGeom>
        </p:spPr>
      </p:pic>
    </p:spTree>
    <p:extLst>
      <p:ext uri="{BB962C8B-B14F-4D97-AF65-F5344CB8AC3E}">
        <p14:creationId xmlns:p14="http://schemas.microsoft.com/office/powerpoint/2010/main" val="712314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7831006-99CF-46D2-BB6C-1AC0E8E02A84}"/>
              </a:ext>
            </a:extLst>
          </p:cNvPr>
          <p:cNvSpPr>
            <a:spLocks noGrp="1"/>
          </p:cNvSpPr>
          <p:nvPr>
            <p:ph idx="1"/>
          </p:nvPr>
        </p:nvSpPr>
        <p:spPr>
          <a:xfrm>
            <a:off x="838200" y="554182"/>
            <a:ext cx="10515600" cy="5622781"/>
          </a:xfrm>
        </p:spPr>
        <p:txBody>
          <a:bodyPr>
            <a:normAutofit fontScale="85000" lnSpcReduction="10000"/>
          </a:bodyPr>
          <a:lstStyle/>
          <a:p>
            <a:pPr marL="0" indent="457200">
              <a:lnSpc>
                <a:spcPct val="110000"/>
              </a:lnSpc>
              <a:buNone/>
            </a:pPr>
            <a:r>
              <a:rPr lang="uk-UA" b="1" dirty="0"/>
              <a:t>Системи </a:t>
            </a:r>
            <a:r>
              <a:rPr lang="en-US" b="1" dirty="0"/>
              <a:t>SaaS </a:t>
            </a:r>
            <a:r>
              <a:rPr lang="uk-UA" b="1" dirty="0"/>
              <a:t>наділені деякими визначальними характеристиками: </a:t>
            </a:r>
          </a:p>
          <a:p>
            <a:pPr marL="0" indent="457200">
              <a:lnSpc>
                <a:spcPct val="110000"/>
              </a:lnSpc>
              <a:buNone/>
            </a:pPr>
            <a:r>
              <a:rPr lang="uk-UA" dirty="0"/>
              <a:t>- Доступність через </a:t>
            </a:r>
            <a:r>
              <a:rPr lang="en-US" dirty="0"/>
              <a:t>Web–</a:t>
            </a:r>
            <a:r>
              <a:rPr lang="uk-UA" dirty="0"/>
              <a:t>браузер. Програмне забезпечення типу </a:t>
            </a:r>
            <a:r>
              <a:rPr lang="en-US" dirty="0"/>
              <a:t>SaaS </a:t>
            </a:r>
            <a:r>
              <a:rPr lang="uk-UA" dirty="0"/>
              <a:t>не потребує встановлення жодних додаткових програм на комп’ютер користувача. Доступ до систем </a:t>
            </a:r>
            <a:r>
              <a:rPr lang="en-US" dirty="0"/>
              <a:t>SaaS </a:t>
            </a:r>
            <a:r>
              <a:rPr lang="uk-UA" dirty="0"/>
              <a:t>здійснюється через </a:t>
            </a:r>
            <a:r>
              <a:rPr lang="en-US" dirty="0"/>
              <a:t>Web-</a:t>
            </a:r>
            <a:r>
              <a:rPr lang="uk-UA" dirty="0"/>
              <a:t>браузер з використанням відкритих стандартів або універсальний плагін браузера. Хмарні обчислення та програмне забезпечення, яке є власністю певної компанії, не поєднуються між собою.</a:t>
            </a:r>
          </a:p>
          <a:p>
            <a:pPr marL="0" indent="457200">
              <a:lnSpc>
                <a:spcPct val="110000"/>
              </a:lnSpc>
              <a:buNone/>
            </a:pPr>
            <a:r>
              <a:rPr lang="uk-UA" dirty="0"/>
              <a:t> - Доступність за вимогою. За наявності облікового запису можна отримувати доступ до програмного забезпечення в будь-який момент та з будь-якої географічної точки земної кулі. </a:t>
            </a:r>
          </a:p>
          <a:p>
            <a:pPr marL="0" indent="457200">
              <a:lnSpc>
                <a:spcPct val="110000"/>
              </a:lnSpc>
              <a:buNone/>
            </a:pPr>
            <a:r>
              <a:rPr lang="uk-UA" dirty="0"/>
              <a:t>- Мінімальні вимоги до інфраструктури ІТ. Для конфігурування систем </a:t>
            </a:r>
            <a:r>
              <a:rPr lang="en-US" dirty="0"/>
              <a:t>SaaS </a:t>
            </a:r>
            <a:r>
              <a:rPr lang="uk-UA" dirty="0"/>
              <a:t>потрібен мінімальний рівень технічних знань (наприклад, для управління </a:t>
            </a:r>
            <a:r>
              <a:rPr lang="en-US" dirty="0"/>
              <a:t>DNS </a:t>
            </a:r>
            <a:r>
              <a:rPr lang="uk-UA" dirty="0"/>
              <a:t>в </a:t>
            </a:r>
            <a:r>
              <a:rPr lang="en-US" dirty="0"/>
              <a:t>Google Apps), </a:t>
            </a:r>
            <a:r>
              <a:rPr lang="uk-UA" dirty="0"/>
              <a:t>що не виходить за рамки, характерні для звичайного користувача. Висококваліфікований </a:t>
            </a:r>
            <a:r>
              <a:rPr lang="en-US" dirty="0"/>
              <a:t>IT-</a:t>
            </a:r>
            <a:r>
              <a:rPr lang="uk-UA" dirty="0"/>
              <a:t>адміністратор для цього не потрібний. </a:t>
            </a:r>
          </a:p>
        </p:txBody>
      </p:sp>
    </p:spTree>
    <p:extLst>
      <p:ext uri="{BB962C8B-B14F-4D97-AF65-F5344CB8AC3E}">
        <p14:creationId xmlns:p14="http://schemas.microsoft.com/office/powerpoint/2010/main" val="951635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8BF28FA-60CE-40FD-B4B7-7CB4242095D8}"/>
              </a:ext>
            </a:extLst>
          </p:cNvPr>
          <p:cNvSpPr>
            <a:spLocks noGrp="1"/>
          </p:cNvSpPr>
          <p:nvPr>
            <p:ph idx="1"/>
          </p:nvPr>
        </p:nvSpPr>
        <p:spPr>
          <a:xfrm>
            <a:off x="838200" y="785091"/>
            <a:ext cx="10515600" cy="5391872"/>
          </a:xfrm>
        </p:spPr>
        <p:txBody>
          <a:bodyPr>
            <a:normAutofit fontScale="62500" lnSpcReduction="20000"/>
          </a:bodyPr>
          <a:lstStyle/>
          <a:p>
            <a:pPr marL="0" indent="457200" algn="ctr">
              <a:lnSpc>
                <a:spcPct val="120000"/>
              </a:lnSpc>
              <a:buNone/>
            </a:pPr>
            <a:r>
              <a:rPr lang="uk-UA" b="1" dirty="0"/>
              <a:t>Безпека</a:t>
            </a:r>
          </a:p>
          <a:p>
            <a:pPr marL="0" indent="457200" algn="just">
              <a:lnSpc>
                <a:spcPct val="120000"/>
              </a:lnSpc>
              <a:buNone/>
            </a:pPr>
            <a:r>
              <a:rPr lang="uk-UA" dirty="0"/>
              <a:t>Експерти німецької компанії </a:t>
            </a:r>
            <a:r>
              <a:rPr lang="en-US" dirty="0"/>
              <a:t>G Data, </a:t>
            </a:r>
            <a:r>
              <a:rPr lang="uk-UA" dirty="0"/>
              <a:t>яка займається питаннями безпеки в Мережі, виявили новий спосіб проведення кібератак, що базується на розміщенні вірусного коду в "хмарному" сховищі даних. Наприклад, що розміщується в “хмарі” вірус можна використовуватиме перехоплення даних під час здійснення платіжних операцій через Інтернет. Завантажений з “хмари” код може вимагати від користувача повторне введення даних банківської картки або персональних даних, які в результаті виявляться в руках зловмисників.  На цьому принципі вже сьогодні засновані два троянські віруси, що діють: </a:t>
            </a:r>
            <a:r>
              <a:rPr lang="en-US" dirty="0"/>
              <a:t>Zeus </a:t>
            </a:r>
            <a:r>
              <a:rPr lang="uk-UA" dirty="0"/>
              <a:t>і </a:t>
            </a:r>
            <a:r>
              <a:rPr lang="en-US" dirty="0" err="1"/>
              <a:t>Ciavax</a:t>
            </a:r>
            <a:r>
              <a:rPr lang="en-US" dirty="0"/>
              <a:t>. "</a:t>
            </a:r>
            <a:r>
              <a:rPr lang="uk-UA" dirty="0"/>
              <a:t>Хмарні" віруси набагато важче виявити та проаналізувати, і ефективних засобів боротьби з ними поки що не розробили.</a:t>
            </a:r>
          </a:p>
          <a:p>
            <a:pPr marL="0" indent="457200" algn="just">
              <a:lnSpc>
                <a:spcPct val="120000"/>
              </a:lnSpc>
              <a:buNone/>
            </a:pPr>
            <a:r>
              <a:rPr lang="uk-UA" dirty="0"/>
              <a:t>Зазначимо, що найвідомішим випадком використання "хмарних" технологій як інструменту для злому стала серія кібератак на сайти великих американських банків, що мала місце у вересні 2012 року. Тоді було тимчасово заблоковано портали </a:t>
            </a:r>
            <a:r>
              <a:rPr lang="en-US" dirty="0"/>
              <a:t>Bank of America, Citigroup </a:t>
            </a:r>
            <a:r>
              <a:rPr lang="uk-UA" dirty="0"/>
              <a:t>та </a:t>
            </a:r>
            <a:r>
              <a:rPr lang="en-US" dirty="0"/>
              <a:t>Wells Fargo. </a:t>
            </a:r>
            <a:r>
              <a:rPr lang="uk-UA" dirty="0"/>
              <a:t>Атака здійснювалася через дата-центри "хмарних" </a:t>
            </a:r>
            <a:r>
              <a:rPr lang="uk-UA" dirty="0" err="1"/>
              <a:t>серверів.Раніше</a:t>
            </a:r>
            <a:r>
              <a:rPr lang="uk-UA" dirty="0"/>
              <a:t> ми писали, що експерт </a:t>
            </a:r>
            <a:r>
              <a:rPr lang="uk-UA" dirty="0" err="1"/>
              <a:t>Джейкоб</a:t>
            </a:r>
            <a:r>
              <a:rPr lang="uk-UA" dirty="0"/>
              <a:t> Вільямс (</a:t>
            </a:r>
            <a:r>
              <a:rPr lang="en-US" dirty="0"/>
              <a:t>Jacob Williams) </a:t>
            </a:r>
            <a:r>
              <a:rPr lang="uk-UA" dirty="0"/>
              <a:t>встановив ненадійність "хмарних" сховищ. Провівши кілька тестів на різних сервісах, він з'ясував, що всі тестові пакети легко проходили через будь-які системи захисту комп'ютера.</a:t>
            </a:r>
          </a:p>
          <a:p>
            <a:endParaRPr lang="uk-UA" dirty="0"/>
          </a:p>
        </p:txBody>
      </p:sp>
    </p:spTree>
    <p:extLst>
      <p:ext uri="{BB962C8B-B14F-4D97-AF65-F5344CB8AC3E}">
        <p14:creationId xmlns:p14="http://schemas.microsoft.com/office/powerpoint/2010/main" val="1024855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E9F3373-4C90-4044-B300-517DF4DB3B0B}"/>
              </a:ext>
            </a:extLst>
          </p:cNvPr>
          <p:cNvPicPr>
            <a:picLocks noChangeAspect="1"/>
          </p:cNvPicPr>
          <p:nvPr/>
        </p:nvPicPr>
        <p:blipFill>
          <a:blip r:embed="rId2"/>
          <a:stretch>
            <a:fillRect/>
          </a:stretch>
        </p:blipFill>
        <p:spPr>
          <a:xfrm>
            <a:off x="0" y="221673"/>
            <a:ext cx="12192000" cy="6465454"/>
          </a:xfrm>
          <a:prstGeom prst="rect">
            <a:avLst/>
          </a:prstGeom>
        </p:spPr>
      </p:pic>
    </p:spTree>
    <p:extLst>
      <p:ext uri="{BB962C8B-B14F-4D97-AF65-F5344CB8AC3E}">
        <p14:creationId xmlns:p14="http://schemas.microsoft.com/office/powerpoint/2010/main" val="1364719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D062D651-F19B-4389-AF56-E6B2D86E7595}"/>
              </a:ext>
            </a:extLst>
          </p:cNvPr>
          <p:cNvPicPr>
            <a:picLocks noGrp="1" noChangeAspect="1"/>
          </p:cNvPicPr>
          <p:nvPr>
            <p:ph idx="1"/>
          </p:nvPr>
        </p:nvPicPr>
        <p:blipFill>
          <a:blip r:embed="rId2"/>
          <a:stretch>
            <a:fillRect/>
          </a:stretch>
        </p:blipFill>
        <p:spPr>
          <a:xfrm>
            <a:off x="1062182" y="175492"/>
            <a:ext cx="10178473" cy="6548582"/>
          </a:xfrm>
          <a:prstGeom prst="rect">
            <a:avLst/>
          </a:prstGeom>
        </p:spPr>
      </p:pic>
    </p:spTree>
    <p:extLst>
      <p:ext uri="{BB962C8B-B14F-4D97-AF65-F5344CB8AC3E}">
        <p14:creationId xmlns:p14="http://schemas.microsoft.com/office/powerpoint/2010/main" val="3174819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1AD36860-4574-4680-9332-4228F31393B7}"/>
              </a:ext>
            </a:extLst>
          </p:cNvPr>
          <p:cNvPicPr>
            <a:picLocks noGrp="1" noChangeAspect="1"/>
          </p:cNvPicPr>
          <p:nvPr>
            <p:ph idx="1"/>
          </p:nvPr>
        </p:nvPicPr>
        <p:blipFill>
          <a:blip r:embed="rId2"/>
          <a:stretch>
            <a:fillRect/>
          </a:stretch>
        </p:blipFill>
        <p:spPr>
          <a:xfrm>
            <a:off x="1163782" y="341745"/>
            <a:ext cx="9088582" cy="6105237"/>
          </a:xfrm>
          <a:prstGeom prst="rect">
            <a:avLst/>
          </a:prstGeom>
        </p:spPr>
      </p:pic>
    </p:spTree>
    <p:extLst>
      <p:ext uri="{BB962C8B-B14F-4D97-AF65-F5344CB8AC3E}">
        <p14:creationId xmlns:p14="http://schemas.microsoft.com/office/powerpoint/2010/main" val="1552262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49607A1-8465-4810-B1F8-09D4190A1D9C}"/>
              </a:ext>
            </a:extLst>
          </p:cNvPr>
          <p:cNvPicPr>
            <a:picLocks noChangeAspect="1"/>
          </p:cNvPicPr>
          <p:nvPr/>
        </p:nvPicPr>
        <p:blipFill>
          <a:blip r:embed="rId2"/>
          <a:stretch>
            <a:fillRect/>
          </a:stretch>
        </p:blipFill>
        <p:spPr>
          <a:xfrm>
            <a:off x="942110" y="249382"/>
            <a:ext cx="10677236" cy="6132945"/>
          </a:xfrm>
          <a:prstGeom prst="rect">
            <a:avLst/>
          </a:prstGeom>
        </p:spPr>
      </p:pic>
    </p:spTree>
    <p:extLst>
      <p:ext uri="{BB962C8B-B14F-4D97-AF65-F5344CB8AC3E}">
        <p14:creationId xmlns:p14="http://schemas.microsoft.com/office/powerpoint/2010/main" val="1524321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E80CD3E-742D-4874-908C-A5C5BBE2728F}"/>
              </a:ext>
            </a:extLst>
          </p:cNvPr>
          <p:cNvSpPr>
            <a:spLocks noGrp="1"/>
          </p:cNvSpPr>
          <p:nvPr>
            <p:ph idx="1"/>
          </p:nvPr>
        </p:nvSpPr>
        <p:spPr>
          <a:xfrm>
            <a:off x="838200" y="1034473"/>
            <a:ext cx="10515600" cy="5142490"/>
          </a:xfrm>
        </p:spPr>
        <p:txBody>
          <a:bodyPr/>
          <a:lstStyle/>
          <a:p>
            <a:pPr marL="0" indent="0">
              <a:buNone/>
            </a:pPr>
            <a:r>
              <a:rPr lang="en-US" dirty="0"/>
              <a:t>https://www.imena.ua/blog/children-2018-will-never-experience/</a:t>
            </a:r>
            <a:endParaRPr lang="uk-UA" dirty="0"/>
          </a:p>
        </p:txBody>
      </p:sp>
    </p:spTree>
    <p:extLst>
      <p:ext uri="{BB962C8B-B14F-4D97-AF65-F5344CB8AC3E}">
        <p14:creationId xmlns:p14="http://schemas.microsoft.com/office/powerpoint/2010/main" val="948779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B7005A0-C39F-4D41-B229-C2C571DA37EA}"/>
              </a:ext>
            </a:extLst>
          </p:cNvPr>
          <p:cNvSpPr>
            <a:spLocks noGrp="1"/>
          </p:cNvSpPr>
          <p:nvPr>
            <p:ph idx="1"/>
          </p:nvPr>
        </p:nvSpPr>
        <p:spPr>
          <a:xfrm>
            <a:off x="838200" y="646545"/>
            <a:ext cx="10515600" cy="5530418"/>
          </a:xfrm>
        </p:spPr>
        <p:txBody>
          <a:bodyPr/>
          <a:lstStyle/>
          <a:p>
            <a:pPr marL="0" indent="0" algn="just">
              <a:buNone/>
            </a:pPr>
            <a:r>
              <a:rPr lang="uk-UA" dirty="0"/>
              <a:t>Хмарні сервіси здаються перспективною сферою – ними вже користується багато компаній різного типу. Крім того, немало підприємств потроху переводять бізнес-процеси у хмару або лише готуються до цього.</a:t>
            </a:r>
          </a:p>
          <a:p>
            <a:endParaRPr lang="uk-UA" dirty="0"/>
          </a:p>
        </p:txBody>
      </p:sp>
      <p:pic>
        <p:nvPicPr>
          <p:cNvPr id="4" name="Рисунок 3">
            <a:extLst>
              <a:ext uri="{FF2B5EF4-FFF2-40B4-BE49-F238E27FC236}">
                <a16:creationId xmlns:a16="http://schemas.microsoft.com/office/drawing/2014/main" id="{14328F2D-D204-43C8-8C95-11FFD5EAFEE6}"/>
              </a:ext>
            </a:extLst>
          </p:cNvPr>
          <p:cNvPicPr>
            <a:picLocks noChangeAspect="1"/>
          </p:cNvPicPr>
          <p:nvPr/>
        </p:nvPicPr>
        <p:blipFill>
          <a:blip r:embed="rId2"/>
          <a:stretch>
            <a:fillRect/>
          </a:stretch>
        </p:blipFill>
        <p:spPr>
          <a:xfrm>
            <a:off x="2834357" y="2722272"/>
            <a:ext cx="6523285" cy="3353091"/>
          </a:xfrm>
          <a:prstGeom prst="rect">
            <a:avLst/>
          </a:prstGeom>
        </p:spPr>
      </p:pic>
    </p:spTree>
    <p:extLst>
      <p:ext uri="{BB962C8B-B14F-4D97-AF65-F5344CB8AC3E}">
        <p14:creationId xmlns:p14="http://schemas.microsoft.com/office/powerpoint/2010/main" val="4127594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8B81A59-D3CE-45B4-BE02-EFFF544FF0C0}"/>
              </a:ext>
            </a:extLst>
          </p:cNvPr>
          <p:cNvSpPr>
            <a:spLocks noGrp="1"/>
          </p:cNvSpPr>
          <p:nvPr>
            <p:ph idx="1"/>
          </p:nvPr>
        </p:nvSpPr>
        <p:spPr>
          <a:xfrm>
            <a:off x="838200" y="461818"/>
            <a:ext cx="10515600" cy="5715145"/>
          </a:xfrm>
        </p:spPr>
        <p:txBody>
          <a:bodyPr>
            <a:normAutofit fontScale="92500" lnSpcReduction="10000"/>
          </a:bodyPr>
          <a:lstStyle/>
          <a:p>
            <a:pPr marL="0" indent="0" algn="ctr">
              <a:buNone/>
            </a:pPr>
            <a:r>
              <a:rPr lang="ru-RU" b="1" dirty="0" err="1"/>
              <a:t>Процесор</a:t>
            </a:r>
            <a:r>
              <a:rPr lang="ru-RU" dirty="0"/>
              <a:t> </a:t>
            </a:r>
            <a:r>
              <a:rPr lang="ru-RU" b="1" dirty="0"/>
              <a:t>з </a:t>
            </a:r>
            <a:r>
              <a:rPr lang="ru-RU" b="1" dirty="0" err="1"/>
              <a:t>розділенням</a:t>
            </a:r>
            <a:r>
              <a:rPr lang="ru-RU" b="1" dirty="0"/>
              <a:t> часу</a:t>
            </a:r>
          </a:p>
          <a:p>
            <a:pPr marL="0" indent="457200" algn="just">
              <a:lnSpc>
                <a:spcPct val="110000"/>
              </a:lnSpc>
              <a:buNone/>
            </a:pPr>
            <a:r>
              <a:rPr lang="ru-RU" dirty="0" err="1"/>
              <a:t>Хмарні</a:t>
            </a:r>
            <a:r>
              <a:rPr lang="ru-RU" dirty="0"/>
              <a:t> </a:t>
            </a:r>
            <a:r>
              <a:rPr lang="ru-RU" dirty="0" err="1"/>
              <a:t>технології</a:t>
            </a:r>
            <a:r>
              <a:rPr lang="ru-RU" dirty="0"/>
              <a:t> </a:t>
            </a:r>
            <a:r>
              <a:rPr lang="ru-RU" dirty="0" err="1"/>
              <a:t>зародилися</a:t>
            </a:r>
            <a:r>
              <a:rPr lang="ru-RU" dirty="0"/>
              <a:t> в </a:t>
            </a:r>
            <a:r>
              <a:rPr lang="ru-RU" b="1" dirty="0"/>
              <a:t>1950-х</a:t>
            </a:r>
            <a:r>
              <a:rPr lang="ru-RU" dirty="0"/>
              <a:t> роках, коли </a:t>
            </a:r>
            <a:r>
              <a:rPr lang="ru-RU" dirty="0" err="1"/>
              <a:t>вчені</a:t>
            </a:r>
            <a:r>
              <a:rPr lang="ru-RU" dirty="0"/>
              <a:t> </a:t>
            </a:r>
            <a:r>
              <a:rPr lang="ru-RU" dirty="0" err="1"/>
              <a:t>вперше</a:t>
            </a:r>
            <a:r>
              <a:rPr lang="ru-RU" dirty="0"/>
              <a:t> заговорили про </a:t>
            </a:r>
            <a:r>
              <a:rPr lang="ru-RU" dirty="0" err="1"/>
              <a:t>концепцію</a:t>
            </a:r>
            <a:r>
              <a:rPr lang="ru-RU" dirty="0"/>
              <a:t> </a:t>
            </a:r>
            <a:r>
              <a:rPr lang="ru-RU" dirty="0" err="1"/>
              <a:t>розділення</a:t>
            </a:r>
            <a:r>
              <a:rPr lang="ru-RU" dirty="0"/>
              <a:t> часу. </a:t>
            </a:r>
          </a:p>
          <a:p>
            <a:pPr marL="0" indent="457200" algn="just">
              <a:lnSpc>
                <a:spcPct val="110000"/>
              </a:lnSpc>
              <a:buNone/>
            </a:pPr>
            <a:r>
              <a:rPr lang="ru-RU" dirty="0" err="1"/>
              <a:t>Полягала</a:t>
            </a:r>
            <a:r>
              <a:rPr lang="ru-RU" dirty="0"/>
              <a:t> вона в </a:t>
            </a:r>
            <a:r>
              <a:rPr lang="ru-RU" dirty="0" err="1"/>
              <a:t>наступному</a:t>
            </a:r>
            <a:r>
              <a:rPr lang="ru-RU" dirty="0"/>
              <a:t>: </a:t>
            </a:r>
            <a:r>
              <a:rPr lang="ru-RU" dirty="0" err="1"/>
              <a:t>комп’ютери</a:t>
            </a:r>
            <a:r>
              <a:rPr lang="ru-RU" dirty="0"/>
              <a:t> </a:t>
            </a:r>
            <a:r>
              <a:rPr lang="ru-RU" dirty="0" err="1"/>
              <a:t>вартували</a:t>
            </a:r>
            <a:r>
              <a:rPr lang="ru-RU" dirty="0"/>
              <a:t> </a:t>
            </a:r>
            <a:r>
              <a:rPr lang="ru-RU" dirty="0" err="1"/>
              <a:t>надто</a:t>
            </a:r>
            <a:r>
              <a:rPr lang="ru-RU" dirty="0"/>
              <a:t> дорого, тому </a:t>
            </a:r>
            <a:r>
              <a:rPr lang="ru-RU" dirty="0" err="1"/>
              <a:t>придбати</a:t>
            </a:r>
            <a:r>
              <a:rPr lang="ru-RU" dirty="0"/>
              <a:t> </a:t>
            </a:r>
            <a:r>
              <a:rPr lang="ru-RU" dirty="0" err="1"/>
              <a:t>їх</a:t>
            </a:r>
            <a:r>
              <a:rPr lang="ru-RU" dirty="0"/>
              <a:t> </a:t>
            </a:r>
            <a:r>
              <a:rPr lang="ru-RU" dirty="0" err="1"/>
              <a:t>усім</a:t>
            </a:r>
            <a:r>
              <a:rPr lang="ru-RU" dirty="0"/>
              <a:t> </a:t>
            </a:r>
            <a:r>
              <a:rPr lang="ru-RU" dirty="0" err="1"/>
              <a:t>співробітникам</a:t>
            </a:r>
            <a:r>
              <a:rPr lang="ru-RU" dirty="0"/>
              <a:t> </a:t>
            </a:r>
            <a:r>
              <a:rPr lang="ru-RU" dirty="0" err="1"/>
              <a:t>було</a:t>
            </a:r>
            <a:r>
              <a:rPr lang="ru-RU" dirty="0"/>
              <a:t> </a:t>
            </a:r>
            <a:r>
              <a:rPr lang="ru-RU" dirty="0" err="1"/>
              <a:t>неможливо</a:t>
            </a:r>
            <a:r>
              <a:rPr lang="ru-RU" dirty="0"/>
              <a:t>, але </a:t>
            </a:r>
            <a:r>
              <a:rPr lang="ru-RU" dirty="0" err="1"/>
              <a:t>замість</a:t>
            </a:r>
            <a:r>
              <a:rPr lang="ru-RU" dirty="0"/>
              <a:t> </a:t>
            </a:r>
            <a:r>
              <a:rPr lang="ru-RU" dirty="0" err="1"/>
              <a:t>цього</a:t>
            </a:r>
            <a:r>
              <a:rPr lang="ru-RU" dirty="0"/>
              <a:t> </a:t>
            </a:r>
            <a:r>
              <a:rPr lang="ru-RU" dirty="0" err="1"/>
              <a:t>декілька</a:t>
            </a:r>
            <a:r>
              <a:rPr lang="ru-RU" dirty="0"/>
              <a:t> людей могли б разом </a:t>
            </a:r>
            <a:r>
              <a:rPr lang="ru-RU" dirty="0" err="1"/>
              <a:t>працювати</a:t>
            </a:r>
            <a:r>
              <a:rPr lang="ru-RU" dirty="0"/>
              <a:t> на одному </a:t>
            </a:r>
            <a:r>
              <a:rPr lang="ru-RU" dirty="0" err="1"/>
              <a:t>загальному</a:t>
            </a:r>
            <a:r>
              <a:rPr lang="ru-RU" dirty="0"/>
              <a:t> </a:t>
            </a:r>
            <a:r>
              <a:rPr lang="ru-RU" dirty="0" err="1"/>
              <a:t>процесору</a:t>
            </a:r>
            <a:r>
              <a:rPr lang="ru-RU" dirty="0"/>
              <a:t>. </a:t>
            </a:r>
            <a:r>
              <a:rPr lang="ru-RU" dirty="0" err="1"/>
              <a:t>Така</a:t>
            </a:r>
            <a:r>
              <a:rPr lang="ru-RU" dirty="0"/>
              <a:t> </a:t>
            </a:r>
            <a:r>
              <a:rPr lang="ru-RU" dirty="0" err="1"/>
              <a:t>ідея</a:t>
            </a:r>
            <a:r>
              <a:rPr lang="ru-RU" dirty="0"/>
              <a:t> </a:t>
            </a:r>
            <a:r>
              <a:rPr lang="ru-RU" dirty="0" err="1"/>
              <a:t>з’явилася</a:t>
            </a:r>
            <a:r>
              <a:rPr lang="ru-RU" dirty="0"/>
              <a:t> в </a:t>
            </a:r>
            <a:r>
              <a:rPr lang="ru-RU" b="1" dirty="0"/>
              <a:t>1954 </a:t>
            </a:r>
            <a:r>
              <a:rPr lang="ru-RU" dirty="0" err="1"/>
              <a:t>році</a:t>
            </a:r>
            <a:r>
              <a:rPr lang="ru-RU" dirty="0"/>
              <a:t> та </a:t>
            </a:r>
            <a:r>
              <a:rPr lang="ru-RU" dirty="0" err="1"/>
              <a:t>її</a:t>
            </a:r>
            <a:r>
              <a:rPr lang="ru-RU" dirty="0"/>
              <a:t> </a:t>
            </a:r>
            <a:r>
              <a:rPr lang="ru-RU" dirty="0" err="1"/>
              <a:t>реалізація</a:t>
            </a:r>
            <a:r>
              <a:rPr lang="ru-RU" dirty="0"/>
              <a:t> </a:t>
            </a:r>
            <a:r>
              <a:rPr lang="ru-RU" dirty="0" err="1"/>
              <a:t>розпочалась</a:t>
            </a:r>
            <a:r>
              <a:rPr lang="ru-RU" dirty="0"/>
              <a:t> в </a:t>
            </a:r>
            <a:r>
              <a:rPr lang="ru-RU" b="1" dirty="0"/>
              <a:t>1959 </a:t>
            </a:r>
            <a:r>
              <a:rPr lang="ru-RU" dirty="0" err="1"/>
              <a:t>році</a:t>
            </a:r>
            <a:r>
              <a:rPr lang="ru-RU" dirty="0"/>
              <a:t>, а перше </a:t>
            </a:r>
            <a:r>
              <a:rPr lang="ru-RU" dirty="0" err="1"/>
              <a:t>комерційне</a:t>
            </a:r>
            <a:r>
              <a:rPr lang="ru-RU" dirty="0"/>
              <a:t> </a:t>
            </a:r>
            <a:r>
              <a:rPr lang="ru-RU" dirty="0" err="1"/>
              <a:t>рішення</a:t>
            </a:r>
            <a:r>
              <a:rPr lang="ru-RU" dirty="0"/>
              <a:t> </a:t>
            </a:r>
            <a:r>
              <a:rPr lang="ru-RU" dirty="0" err="1"/>
              <a:t>було</a:t>
            </a:r>
            <a:r>
              <a:rPr lang="ru-RU" dirty="0"/>
              <a:t> </a:t>
            </a:r>
            <a:r>
              <a:rPr lang="ru-RU" dirty="0" err="1"/>
              <a:t>випущено</a:t>
            </a:r>
            <a:r>
              <a:rPr lang="ru-RU" dirty="0"/>
              <a:t> в </a:t>
            </a:r>
            <a:r>
              <a:rPr lang="ru-RU" b="1" dirty="0"/>
              <a:t>1964</a:t>
            </a:r>
            <a:r>
              <a:rPr lang="ru-RU" dirty="0"/>
              <a:t> </a:t>
            </a:r>
            <a:r>
              <a:rPr lang="ru-RU" dirty="0" err="1"/>
              <a:t>році</a:t>
            </a:r>
            <a:r>
              <a:rPr lang="ru-RU" dirty="0"/>
              <a:t>.</a:t>
            </a:r>
          </a:p>
          <a:p>
            <a:pPr marL="0" indent="457200" algn="just">
              <a:lnSpc>
                <a:spcPct val="110000"/>
              </a:lnSpc>
              <a:buNone/>
            </a:pPr>
            <a:r>
              <a:rPr lang="ru-RU" dirty="0" err="1"/>
              <a:t>Відношення</a:t>
            </a:r>
            <a:r>
              <a:rPr lang="ru-RU" dirty="0"/>
              <a:t> до </a:t>
            </a:r>
            <a:r>
              <a:rPr lang="ru-RU" dirty="0" err="1"/>
              <a:t>обчислювальної</a:t>
            </a:r>
            <a:r>
              <a:rPr lang="ru-RU" dirty="0"/>
              <a:t> </a:t>
            </a:r>
            <a:r>
              <a:rPr lang="ru-RU" dirty="0" err="1"/>
              <a:t>потужності</a:t>
            </a:r>
            <a:r>
              <a:rPr lang="ru-RU" dirty="0"/>
              <a:t> як до ресурсу, </a:t>
            </a:r>
            <a:r>
              <a:rPr lang="ru-RU" dirty="0" err="1"/>
              <a:t>подібному</a:t>
            </a:r>
            <a:r>
              <a:rPr lang="ru-RU" dirty="0"/>
              <a:t> до </a:t>
            </a:r>
            <a:r>
              <a:rPr lang="ru-RU" dirty="0" err="1"/>
              <a:t>електрики</a:t>
            </a:r>
            <a:r>
              <a:rPr lang="ru-RU" dirty="0"/>
              <a:t> та води, привело до </a:t>
            </a:r>
            <a:r>
              <a:rPr lang="ru-RU" dirty="0" err="1"/>
              <a:t>появи</a:t>
            </a:r>
            <a:r>
              <a:rPr lang="ru-RU" dirty="0"/>
              <a:t> </a:t>
            </a:r>
            <a:r>
              <a:rPr lang="ru-RU" dirty="0" err="1"/>
              <a:t>комп’ютерного</a:t>
            </a:r>
            <a:r>
              <a:rPr lang="ru-RU" dirty="0"/>
              <a:t> бюро, де </a:t>
            </a:r>
            <a:r>
              <a:rPr lang="ru-RU" dirty="0" err="1"/>
              <a:t>клієнти</a:t>
            </a:r>
            <a:r>
              <a:rPr lang="ru-RU" dirty="0"/>
              <a:t> могли </a:t>
            </a:r>
            <a:r>
              <a:rPr lang="ru-RU" dirty="0" err="1"/>
              <a:t>придбати</a:t>
            </a:r>
            <a:r>
              <a:rPr lang="ru-RU" dirty="0"/>
              <a:t> </a:t>
            </a:r>
            <a:r>
              <a:rPr lang="ru-RU" dirty="0" err="1"/>
              <a:t>необхідний</a:t>
            </a:r>
            <a:r>
              <a:rPr lang="ru-RU" dirty="0"/>
              <a:t> </a:t>
            </a:r>
            <a:r>
              <a:rPr lang="ru-RU" dirty="0" err="1"/>
              <a:t>об’єм</a:t>
            </a:r>
            <a:r>
              <a:rPr lang="ru-RU" dirty="0"/>
              <a:t> </a:t>
            </a:r>
            <a:r>
              <a:rPr lang="ru-RU" dirty="0" err="1"/>
              <a:t>потужності</a:t>
            </a:r>
            <a:r>
              <a:rPr lang="ru-RU" dirty="0"/>
              <a:t> для </a:t>
            </a:r>
            <a:r>
              <a:rPr lang="ru-RU" dirty="0" err="1"/>
              <a:t>виконання</a:t>
            </a:r>
            <a:r>
              <a:rPr lang="ru-RU" dirty="0"/>
              <a:t> </a:t>
            </a:r>
            <a:r>
              <a:rPr lang="ru-RU" dirty="0" err="1"/>
              <a:t>розрахунків</a:t>
            </a:r>
            <a:r>
              <a:rPr lang="ru-RU" dirty="0"/>
              <a:t>. </a:t>
            </a:r>
            <a:r>
              <a:rPr lang="ru-RU" dirty="0" err="1"/>
              <a:t>Ця</a:t>
            </a:r>
            <a:r>
              <a:rPr lang="ru-RU" dirty="0"/>
              <a:t> модель </a:t>
            </a:r>
            <a:r>
              <a:rPr lang="ru-RU" dirty="0" err="1"/>
              <a:t>функціонувала</a:t>
            </a:r>
            <a:r>
              <a:rPr lang="ru-RU" dirty="0"/>
              <a:t> </a:t>
            </a:r>
            <a:r>
              <a:rPr lang="ru-RU" b="1" dirty="0"/>
              <a:t>до 1980-х </a:t>
            </a:r>
            <a:r>
              <a:rPr lang="ru-RU" dirty="0" err="1"/>
              <a:t>років</a:t>
            </a:r>
            <a:r>
              <a:rPr lang="ru-RU" dirty="0"/>
              <a:t> – </a:t>
            </a:r>
            <a:r>
              <a:rPr lang="ru-RU" dirty="0" err="1"/>
              <a:t>тоді</a:t>
            </a:r>
            <a:r>
              <a:rPr lang="ru-RU" dirty="0"/>
              <a:t> </a:t>
            </a:r>
            <a:r>
              <a:rPr lang="ru-RU" dirty="0" err="1"/>
              <a:t>з’явилися</a:t>
            </a:r>
            <a:r>
              <a:rPr lang="ru-RU" dirty="0"/>
              <a:t> </a:t>
            </a:r>
            <a:r>
              <a:rPr lang="ru-RU" dirty="0" err="1"/>
              <a:t>персональні</a:t>
            </a:r>
            <a:r>
              <a:rPr lang="ru-RU" dirty="0"/>
              <a:t> </a:t>
            </a:r>
            <a:r>
              <a:rPr lang="ru-RU" dirty="0" err="1"/>
              <a:t>комп’ютери</a:t>
            </a:r>
            <a:r>
              <a:rPr lang="ru-RU" dirty="0"/>
              <a:t>, </a:t>
            </a:r>
            <a:r>
              <a:rPr lang="ru-RU" dirty="0" err="1"/>
              <a:t>після</a:t>
            </a:r>
            <a:r>
              <a:rPr lang="ru-RU" dirty="0"/>
              <a:t> </a:t>
            </a:r>
            <a:r>
              <a:rPr lang="ru-RU" dirty="0" err="1"/>
              <a:t>чого</a:t>
            </a:r>
            <a:r>
              <a:rPr lang="ru-RU" dirty="0"/>
              <a:t> вона </a:t>
            </a:r>
            <a:r>
              <a:rPr lang="ru-RU" dirty="0" err="1"/>
              <a:t>втратила</a:t>
            </a:r>
            <a:r>
              <a:rPr lang="ru-RU" dirty="0"/>
              <a:t> свою </a:t>
            </a:r>
            <a:r>
              <a:rPr lang="ru-RU" dirty="0" err="1"/>
              <a:t>актуальність</a:t>
            </a:r>
            <a:r>
              <a:rPr lang="ru-RU" dirty="0"/>
              <a:t>.</a:t>
            </a:r>
          </a:p>
          <a:p>
            <a:endParaRPr lang="uk-UA" dirty="0"/>
          </a:p>
        </p:txBody>
      </p:sp>
    </p:spTree>
    <p:extLst>
      <p:ext uri="{BB962C8B-B14F-4D97-AF65-F5344CB8AC3E}">
        <p14:creationId xmlns:p14="http://schemas.microsoft.com/office/powerpoint/2010/main" val="1917585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7892CC8-56E8-4044-A201-725EF284F6A9}"/>
              </a:ext>
            </a:extLst>
          </p:cNvPr>
          <p:cNvSpPr>
            <a:spLocks noGrp="1"/>
          </p:cNvSpPr>
          <p:nvPr>
            <p:ph idx="1"/>
          </p:nvPr>
        </p:nvSpPr>
        <p:spPr>
          <a:xfrm>
            <a:off x="838200" y="415636"/>
            <a:ext cx="10515600" cy="5761328"/>
          </a:xfrm>
        </p:spPr>
        <p:txBody>
          <a:bodyPr>
            <a:normAutofit fontScale="77500" lnSpcReduction="20000"/>
          </a:bodyPr>
          <a:lstStyle/>
          <a:p>
            <a:pPr marL="0" indent="457200" algn="ctr">
              <a:lnSpc>
                <a:spcPct val="120000"/>
              </a:lnSpc>
              <a:buNone/>
            </a:pPr>
            <a:r>
              <a:rPr lang="uk-UA" b="1" dirty="0"/>
              <a:t>Глобальна мережа</a:t>
            </a:r>
          </a:p>
          <a:p>
            <a:pPr marL="0" indent="457200" algn="just">
              <a:lnSpc>
                <a:spcPct val="120000"/>
              </a:lnSpc>
              <a:buNone/>
            </a:pPr>
            <a:r>
              <a:rPr lang="uk-UA" dirty="0"/>
              <a:t>Другим важливим фактором, що вплинув на сучасні хмарні сервіси, стала можливість підключення до глобальної мережі. Це основний принцип технології: користувачі повинні мати доступ до сервісу з будь-якого куточку світу.</a:t>
            </a:r>
          </a:p>
          <a:p>
            <a:pPr marL="0" indent="457200" algn="just">
              <a:lnSpc>
                <a:spcPct val="120000"/>
              </a:lnSpc>
              <a:buNone/>
            </a:pPr>
            <a:r>
              <a:rPr lang="uk-UA" dirty="0"/>
              <a:t>Перші процесори та їх користувачі, як правило, знаходилися в одній будівлі. Локальні мережі працювали в США вже з кінця </a:t>
            </a:r>
            <a:r>
              <a:rPr lang="uk-UA" b="1" dirty="0"/>
              <a:t>1950-х</a:t>
            </a:r>
            <a:r>
              <a:rPr lang="uk-UA" dirty="0"/>
              <a:t> років, а вже через 10 років вчений Джозеф Карл </a:t>
            </a:r>
            <a:r>
              <a:rPr lang="uk-UA" dirty="0" err="1"/>
              <a:t>Робнет</a:t>
            </a:r>
            <a:r>
              <a:rPr lang="uk-UA" dirty="0"/>
              <a:t> </a:t>
            </a:r>
            <a:r>
              <a:rPr lang="uk-UA" dirty="0" err="1"/>
              <a:t>Ліклайдер</a:t>
            </a:r>
            <a:r>
              <a:rPr lang="uk-UA" dirty="0"/>
              <a:t> (</a:t>
            </a:r>
            <a:r>
              <a:rPr lang="en-US" dirty="0"/>
              <a:t>Joseph Carl </a:t>
            </a:r>
            <a:r>
              <a:rPr lang="en-US" dirty="0" err="1"/>
              <a:t>Robnett</a:t>
            </a:r>
            <a:r>
              <a:rPr lang="en-US" dirty="0"/>
              <a:t> </a:t>
            </a:r>
            <a:r>
              <a:rPr lang="en-US" dirty="0" err="1"/>
              <a:t>Licklider</a:t>
            </a:r>
            <a:r>
              <a:rPr lang="en-US" dirty="0"/>
              <a:t>) </a:t>
            </a:r>
            <a:r>
              <a:rPr lang="uk-UA" dirty="0"/>
              <a:t>запропонував створити з обчислювальних центрів глобальну мережу. В </a:t>
            </a:r>
            <a:r>
              <a:rPr lang="uk-UA" b="1" dirty="0"/>
              <a:t>1962</a:t>
            </a:r>
            <a:r>
              <a:rPr lang="uk-UA" dirty="0"/>
              <a:t> році науковець очолив проект по створенню мережі Міністерства оборони США, гірського комплексу </a:t>
            </a:r>
            <a:r>
              <a:rPr lang="uk-UA" dirty="0" err="1"/>
              <a:t>Шайенн</a:t>
            </a:r>
            <a:r>
              <a:rPr lang="uk-UA" dirty="0"/>
              <a:t> (бункер в Колорадо) та Стратегічного командування ВВС США.</a:t>
            </a:r>
          </a:p>
          <a:p>
            <a:pPr marL="0" indent="457200" algn="just">
              <a:lnSpc>
                <a:spcPct val="120000"/>
              </a:lnSpc>
              <a:buNone/>
            </a:pPr>
            <a:r>
              <a:rPr lang="uk-UA" dirty="0"/>
              <a:t>У </a:t>
            </a:r>
            <a:r>
              <a:rPr lang="uk-UA" b="1" dirty="0"/>
              <a:t>1966 </a:t>
            </a:r>
            <a:r>
              <a:rPr lang="uk-UA" dirty="0"/>
              <a:t>році почався розвиток </a:t>
            </a:r>
            <a:r>
              <a:rPr lang="en-US" dirty="0"/>
              <a:t>ARPANET, </a:t>
            </a:r>
            <a:r>
              <a:rPr lang="uk-UA" dirty="0"/>
              <a:t>найбільшого проекту, ядро якого на початку </a:t>
            </a:r>
            <a:r>
              <a:rPr lang="uk-UA" b="1" dirty="0"/>
              <a:t>1990-</a:t>
            </a:r>
            <a:r>
              <a:rPr lang="uk-UA" dirty="0"/>
              <a:t>х еволюціонувало в сучасний інтернет. Нова мережа розвивалась, сервіси, які в ній були доступні залучали все більше людей, а відповідно, вимагали все більше обчислювальної потужності. Історія вийшла на друге коло.</a:t>
            </a:r>
          </a:p>
          <a:p>
            <a:endParaRPr lang="uk-UA" dirty="0"/>
          </a:p>
        </p:txBody>
      </p:sp>
    </p:spTree>
    <p:extLst>
      <p:ext uri="{BB962C8B-B14F-4D97-AF65-F5344CB8AC3E}">
        <p14:creationId xmlns:p14="http://schemas.microsoft.com/office/powerpoint/2010/main" val="1770950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2E96974-5302-4EEB-BDD8-A33188458524}"/>
              </a:ext>
            </a:extLst>
          </p:cNvPr>
          <p:cNvSpPr>
            <a:spLocks noGrp="1"/>
          </p:cNvSpPr>
          <p:nvPr>
            <p:ph idx="1"/>
          </p:nvPr>
        </p:nvSpPr>
        <p:spPr>
          <a:xfrm>
            <a:off x="838200" y="563418"/>
            <a:ext cx="10515600" cy="5613545"/>
          </a:xfrm>
        </p:spPr>
        <p:txBody>
          <a:bodyPr/>
          <a:lstStyle/>
          <a:p>
            <a:pPr marL="0" indent="457200" algn="ctr">
              <a:lnSpc>
                <a:spcPct val="100000"/>
              </a:lnSpc>
              <a:buNone/>
            </a:pPr>
            <a:r>
              <a:rPr lang="uk-UA" b="1" dirty="0"/>
              <a:t>Віртуальні машини</a:t>
            </a:r>
          </a:p>
          <a:p>
            <a:pPr marL="0" indent="457200" algn="just">
              <a:lnSpc>
                <a:spcPct val="100000"/>
              </a:lnSpc>
              <a:buNone/>
            </a:pPr>
            <a:r>
              <a:rPr lang="uk-UA" dirty="0"/>
              <a:t>Третій значний фактор в історії хмарних сервісів стала віртуалізація. Користувачам необхідні були цифрові системи, котрі не залежать від конкретного інструментарію та дозволяють починати та закінчувати роботу у будь-який момент.</a:t>
            </a:r>
          </a:p>
          <a:p>
            <a:pPr marL="0" indent="457200" algn="just">
              <a:lnSpc>
                <a:spcPct val="100000"/>
              </a:lnSpc>
              <a:buNone/>
            </a:pPr>
            <a:r>
              <a:rPr lang="uk-UA" dirty="0"/>
              <a:t>Вперше таку концепцію експериментально запровадили ще в </a:t>
            </a:r>
            <a:r>
              <a:rPr lang="uk-UA" b="1" dirty="0"/>
              <a:t>1966 </a:t>
            </a:r>
            <a:r>
              <a:rPr lang="uk-UA" dirty="0"/>
              <a:t>році, а комерційний варіант з’явився в </a:t>
            </a:r>
            <a:r>
              <a:rPr lang="uk-UA" b="1" dirty="0"/>
              <a:t>1972 </a:t>
            </a:r>
            <a:r>
              <a:rPr lang="uk-UA" dirty="0"/>
              <a:t>році, його представила компанія </a:t>
            </a:r>
            <a:r>
              <a:rPr lang="en-US" dirty="0"/>
              <a:t>IBM. </a:t>
            </a:r>
            <a:r>
              <a:rPr lang="uk-UA" dirty="0"/>
              <a:t>Сучасні функції віртуалізації х86 були додані до лінійки процесорів </a:t>
            </a:r>
            <a:r>
              <a:rPr lang="en-US" dirty="0"/>
              <a:t>Intel </a:t>
            </a:r>
            <a:r>
              <a:rPr lang="uk-UA" dirty="0"/>
              <a:t>у 2005 році (</a:t>
            </a:r>
            <a:r>
              <a:rPr lang="en-US" dirty="0"/>
              <a:t>VT-x) </a:t>
            </a:r>
            <a:r>
              <a:rPr lang="uk-UA" dirty="0"/>
              <a:t>та до процесорів </a:t>
            </a:r>
            <a:r>
              <a:rPr lang="en-US" dirty="0"/>
              <a:t>AMD </a:t>
            </a:r>
            <a:r>
              <a:rPr lang="uk-UA" dirty="0"/>
              <a:t>у 2006 році (</a:t>
            </a:r>
            <a:r>
              <a:rPr lang="en-US" dirty="0"/>
              <a:t>AMD-V).</a:t>
            </a:r>
          </a:p>
          <a:p>
            <a:endParaRPr lang="uk-UA" dirty="0"/>
          </a:p>
        </p:txBody>
      </p:sp>
    </p:spTree>
    <p:extLst>
      <p:ext uri="{BB962C8B-B14F-4D97-AF65-F5344CB8AC3E}">
        <p14:creationId xmlns:p14="http://schemas.microsoft.com/office/powerpoint/2010/main" val="3315377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F922FFC-93B8-4261-A766-F1145A1E9F7F}"/>
              </a:ext>
            </a:extLst>
          </p:cNvPr>
          <p:cNvSpPr>
            <a:spLocks noGrp="1"/>
          </p:cNvSpPr>
          <p:nvPr>
            <p:ph idx="1"/>
          </p:nvPr>
        </p:nvSpPr>
        <p:spPr>
          <a:xfrm>
            <a:off x="838200" y="618836"/>
            <a:ext cx="10515600" cy="5558127"/>
          </a:xfrm>
        </p:spPr>
        <p:txBody>
          <a:bodyPr>
            <a:normAutofit fontScale="70000" lnSpcReduction="20000"/>
          </a:bodyPr>
          <a:lstStyle/>
          <a:p>
            <a:pPr indent="0" algn="ctr">
              <a:lnSpc>
                <a:spcPct val="120000"/>
              </a:lnSpc>
              <a:buNone/>
            </a:pPr>
            <a:r>
              <a:rPr lang="uk-UA" b="1" dirty="0"/>
              <a:t>Майже як хмара</a:t>
            </a:r>
          </a:p>
          <a:p>
            <a:pPr indent="457200" algn="just">
              <a:lnSpc>
                <a:spcPct val="120000"/>
              </a:lnSpc>
              <a:buNone/>
            </a:pPr>
            <a:r>
              <a:rPr lang="uk-UA" dirty="0"/>
              <a:t>Складно сказати, хто і коли увів термін «хмара». З розвитком інтернету стали популярні онлайн-сервіси. Їх стали називати </a:t>
            </a:r>
            <a:r>
              <a:rPr lang="en-US" dirty="0"/>
              <a:t>SaaS (Software as a Service — «</a:t>
            </a:r>
            <a:r>
              <a:rPr lang="uk-UA" dirty="0"/>
              <a:t>програмне забезпечення як послуга»), аби відрізнити від </a:t>
            </a:r>
            <a:r>
              <a:rPr lang="uk-UA" dirty="0" err="1"/>
              <a:t>десктопних</a:t>
            </a:r>
            <a:r>
              <a:rPr lang="uk-UA" dirty="0"/>
              <a:t> версій, які потрібно встановлювати на комп’ютер.</a:t>
            </a:r>
          </a:p>
          <a:p>
            <a:pPr indent="457200" algn="just">
              <a:lnSpc>
                <a:spcPct val="120000"/>
              </a:lnSpc>
              <a:buNone/>
            </a:pPr>
            <a:r>
              <a:rPr lang="uk-UA" dirty="0"/>
              <a:t>У інтернет ажіотажу було 2 важливих наслідки. По-перше, швидко зросла кількість розробників, тому потрібно було б спростити процес розміщення нових програм. Так народилась ідея </a:t>
            </a:r>
            <a:r>
              <a:rPr lang="en-US" dirty="0"/>
              <a:t>PaaS (Platform as a Service — «</a:t>
            </a:r>
            <a:r>
              <a:rPr lang="uk-UA" dirty="0"/>
              <a:t>платформа як послуга»). Першим таким сервісом став </a:t>
            </a:r>
            <a:r>
              <a:rPr lang="en-US" dirty="0" err="1"/>
              <a:t>Zimki</a:t>
            </a:r>
            <a:r>
              <a:rPr lang="en-US" dirty="0"/>
              <a:t>, </a:t>
            </a:r>
            <a:r>
              <a:rPr lang="uk-UA" dirty="0"/>
              <a:t>запущений у </a:t>
            </a:r>
            <a:r>
              <a:rPr lang="uk-UA" b="1" dirty="0"/>
              <a:t>2006</a:t>
            </a:r>
            <a:r>
              <a:rPr lang="uk-UA" dirty="0"/>
              <a:t> році. У </a:t>
            </a:r>
            <a:r>
              <a:rPr lang="uk-UA" b="1" dirty="0"/>
              <a:t>2008 </a:t>
            </a:r>
            <a:r>
              <a:rPr lang="uk-UA" dirty="0"/>
              <a:t>році </a:t>
            </a:r>
            <a:r>
              <a:rPr lang="en-US" dirty="0"/>
              <a:t>Google </a:t>
            </a:r>
            <a:r>
              <a:rPr lang="uk-UA" dirty="0"/>
              <a:t>представила на розсуд </a:t>
            </a:r>
            <a:r>
              <a:rPr lang="en-US" dirty="0"/>
              <a:t>App Engine, </a:t>
            </a:r>
            <a:r>
              <a:rPr lang="uk-UA" dirty="0"/>
              <a:t>який вже пізніше став хмарною платформою </a:t>
            </a:r>
            <a:r>
              <a:rPr lang="en-US" dirty="0"/>
              <a:t>Google.</a:t>
            </a:r>
          </a:p>
          <a:p>
            <a:pPr indent="457200" algn="just">
              <a:lnSpc>
                <a:spcPct val="120000"/>
              </a:lnSpc>
              <a:buNone/>
            </a:pPr>
            <a:r>
              <a:rPr lang="uk-UA" dirty="0"/>
              <a:t>По-друге, декотрі інтернет-компанії стали дуже великими та потребували велику кількість обчислювальних </a:t>
            </a:r>
            <a:r>
              <a:rPr lang="uk-UA" dirty="0" err="1"/>
              <a:t>потужностей</a:t>
            </a:r>
            <a:r>
              <a:rPr lang="uk-UA" dirty="0"/>
              <a:t>. Вони були потрібні їм лише в певні моменти, наприклад, інтернет-магазинам під час </a:t>
            </a:r>
            <a:r>
              <a:rPr lang="uk-UA" dirty="0" err="1"/>
              <a:t>розпродажів</a:t>
            </a:r>
            <a:r>
              <a:rPr lang="uk-UA" dirty="0"/>
              <a:t> у «чорну п’ятницю». Але більшу частину часу весь об’єм </a:t>
            </a:r>
            <a:r>
              <a:rPr lang="uk-UA" dirty="0" err="1"/>
              <a:t>потужностей</a:t>
            </a:r>
            <a:r>
              <a:rPr lang="uk-UA" dirty="0"/>
              <a:t> був не потрібний, та бізнес став передавати їх третім особам – це привело до створення </a:t>
            </a:r>
            <a:r>
              <a:rPr lang="en-US" dirty="0"/>
              <a:t>IaaS (Infrastructure as a Service — «</a:t>
            </a:r>
            <a:r>
              <a:rPr lang="uk-UA" dirty="0"/>
              <a:t>інфраструктура як послуга»).</a:t>
            </a:r>
          </a:p>
          <a:p>
            <a:endParaRPr lang="uk-UA" dirty="0"/>
          </a:p>
        </p:txBody>
      </p:sp>
    </p:spTree>
    <p:extLst>
      <p:ext uri="{BB962C8B-B14F-4D97-AF65-F5344CB8AC3E}">
        <p14:creationId xmlns:p14="http://schemas.microsoft.com/office/powerpoint/2010/main" val="3729121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FA42320E-5DB2-4B8A-A685-6ED9E916AD44}"/>
              </a:ext>
            </a:extLst>
          </p:cNvPr>
          <p:cNvPicPr>
            <a:picLocks noGrp="1" noChangeAspect="1"/>
          </p:cNvPicPr>
          <p:nvPr>
            <p:ph idx="1"/>
          </p:nvPr>
        </p:nvPicPr>
        <p:blipFill>
          <a:blip r:embed="rId2"/>
          <a:stretch>
            <a:fillRect/>
          </a:stretch>
        </p:blipFill>
        <p:spPr>
          <a:xfrm>
            <a:off x="1246910" y="424873"/>
            <a:ext cx="10335490" cy="6022109"/>
          </a:xfrm>
          <a:prstGeom prst="rect">
            <a:avLst/>
          </a:prstGeom>
        </p:spPr>
      </p:pic>
    </p:spTree>
    <p:extLst>
      <p:ext uri="{BB962C8B-B14F-4D97-AF65-F5344CB8AC3E}">
        <p14:creationId xmlns:p14="http://schemas.microsoft.com/office/powerpoint/2010/main" val="3088627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4ECE598-4516-4389-A5B3-5311CCFB9EB4}"/>
              </a:ext>
            </a:extLst>
          </p:cNvPr>
          <p:cNvSpPr>
            <a:spLocks noGrp="1"/>
          </p:cNvSpPr>
          <p:nvPr>
            <p:ph idx="1"/>
          </p:nvPr>
        </p:nvSpPr>
        <p:spPr>
          <a:xfrm>
            <a:off x="838200" y="369455"/>
            <a:ext cx="10515600" cy="5807508"/>
          </a:xfrm>
        </p:spPr>
        <p:txBody>
          <a:bodyPr>
            <a:normAutofit fontScale="70000" lnSpcReduction="20000"/>
          </a:bodyPr>
          <a:lstStyle/>
          <a:p>
            <a:pPr marL="0" indent="457200" algn="ctr">
              <a:lnSpc>
                <a:spcPct val="120000"/>
              </a:lnSpc>
              <a:buNone/>
            </a:pPr>
            <a:r>
              <a:rPr lang="uk-UA" dirty="0"/>
              <a:t>Справжня хмара</a:t>
            </a:r>
          </a:p>
          <a:p>
            <a:pPr marL="0" indent="457200" algn="just">
              <a:lnSpc>
                <a:spcPct val="120000"/>
              </a:lnSpc>
              <a:buNone/>
            </a:pPr>
            <a:r>
              <a:rPr lang="en-US" dirty="0"/>
              <a:t>Amazon Web Services </a:t>
            </a:r>
            <a:r>
              <a:rPr lang="uk-UA" dirty="0"/>
              <a:t>став першим </a:t>
            </a:r>
            <a:r>
              <a:rPr lang="en-US" dirty="0"/>
              <a:t>IaaS-</a:t>
            </a:r>
            <a:r>
              <a:rPr lang="uk-UA" dirty="0"/>
              <a:t>сервісом, або хмарою у сьогоденному розумінні. </a:t>
            </a:r>
            <a:r>
              <a:rPr lang="en-US" dirty="0"/>
              <a:t>Microsoft </a:t>
            </a:r>
            <a:r>
              <a:rPr lang="uk-UA" dirty="0"/>
              <a:t>запустила подібний сервіс </a:t>
            </a:r>
            <a:r>
              <a:rPr lang="en-US" dirty="0"/>
              <a:t>Azure </a:t>
            </a:r>
            <a:r>
              <a:rPr lang="uk-UA" dirty="0"/>
              <a:t>у </a:t>
            </a:r>
            <a:r>
              <a:rPr lang="uk-UA" b="1" dirty="0"/>
              <a:t>2010 </a:t>
            </a:r>
            <a:r>
              <a:rPr lang="uk-UA" dirty="0"/>
              <a:t>році, а </a:t>
            </a:r>
            <a:r>
              <a:rPr lang="en-US" dirty="0"/>
              <a:t>Google — Google Compute Engine </a:t>
            </a:r>
            <a:r>
              <a:rPr lang="uk-UA" dirty="0"/>
              <a:t>у </a:t>
            </a:r>
            <a:r>
              <a:rPr lang="uk-UA" b="1" dirty="0"/>
              <a:t>2012</a:t>
            </a:r>
            <a:r>
              <a:rPr lang="uk-UA" dirty="0"/>
              <a:t> році. Інші компанії незабаром зрозуміли потенціал хмарних технологій та приєдналися до перегонів, але </a:t>
            </a:r>
            <a:r>
              <a:rPr lang="en-US" dirty="0"/>
              <a:t>Amazon, Microsoft </a:t>
            </a:r>
            <a:r>
              <a:rPr lang="uk-UA" dirty="0"/>
              <a:t>та </a:t>
            </a:r>
            <a:r>
              <a:rPr lang="en-US" dirty="0"/>
              <a:t>Google </a:t>
            </a:r>
            <a:r>
              <a:rPr lang="uk-UA" dirty="0"/>
              <a:t>все ще значно випереджають їх.</a:t>
            </a:r>
          </a:p>
          <a:p>
            <a:pPr marL="0" indent="457200" algn="just">
              <a:lnSpc>
                <a:spcPct val="120000"/>
              </a:lnSpc>
              <a:buNone/>
            </a:pPr>
            <a:r>
              <a:rPr lang="uk-UA" dirty="0"/>
              <a:t>Виходячи за межі</a:t>
            </a:r>
          </a:p>
          <a:p>
            <a:pPr marL="0" indent="457200" algn="just">
              <a:lnSpc>
                <a:spcPct val="120000"/>
              </a:lnSpc>
              <a:buNone/>
            </a:pPr>
            <a:r>
              <a:rPr lang="uk-UA" dirty="0"/>
              <a:t>Багато з сьогоднішніх хмарних технологій стали результатом багатолітньої роботи у певній сфері та перед публічним запуском тестувались всередині компаній.</a:t>
            </a:r>
          </a:p>
          <a:p>
            <a:pPr marL="0" indent="457200" algn="just">
              <a:lnSpc>
                <a:spcPct val="120000"/>
              </a:lnSpc>
              <a:buNone/>
            </a:pPr>
            <a:r>
              <a:rPr lang="uk-UA" dirty="0"/>
              <a:t>Цікавим прикладом являється </a:t>
            </a:r>
            <a:r>
              <a:rPr lang="en-US" dirty="0"/>
              <a:t>Google Spanner — </a:t>
            </a:r>
            <a:r>
              <a:rPr lang="uk-UA" dirty="0"/>
              <a:t>перша та поки що єдина розподільна реляційна база даних з гарантійною узгодженістю. Вона використовується для підтримки роботи усієї рекламної системи </a:t>
            </a:r>
            <a:r>
              <a:rPr lang="en-US" dirty="0"/>
              <a:t>Google — </a:t>
            </a:r>
            <a:r>
              <a:rPr lang="uk-UA" dirty="0"/>
              <a:t>класичним реляційним базам це не під силу.</a:t>
            </a:r>
          </a:p>
          <a:p>
            <a:pPr marL="0" indent="457200" algn="just">
              <a:lnSpc>
                <a:spcPct val="120000"/>
              </a:lnSpc>
              <a:buNone/>
            </a:pPr>
            <a:r>
              <a:rPr lang="uk-UA" dirty="0"/>
              <a:t>У цілому, хмарні технології рухаються до автоматизації як можна більшого кількості аспектів розробки. Для цього мінімізується об’єм необхідного коду, налаштування середовища та ймовірність помилок.</a:t>
            </a:r>
          </a:p>
          <a:p>
            <a:endParaRPr lang="uk-UA" dirty="0"/>
          </a:p>
        </p:txBody>
      </p:sp>
    </p:spTree>
    <p:extLst>
      <p:ext uri="{BB962C8B-B14F-4D97-AF65-F5344CB8AC3E}">
        <p14:creationId xmlns:p14="http://schemas.microsoft.com/office/powerpoint/2010/main" val="3668786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10DD321-0EE2-44D1-8BDA-B06EE5BAAC8D}"/>
              </a:ext>
            </a:extLst>
          </p:cNvPr>
          <p:cNvSpPr>
            <a:spLocks noGrp="1"/>
          </p:cNvSpPr>
          <p:nvPr>
            <p:ph idx="1"/>
          </p:nvPr>
        </p:nvSpPr>
        <p:spPr>
          <a:xfrm>
            <a:off x="838200" y="212436"/>
            <a:ext cx="10515600" cy="5964527"/>
          </a:xfrm>
        </p:spPr>
        <p:txBody>
          <a:bodyPr>
            <a:normAutofit fontScale="70000" lnSpcReduction="20000"/>
          </a:bodyPr>
          <a:lstStyle/>
          <a:p>
            <a:pPr marL="0" indent="457200">
              <a:lnSpc>
                <a:spcPct val="120000"/>
              </a:lnSpc>
              <a:buNone/>
            </a:pPr>
            <a:r>
              <a:rPr lang="uk-UA" dirty="0"/>
              <a:t>Хмарні обчислення здійснюються з використанням трьох моделей: </a:t>
            </a:r>
          </a:p>
          <a:p>
            <a:pPr marL="514350" indent="-514350" algn="just">
              <a:lnSpc>
                <a:spcPct val="120000"/>
              </a:lnSpc>
              <a:buAutoNum type="arabicParenR"/>
            </a:pPr>
            <a:r>
              <a:rPr lang="uk-UA" b="1" dirty="0"/>
              <a:t>програмне забезпечення як послуга (</a:t>
            </a:r>
            <a:r>
              <a:rPr lang="en-US" b="1" dirty="0"/>
              <a:t>SaaS</a:t>
            </a:r>
            <a:r>
              <a:rPr lang="en-US" dirty="0"/>
              <a:t>). </a:t>
            </a:r>
            <a:r>
              <a:rPr lang="uk-UA" dirty="0"/>
              <a:t>За моделлю </a:t>
            </a:r>
            <a:r>
              <a:rPr lang="en-US" dirty="0"/>
              <a:t>SaaS </a:t>
            </a:r>
            <a:r>
              <a:rPr lang="uk-UA" dirty="0"/>
              <a:t>забезпечує доступ до апаратних компонентів, а саме до серверів, мереж, сховищ. За </a:t>
            </a:r>
            <a:r>
              <a:rPr lang="en-US" dirty="0"/>
              <a:t>SaaS </a:t>
            </a:r>
            <a:r>
              <a:rPr lang="uk-UA" dirty="0"/>
              <a:t>можуть надаватися різноманітні послуги – від веб-пошти до управління запасами, обробки даних Перевагою такої моделі є те, що кінцевий користувач може вільно користуватися послугою з будь-якої точки світу; </a:t>
            </a:r>
          </a:p>
          <a:p>
            <a:pPr marL="514350" indent="-514350" algn="just">
              <a:lnSpc>
                <a:spcPct val="120000"/>
              </a:lnSpc>
              <a:buAutoNum type="arabicParenR"/>
            </a:pPr>
            <a:r>
              <a:rPr lang="uk-UA" b="1" dirty="0"/>
              <a:t>платформа як послуга (</a:t>
            </a:r>
            <a:r>
              <a:rPr lang="en-US" b="1" dirty="0"/>
              <a:t>PaaS)</a:t>
            </a:r>
            <a:r>
              <a:rPr lang="en-US" dirty="0"/>
              <a:t>. PaaS </a:t>
            </a:r>
            <a:r>
              <a:rPr lang="uk-UA" dirty="0"/>
              <a:t>у хмарі визначається як набір програмних продуктів та засобів розроблення, що розміщені на інфраструктурі провайдера. Це операційні системи, управління базами даних, засоби тестування та розробки. шлюзи або програмне забезпечення, встановлене на комп’ютері клієнта. </a:t>
            </a:r>
          </a:p>
          <a:p>
            <a:pPr marL="514350" indent="-514350" algn="just">
              <a:lnSpc>
                <a:spcPct val="120000"/>
              </a:lnSpc>
              <a:buAutoNum type="arabicParenR"/>
            </a:pPr>
            <a:r>
              <a:rPr lang="uk-UA" b="1" dirty="0"/>
              <a:t>інфраструктура як послуга (</a:t>
            </a:r>
            <a:r>
              <a:rPr lang="en-US" b="1" dirty="0"/>
              <a:t>IaaS)</a:t>
            </a:r>
            <a:r>
              <a:rPr lang="en-US" dirty="0"/>
              <a:t>. IaaS </a:t>
            </a:r>
            <a:r>
              <a:rPr lang="uk-UA" dirty="0"/>
              <a:t>бізнес-модель поширення програм споживачам, при якій постачальник розробляє </a:t>
            </a:r>
            <a:r>
              <a:rPr lang="en-US" dirty="0"/>
              <a:t>Web-</a:t>
            </a:r>
            <a:r>
              <a:rPr lang="uk-UA" dirty="0"/>
              <a:t>додаток і самостійно управляє ним з метою використання через інтернет. Основною перевагою використання моделі </a:t>
            </a:r>
            <a:r>
              <a:rPr lang="en-US" dirty="0"/>
              <a:t>SaaS </a:t>
            </a:r>
            <a:r>
              <a:rPr lang="uk-UA" dirty="0"/>
              <a:t>є відсутність витрат, пов’язаних з придбанням ліцензії, її встановленням та обслуговуванням. За необхідності клієнт звертається на сервер, працює з програмним забезпеченням і сплачує лише орендну плату за користування й зберігання даних, розмір якої залежить від обсягу задіяних програмних й апаратних </a:t>
            </a:r>
            <a:r>
              <a:rPr lang="uk-UA" dirty="0" err="1"/>
              <a:t>потужностей</a:t>
            </a:r>
            <a:r>
              <a:rPr lang="uk-UA" dirty="0"/>
              <a:t>. </a:t>
            </a:r>
          </a:p>
        </p:txBody>
      </p:sp>
    </p:spTree>
    <p:extLst>
      <p:ext uri="{BB962C8B-B14F-4D97-AF65-F5344CB8AC3E}">
        <p14:creationId xmlns:p14="http://schemas.microsoft.com/office/powerpoint/2010/main" val="84658862"/>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1298</Words>
  <Application>Microsoft Office PowerPoint</Application>
  <PresentationFormat>Широкий екран</PresentationFormat>
  <Paragraphs>36</Paragraphs>
  <Slides>16</Slides>
  <Notes>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16</vt:i4>
      </vt:variant>
    </vt:vector>
  </HeadingPairs>
  <TitlesOfParts>
    <vt:vector size="19" baseType="lpstr">
      <vt:lpstr>Arial</vt:lpstr>
      <vt:lpstr>Times New Roman</vt:lpstr>
      <vt:lpstr>Тема Office</vt:lpstr>
      <vt:lpstr>Перспективи розвитку хмарних технологій та обчистень.</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Оксана</dc:creator>
  <cp:lastModifiedBy>Оксана</cp:lastModifiedBy>
  <cp:revision>7</cp:revision>
  <dcterms:created xsi:type="dcterms:W3CDTF">2023-12-10T16:36:49Z</dcterms:created>
  <dcterms:modified xsi:type="dcterms:W3CDTF">2023-12-10T20:09:09Z</dcterms:modified>
</cp:coreProperties>
</file>