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 rtl="0"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475212C-D326-47A9-A42F-37B2E18EAA9B}" type="datetime1">
              <a:rPr lang="uk-UA" smtClean="0"/>
              <a:t>09.10.2024</a:t>
            </a:fld>
            <a:endParaRPr lang="en-US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7ACF5E7-ACB0-497B-A8C6-F2E617B4631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3396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C10DE40-20EE-449A-800B-125B09D73A32}" type="datetime1">
              <a:rPr lang="uk-UA" smtClean="0"/>
              <a:t>09.10.2024</a:t>
            </a:fld>
            <a:endParaRPr lang="en-US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uk"/>
              <a:t>Зразки заголовків</a:t>
            </a:r>
            <a:endParaRPr lang="en-US"/>
          </a:p>
          <a:p>
            <a:pPr lvl="1" rtl="0"/>
            <a:r>
              <a:rPr lang="uk"/>
              <a:t>Другий рівень</a:t>
            </a:r>
          </a:p>
          <a:p>
            <a:pPr lvl="2" rtl="0"/>
            <a:r>
              <a:rPr lang="uk"/>
              <a:t>Третій рівень</a:t>
            </a:r>
          </a:p>
          <a:p>
            <a:pPr lvl="3" rtl="0"/>
            <a:r>
              <a:rPr lang="uk"/>
              <a:t>Четвертий рівень</a:t>
            </a:r>
          </a:p>
          <a:p>
            <a:pPr lvl="4" rtl="0"/>
            <a:r>
              <a:rPr lang="uk"/>
              <a:t>П’ятий рівень</a:t>
            </a: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7A705E3-E620-489D-9973-6221209A4B3B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8183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0" name="Прямокутник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Прямокутник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Прямокутник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Група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Пряма сполучна лінія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 сполучна лінія 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 сполучна лінія 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20" name="Місце для дати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7402D1E9-D399-49CD-B386-F1FD11620384}" type="datetime1">
              <a:rPr lang="uk-UA" smtClean="0"/>
              <a:t>09.10.2024</a:t>
            </a:fld>
            <a:endParaRPr lang="en-US" dirty="0"/>
          </a:p>
        </p:txBody>
      </p:sp>
      <p:sp>
        <p:nvSpPr>
          <p:cNvPr id="21" name="Місце для нижнього колонтитула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Місце для номера слайда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uk-UA"/>
              <a:t>Клацніть, щоб відредагувати стилі зразків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08F8C48-C91C-42E1-AD62-2569CB65BF1D}" type="datetime1">
              <a:rPr lang="uk-UA" smtClean="0"/>
              <a:t>09.10.2024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 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/>
          <a:p>
            <a:pPr rt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Місце для вертикального тексту 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uk-UA"/>
              <a:t>Клацніть, щоб відредагувати стилі зразків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0C7737D-8B34-4514-8F75-8EEEC204175B}" type="datetime1">
              <a:rPr lang="uk-UA" smtClean="0"/>
              <a:t>09.10.2024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uk-UA"/>
              <a:t>Клацніть, щоб відредагувати стилі зразків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C408064-2FEA-490B-97A7-9D4C20B22D0E}" type="datetime1">
              <a:rPr lang="uk-UA" smtClean="0"/>
              <a:t>09.10.2024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кутник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23" name="Прямокутник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Прямокутник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Прямокутник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grpSp>
        <p:nvGrpSpPr>
          <p:cNvPr id="16" name="Група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Пряма сполучна лінія 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 сполучна лінія 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 сполучна лінія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4EAB6B80-B1BD-4B6C-8C4E-091D121672E7}" type="datetime1">
              <a:rPr lang="uk-UA" smtClean="0"/>
              <a:t>09.10.2024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елементи вміст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uk-UA"/>
              <a:t>Клацніть, щоб відредагувати стилі зразків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uk-UA"/>
              <a:t>Клацніть, щоб відредагувати стилі зразків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125E7A-BF40-4096-B528-5F20498A6621}" type="datetime1">
              <a:rPr lang="uk-UA" smtClean="0"/>
              <a:t>09.10.2024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uk-UA"/>
              <a:t>Клацніть, щоб відредагувати стилі зразків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uk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uk-UA"/>
              <a:t>Клацніть, щоб відредагувати стилі зразків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uk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17F8AF-83B7-4677-BCE2-C13096DE08D2}" type="datetime1">
              <a:rPr lang="uk-UA" smtClean="0"/>
              <a:t>09.10.2024</a:t>
            </a:fld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CDE57C4-310E-4C2F-BC93-FBA33A14DB0D}" type="datetime1">
              <a:rPr lang="uk-UA" smtClean="0"/>
              <a:t>09.10.2024</a:t>
            </a:fld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EECCEEB-50B8-4F63-8D67-07B036021270}" type="datetime1">
              <a:rPr lang="uk-UA" smtClean="0"/>
              <a:t>09.10.2024</a:t>
            </a:fld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кутник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Прямокутник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uk-UA"/>
              <a:t>Клацніть, щоб відредагувати стилі зразків тексту</a:t>
            </a:r>
          </a:p>
          <a:p>
            <a:pPr lvl="1" rtl="0"/>
            <a:r>
              <a:rPr lang="uk-UA"/>
              <a:t>Другий рівень</a:t>
            </a:r>
          </a:p>
          <a:p>
            <a:pPr lvl="2" rtl="0"/>
            <a:r>
              <a:rPr lang="uk-UA"/>
              <a:t>Третій рівень</a:t>
            </a:r>
          </a:p>
          <a:p>
            <a:pPr lvl="3" rtl="0"/>
            <a:r>
              <a:rPr lang="uk-UA"/>
              <a:t>Четвертий рівень</a:t>
            </a:r>
          </a:p>
          <a:p>
            <a:pPr lvl="4" rtl="0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Місце для дати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5A1BB29-AB33-4629-A938-7F5B67EE4F99}" type="datetime1">
              <a:rPr lang="uk-UA" smtClean="0"/>
              <a:t>09.10.2024</a:t>
            </a:fld>
            <a:endParaRPr lang="en-US"/>
          </a:p>
        </p:txBody>
      </p:sp>
      <p:sp>
        <p:nvSpPr>
          <p:cNvPr id="9" name="Місце для нижнього колонтитула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/>
          </a:p>
        </p:txBody>
      </p:sp>
      <p:sp>
        <p:nvSpPr>
          <p:cNvPr id="11" name="Місце для номера слайда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кутник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Місце для зображення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04D9FD46-936B-42B5-B66D-4C29255ED353}" type="datetime1">
              <a:rPr lang="uk-UA" smtClean="0"/>
              <a:t>09.10.2024</a:t>
            </a:fld>
            <a:endParaRPr lang="en-US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‹№›</a:t>
            </a:fld>
            <a:endParaRPr lang="en-US"/>
          </a:p>
        </p:txBody>
      </p:sp>
      <p:sp>
        <p:nvSpPr>
          <p:cNvPr id="12" name="Прямокутник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uk-UA"/>
              <a:t>Клацніть, щоб відредагувати стилі зразків тексту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Прямокутник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Прямокутник 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Прямокутник 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uk" dirty="0"/>
              <a:t>Зразок заголовка</a:t>
            </a:r>
            <a:endParaRPr lang="en-US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uk"/>
              <a:t>Зразки заголовків</a:t>
            </a:r>
          </a:p>
          <a:p>
            <a:pPr lvl="1" rtl="0"/>
            <a:r>
              <a:rPr lang="uk"/>
              <a:t>Другий рівень</a:t>
            </a:r>
          </a:p>
          <a:p>
            <a:pPr lvl="2" rtl="0"/>
            <a:r>
              <a:rPr lang="uk"/>
              <a:t>Третій рівень</a:t>
            </a:r>
          </a:p>
          <a:p>
            <a:pPr lvl="3" rtl="0"/>
            <a:r>
              <a:rPr lang="uk"/>
              <a:t>Четвертий рівень</a:t>
            </a:r>
          </a:p>
          <a:p>
            <a:pPr lvl="4" rtl="0"/>
            <a:r>
              <a:rPr lang="uk"/>
              <a:t>П’ятий рівень</a:t>
            </a:r>
            <a:endParaRPr lang="en-US" dirty="0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E3BF96F5-5ECC-498F-8E10-41B665E6E9EF}" type="datetime1">
              <a:rPr lang="uk-UA" smtClean="0"/>
              <a:t>09.10.2024</a:t>
            </a:fld>
            <a:endParaRPr lang="en-US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Емблема зблизька&#10;&#10;Автоматично створений опис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82" name="Прямокутник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Прямокутник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 rtlCol="0">
            <a:normAutofit/>
          </a:bodyPr>
          <a:lstStyle/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ФОРМАЛІЗАЦІЯ ТА АЛГОРИТМІЗАЦІЯ МЕДИЧНИХ ЗАДАЧ</a:t>
            </a:r>
            <a:endParaRPr lang="uk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 rtlCol="0">
            <a:normAutofit/>
          </a:bodyPr>
          <a:lstStyle/>
          <a:p>
            <a:pPr rtl="0">
              <a:spcAft>
                <a:spcPts val="600"/>
              </a:spcAft>
            </a:pPr>
            <a:r>
              <a:rPr lang="uk-UA" dirty="0">
                <a:solidFill>
                  <a:schemeClr val="tx1"/>
                </a:solidFill>
              </a:rPr>
              <a:t>Лекція 4</a:t>
            </a:r>
            <a:endParaRPr lang="uk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314478-7EA1-498F-87A4-5719B9DC2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761333"/>
          </a:xfrm>
        </p:spPr>
        <p:txBody>
          <a:bodyPr>
            <a:normAutofit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Діаграма діяльності</a:t>
            </a:r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72969FC4-825D-40E2-906B-F3A8973F1C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75710" y="1403927"/>
            <a:ext cx="6132946" cy="4996873"/>
          </a:xfrm>
          <a:prstGeom prst="rect">
            <a:avLst/>
          </a:prstGeom>
        </p:spPr>
      </p:pic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5CACA6F-A888-4DE7-8244-246DD52B7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C408064-2FEA-490B-97A7-9D4C20B22D0E}" type="datetime1">
              <a:rPr lang="uk-UA" smtClean="0"/>
              <a:t>09.10.2024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210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35322E-FDD1-4E77-9F2A-4D51A2F01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8584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Діаграма послідовності</a:t>
            </a:r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546BF9B5-6A4A-4DDE-8859-3223CA80E3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4909" y="1422400"/>
            <a:ext cx="8321964" cy="4886036"/>
          </a:xfrm>
          <a:prstGeom prst="rect">
            <a:avLst/>
          </a:prstGeom>
        </p:spPr>
      </p:pic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BF9DB83-1A7C-46CB-A4ED-82C3AA063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C408064-2FEA-490B-97A7-9D4C20B22D0E}" type="datetime1">
              <a:rPr lang="uk-UA" smtClean="0"/>
              <a:t>09.10.2024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824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BFA9E8-718C-41B5-8C38-3A9F5F825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641261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/>
              <a:t>Поняття формалізації процесів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4D3ABBB-94BF-454C-B81C-3963A5546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173018"/>
            <a:ext cx="10058400" cy="5227782"/>
          </a:xfrm>
        </p:spPr>
        <p:txBody>
          <a:bodyPr/>
          <a:lstStyle/>
          <a:p>
            <a:pPr marL="0" indent="0">
              <a:buNone/>
            </a:pPr>
            <a:r>
              <a:rPr lang="uk-UA" b="1" dirty="0"/>
              <a:t>Формалізація </a:t>
            </a:r>
            <a:r>
              <a:rPr lang="uk-UA" dirty="0"/>
              <a:t>— подання інформації про об’єкт, процес, явище в формалізованому вигляді. В результаті аналізу задачі визначається специфіка даних, вводиться система умовних позначень, встановлюється приналежність її до одного з класів задач (наприклад, математичні, фізичні, медичні тощо).</a:t>
            </a:r>
          </a:p>
          <a:p>
            <a:pPr marL="0" indent="0">
              <a:buNone/>
            </a:pPr>
            <a:r>
              <a:rPr lang="uk-UA" dirty="0"/>
              <a:t>Формалізована медико-біологічна задача повинна бути алгоритмізованою. Під </a:t>
            </a:r>
            <a:r>
              <a:rPr lang="uk-UA" b="1" dirty="0"/>
              <a:t>алгоритмізацією </a:t>
            </a:r>
            <a:r>
              <a:rPr lang="uk-UA" dirty="0"/>
              <a:t>розуміють метод опису систем або процесів шляхом створення алгоритмів їх функціонування.</a:t>
            </a:r>
          </a:p>
          <a:p>
            <a:pPr marL="0" indent="0">
              <a:buNone/>
            </a:pPr>
            <a:r>
              <a:rPr lang="uk-UA" dirty="0"/>
              <a:t>Тобто </a:t>
            </a:r>
            <a:r>
              <a:rPr lang="uk-UA" b="1" dirty="0"/>
              <a:t>алгоритм </a:t>
            </a:r>
            <a:r>
              <a:rPr lang="uk-UA" dirty="0"/>
              <a:t>— це правило, що вказує дії, в результаті виконання яких отримуємо бажаний результат. Таку послідовність дій називають алгоритмічним процесом, а кожну дію – його кроком. Етап алгоритмізації в загальному випадку настає лише тоді, коли зрозуміла постановка задачі, коли існує чітка формальна модель, в рамках якої буде, власне, відбуватися розв’язання задачі</a:t>
            </a:r>
          </a:p>
          <a:p>
            <a:pPr marL="0" indent="0">
              <a:buNone/>
            </a:pPr>
            <a:r>
              <a:rPr lang="uk-UA" b="1" dirty="0"/>
              <a:t>Процес підготовки задачі передбачає:</a:t>
            </a:r>
          </a:p>
          <a:p>
            <a:pPr marL="0" lvl="0" indent="0">
              <a:buNone/>
            </a:pPr>
            <a:r>
              <a:rPr lang="uk-UA" b="1" i="1" dirty="0"/>
              <a:t>постановку задачі </a:t>
            </a:r>
            <a:r>
              <a:rPr lang="uk-UA" dirty="0"/>
              <a:t>— визначення її змісту та вихідних даних;</a:t>
            </a:r>
          </a:p>
          <a:p>
            <a:pPr marL="0" lvl="0" indent="0" algn="just">
              <a:buNone/>
            </a:pPr>
            <a:r>
              <a:rPr lang="uk-UA" b="1" i="1" dirty="0"/>
              <a:t>розробку   алгоритму розв’язання </a:t>
            </a:r>
            <a:r>
              <a:rPr lang="uk-UA" dirty="0"/>
              <a:t>—	вибір методу   розв’язування	та опис послідовності дій;</a:t>
            </a:r>
          </a:p>
          <a:p>
            <a:pPr marL="0" lvl="0" indent="0">
              <a:buNone/>
            </a:pPr>
            <a:r>
              <a:rPr lang="uk-UA" b="1" i="1" dirty="0"/>
              <a:t>представлення алгоритму розв’язання </a:t>
            </a:r>
            <a:r>
              <a:rPr lang="uk-UA" dirty="0"/>
              <a:t>— побудова структурної схеми алгоритму.</a:t>
            </a:r>
          </a:p>
          <a:p>
            <a:pPr marL="0" indent="0">
              <a:buNone/>
            </a:pPr>
            <a:r>
              <a:rPr lang="uk-UA" b="1" dirty="0"/>
              <a:t>Алгоритм </a:t>
            </a:r>
            <a:r>
              <a:rPr lang="uk-UA" dirty="0"/>
              <a:t>— упорядкований скінчений набір чітко визначених правил для розв’язування задач за скінченну кількість кроків.</a:t>
            </a:r>
          </a:p>
          <a:p>
            <a:endParaRPr lang="uk-UA" dirty="0"/>
          </a:p>
          <a:p>
            <a:endParaRPr lang="uk-UA" dirty="0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7C44C37-A578-402B-B688-C07254FA5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C408064-2FEA-490B-97A7-9D4C20B22D0E}" type="datetime1">
              <a:rPr lang="uk-UA" smtClean="0"/>
              <a:t>09.10.2024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046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A9534A-CD77-4978-B66E-369473064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761333"/>
          </a:xfrm>
        </p:spPr>
        <p:txBody>
          <a:bodyPr>
            <a:normAutofit/>
          </a:bodyPr>
          <a:lstStyle/>
          <a:p>
            <a:pPr algn="ctr"/>
            <a:r>
              <a:rPr lang="uk-UA" sz="2800" dirty="0"/>
              <a:t>Джерела виникнення алгоритмів</a:t>
            </a:r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4159579B-BDEE-4D55-BF9F-46C4FF77A0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2364" y="1976582"/>
            <a:ext cx="6927272" cy="3556000"/>
          </a:xfrm>
          <a:prstGeom prst="rect">
            <a:avLst/>
          </a:prstGeom>
        </p:spPr>
      </p:pic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FA63435-2521-40E0-906A-6C3725AC3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C408064-2FEA-490B-97A7-9D4C20B22D0E}" type="datetime1">
              <a:rPr lang="uk-UA" smtClean="0"/>
              <a:t>09.10.2024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273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4531DC-BCAC-44FF-9223-A9577791E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798279"/>
          </a:xfrm>
        </p:spPr>
        <p:txBody>
          <a:bodyPr>
            <a:normAutofit/>
          </a:bodyPr>
          <a:lstStyle/>
          <a:p>
            <a:pPr algn="ctr"/>
            <a:r>
              <a:rPr lang="uk-UA" sz="3200" dirty="0"/>
              <a:t>Властивості алгоритмів</a:t>
            </a:r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477A3330-FB6C-4498-91BF-85FFE830BC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22764" y="1727200"/>
            <a:ext cx="8211127" cy="4119418"/>
          </a:xfrm>
          <a:prstGeom prst="rect">
            <a:avLst/>
          </a:prstGeom>
        </p:spPr>
      </p:pic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D6E77AD-DE5F-441F-A2FA-159221566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C408064-2FEA-490B-97A7-9D4C20B22D0E}" type="datetime1">
              <a:rPr lang="uk-UA" smtClean="0"/>
              <a:t>09.10.2024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634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B385BE-BA1A-4149-BFB1-3BEB43006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/>
              <a:t>Графічний спосіб подачі алгоритму</a:t>
            </a:r>
          </a:p>
        </p:txBody>
      </p:sp>
      <p:pic>
        <p:nvPicPr>
          <p:cNvPr id="6" name="Місце для вмісту 5">
            <a:extLst>
              <a:ext uri="{FF2B5EF4-FFF2-40B4-BE49-F238E27FC236}">
                <a16:creationId xmlns:a16="http://schemas.microsoft.com/office/drawing/2014/main" id="{B0880D71-7D1A-466F-A1CC-07274BA56A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042161" y="1607127"/>
            <a:ext cx="7923875" cy="4793673"/>
          </a:xfrm>
          <a:prstGeom prst="rect">
            <a:avLst/>
          </a:prstGeom>
        </p:spPr>
      </p:pic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72F8BA9-202A-4C98-9628-A18803C6D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C408064-2FEA-490B-97A7-9D4C20B22D0E}" type="datetime1">
              <a:rPr lang="uk-UA" smtClean="0"/>
              <a:t>09.10.2024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92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9F1D53-165A-46BD-A8E1-2F5847AE0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678206"/>
          </a:xfrm>
        </p:spPr>
        <p:txBody>
          <a:bodyPr/>
          <a:lstStyle/>
          <a:p>
            <a:pPr algn="ctr"/>
            <a:r>
              <a:rPr lang="uk-UA" dirty="0"/>
              <a:t>Приклад</a:t>
            </a:r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82D69593-36F4-49AB-9842-F766D23B76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97236" y="1532979"/>
            <a:ext cx="5920509" cy="4502061"/>
          </a:xfrm>
          <a:prstGeom prst="rect">
            <a:avLst/>
          </a:prstGeom>
        </p:spPr>
      </p:pic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5F3F7CB-CB91-4E68-A405-6DA2A91F9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C408064-2FEA-490B-97A7-9D4C20B22D0E}" type="datetime1">
              <a:rPr lang="uk-UA" smtClean="0"/>
              <a:t>09.10.2024</a:t>
            </a:fld>
            <a:endParaRPr lang="en-US"/>
          </a:p>
        </p:txBody>
      </p:sp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6151E74C-3185-4B20-B67D-306B85BA2306}"/>
              </a:ext>
            </a:extLst>
          </p:cNvPr>
          <p:cNvSpPr/>
          <p:nvPr/>
        </p:nvSpPr>
        <p:spPr>
          <a:xfrm>
            <a:off x="674255" y="1752684"/>
            <a:ext cx="425796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Побудувати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схему   алгоритму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серцевого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препарату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Корглікону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пацієнта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2-6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по 0,1-0,5 мг;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6-12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по 0,5-0,75 мг;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старше — по 0,75-1 мг.</a:t>
            </a:r>
          </a:p>
        </p:txBody>
      </p:sp>
    </p:spTree>
    <p:extLst>
      <p:ext uri="{BB962C8B-B14F-4D97-AF65-F5344CB8AC3E}">
        <p14:creationId xmlns:p14="http://schemas.microsoft.com/office/powerpoint/2010/main" val="2163216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FB429E-9B20-4F12-9C95-40FC2E2EB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456533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УНІФІКОВАНОЇ МОВИ МОДЕЛЮВАННЯ UML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3FA2709-894E-4DEB-9E0B-EEFFAFD77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246909"/>
            <a:ext cx="10058400" cy="470583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/>
              <a:t>Основними характеристиками об’єктно орієнтованої мови моделювання </a:t>
            </a:r>
            <a:r>
              <a:rPr lang="en-US" dirty="0"/>
              <a:t>UML </a:t>
            </a:r>
            <a:r>
              <a:rPr lang="uk-UA" dirty="0"/>
              <a:t>є: 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організація взаємодії замовника і розробника (груп розробників) ІС шляхом побудови репрезентативних візуальних моделей; 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спеціалізація базових позначень для конкретної предметної області.</a:t>
            </a:r>
            <a:r>
              <a:rPr lang="en-US" dirty="0"/>
              <a:t>\</a:t>
            </a:r>
          </a:p>
          <a:p>
            <a:pPr marL="0" indent="0">
              <a:buNone/>
            </a:pPr>
            <a:r>
              <a:rPr lang="uk-UA" dirty="0"/>
              <a:t>Для підтримки моделювання різних етапів життєвого циклу ІС мова </a:t>
            </a:r>
            <a:r>
              <a:rPr lang="en-US" dirty="0"/>
              <a:t>UML </a:t>
            </a:r>
            <a:r>
              <a:rPr lang="uk-UA" dirty="0"/>
              <a:t>пропонує цілу сукупність діаграм. 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У нотації мови </a:t>
            </a:r>
            <a:r>
              <a:rPr lang="en-US" dirty="0"/>
              <a:t>UML </a:t>
            </a:r>
            <a:r>
              <a:rPr lang="uk-UA" dirty="0"/>
              <a:t>визначені наступні види канонічних діаграм: </a:t>
            </a:r>
            <a:endParaRPr lang="en-US" dirty="0"/>
          </a:p>
          <a:p>
            <a:pPr marL="0" indent="0">
              <a:buNone/>
            </a:pPr>
            <a:r>
              <a:rPr lang="uk-UA" b="1" dirty="0"/>
              <a:t>варіантів використання </a:t>
            </a:r>
            <a:r>
              <a:rPr lang="uk-UA" dirty="0"/>
              <a:t>(</a:t>
            </a:r>
            <a:r>
              <a:rPr lang="en-US" dirty="0"/>
              <a:t>use case diagram); </a:t>
            </a:r>
          </a:p>
          <a:p>
            <a:pPr marL="0" indent="0">
              <a:buNone/>
            </a:pPr>
            <a:r>
              <a:rPr lang="uk-UA" dirty="0"/>
              <a:t>класів (</a:t>
            </a:r>
            <a:r>
              <a:rPr lang="en-US" dirty="0"/>
              <a:t>class diagram); </a:t>
            </a:r>
          </a:p>
          <a:p>
            <a:pPr marL="0" indent="0">
              <a:buNone/>
            </a:pPr>
            <a:r>
              <a:rPr lang="uk-UA" dirty="0"/>
              <a:t>кооперації (</a:t>
            </a:r>
            <a:r>
              <a:rPr lang="en-US" dirty="0"/>
              <a:t>collaboration diagram); </a:t>
            </a:r>
          </a:p>
          <a:p>
            <a:pPr marL="0" indent="0">
              <a:buNone/>
            </a:pPr>
            <a:r>
              <a:rPr lang="uk-UA" b="1" dirty="0"/>
              <a:t>послідовності</a:t>
            </a:r>
            <a:r>
              <a:rPr lang="uk-UA" dirty="0"/>
              <a:t> (</a:t>
            </a:r>
            <a:r>
              <a:rPr lang="en-US" dirty="0"/>
              <a:t>sequence diagram); </a:t>
            </a:r>
          </a:p>
          <a:p>
            <a:pPr marL="0" indent="0">
              <a:buNone/>
            </a:pPr>
            <a:r>
              <a:rPr lang="uk-UA" dirty="0"/>
              <a:t>станів (</a:t>
            </a:r>
            <a:r>
              <a:rPr lang="en-US" dirty="0" err="1"/>
              <a:t>statechart</a:t>
            </a:r>
            <a:r>
              <a:rPr lang="en-US" dirty="0"/>
              <a:t> diagram); </a:t>
            </a:r>
          </a:p>
          <a:p>
            <a:pPr marL="0" indent="0">
              <a:buNone/>
            </a:pPr>
            <a:r>
              <a:rPr lang="uk-UA" b="1" dirty="0"/>
              <a:t>діяльності</a:t>
            </a:r>
            <a:r>
              <a:rPr lang="uk-UA" dirty="0"/>
              <a:t> (</a:t>
            </a:r>
            <a:r>
              <a:rPr lang="en-US" dirty="0"/>
              <a:t>activity diagram); </a:t>
            </a:r>
          </a:p>
          <a:p>
            <a:pPr marL="0" indent="0">
              <a:buNone/>
            </a:pPr>
            <a:r>
              <a:rPr lang="uk-UA" dirty="0"/>
              <a:t>компонентів (</a:t>
            </a:r>
            <a:r>
              <a:rPr lang="en-US" dirty="0"/>
              <a:t>component diagram);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uk-UA" dirty="0"/>
              <a:t>розгортки (</a:t>
            </a:r>
            <a:r>
              <a:rPr lang="en-US" dirty="0"/>
              <a:t>deployment diagram); </a:t>
            </a:r>
            <a:endParaRPr lang="uk-UA" dirty="0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0237DF7-FC22-4995-8E23-8A5C0C7AB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C408064-2FEA-490B-97A7-9D4C20B22D0E}" type="datetime1">
              <a:rPr lang="uk-UA" smtClean="0"/>
              <a:t>09.10.2024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340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3C6A939-5494-48DE-8208-DCB0BDA8A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457199"/>
            <a:ext cx="10672618" cy="6109855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/>
              <a:t>П</a:t>
            </a:r>
            <a:r>
              <a:rPr lang="ru-RU" b="1" dirty="0" err="1"/>
              <a:t>оняття</a:t>
            </a:r>
            <a:r>
              <a:rPr lang="ru-RU" b="1" dirty="0"/>
              <a:t> </a:t>
            </a:r>
            <a:r>
              <a:rPr lang="ru-RU" b="1" dirty="0" err="1"/>
              <a:t>актора</a:t>
            </a:r>
            <a:r>
              <a:rPr lang="ru-RU" b="1" dirty="0"/>
              <a:t> і </a:t>
            </a:r>
            <a:r>
              <a:rPr lang="ru-RU" b="1" dirty="0" err="1"/>
              <a:t>користувач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b="1" dirty="0" err="1"/>
              <a:t>актор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представляє</a:t>
            </a:r>
            <a:r>
              <a:rPr lang="ru-RU" dirty="0"/>
              <a:t> </a:t>
            </a:r>
            <a:r>
              <a:rPr lang="ru-RU" dirty="0" err="1"/>
              <a:t>клас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 (</a:t>
            </a:r>
            <a:r>
              <a:rPr lang="ru-RU" dirty="0" err="1"/>
              <a:t>узагальнення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), а не конкретного </a:t>
            </a:r>
            <a:r>
              <a:rPr lang="ru-RU" dirty="0" err="1"/>
              <a:t>користувача</a:t>
            </a:r>
            <a:r>
              <a:rPr lang="ru-RU" dirty="0"/>
              <a:t>, та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поєднувати</a:t>
            </a:r>
            <a:r>
              <a:rPr lang="ru-RU" dirty="0"/>
              <a:t> в </a:t>
            </a:r>
            <a:r>
              <a:rPr lang="ru-RU" dirty="0" err="1"/>
              <a:t>собі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ролей. </a:t>
            </a:r>
            <a:r>
              <a:rPr lang="ru-RU" dirty="0" err="1"/>
              <a:t>Наприклад</a:t>
            </a:r>
            <a:r>
              <a:rPr lang="ru-RU" dirty="0"/>
              <a:t> </a:t>
            </a:r>
            <a:r>
              <a:rPr lang="ru-RU" dirty="0" err="1"/>
              <a:t>актор</a:t>
            </a:r>
            <a:r>
              <a:rPr lang="ru-RU" dirty="0"/>
              <a:t> — </a:t>
            </a:r>
            <a:r>
              <a:rPr lang="ru-RU" dirty="0" err="1"/>
              <a:t>працівник</a:t>
            </a:r>
            <a:r>
              <a:rPr lang="ru-RU" dirty="0"/>
              <a:t>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ролі</a:t>
            </a:r>
            <a:r>
              <a:rPr lang="ru-RU" dirty="0"/>
              <a:t> </a:t>
            </a:r>
            <a:r>
              <a:rPr lang="ru-RU" dirty="0" err="1"/>
              <a:t>інженер</a:t>
            </a:r>
            <a:r>
              <a:rPr lang="ru-RU" dirty="0"/>
              <a:t>, менеджер, директор;</a:t>
            </a:r>
          </a:p>
          <a:p>
            <a:pPr marL="0" indent="0">
              <a:buNone/>
            </a:pPr>
            <a:r>
              <a:rPr lang="ru-RU" b="1" dirty="0" err="1"/>
              <a:t>користувач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тип </a:t>
            </a:r>
            <a:r>
              <a:rPr lang="ru-RU" dirty="0" err="1"/>
              <a:t>актора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конкретна </a:t>
            </a:r>
            <a:r>
              <a:rPr lang="ru-RU" dirty="0" err="1"/>
              <a:t>реалізація</a:t>
            </a:r>
            <a:r>
              <a:rPr lang="ru-RU" dirty="0"/>
              <a:t>. </a:t>
            </a:r>
            <a:r>
              <a:rPr lang="ru-RU" dirty="0" err="1"/>
              <a:t>Декілька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грати</a:t>
            </a:r>
            <a:r>
              <a:rPr lang="ru-RU" dirty="0"/>
              <a:t> одну роль, </a:t>
            </a:r>
            <a:r>
              <a:rPr lang="ru-RU" dirty="0" err="1"/>
              <a:t>тобто</a:t>
            </a:r>
            <a:r>
              <a:rPr lang="ru-RU" dirty="0"/>
              <a:t> бути одним </a:t>
            </a:r>
            <a:r>
              <a:rPr lang="ru-RU" dirty="0" err="1"/>
              <a:t>актором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 </a:t>
            </a:r>
            <a:r>
              <a:rPr lang="ru-RU" dirty="0" err="1"/>
              <a:t>Іван</a:t>
            </a:r>
            <a:r>
              <a:rPr lang="ru-RU" dirty="0"/>
              <a:t> та Роман — </a:t>
            </a:r>
            <a:r>
              <a:rPr lang="ru-RU" dirty="0" err="1"/>
              <a:t>студенти</a:t>
            </a:r>
            <a:r>
              <a:rPr lang="ru-RU" dirty="0"/>
              <a:t>. </a:t>
            </a:r>
            <a:r>
              <a:rPr lang="ru-RU" dirty="0" err="1"/>
              <a:t>Також</a:t>
            </a:r>
            <a:r>
              <a:rPr lang="ru-RU" dirty="0"/>
              <a:t> один </a:t>
            </a:r>
            <a:r>
              <a:rPr lang="ru-RU" dirty="0" err="1"/>
              <a:t>користувач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належати</a:t>
            </a:r>
            <a:r>
              <a:rPr lang="ru-RU" dirty="0"/>
              <a:t> до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акторів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ролі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в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університету</a:t>
            </a:r>
            <a:r>
              <a:rPr lang="ru-RU" dirty="0"/>
              <a:t> </a:t>
            </a:r>
            <a:r>
              <a:rPr lang="ru-RU" dirty="0" err="1"/>
              <a:t>актор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викладачем</a:t>
            </a:r>
            <a:r>
              <a:rPr lang="ru-RU" dirty="0"/>
              <a:t> в одному </a:t>
            </a:r>
            <a:r>
              <a:rPr lang="ru-RU" dirty="0" err="1"/>
              <a:t>випадку</a:t>
            </a:r>
            <a:r>
              <a:rPr lang="ru-RU" dirty="0"/>
              <a:t>, і </a:t>
            </a:r>
            <a:r>
              <a:rPr lang="ru-RU" dirty="0" err="1"/>
              <a:t>науковим</a:t>
            </a:r>
            <a:r>
              <a:rPr lang="ru-RU" dirty="0"/>
              <a:t> </a:t>
            </a:r>
            <a:r>
              <a:rPr lang="ru-RU" dirty="0" err="1"/>
              <a:t>керівником</a:t>
            </a:r>
            <a:r>
              <a:rPr lang="ru-RU" dirty="0"/>
              <a:t> в </a:t>
            </a:r>
            <a:r>
              <a:rPr lang="ru-RU" dirty="0" err="1"/>
              <a:t>іншому</a:t>
            </a:r>
            <a:r>
              <a:rPr lang="ru-RU" dirty="0"/>
              <a:t>.</a:t>
            </a:r>
          </a:p>
          <a:p>
            <a:endParaRPr lang="uk-UA" dirty="0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EB39C82-B31C-41C6-8B7E-7668488B6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C408064-2FEA-490B-97A7-9D4C20B22D0E}" type="datetime1">
              <a:rPr lang="uk-UA" smtClean="0"/>
              <a:t>09.10.2024</a:t>
            </a:fld>
            <a:endParaRPr lang="en-US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154340C-173F-4660-B003-ABD89126D0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0064" y="2765745"/>
            <a:ext cx="6591871" cy="3635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229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0CF9E2-3698-47F1-BFA7-1832453B3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493479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діаграми варіантів використання.</a:t>
            </a:r>
            <a:br>
              <a:rPr lang="uk-UA" dirty="0"/>
            </a:br>
            <a:endParaRPr lang="uk-UA" dirty="0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D01C4E58-9503-4992-B66A-0A3B6C459F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42161" y="1209674"/>
            <a:ext cx="7720675" cy="5191125"/>
          </a:xfrm>
          <a:prstGeom prst="rect">
            <a:avLst/>
          </a:prstGeom>
        </p:spPr>
      </p:pic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03168CD-F0A2-47BE-AB40-BE07FB4FB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EC408064-2FEA-490B-97A7-9D4C20B22D0E}" type="datetime1">
              <a:rPr lang="uk-UA" smtClean="0"/>
              <a:t>09.10.2024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223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9109_TF78438558" id="{03FECABA-DDEC-4EE5-A8AF-E694EBB3147F}" vid="{FBAAF51D-FEC9-427D-AA43-EA4E941046D6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{95A28236-36D1-4526-BFA6-4C7897879407}tf78438558_win32</Template>
  <TotalTime>80</TotalTime>
  <Words>485</Words>
  <Application>Microsoft Office PowerPoint</Application>
  <PresentationFormat>Широкий екран</PresentationFormat>
  <Paragraphs>50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Garamond</vt:lpstr>
      <vt:lpstr>Times New Roman</vt:lpstr>
      <vt:lpstr>Wingdings</vt:lpstr>
      <vt:lpstr>SavonVTI</vt:lpstr>
      <vt:lpstr>ФОРМАЛІЗАЦІЯ ТА АЛГОРИТМІЗАЦІЯ МЕДИЧНИХ ЗАДАЧ</vt:lpstr>
      <vt:lpstr>Поняття формалізації процесів</vt:lpstr>
      <vt:lpstr>Джерела виникнення алгоритмів</vt:lpstr>
      <vt:lpstr>Властивості алгоритмів</vt:lpstr>
      <vt:lpstr>Графічний спосіб подачі алгоритму</vt:lpstr>
      <vt:lpstr>Приклад</vt:lpstr>
      <vt:lpstr>ОСНОВИ УНІФІКОВАНОЇ МОВИ МОДЕЛЮВАННЯ UML</vt:lpstr>
      <vt:lpstr>Презентація PowerPoint</vt:lpstr>
      <vt:lpstr> Створення діаграми варіантів використання. </vt:lpstr>
      <vt:lpstr>Діаграма діяльності</vt:lpstr>
      <vt:lpstr>Діаграма послідовності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ФОРМАЛІЗАЦІЯ ТА АЛГОРИТМІЗАЦІЯ МЕДИЧНИХ ЗАДАЧ</dc:title>
  <dc:creator>Оксана</dc:creator>
  <cp:lastModifiedBy>Оксана</cp:lastModifiedBy>
  <cp:revision>1</cp:revision>
  <dcterms:created xsi:type="dcterms:W3CDTF">2024-10-09T18:50:30Z</dcterms:created>
  <dcterms:modified xsi:type="dcterms:W3CDTF">2024-10-09T20:10:52Z</dcterms:modified>
</cp:coreProperties>
</file>