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Urbanist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JetBrains Mon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962F1F-BAA9-4049-99AB-FD49A4E66B83}">
  <a:tblStyle styleId="{B6962F1F-BAA9-4049-99AB-FD49A4E66B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3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5276" y="3259484"/>
            <a:ext cx="11581447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МЕРЕЖЕВА БЕЗПЕКА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81025" y="4204245"/>
            <a:ext cx="110299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Поглиблений аналіз загроз та методів захисту</a:t>
            </a:r>
            <a:endParaRPr/>
          </a:p>
        </p:txBody>
      </p:sp>
      <p:pic>
        <p:nvPicPr>
          <p:cNvPr id="87" name="Google Shape;87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750" y="2116484"/>
            <a:ext cx="952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 txBox="1"/>
          <p:nvPr/>
        </p:nvSpPr>
        <p:spPr>
          <a:xfrm>
            <a:off x="771525" y="581025"/>
            <a:ext cx="484060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2.1. Атаки на Доступність</a:t>
            </a:r>
            <a:endParaRPr/>
          </a:p>
        </p:txBody>
      </p:sp>
      <p:sp>
        <p:nvSpPr>
          <p:cNvPr id="241" name="Google Shape;241;p22"/>
          <p:cNvSpPr/>
          <p:nvPr/>
        </p:nvSpPr>
        <p:spPr>
          <a:xfrm>
            <a:off x="581025" y="581025"/>
            <a:ext cx="47625" cy="97155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9525"/>
            <a:ext cx="59436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581025" y="2054869"/>
            <a:ext cx="50406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DoS та DDoS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581025" y="2454919"/>
            <a:ext cx="48006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Denial of Service: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Мета — зробити ресурс недоступним для легітимних користувачів.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1295400" y="3405336"/>
            <a:ext cx="40862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Перевантаження каналу: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"Забивання" інтернет-каналу "сміттєвим" трафіком.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1295400" y="4127152"/>
            <a:ext cx="40862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Вичерпання ресурсів: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Перевантаження процесора або пам'яті сервера.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295400" y="4848969"/>
            <a:ext cx="40862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Ботнети: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Використання тисяч заражених пристроїв (камер, роутерів) для одночасної атаки.</a:t>
            </a:r>
            <a:endParaRPr/>
          </a:p>
        </p:txBody>
      </p:sp>
      <p:pic>
        <p:nvPicPr>
          <p:cNvPr id="248" name="Google Shape;248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405336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127152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848969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426196"/>
            <a:ext cx="3486150" cy="301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426196"/>
            <a:ext cx="3486150" cy="301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426196"/>
            <a:ext cx="3486150" cy="30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876300" y="336917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Конфігурація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876300" y="3807321"/>
            <a:ext cx="289560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Найчастіша проблема. Залишені дефолтні паролі (admin/admin), відкриті налагоджувальні інтерфейси.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4648200" y="336917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Застаріле ПЗ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4648200" y="3807321"/>
            <a:ext cx="28956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Відсутність Patch Management. Використання систем з відомими вразливостями (CVE).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8420100" y="336917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Zero-Day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8420100" y="3807321"/>
            <a:ext cx="28956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Уразливості "нульового дня", про які ще не знає розробник, і для яких не існує захисту.</a:t>
            </a:r>
            <a:endParaRPr/>
          </a:p>
        </p:txBody>
      </p:sp>
      <p:pic>
        <p:nvPicPr>
          <p:cNvPr id="265" name="Google Shape;265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2750046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8200" y="2750046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0100" y="2750046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2.2. Уразливості: Логічний Рівень</a:t>
            </a: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4"/>
          <p:cNvSpPr txBox="1"/>
          <p:nvPr/>
        </p:nvSpPr>
        <p:spPr>
          <a:xfrm>
            <a:off x="771525" y="581025"/>
            <a:ext cx="484060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2.2. Уразливості: Інфраструктура</a:t>
            </a: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581025" y="581025"/>
            <a:ext cx="47625" cy="97155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9525"/>
            <a:ext cx="59436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/>
          <p:nvPr/>
        </p:nvSpPr>
        <p:spPr>
          <a:xfrm>
            <a:off x="581025" y="2399704"/>
            <a:ext cx="50406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Мережа та Фізичний Доступ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1295400" y="2771179"/>
            <a:ext cx="40862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Протоколи: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Використання застарілих протоколів (Telnet, HTTP) без шифрування. ARP Spoofing та BGP Hijacking.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1295400" y="3782466"/>
            <a:ext cx="40862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Фізичний доступ: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Вільний доступ до серверних, комутаційних шаф або кабельної каналізації.</a:t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1295400" y="4793753"/>
            <a:ext cx="40862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Кабельна інфраструктура: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Можливість фізичного підключення до мідних ліній ("врізка").</a:t>
            </a:r>
            <a:endParaRPr/>
          </a:p>
        </p:txBody>
      </p:sp>
      <p:pic>
        <p:nvPicPr>
          <p:cNvPr id="282" name="Google Shape;282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771179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782466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793753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0" name="Google Shape;290;p25"/>
          <p:cNvGraphicFramePr/>
          <p:nvPr>
            <p:extLst>
              <p:ext uri="{D42A27DB-BD31-4B8C-83A1-F6EECF244321}">
                <p14:modId xmlns:p14="http://schemas.microsoft.com/office/powerpoint/2010/main" val="1153890217"/>
              </p:ext>
            </p:extLst>
          </p:nvPr>
        </p:nvGraphicFramePr>
        <p:xfrm>
          <a:off x="581025" y="1610171"/>
          <a:ext cx="11029925" cy="46472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Тип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Рівень OSI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 dirty="0" err="1">
                          <a:sym typeface="Urbanist"/>
                        </a:rPr>
                        <a:t>Принцип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роботи</a:t>
                      </a:r>
                      <a:endParaRPr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Особливості</a:t>
                      </a:r>
                      <a:endParaRPr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 dirty="0">
                          <a:sym typeface="Urbanist"/>
                        </a:rPr>
                        <a:t>Packet Filtering</a:t>
                      </a:r>
                      <a:endParaRPr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L3 / L4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 dirty="0" err="1">
                          <a:sym typeface="Urbanist"/>
                        </a:rPr>
                        <a:t>Перевіряє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заголовки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кожного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пакету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окремо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Швидкий, але "дурний". Не бачить контексту.</a:t>
                      </a:r>
                      <a:endParaRPr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Stateful Inspection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L3 / L4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 dirty="0" err="1">
                          <a:sym typeface="Urbanist"/>
                        </a:rPr>
                        <a:t>Відстежує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стан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з'єднань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(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таблиця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станів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).</a:t>
                      </a:r>
                      <a:endParaRPr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Знає, чи є пакет частиною дозволеної сесії.</a:t>
                      </a:r>
                      <a:endParaRPr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Proxy (App Gateway)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L7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Посередник. Аналізує вміст (payload).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Глибокий аналіз, але повільніший.</a:t>
                      </a:r>
                      <a:endParaRPr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NGFW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Всі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>
                          <a:sym typeface="Urbanist"/>
                        </a:rPr>
                        <a:t>Deep Packet Inspection (DPI) + IPS + ID.</a:t>
                      </a:r>
                      <a:endParaRPr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u="none" strike="noStrike" cap="none" dirty="0" err="1">
                          <a:sym typeface="Urbanist"/>
                        </a:rPr>
                        <a:t>Контроль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додатків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 (</a:t>
                      </a:r>
                      <a:r>
                        <a:rPr lang="en-US" sz="1425" u="none" strike="noStrike" cap="none" dirty="0" err="1">
                          <a:sym typeface="Urbanist"/>
                        </a:rPr>
                        <a:t>напр</a:t>
                      </a:r>
                      <a:r>
                        <a:rPr lang="en-US" sz="1425" u="none" strike="noStrike" cap="none" dirty="0">
                          <a:sym typeface="Urbanist"/>
                        </a:rPr>
                        <a:t>. "Facebook - OK, Games - Block").</a:t>
                      </a:r>
                      <a:endParaRPr dirty="0"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1" name="Google Shape;291;p25"/>
          <p:cNvSpPr/>
          <p:nvPr/>
        </p:nvSpPr>
        <p:spPr>
          <a:xfrm>
            <a:off x="581025" y="2527250"/>
            <a:ext cx="201022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2591246" y="2527250"/>
            <a:ext cx="133186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3923109" y="2527250"/>
            <a:ext cx="345281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5"/>
          <p:cNvSpPr/>
          <p:nvPr/>
        </p:nvSpPr>
        <p:spPr>
          <a:xfrm>
            <a:off x="7375921" y="2527250"/>
            <a:ext cx="423505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581025" y="3458616"/>
            <a:ext cx="201022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2591246" y="3458616"/>
            <a:ext cx="133186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3923109" y="3458616"/>
            <a:ext cx="345281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7375921" y="3458616"/>
            <a:ext cx="423505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5"/>
          <p:cNvSpPr/>
          <p:nvPr/>
        </p:nvSpPr>
        <p:spPr>
          <a:xfrm>
            <a:off x="581025" y="4389983"/>
            <a:ext cx="201022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2591246" y="4389983"/>
            <a:ext cx="133186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3923109" y="4389983"/>
            <a:ext cx="345281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7375921" y="4389983"/>
            <a:ext cx="423505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581025" y="5321349"/>
            <a:ext cx="201022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2591246" y="5321349"/>
            <a:ext cx="133186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3923109" y="5321349"/>
            <a:ext cx="345281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7375921" y="5321349"/>
            <a:ext cx="423505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3.1. Технології Захисту: Firewalls</a:t>
            </a: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264396"/>
            <a:ext cx="4800600" cy="28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6"/>
          <p:cNvSpPr txBox="1"/>
          <p:nvPr/>
        </p:nvSpPr>
        <p:spPr>
          <a:xfrm>
            <a:off x="771525" y="581025"/>
            <a:ext cx="484060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3.2. VPN: Принципи Роботи</a:t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581025" y="581025"/>
            <a:ext cx="47625" cy="97155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9525"/>
            <a:ext cx="59436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 txBox="1"/>
          <p:nvPr/>
        </p:nvSpPr>
        <p:spPr>
          <a:xfrm>
            <a:off x="581025" y="1913929"/>
            <a:ext cx="50406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Віртуальні Приватні Мережі</a:t>
            </a:r>
            <a:endParaRPr/>
          </a:p>
        </p:txBody>
      </p:sp>
      <p:sp>
        <p:nvSpPr>
          <p:cNvPr id="319" name="Google Shape;319;p26"/>
          <p:cNvSpPr txBox="1"/>
          <p:nvPr/>
        </p:nvSpPr>
        <p:spPr>
          <a:xfrm>
            <a:off x="581025" y="2313979"/>
            <a:ext cx="48006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Створення захищеного каналу через незахищене середовище (Інтернет).</a:t>
            </a:r>
            <a:endParaRPr/>
          </a:p>
        </p:txBody>
      </p:sp>
      <p:sp>
        <p:nvSpPr>
          <p:cNvPr id="320" name="Google Shape;320;p26"/>
          <p:cNvSpPr txBox="1"/>
          <p:nvPr/>
        </p:nvSpPr>
        <p:spPr>
          <a:xfrm>
            <a:off x="809625" y="3454896"/>
            <a:ext cx="46005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Тріада VPN: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1524000" y="3788271"/>
            <a:ext cx="36671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Інкапсуляція (Тунелювання):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Пакування даних в новий "конверт".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1524000" y="4510087"/>
            <a:ext cx="36671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Шифрування: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Захист вмісту від прочитання (AES-256).</a:t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1524000" y="5231903"/>
            <a:ext cx="36671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Автентифікація: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Підтвердження особистості сторін.</a:t>
            </a:r>
            <a:endParaRPr/>
          </a:p>
        </p:txBody>
      </p:sp>
      <p:pic>
        <p:nvPicPr>
          <p:cNvPr id="324" name="Google Shape;324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625" y="3788271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625" y="4510087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625" y="5231903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941462"/>
            <a:ext cx="5229225" cy="398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41462"/>
            <a:ext cx="5229225" cy="398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7"/>
          <p:cNvSpPr txBox="1"/>
          <p:nvPr/>
        </p:nvSpPr>
        <p:spPr>
          <a:xfrm>
            <a:off x="876300" y="3008262"/>
            <a:ext cx="4870608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Site-to-Site (Мережа-Мережа)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876300" y="3408312"/>
            <a:ext cx="46386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Об'єднання головного офісу та філій в єдину логічну мережу.</a:t>
            </a:r>
            <a:endParaRPr/>
          </a:p>
        </p:txBody>
      </p:sp>
      <p:sp>
        <p:nvSpPr>
          <p:cNvPr id="336" name="Google Shape;336;p27"/>
          <p:cNvSpPr txBox="1"/>
          <p:nvPr/>
        </p:nvSpPr>
        <p:spPr>
          <a:xfrm>
            <a:off x="6677025" y="3008262"/>
            <a:ext cx="4870608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Remote Access (Клієнт-Мережа)</a:t>
            </a:r>
            <a:endParaRPr/>
          </a:p>
        </p:txBody>
      </p:sp>
      <p:sp>
        <p:nvSpPr>
          <p:cNvPr id="337" name="Google Shape;337;p27"/>
          <p:cNvSpPr txBox="1"/>
          <p:nvPr/>
        </p:nvSpPr>
        <p:spPr>
          <a:xfrm>
            <a:off x="6677025" y="3408312"/>
            <a:ext cx="46386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Безпечний доступ співробітників з дому або кафе до ресурсів компанії.</a:t>
            </a:r>
            <a:endParaRPr/>
          </a:p>
        </p:txBody>
      </p:sp>
      <p:pic>
        <p:nvPicPr>
          <p:cNvPr id="338" name="Google Shape;338;p2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300" y="2274837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7"/>
          <p:cNvSpPr txBox="1"/>
          <p:nvPr/>
        </p:nvSpPr>
        <p:spPr>
          <a:xfrm>
            <a:off x="1590675" y="4177754"/>
            <a:ext cx="39243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Протокол: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Зазвичай IPsec.</a:t>
            </a:r>
            <a:endParaRPr/>
          </a:p>
        </p:txBody>
      </p:sp>
      <p:sp>
        <p:nvSpPr>
          <p:cNvPr id="340" name="Google Shape;340;p27"/>
          <p:cNvSpPr txBox="1"/>
          <p:nvPr/>
        </p:nvSpPr>
        <p:spPr>
          <a:xfrm>
            <a:off x="1590675" y="4610100"/>
            <a:ext cx="39243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Як працює: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Шлюзи шифрують трафік автоматично. Користувачі не помічають тунелю.</a:t>
            </a:r>
            <a:endParaRPr/>
          </a:p>
        </p:txBody>
      </p:sp>
      <p:pic>
        <p:nvPicPr>
          <p:cNvPr id="341" name="Google Shape;341;p2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7025" y="2274837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/>
        </p:nvSpPr>
        <p:spPr>
          <a:xfrm>
            <a:off x="7391400" y="4177754"/>
            <a:ext cx="39243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Протоколи: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SSL/TLS (OpenVPN), IPsec.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7391400" y="4610100"/>
            <a:ext cx="39243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Як працює: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Спеціальне ПЗ на ноутбуці створює тунель до офісу.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3.2. VPN: Сценарії Використання</a:t>
            </a:r>
            <a:endParaRPr/>
          </a:p>
        </p:txBody>
      </p:sp>
      <p:sp>
        <p:nvSpPr>
          <p:cNvPr id="345" name="Google Shape;345;p27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2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7300" y="4177754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7300" y="4610100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8025" y="4177754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8025" y="4610100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8"/>
          <p:cNvSpPr txBox="1"/>
          <p:nvPr/>
        </p:nvSpPr>
        <p:spPr>
          <a:xfrm>
            <a:off x="581025" y="2700486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IDS (Intrusion Detection System)</a:t>
            </a:r>
            <a:endParaRPr/>
          </a:p>
        </p:txBody>
      </p:sp>
      <p:sp>
        <p:nvSpPr>
          <p:cNvPr id="356" name="Google Shape;356;p28"/>
          <p:cNvSpPr txBox="1"/>
          <p:nvPr/>
        </p:nvSpPr>
        <p:spPr>
          <a:xfrm>
            <a:off x="581025" y="3100536"/>
            <a:ext cx="522922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"Спостерігач"</a:t>
            </a:r>
            <a:endParaRPr/>
          </a:p>
        </p:txBody>
      </p:sp>
      <p:sp>
        <p:nvSpPr>
          <p:cNvPr id="357" name="Google Shape;357;p28"/>
          <p:cNvSpPr txBox="1"/>
          <p:nvPr/>
        </p:nvSpPr>
        <p:spPr>
          <a:xfrm>
            <a:off x="6381750" y="2700486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IPS (Intrusion Prevention System)</a:t>
            </a:r>
            <a:endParaRPr/>
          </a:p>
        </p:txBody>
      </p:sp>
      <p:sp>
        <p:nvSpPr>
          <p:cNvPr id="358" name="Google Shape;358;p28"/>
          <p:cNvSpPr txBox="1"/>
          <p:nvPr/>
        </p:nvSpPr>
        <p:spPr>
          <a:xfrm>
            <a:off x="6381750" y="3100536"/>
            <a:ext cx="522922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"Охоронець"</a:t>
            </a:r>
            <a:endParaRPr/>
          </a:p>
        </p:txBody>
      </p:sp>
      <p:sp>
        <p:nvSpPr>
          <p:cNvPr id="359" name="Google Shape;359;p28"/>
          <p:cNvSpPr txBox="1"/>
          <p:nvPr/>
        </p:nvSpPr>
        <p:spPr>
          <a:xfrm>
            <a:off x="1295400" y="3570982"/>
            <a:ext cx="45148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Режим: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Пасивний (Promiscuous mode).</a:t>
            </a:r>
            <a:endParaRPr/>
          </a:p>
        </p:txBody>
      </p:sp>
      <p:sp>
        <p:nvSpPr>
          <p:cNvPr id="360" name="Google Shape;360;p28"/>
          <p:cNvSpPr txBox="1"/>
          <p:nvPr/>
        </p:nvSpPr>
        <p:spPr>
          <a:xfrm>
            <a:off x="1295400" y="4003327"/>
            <a:ext cx="45148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Підключення: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Паралельно (через SPAN-порт).</a:t>
            </a:r>
            <a:endParaRPr/>
          </a:p>
        </p:txBody>
      </p:sp>
      <p:sp>
        <p:nvSpPr>
          <p:cNvPr id="361" name="Google Shape;361;p28"/>
          <p:cNvSpPr txBox="1"/>
          <p:nvPr/>
        </p:nvSpPr>
        <p:spPr>
          <a:xfrm>
            <a:off x="1295400" y="4435673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Дія: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Аналізує копію трафіку. Надсилає сповіщення (Alert). Не впливає на швидкість мережі.</a:t>
            </a:r>
            <a:endParaRPr/>
          </a:p>
        </p:txBody>
      </p:sp>
      <p:sp>
        <p:nvSpPr>
          <p:cNvPr id="362" name="Google Shape;362;p28"/>
          <p:cNvSpPr txBox="1"/>
          <p:nvPr/>
        </p:nvSpPr>
        <p:spPr>
          <a:xfrm>
            <a:off x="7096125" y="3570982"/>
            <a:ext cx="45148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Режим: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Активний (Inline mode).</a:t>
            </a:r>
            <a:endParaRPr/>
          </a:p>
        </p:txBody>
      </p:sp>
      <p:sp>
        <p:nvSpPr>
          <p:cNvPr id="363" name="Google Shape;363;p28"/>
          <p:cNvSpPr txBox="1"/>
          <p:nvPr/>
        </p:nvSpPr>
        <p:spPr>
          <a:xfrm>
            <a:off x="7096125" y="4003327"/>
            <a:ext cx="45148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Підключення: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 розрив кабелю.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7096125" y="4435673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Дія: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Весь трафік проходить крізь неї. Блокує атаки автоматично в реальному часі.</a:t>
            </a:r>
            <a:endParaRPr/>
          </a:p>
        </p:txBody>
      </p:sp>
      <p:sp>
        <p:nvSpPr>
          <p:cNvPr id="365" name="Google Shape;365;p28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3.3. IDS vs IPS: Архітектура</a:t>
            </a:r>
            <a:endParaRPr/>
          </a:p>
        </p:txBody>
      </p:sp>
      <p:sp>
        <p:nvSpPr>
          <p:cNvPr id="366" name="Google Shape;366;p28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025" y="3570982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025" y="4003327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025" y="4435673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3570982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4003327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4435673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9"/>
          <p:cNvSpPr txBox="1"/>
          <p:nvPr/>
        </p:nvSpPr>
        <p:spPr>
          <a:xfrm>
            <a:off x="771525" y="581025"/>
            <a:ext cx="484060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3.3. IDS/IPS: Методи Аналізу</a:t>
            </a:r>
            <a:endParaRPr/>
          </a:p>
        </p:txBody>
      </p:sp>
      <p:sp>
        <p:nvSpPr>
          <p:cNvPr id="379" name="Google Shape;379;p29"/>
          <p:cNvSpPr/>
          <p:nvPr/>
        </p:nvSpPr>
        <p:spPr>
          <a:xfrm>
            <a:off x="581025" y="581025"/>
            <a:ext cx="47625" cy="97155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9525"/>
            <a:ext cx="59436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 txBox="1"/>
          <p:nvPr/>
        </p:nvSpPr>
        <p:spPr>
          <a:xfrm>
            <a:off x="1295400" y="2369194"/>
            <a:ext cx="4086225" cy="13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Сигнатурний аналіз (Signature-based):</a:t>
            </a:r>
            <a:endParaRPr/>
          </a:p>
        </p:txBody>
      </p:sp>
      <p:sp>
        <p:nvSpPr>
          <p:cNvPr id="382" name="Google Shape;382;p29"/>
          <p:cNvSpPr txBox="1"/>
          <p:nvPr/>
        </p:nvSpPr>
        <p:spPr>
          <a:xfrm>
            <a:off x="1295400" y="3889027"/>
            <a:ext cx="4086225" cy="162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Аномальний аналіз (Anomaly-based):</a:t>
            </a:r>
            <a:endParaRPr/>
          </a:p>
        </p:txBody>
      </p:sp>
      <p:pic>
        <p:nvPicPr>
          <p:cNvPr id="383" name="Google Shape;383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369194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9"/>
          <p:cNvSpPr txBox="1"/>
          <p:nvPr/>
        </p:nvSpPr>
        <p:spPr>
          <a:xfrm>
            <a:off x="1295400" y="2839640"/>
            <a:ext cx="40862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Порівняння трафіку з базою даних відомих атак (як відбитки пальців). Точний, але не бачить нових атак.</a:t>
            </a:r>
            <a:endParaRPr/>
          </a:p>
        </p:txBody>
      </p:sp>
      <p:pic>
        <p:nvPicPr>
          <p:cNvPr id="385" name="Google Shape;385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889027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9"/>
          <p:cNvSpPr txBox="1"/>
          <p:nvPr/>
        </p:nvSpPr>
        <p:spPr>
          <a:xfrm>
            <a:off x="1295400" y="4359473"/>
            <a:ext cx="4086225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Система вивчає "нормальну" поведінку мережі. Будь-яке відхилення (сплеск трафіку вночі) вважається атакою. Виявляє Zero-Day, але можливі помилкові спрацьовування.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570857"/>
            <a:ext cx="3486150" cy="272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570857"/>
            <a:ext cx="3486150" cy="272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570857"/>
            <a:ext cx="3486150" cy="272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 txBox="1"/>
          <p:nvPr/>
        </p:nvSpPr>
        <p:spPr>
          <a:xfrm>
            <a:off x="876300" y="3513832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Принцип</a:t>
            </a: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876300" y="3951982"/>
            <a:ext cx="28956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Не покладатися на один засіб захисту. Якщо впаде Firewall, має спрацювати IPS.</a:t>
            </a:r>
            <a:endParaRPr/>
          </a:p>
        </p:txBody>
      </p:sp>
      <p:sp>
        <p:nvSpPr>
          <p:cNvPr id="397" name="Google Shape;397;p30"/>
          <p:cNvSpPr txBox="1"/>
          <p:nvPr/>
        </p:nvSpPr>
        <p:spPr>
          <a:xfrm>
            <a:off x="4648200" y="3513832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Рівні Захисту</a:t>
            </a:r>
            <a:endParaRPr/>
          </a:p>
        </p:txBody>
      </p:sp>
      <p:sp>
        <p:nvSpPr>
          <p:cNvPr id="398" name="Google Shape;398;p30"/>
          <p:cNvSpPr txBox="1"/>
          <p:nvPr/>
        </p:nvSpPr>
        <p:spPr>
          <a:xfrm>
            <a:off x="4648200" y="3951982"/>
            <a:ext cx="28956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Периметр -&gt; Мережа -&gt; Хост -&gt; Додаток -&gt; Дані. Як стіни у фортеці.</a:t>
            </a:r>
            <a:endParaRPr/>
          </a:p>
        </p:txBody>
      </p:sp>
      <p:sp>
        <p:nvSpPr>
          <p:cNvPr id="399" name="Google Shape;399;p30"/>
          <p:cNvSpPr txBox="1"/>
          <p:nvPr/>
        </p:nvSpPr>
        <p:spPr>
          <a:xfrm>
            <a:off x="8420100" y="3513832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Мета</a:t>
            </a:r>
            <a:endParaRPr/>
          </a:p>
        </p:txBody>
      </p:sp>
      <p:sp>
        <p:nvSpPr>
          <p:cNvPr id="400" name="Google Shape;400;p30"/>
          <p:cNvSpPr txBox="1"/>
          <p:nvPr/>
        </p:nvSpPr>
        <p:spPr>
          <a:xfrm>
            <a:off x="8420100" y="3951982"/>
            <a:ext cx="28956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Уповільнити зловмисника настільки, щоб адміністратори встигли помітити та зреагувати.</a:t>
            </a:r>
            <a:endParaRPr/>
          </a:p>
        </p:txBody>
      </p:sp>
      <p:pic>
        <p:nvPicPr>
          <p:cNvPr id="401" name="Google Shape;401;p3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2894707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8200" y="289470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0100" y="2894707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0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4.1. Ешелонована Оборона</a:t>
            </a:r>
            <a:endParaRPr/>
          </a:p>
        </p:txBody>
      </p:sp>
      <p:sp>
        <p:nvSpPr>
          <p:cNvPr id="405" name="Google Shape;405;p30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1"/>
          <p:cNvSpPr txBox="1"/>
          <p:nvPr/>
        </p:nvSpPr>
        <p:spPr>
          <a:xfrm>
            <a:off x="1295400" y="2777728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Аудит та Пентестинг: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Регулярна перевірка на міцність. Знайти дірку першим.</a:t>
            </a:r>
            <a:endParaRPr/>
          </a:p>
        </p:txBody>
      </p:sp>
      <p:sp>
        <p:nvSpPr>
          <p:cNvPr id="412" name="Google Shape;412;p31"/>
          <p:cNvSpPr txBox="1"/>
          <p:nvPr/>
        </p:nvSpPr>
        <p:spPr>
          <a:xfrm>
            <a:off x="1295400" y="3499544"/>
            <a:ext cx="451485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Patch Management: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Оновлення — це не опція, а необхідність. WannaCry використовував вразливість, патч для якої вже існував.</a:t>
            </a:r>
            <a:endParaRPr/>
          </a:p>
        </p:txBody>
      </p:sp>
      <p:sp>
        <p:nvSpPr>
          <p:cNvPr id="413" name="Google Shape;413;p31"/>
          <p:cNvSpPr txBox="1"/>
          <p:nvPr/>
        </p:nvSpPr>
        <p:spPr>
          <a:xfrm>
            <a:off x="1295400" y="4510831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SIEM (Моніторинг):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Збір логів з усіх пристроїв. Аналіз подій в контексті всієї інфраструктури.</a:t>
            </a:r>
            <a:endParaRPr/>
          </a:p>
        </p:txBody>
      </p:sp>
      <p:pic>
        <p:nvPicPr>
          <p:cNvPr id="414" name="Google Shape;414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1987" y="3186112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4.2. Життєвий Цикл Безпеки</a:t>
            </a:r>
            <a:endParaRPr/>
          </a:p>
        </p:txBody>
      </p:sp>
      <p:sp>
        <p:nvSpPr>
          <p:cNvPr id="416" name="Google Shape;416;p31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777728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499544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510831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81025" y="2742307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Критична Залежність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81025" y="3142357"/>
            <a:ext cx="52292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Телекомунікаційні мережі — це "артерії" сучасного світу. Від фінансових транзакцій до управління енергосистемами — все залежить від стабільності мережі.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81025" y="4201269"/>
            <a:ext cx="5229225" cy="92392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71525" y="4391769"/>
            <a:ext cx="48482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Кейс "Київстар":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 Атака на телеком-оператора показала, як кіберінцидент може паралізувати економіку та соціальне життя мільйонів людей.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81025" y="4201269"/>
            <a:ext cx="38100" cy="92392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715125" y="2922389"/>
            <a:ext cx="4895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Масштаб: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Мільярди підключених IoT пристроїв розширюють поверхню атаки.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715125" y="3644205"/>
            <a:ext cx="4895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Частота: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Середня компанія фіксує десятки тисяч спроб атак щорічно.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715125" y="4366021"/>
            <a:ext cx="4895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Наслідки: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Фінансові втрати та юридична відповідальність (GDPR).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1.1. Світ як Мережа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922389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644205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4366021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2"/>
          <p:cNvSpPr txBox="1"/>
          <p:nvPr/>
        </p:nvSpPr>
        <p:spPr>
          <a:xfrm>
            <a:off x="3909925" y="2388601"/>
            <a:ext cx="4157400" cy="2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70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Дякую за увагу!</a:t>
            </a: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8FAF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26" name="Google Shape;426;p32"/>
          <p:cNvSpPr txBox="1"/>
          <p:nvPr/>
        </p:nvSpPr>
        <p:spPr>
          <a:xfrm>
            <a:off x="581025" y="2811809"/>
            <a:ext cx="433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426196"/>
            <a:ext cx="3486150" cy="301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426196"/>
            <a:ext cx="3486150" cy="301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426196"/>
            <a:ext cx="3486150" cy="30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876300" y="336917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Минуле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76300" y="3807321"/>
            <a:ext cx="289560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Хакерство як "хобі" або демонстрація сили. Окремі ентузіасти без значних фінансових мотивів.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4648200" y="336917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Теперішнє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4648200" y="3807321"/>
            <a:ext cx="289560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Cybercrime-as-a-Service: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Організовані злочинні групи. Ransomware як головний інструмент заробітку.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420100" y="336917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Майбутнє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420100" y="3807321"/>
            <a:ext cx="289560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Кібервійна: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Атаки державних структур на критичну інфраструктуру. Supply Chain атаки.</a:t>
            </a:r>
            <a:endParaRPr/>
          </a:p>
        </p:txBody>
      </p:sp>
      <p:pic>
        <p:nvPicPr>
          <p:cNvPr id="120" name="Google Shape;12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2750046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8200" y="2750046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0100" y="2750046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1.1. Еволюція Загроз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407146"/>
            <a:ext cx="3486150" cy="305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407146"/>
            <a:ext cx="3486150" cy="305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407146"/>
            <a:ext cx="3486150" cy="305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876300" y="338822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Confidentiality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76300" y="3826371"/>
            <a:ext cx="289560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Інформація доступна </a:t>
            </a: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тільки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авторизованим.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1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Захист: Шифрування, 2FA.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4648200" y="338822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Integrity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4648200" y="3826371"/>
            <a:ext cx="28956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Дані є </a:t>
            </a: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точними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та незмінними.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1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Захист: Хешування, підписи.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8420100" y="3388221"/>
            <a:ext cx="3040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Availability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8420100" y="3826371"/>
            <a:ext cx="289560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Доступ до ресурсів </a:t>
            </a: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тоді, коли потрібно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1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Захист: Резервування, Anti-DDoS.</a:t>
            </a:r>
            <a:endParaRPr/>
          </a:p>
        </p:txBody>
      </p:sp>
      <p:pic>
        <p:nvPicPr>
          <p:cNvPr id="139" name="Google Shape;139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2769096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8200" y="2769096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0100" y="2769096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1.2. Фундамент: Тріада CIA</a:t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345209"/>
            <a:ext cx="5229225" cy="117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1775" y="3545234"/>
            <a:ext cx="48291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6581775" y="3926234"/>
            <a:ext cx="48291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Ризик = Імовірність × Вплив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1295400" y="2922537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Уразливість (Vulnerability):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"Дірка" в захисті (наприклад, незакритий порт 80, пароль "123456").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295400" y="3644354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Загроза (Threat):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Хтось або щось, що може використати цю "дірку" (хакер, вірус, стихійне лихо).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1295400" y="4366170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Ризик (Risk):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Математична ймовірність настання події та масштаб збитків.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1.2. Загроза, Уразливість, Ризик</a:t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922537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3644354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4366170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115740"/>
            <a:ext cx="5229225" cy="363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115740"/>
            <a:ext cx="5229225" cy="3636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876300" y="2411015"/>
            <a:ext cx="4870608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Несанкціонований Доступ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876300" y="2811065"/>
            <a:ext cx="46386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Злом облікових записів та систем: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6677025" y="2411015"/>
            <a:ext cx="4870608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Sniffing (Прослуховування)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6677025" y="2811065"/>
            <a:ext cx="46386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Перехоплення трафіку в реальному часі:</a:t>
            </a:r>
            <a:endParaRPr/>
          </a:p>
        </p:txBody>
      </p:sp>
      <p:pic>
        <p:nvPicPr>
          <p:cNvPr id="171" name="Google Shape;17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300" y="2430065"/>
            <a:ext cx="179337" cy="17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1590675" y="3281511"/>
            <a:ext cx="39243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Brute Force: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Повний перебір всіх можливих комбінацій паролів.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1590675" y="4003327"/>
            <a:ext cx="39243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Credential Stuffing: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Автоматизоване використання викрадених баз логінів/паролів.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1590675" y="4725144"/>
            <a:ext cx="39243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Exploits: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Використання програмних помилок для обходу авторизації.</a:t>
            </a:r>
            <a:endParaRPr/>
          </a:p>
        </p:txBody>
      </p:sp>
      <p:pic>
        <p:nvPicPr>
          <p:cNvPr id="175" name="Google Shape;175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7025" y="2430065"/>
            <a:ext cx="217437" cy="17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7391400" y="3281511"/>
            <a:ext cx="39243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Моніторинг незашифрованих мереж (Public Wi-Fi).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7391400" y="4003327"/>
            <a:ext cx="39243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Аналіз пакетів (Wireshark) для виявлення паролів, що передаються відкритим текстом (HTTP, Telnet).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2.1. Конфіденційність: Технічні Атаки</a:t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7300" y="3281511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7300" y="4003327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7300" y="4725144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8025" y="3281511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8025" y="4003327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335833"/>
            <a:ext cx="4800600" cy="27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771525" y="581025"/>
            <a:ext cx="484060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2.1. Конфіденційність: Людський Фактор</a:t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581025" y="581025"/>
            <a:ext cx="47625" cy="97155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9525"/>
            <a:ext cx="59436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581025" y="1985367"/>
            <a:ext cx="50406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Соціальна Інженерія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581025" y="2385417"/>
            <a:ext cx="48006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Злам людини, а не машини. Найефективніший вектор атаки сьогодні.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809625" y="3526333"/>
            <a:ext cx="46005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Основні методи: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1524000" y="3859708"/>
            <a:ext cx="36671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Phishing: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Масова розсилка підроблених листів (від банку, керівництва) з посиланням на фейковий сайт.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1524000" y="4870995"/>
            <a:ext cx="36671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Pretexting: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Створення вигаданого сценарію ("Я з техпідтримки, перевіряю ваш доступ") для виманювання пароля.</a:t>
            </a:r>
            <a:endParaRPr/>
          </a:p>
        </p:txBody>
      </p:sp>
      <p:pic>
        <p:nvPicPr>
          <p:cNvPr id="199" name="Google Shape;19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625" y="3859708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625" y="4870995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771525" y="581025"/>
            <a:ext cx="484060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2.1. Цілісність: Шкідливе ПЗ</a:t>
            </a: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581025" y="581025"/>
            <a:ext cx="47625" cy="97155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9525"/>
            <a:ext cx="59436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1295400" y="2043558"/>
            <a:ext cx="4086225" cy="13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Ransomware (Вимагачі):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1295400" y="3563391"/>
            <a:ext cx="4086225" cy="10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Trojans (Трояни):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1295400" y="4793753"/>
            <a:ext cx="4086225" cy="10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Worms (Черви):</a:t>
            </a:r>
            <a:endParaRPr/>
          </a:p>
        </p:txBody>
      </p:sp>
      <p:pic>
        <p:nvPicPr>
          <p:cNvPr id="212" name="Google Shape;212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043558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1295400" y="2514004"/>
            <a:ext cx="4086225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Шифрують файли користувача. Ключ розшифровки надається тільки після сплати викупу. Головна фінансова загроза.</a:t>
            </a:r>
            <a:endParaRPr/>
          </a:p>
        </p:txBody>
      </p:sp>
      <p:pic>
        <p:nvPicPr>
          <p:cNvPr id="214" name="Google Shape;214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563391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1295400" y="4033837"/>
            <a:ext cx="40862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Маскуються під корисне ПЗ. Відкривають "бекдори" для зловмисників.</a:t>
            </a:r>
            <a:endParaRPr/>
          </a:p>
        </p:txBody>
      </p:sp>
      <p:pic>
        <p:nvPicPr>
          <p:cNvPr id="216" name="Google Shape;216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793753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1295400" y="5264199"/>
            <a:ext cx="40862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Самостійно розмножуються мережею, забиваючи канали зв'язку.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857625"/>
            <a:ext cx="5229225" cy="132189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581025" y="2771923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Впровадження Коду (Injection)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581025" y="3171973"/>
            <a:ext cx="522922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Атаки на веб-додатки та бази даних.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6381750" y="2688133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Man-in-the-Middle (MITM)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6381750" y="3088183"/>
            <a:ext cx="52292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Атака "Людина посередині". Зловмисник перехоплює канал зв'язку між двома сторонами.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295400" y="3642419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SQL Injection: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Введення шкідливих SQL-запитів для читання або зміни бази даних.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1295400" y="4364235"/>
            <a:ext cx="45148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XSS (Cross-Site Scripting):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Виконання шкідливого скрипта в браузері жертви для крадіжки сесій.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6610350" y="4229100"/>
            <a:ext cx="48101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Зловмисник може не тільки читати, але й </a:t>
            </a:r>
            <a:r>
              <a:rPr lang="en-US" sz="1425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модифікувати</a:t>
            </a:r>
            <a:r>
              <a:rPr lang="en-US" sz="1425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дані на льоту, перш ніж вони досягнуть отримувача.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771525" y="390525"/>
            <a:ext cx="1138142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4ADE80"/>
                </a:solidFill>
                <a:latin typeface="Urbanist"/>
                <a:ea typeface="Urbanist"/>
                <a:cs typeface="Urbanist"/>
                <a:sym typeface="Urbanist"/>
              </a:rPr>
              <a:t>2.1. Цілісність: Маніпуляція Даними</a:t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581025" y="390525"/>
            <a:ext cx="47625" cy="485775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642419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364235"/>
            <a:ext cx="1143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Широкоэкранный</PresentationFormat>
  <Paragraphs>142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Urbanist</vt:lpstr>
      <vt:lpstr>Calibri</vt:lpstr>
      <vt:lpstr>JetBrains Mono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Vadim M</cp:lastModifiedBy>
  <cp:revision>1</cp:revision>
  <dcterms:modified xsi:type="dcterms:W3CDTF">2025-12-10T20:46:53Z</dcterms:modified>
</cp:coreProperties>
</file>