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embeddedFontLst>
    <p:embeddedFont>
      <p:font typeface="Urbanist" panose="020B0604020202020204" charset="0"/>
      <p:regular r:id="rId23"/>
      <p:bold r:id="rId24"/>
      <p:italic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JetBrains Mono" panose="020B060402020202020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6962F1F-BAA9-4049-99AB-FD49A4E66B83}">
  <a:tblStyle styleId="{B6962F1F-BAA9-4049-99AB-FD49A4E66B8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632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305276" y="3259484"/>
            <a:ext cx="11581447" cy="754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МЕРЕЖЕВА БЕЗПЕКА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581025" y="4204245"/>
            <a:ext cx="11029950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64748B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Поглиблений аналіз загроз та методів захисту</a:t>
            </a:r>
            <a:endParaRPr/>
          </a:p>
        </p:txBody>
      </p:sp>
      <p:pic>
        <p:nvPicPr>
          <p:cNvPr id="87" name="Google Shape;87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19750" y="2116484"/>
            <a:ext cx="95250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2"/>
          <p:cNvSpPr txBox="1"/>
          <p:nvPr/>
        </p:nvSpPr>
        <p:spPr>
          <a:xfrm>
            <a:off x="771525" y="581025"/>
            <a:ext cx="4840605" cy="97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2.1. Атаки на Доступність</a:t>
            </a:r>
            <a:endParaRPr/>
          </a:p>
        </p:txBody>
      </p:sp>
      <p:sp>
        <p:nvSpPr>
          <p:cNvPr id="241" name="Google Shape;241;p22"/>
          <p:cNvSpPr/>
          <p:nvPr/>
        </p:nvSpPr>
        <p:spPr>
          <a:xfrm>
            <a:off x="581025" y="581025"/>
            <a:ext cx="47625" cy="97155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2" name="Google Shape;242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38875" y="9525"/>
            <a:ext cx="5943600" cy="683895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2"/>
          <p:cNvSpPr txBox="1"/>
          <p:nvPr/>
        </p:nvSpPr>
        <p:spPr>
          <a:xfrm>
            <a:off x="581025" y="2054869"/>
            <a:ext cx="504063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DoS та DDoS</a:t>
            </a:r>
            <a:endParaRPr/>
          </a:p>
        </p:txBody>
      </p:sp>
      <p:sp>
        <p:nvSpPr>
          <p:cNvPr id="244" name="Google Shape;244;p22"/>
          <p:cNvSpPr txBox="1"/>
          <p:nvPr/>
        </p:nvSpPr>
        <p:spPr>
          <a:xfrm>
            <a:off x="581025" y="2454919"/>
            <a:ext cx="480060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Denial of Service: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Мета — зробити ресурс недоступним для легітимних користувачів.</a:t>
            </a:r>
            <a:endParaRPr/>
          </a:p>
        </p:txBody>
      </p:sp>
      <p:sp>
        <p:nvSpPr>
          <p:cNvPr id="245" name="Google Shape;245;p22"/>
          <p:cNvSpPr txBox="1"/>
          <p:nvPr/>
        </p:nvSpPr>
        <p:spPr>
          <a:xfrm>
            <a:off x="1295400" y="3405336"/>
            <a:ext cx="4086225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Перевантаження каналу: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"Забивання" інтернет-каналу "сміттєвим" трафіком.</a:t>
            </a:r>
            <a:endParaRPr/>
          </a:p>
        </p:txBody>
      </p:sp>
      <p:sp>
        <p:nvSpPr>
          <p:cNvPr id="246" name="Google Shape;246;p22"/>
          <p:cNvSpPr txBox="1"/>
          <p:nvPr/>
        </p:nvSpPr>
        <p:spPr>
          <a:xfrm>
            <a:off x="1295400" y="4127152"/>
            <a:ext cx="4086225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Вичерпання ресурсів: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Перевантаження процесора або пам'яті сервера.</a:t>
            </a:r>
            <a:endParaRPr/>
          </a:p>
        </p:txBody>
      </p:sp>
      <p:sp>
        <p:nvSpPr>
          <p:cNvPr id="247" name="Google Shape;247;p22"/>
          <p:cNvSpPr txBox="1"/>
          <p:nvPr/>
        </p:nvSpPr>
        <p:spPr>
          <a:xfrm>
            <a:off x="1295400" y="4848969"/>
            <a:ext cx="4086225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Ботнети: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Використання тисяч заражених пристроїв (камер, роутерів) для одночасної атаки.</a:t>
            </a:r>
            <a:endParaRPr/>
          </a:p>
        </p:txBody>
      </p:sp>
      <p:pic>
        <p:nvPicPr>
          <p:cNvPr id="248" name="Google Shape;248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3405336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4127152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4848969"/>
            <a:ext cx="1143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426196"/>
            <a:ext cx="3486150" cy="3015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52925" y="2426196"/>
            <a:ext cx="3486150" cy="3015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4825" y="2426196"/>
            <a:ext cx="3486150" cy="3015257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3"/>
          <p:cNvSpPr txBox="1"/>
          <p:nvPr/>
        </p:nvSpPr>
        <p:spPr>
          <a:xfrm>
            <a:off x="876300" y="3369171"/>
            <a:ext cx="30403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Конфігурація</a:t>
            </a:r>
            <a:endParaRPr/>
          </a:p>
        </p:txBody>
      </p:sp>
      <p:sp>
        <p:nvSpPr>
          <p:cNvPr id="260" name="Google Shape;260;p23"/>
          <p:cNvSpPr txBox="1"/>
          <p:nvPr/>
        </p:nvSpPr>
        <p:spPr>
          <a:xfrm>
            <a:off x="876300" y="3807321"/>
            <a:ext cx="2895600" cy="1157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Найчастіша проблема. Залишені дефолтні паролі (admin/admin), відкриті налагоджувальні інтерфейси.</a:t>
            </a:r>
            <a:endParaRPr/>
          </a:p>
        </p:txBody>
      </p:sp>
      <p:sp>
        <p:nvSpPr>
          <p:cNvPr id="261" name="Google Shape;261;p23"/>
          <p:cNvSpPr txBox="1"/>
          <p:nvPr/>
        </p:nvSpPr>
        <p:spPr>
          <a:xfrm>
            <a:off x="4648200" y="3369171"/>
            <a:ext cx="30403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Застаріле ПЗ</a:t>
            </a:r>
            <a:endParaRPr/>
          </a:p>
        </p:txBody>
      </p:sp>
      <p:sp>
        <p:nvSpPr>
          <p:cNvPr id="262" name="Google Shape;262;p23"/>
          <p:cNvSpPr txBox="1"/>
          <p:nvPr/>
        </p:nvSpPr>
        <p:spPr>
          <a:xfrm>
            <a:off x="4648200" y="3807321"/>
            <a:ext cx="289560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Відсутність Patch Management. Використання систем з відомими вразливостями (CVE).</a:t>
            </a:r>
            <a:endParaRPr/>
          </a:p>
        </p:txBody>
      </p:sp>
      <p:sp>
        <p:nvSpPr>
          <p:cNvPr id="263" name="Google Shape;263;p23"/>
          <p:cNvSpPr txBox="1"/>
          <p:nvPr/>
        </p:nvSpPr>
        <p:spPr>
          <a:xfrm>
            <a:off x="8420100" y="3369171"/>
            <a:ext cx="30403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Zero-Day</a:t>
            </a:r>
            <a:endParaRPr/>
          </a:p>
        </p:txBody>
      </p:sp>
      <p:sp>
        <p:nvSpPr>
          <p:cNvPr id="264" name="Google Shape;264;p23"/>
          <p:cNvSpPr txBox="1"/>
          <p:nvPr/>
        </p:nvSpPr>
        <p:spPr>
          <a:xfrm>
            <a:off x="8420100" y="3807321"/>
            <a:ext cx="289560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Уразливості "нульового дня", про які ще не знає розробник, і для яких не існує захисту.</a:t>
            </a:r>
            <a:endParaRPr/>
          </a:p>
        </p:txBody>
      </p:sp>
      <p:pic>
        <p:nvPicPr>
          <p:cNvPr id="265" name="Google Shape;265;p2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6300" y="2750046"/>
            <a:ext cx="4762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48200" y="2750046"/>
            <a:ext cx="33337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3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20100" y="2750046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3"/>
          <p:cNvSpPr txBox="1"/>
          <p:nvPr/>
        </p:nvSpPr>
        <p:spPr>
          <a:xfrm>
            <a:off x="771525" y="390525"/>
            <a:ext cx="11381422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2.2. Уразливості: Логічний Рівень</a:t>
            </a:r>
            <a:endParaRPr/>
          </a:p>
        </p:txBody>
      </p:sp>
      <p:sp>
        <p:nvSpPr>
          <p:cNvPr id="269" name="Google Shape;269;p23"/>
          <p:cNvSpPr/>
          <p:nvPr/>
        </p:nvSpPr>
        <p:spPr>
          <a:xfrm>
            <a:off x="581025" y="390525"/>
            <a:ext cx="47625" cy="485775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4"/>
          <p:cNvSpPr txBox="1"/>
          <p:nvPr/>
        </p:nvSpPr>
        <p:spPr>
          <a:xfrm>
            <a:off x="771525" y="581025"/>
            <a:ext cx="4840605" cy="97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2.2. Уразливості: Інфраструктура</a:t>
            </a:r>
            <a:endParaRPr/>
          </a:p>
        </p:txBody>
      </p:sp>
      <p:sp>
        <p:nvSpPr>
          <p:cNvPr id="276" name="Google Shape;276;p24"/>
          <p:cNvSpPr/>
          <p:nvPr/>
        </p:nvSpPr>
        <p:spPr>
          <a:xfrm>
            <a:off x="581025" y="581025"/>
            <a:ext cx="47625" cy="97155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7" name="Google Shape;277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38875" y="9525"/>
            <a:ext cx="5943600" cy="683895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24"/>
          <p:cNvSpPr txBox="1"/>
          <p:nvPr/>
        </p:nvSpPr>
        <p:spPr>
          <a:xfrm>
            <a:off x="581025" y="2399704"/>
            <a:ext cx="504063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Мережа та Фізичний Доступ</a:t>
            </a:r>
            <a:endParaRPr/>
          </a:p>
        </p:txBody>
      </p:sp>
      <p:sp>
        <p:nvSpPr>
          <p:cNvPr id="279" name="Google Shape;279;p24"/>
          <p:cNvSpPr txBox="1"/>
          <p:nvPr/>
        </p:nvSpPr>
        <p:spPr>
          <a:xfrm>
            <a:off x="1295400" y="2771179"/>
            <a:ext cx="4086225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Протоколи: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Використання застарілих протоколів (Telnet, HTTP) без шифрування. ARP Spoofing та BGP Hijacking.</a:t>
            </a:r>
            <a:endParaRPr/>
          </a:p>
        </p:txBody>
      </p:sp>
      <p:sp>
        <p:nvSpPr>
          <p:cNvPr id="280" name="Google Shape;280;p24"/>
          <p:cNvSpPr txBox="1"/>
          <p:nvPr/>
        </p:nvSpPr>
        <p:spPr>
          <a:xfrm>
            <a:off x="1295400" y="3782466"/>
            <a:ext cx="4086225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Фізичний доступ: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Вільний доступ до серверних, комутаційних шаф або кабельної каналізації.</a:t>
            </a:r>
            <a:endParaRPr/>
          </a:p>
        </p:txBody>
      </p:sp>
      <p:sp>
        <p:nvSpPr>
          <p:cNvPr id="281" name="Google Shape;281;p24"/>
          <p:cNvSpPr txBox="1"/>
          <p:nvPr/>
        </p:nvSpPr>
        <p:spPr>
          <a:xfrm>
            <a:off x="1295400" y="4793753"/>
            <a:ext cx="4086225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Кабельна інфраструктура: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Можливість фізичного підключення до мідних ліній ("врізка").</a:t>
            </a:r>
            <a:endParaRPr/>
          </a:p>
        </p:txBody>
      </p:sp>
      <p:pic>
        <p:nvPicPr>
          <p:cNvPr id="282" name="Google Shape;282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2771179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3782466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4793753"/>
            <a:ext cx="1143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90" name="Google Shape;290;p25"/>
          <p:cNvGraphicFramePr/>
          <p:nvPr>
            <p:extLst>
              <p:ext uri="{D42A27DB-BD31-4B8C-83A1-F6EECF244321}">
                <p14:modId xmlns:p14="http://schemas.microsoft.com/office/powerpoint/2010/main" val="1153890217"/>
              </p:ext>
            </p:extLst>
          </p:nvPr>
        </p:nvGraphicFramePr>
        <p:xfrm>
          <a:off x="581025" y="1610171"/>
          <a:ext cx="11029925" cy="4647275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201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5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35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29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>
                          <a:sym typeface="Urbanist"/>
                        </a:rPr>
                        <a:t>Тип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>
                          <a:sym typeface="Urbanist"/>
                        </a:rPr>
                        <a:t>Рівень OSI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 dirty="0" err="1">
                          <a:sym typeface="Urbanist"/>
                        </a:rPr>
                        <a:t>Принцип</a:t>
                      </a:r>
                      <a:r>
                        <a:rPr lang="en-US" sz="1425" u="none" strike="noStrike" cap="none" dirty="0">
                          <a:sym typeface="Urbanist"/>
                        </a:rPr>
                        <a:t> </a:t>
                      </a:r>
                      <a:r>
                        <a:rPr lang="en-US" sz="1425" u="none" strike="noStrike" cap="none" dirty="0" err="1">
                          <a:sym typeface="Urbanist"/>
                        </a:rPr>
                        <a:t>роботи</a:t>
                      </a:r>
                      <a:endParaRPr dirty="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>
                          <a:sym typeface="Urbanist"/>
                        </a:rPr>
                        <a:t>Особливості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 dirty="0">
                          <a:sym typeface="Urbanist"/>
                        </a:rPr>
                        <a:t>Packet Filtering</a:t>
                      </a:r>
                      <a:endParaRPr dirty="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>
                          <a:sym typeface="Urbanist"/>
                        </a:rPr>
                        <a:t>L3 / L4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 dirty="0" err="1">
                          <a:sym typeface="Urbanist"/>
                        </a:rPr>
                        <a:t>Перевіряє</a:t>
                      </a:r>
                      <a:r>
                        <a:rPr lang="en-US" sz="1425" u="none" strike="noStrike" cap="none" dirty="0">
                          <a:sym typeface="Urbanist"/>
                        </a:rPr>
                        <a:t> </a:t>
                      </a:r>
                      <a:r>
                        <a:rPr lang="en-US" sz="1425" u="none" strike="noStrike" cap="none" dirty="0" err="1">
                          <a:sym typeface="Urbanist"/>
                        </a:rPr>
                        <a:t>заголовки</a:t>
                      </a:r>
                      <a:r>
                        <a:rPr lang="en-US" sz="1425" u="none" strike="noStrike" cap="none" dirty="0">
                          <a:sym typeface="Urbanist"/>
                        </a:rPr>
                        <a:t> </a:t>
                      </a:r>
                      <a:r>
                        <a:rPr lang="en-US" sz="1425" u="none" strike="noStrike" cap="none" dirty="0" err="1">
                          <a:sym typeface="Urbanist"/>
                        </a:rPr>
                        <a:t>кожного</a:t>
                      </a:r>
                      <a:r>
                        <a:rPr lang="en-US" sz="1425" u="none" strike="noStrike" cap="none" dirty="0">
                          <a:sym typeface="Urbanist"/>
                        </a:rPr>
                        <a:t> </a:t>
                      </a:r>
                      <a:r>
                        <a:rPr lang="en-US" sz="1425" u="none" strike="noStrike" cap="none" dirty="0" err="1">
                          <a:sym typeface="Urbanist"/>
                        </a:rPr>
                        <a:t>пакету</a:t>
                      </a:r>
                      <a:r>
                        <a:rPr lang="en-US" sz="1425" u="none" strike="noStrike" cap="none" dirty="0">
                          <a:sym typeface="Urbanist"/>
                        </a:rPr>
                        <a:t> </a:t>
                      </a:r>
                      <a:r>
                        <a:rPr lang="en-US" sz="1425" u="none" strike="noStrike" cap="none" dirty="0" err="1">
                          <a:sym typeface="Urbanist"/>
                        </a:rPr>
                        <a:t>окремо</a:t>
                      </a:r>
                      <a:r>
                        <a:rPr lang="en-US" sz="1425" u="none" strike="noStrike" cap="none" dirty="0">
                          <a:sym typeface="Urbanist"/>
                        </a:rPr>
                        <a:t>.</a:t>
                      </a:r>
                      <a:endParaRPr dirty="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>
                          <a:sym typeface="Urbanist"/>
                        </a:rPr>
                        <a:t>Швидкий, але "дурний". Не бачить контексту.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9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>
                          <a:sym typeface="Urbanist"/>
                        </a:rPr>
                        <a:t>Stateful Inspection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>
                          <a:sym typeface="Urbanist"/>
                        </a:rPr>
                        <a:t>L3 / L4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 dirty="0" err="1">
                          <a:sym typeface="Urbanist"/>
                        </a:rPr>
                        <a:t>Відстежує</a:t>
                      </a:r>
                      <a:r>
                        <a:rPr lang="en-US" sz="1425" u="none" strike="noStrike" cap="none" dirty="0">
                          <a:sym typeface="Urbanist"/>
                        </a:rPr>
                        <a:t> </a:t>
                      </a:r>
                      <a:r>
                        <a:rPr lang="en-US" sz="1425" u="none" strike="noStrike" cap="none" dirty="0" err="1">
                          <a:sym typeface="Urbanist"/>
                        </a:rPr>
                        <a:t>стан</a:t>
                      </a:r>
                      <a:r>
                        <a:rPr lang="en-US" sz="1425" u="none" strike="noStrike" cap="none" dirty="0">
                          <a:sym typeface="Urbanist"/>
                        </a:rPr>
                        <a:t> </a:t>
                      </a:r>
                      <a:r>
                        <a:rPr lang="en-US" sz="1425" u="none" strike="noStrike" cap="none" dirty="0" err="1">
                          <a:sym typeface="Urbanist"/>
                        </a:rPr>
                        <a:t>з'єднань</a:t>
                      </a:r>
                      <a:r>
                        <a:rPr lang="en-US" sz="1425" u="none" strike="noStrike" cap="none" dirty="0">
                          <a:sym typeface="Urbanist"/>
                        </a:rPr>
                        <a:t> (</a:t>
                      </a:r>
                      <a:r>
                        <a:rPr lang="en-US" sz="1425" u="none" strike="noStrike" cap="none" dirty="0" err="1">
                          <a:sym typeface="Urbanist"/>
                        </a:rPr>
                        <a:t>таблиця</a:t>
                      </a:r>
                      <a:r>
                        <a:rPr lang="en-US" sz="1425" u="none" strike="noStrike" cap="none" dirty="0">
                          <a:sym typeface="Urbanist"/>
                        </a:rPr>
                        <a:t> </a:t>
                      </a:r>
                      <a:r>
                        <a:rPr lang="en-US" sz="1425" u="none" strike="noStrike" cap="none" dirty="0" err="1">
                          <a:sym typeface="Urbanist"/>
                        </a:rPr>
                        <a:t>станів</a:t>
                      </a:r>
                      <a:r>
                        <a:rPr lang="en-US" sz="1425" u="none" strike="noStrike" cap="none" dirty="0">
                          <a:sym typeface="Urbanist"/>
                        </a:rPr>
                        <a:t>).</a:t>
                      </a:r>
                      <a:endParaRPr dirty="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>
                          <a:sym typeface="Urbanist"/>
                        </a:rPr>
                        <a:t>Знає, чи є пакет частиною дозволеної сесії.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9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>
                          <a:sym typeface="Urbanist"/>
                        </a:rPr>
                        <a:t>Proxy (App Gateway)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>
                          <a:sym typeface="Urbanist"/>
                        </a:rPr>
                        <a:t>L7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>
                          <a:sym typeface="Urbanist"/>
                        </a:rPr>
                        <a:t>Посередник. Аналізує вміст (payload).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>
                          <a:sym typeface="Urbanist"/>
                        </a:rPr>
                        <a:t>Глибокий аналіз, але повільніший.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9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>
                          <a:sym typeface="Urbanist"/>
                        </a:rPr>
                        <a:t>NGFW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>
                          <a:sym typeface="Urbanist"/>
                        </a:rPr>
                        <a:t>Всі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>
                          <a:sym typeface="Urbanist"/>
                        </a:rPr>
                        <a:t>Deep Packet Inspection (DPI) + IPS + ID.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u="none" strike="noStrike" cap="none" dirty="0" err="1">
                          <a:sym typeface="Urbanist"/>
                        </a:rPr>
                        <a:t>Контроль</a:t>
                      </a:r>
                      <a:r>
                        <a:rPr lang="en-US" sz="1425" u="none" strike="noStrike" cap="none" dirty="0">
                          <a:sym typeface="Urbanist"/>
                        </a:rPr>
                        <a:t> </a:t>
                      </a:r>
                      <a:r>
                        <a:rPr lang="en-US" sz="1425" u="none" strike="noStrike" cap="none" dirty="0" err="1">
                          <a:sym typeface="Urbanist"/>
                        </a:rPr>
                        <a:t>додатків</a:t>
                      </a:r>
                      <a:r>
                        <a:rPr lang="en-US" sz="1425" u="none" strike="noStrike" cap="none" dirty="0">
                          <a:sym typeface="Urbanist"/>
                        </a:rPr>
                        <a:t> (</a:t>
                      </a:r>
                      <a:r>
                        <a:rPr lang="en-US" sz="1425" u="none" strike="noStrike" cap="none" dirty="0" err="1">
                          <a:sym typeface="Urbanist"/>
                        </a:rPr>
                        <a:t>напр</a:t>
                      </a:r>
                      <a:r>
                        <a:rPr lang="en-US" sz="1425" u="none" strike="noStrike" cap="none" dirty="0">
                          <a:sym typeface="Urbanist"/>
                        </a:rPr>
                        <a:t>. "Facebook - OK, Games - Block").</a:t>
                      </a:r>
                      <a:endParaRPr dirty="0"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91" name="Google Shape;291;p25"/>
          <p:cNvSpPr/>
          <p:nvPr/>
        </p:nvSpPr>
        <p:spPr>
          <a:xfrm>
            <a:off x="581025" y="2527250"/>
            <a:ext cx="2010221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5"/>
          <p:cNvSpPr/>
          <p:nvPr/>
        </p:nvSpPr>
        <p:spPr>
          <a:xfrm>
            <a:off x="2591246" y="2527250"/>
            <a:ext cx="1331862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25"/>
          <p:cNvSpPr/>
          <p:nvPr/>
        </p:nvSpPr>
        <p:spPr>
          <a:xfrm>
            <a:off x="3923109" y="2527250"/>
            <a:ext cx="3452812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25"/>
          <p:cNvSpPr/>
          <p:nvPr/>
        </p:nvSpPr>
        <p:spPr>
          <a:xfrm>
            <a:off x="7375921" y="2527250"/>
            <a:ext cx="4235053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25"/>
          <p:cNvSpPr/>
          <p:nvPr/>
        </p:nvSpPr>
        <p:spPr>
          <a:xfrm>
            <a:off x="581025" y="3458616"/>
            <a:ext cx="2010221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25"/>
          <p:cNvSpPr/>
          <p:nvPr/>
        </p:nvSpPr>
        <p:spPr>
          <a:xfrm>
            <a:off x="2591246" y="3458616"/>
            <a:ext cx="1331862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5"/>
          <p:cNvSpPr/>
          <p:nvPr/>
        </p:nvSpPr>
        <p:spPr>
          <a:xfrm>
            <a:off x="3923109" y="3458616"/>
            <a:ext cx="3452812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25"/>
          <p:cNvSpPr/>
          <p:nvPr/>
        </p:nvSpPr>
        <p:spPr>
          <a:xfrm>
            <a:off x="7375921" y="3458616"/>
            <a:ext cx="4235053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25"/>
          <p:cNvSpPr/>
          <p:nvPr/>
        </p:nvSpPr>
        <p:spPr>
          <a:xfrm>
            <a:off x="581025" y="4389983"/>
            <a:ext cx="2010221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25"/>
          <p:cNvSpPr/>
          <p:nvPr/>
        </p:nvSpPr>
        <p:spPr>
          <a:xfrm>
            <a:off x="2591246" y="4389983"/>
            <a:ext cx="1331862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5"/>
          <p:cNvSpPr/>
          <p:nvPr/>
        </p:nvSpPr>
        <p:spPr>
          <a:xfrm>
            <a:off x="3923109" y="4389983"/>
            <a:ext cx="3452812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5"/>
          <p:cNvSpPr/>
          <p:nvPr/>
        </p:nvSpPr>
        <p:spPr>
          <a:xfrm>
            <a:off x="7375921" y="4389983"/>
            <a:ext cx="4235053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5"/>
          <p:cNvSpPr/>
          <p:nvPr/>
        </p:nvSpPr>
        <p:spPr>
          <a:xfrm>
            <a:off x="581025" y="5321349"/>
            <a:ext cx="2010221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5"/>
          <p:cNvSpPr/>
          <p:nvPr/>
        </p:nvSpPr>
        <p:spPr>
          <a:xfrm>
            <a:off x="2591246" y="5321349"/>
            <a:ext cx="1331862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25"/>
          <p:cNvSpPr/>
          <p:nvPr/>
        </p:nvSpPr>
        <p:spPr>
          <a:xfrm>
            <a:off x="3923109" y="5321349"/>
            <a:ext cx="3452812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25"/>
          <p:cNvSpPr/>
          <p:nvPr/>
        </p:nvSpPr>
        <p:spPr>
          <a:xfrm>
            <a:off x="7375921" y="5321349"/>
            <a:ext cx="4235053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25"/>
          <p:cNvSpPr txBox="1"/>
          <p:nvPr/>
        </p:nvSpPr>
        <p:spPr>
          <a:xfrm>
            <a:off x="771525" y="390525"/>
            <a:ext cx="11381422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3.1. Технології Захисту: Firewalls</a:t>
            </a:r>
            <a:endParaRPr/>
          </a:p>
        </p:txBody>
      </p:sp>
      <p:sp>
        <p:nvSpPr>
          <p:cNvPr id="308" name="Google Shape;308;p25"/>
          <p:cNvSpPr/>
          <p:nvPr/>
        </p:nvSpPr>
        <p:spPr>
          <a:xfrm>
            <a:off x="581025" y="390525"/>
            <a:ext cx="47625" cy="485775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3264396"/>
            <a:ext cx="4800600" cy="2889349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26"/>
          <p:cNvSpPr txBox="1"/>
          <p:nvPr/>
        </p:nvSpPr>
        <p:spPr>
          <a:xfrm>
            <a:off x="771525" y="581025"/>
            <a:ext cx="4840605" cy="97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3.2. VPN: Принципи Роботи</a:t>
            </a:r>
            <a:endParaRPr/>
          </a:p>
        </p:txBody>
      </p:sp>
      <p:sp>
        <p:nvSpPr>
          <p:cNvPr id="316" name="Google Shape;316;p26"/>
          <p:cNvSpPr/>
          <p:nvPr/>
        </p:nvSpPr>
        <p:spPr>
          <a:xfrm>
            <a:off x="581025" y="581025"/>
            <a:ext cx="47625" cy="97155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7" name="Google Shape;317;p2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38875" y="9525"/>
            <a:ext cx="5943600" cy="683895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26"/>
          <p:cNvSpPr txBox="1"/>
          <p:nvPr/>
        </p:nvSpPr>
        <p:spPr>
          <a:xfrm>
            <a:off x="581025" y="1913929"/>
            <a:ext cx="504063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Віртуальні Приватні Мережі</a:t>
            </a:r>
            <a:endParaRPr/>
          </a:p>
        </p:txBody>
      </p:sp>
      <p:sp>
        <p:nvSpPr>
          <p:cNvPr id="319" name="Google Shape;319;p26"/>
          <p:cNvSpPr txBox="1"/>
          <p:nvPr/>
        </p:nvSpPr>
        <p:spPr>
          <a:xfrm>
            <a:off x="581025" y="2313979"/>
            <a:ext cx="480060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Створення захищеного каналу через незахищене середовище (Інтернет).</a:t>
            </a:r>
            <a:endParaRPr/>
          </a:p>
        </p:txBody>
      </p:sp>
      <p:sp>
        <p:nvSpPr>
          <p:cNvPr id="320" name="Google Shape;320;p26"/>
          <p:cNvSpPr txBox="1"/>
          <p:nvPr/>
        </p:nvSpPr>
        <p:spPr>
          <a:xfrm>
            <a:off x="809625" y="3454896"/>
            <a:ext cx="4600575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Тріада VPN:</a:t>
            </a:r>
            <a:endParaRPr/>
          </a:p>
        </p:txBody>
      </p:sp>
      <p:sp>
        <p:nvSpPr>
          <p:cNvPr id="321" name="Google Shape;321;p26"/>
          <p:cNvSpPr txBox="1"/>
          <p:nvPr/>
        </p:nvSpPr>
        <p:spPr>
          <a:xfrm>
            <a:off x="1524000" y="3788271"/>
            <a:ext cx="3667125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Інкапсуляція (Тунелювання):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Пакування даних в новий "конверт".</a:t>
            </a:r>
            <a:endParaRPr/>
          </a:p>
        </p:txBody>
      </p:sp>
      <p:sp>
        <p:nvSpPr>
          <p:cNvPr id="322" name="Google Shape;322;p26"/>
          <p:cNvSpPr txBox="1"/>
          <p:nvPr/>
        </p:nvSpPr>
        <p:spPr>
          <a:xfrm>
            <a:off x="1524000" y="4510087"/>
            <a:ext cx="3667125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Шифрування: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Захист вмісту від прочитання (AES-256).</a:t>
            </a:r>
            <a:endParaRPr/>
          </a:p>
        </p:txBody>
      </p:sp>
      <p:sp>
        <p:nvSpPr>
          <p:cNvPr id="323" name="Google Shape;323;p26"/>
          <p:cNvSpPr txBox="1"/>
          <p:nvPr/>
        </p:nvSpPr>
        <p:spPr>
          <a:xfrm>
            <a:off x="1524000" y="5231903"/>
            <a:ext cx="3667125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Автентифікація: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Підтвердження особистості сторін.</a:t>
            </a:r>
            <a:endParaRPr/>
          </a:p>
        </p:txBody>
      </p:sp>
      <p:pic>
        <p:nvPicPr>
          <p:cNvPr id="324" name="Google Shape;324;p2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90625" y="3788271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2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90625" y="4510087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2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90625" y="5231903"/>
            <a:ext cx="1143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2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941462"/>
            <a:ext cx="5229225" cy="3984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1941462"/>
            <a:ext cx="5229225" cy="3984724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7"/>
          <p:cNvSpPr txBox="1"/>
          <p:nvPr/>
        </p:nvSpPr>
        <p:spPr>
          <a:xfrm>
            <a:off x="876300" y="3008262"/>
            <a:ext cx="4870608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Site-to-Site (Мережа-Мережа)</a:t>
            </a:r>
            <a:endParaRPr/>
          </a:p>
        </p:txBody>
      </p:sp>
      <p:sp>
        <p:nvSpPr>
          <p:cNvPr id="335" name="Google Shape;335;p27"/>
          <p:cNvSpPr txBox="1"/>
          <p:nvPr/>
        </p:nvSpPr>
        <p:spPr>
          <a:xfrm>
            <a:off x="876300" y="3408312"/>
            <a:ext cx="4638675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Об'єднання головного офісу та філій в єдину логічну мережу.</a:t>
            </a:r>
            <a:endParaRPr/>
          </a:p>
        </p:txBody>
      </p:sp>
      <p:sp>
        <p:nvSpPr>
          <p:cNvPr id="336" name="Google Shape;336;p27"/>
          <p:cNvSpPr txBox="1"/>
          <p:nvPr/>
        </p:nvSpPr>
        <p:spPr>
          <a:xfrm>
            <a:off x="6677025" y="3008262"/>
            <a:ext cx="4870608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Remote Access (Клієнт-Мережа)</a:t>
            </a:r>
            <a:endParaRPr/>
          </a:p>
        </p:txBody>
      </p:sp>
      <p:sp>
        <p:nvSpPr>
          <p:cNvPr id="337" name="Google Shape;337;p27"/>
          <p:cNvSpPr txBox="1"/>
          <p:nvPr/>
        </p:nvSpPr>
        <p:spPr>
          <a:xfrm>
            <a:off x="6677025" y="3408312"/>
            <a:ext cx="4638675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Безпечний доступ співробітників з дому або кафе до ресурсів компанії.</a:t>
            </a:r>
            <a:endParaRPr/>
          </a:p>
        </p:txBody>
      </p:sp>
      <p:pic>
        <p:nvPicPr>
          <p:cNvPr id="338" name="Google Shape;338;p2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6300" y="2274837"/>
            <a:ext cx="3619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27"/>
          <p:cNvSpPr txBox="1"/>
          <p:nvPr/>
        </p:nvSpPr>
        <p:spPr>
          <a:xfrm>
            <a:off x="1590675" y="4177754"/>
            <a:ext cx="3924300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Протокол: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Зазвичай IPsec.</a:t>
            </a:r>
            <a:endParaRPr/>
          </a:p>
        </p:txBody>
      </p:sp>
      <p:sp>
        <p:nvSpPr>
          <p:cNvPr id="340" name="Google Shape;340;p27"/>
          <p:cNvSpPr txBox="1"/>
          <p:nvPr/>
        </p:nvSpPr>
        <p:spPr>
          <a:xfrm>
            <a:off x="1590675" y="4610100"/>
            <a:ext cx="392430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Як працює: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Шлюзи шифрують трафік автоматично. Користувачі не помічають тунелю.</a:t>
            </a:r>
            <a:endParaRPr/>
          </a:p>
        </p:txBody>
      </p:sp>
      <p:pic>
        <p:nvPicPr>
          <p:cNvPr id="341" name="Google Shape;341;p2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77025" y="2274837"/>
            <a:ext cx="600075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27"/>
          <p:cNvSpPr txBox="1"/>
          <p:nvPr/>
        </p:nvSpPr>
        <p:spPr>
          <a:xfrm>
            <a:off x="7391400" y="4177754"/>
            <a:ext cx="3924300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Протоколи: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SSL/TLS (OpenVPN), IPsec.</a:t>
            </a:r>
            <a:endParaRPr/>
          </a:p>
        </p:txBody>
      </p:sp>
      <p:sp>
        <p:nvSpPr>
          <p:cNvPr id="343" name="Google Shape;343;p27"/>
          <p:cNvSpPr txBox="1"/>
          <p:nvPr/>
        </p:nvSpPr>
        <p:spPr>
          <a:xfrm>
            <a:off x="7391400" y="4610100"/>
            <a:ext cx="392430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Як працює: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Спеціальне ПЗ на ноутбуці створює тунель до офісу.</a:t>
            </a:r>
            <a:endParaRPr/>
          </a:p>
        </p:txBody>
      </p:sp>
      <p:sp>
        <p:nvSpPr>
          <p:cNvPr id="344" name="Google Shape;344;p27"/>
          <p:cNvSpPr txBox="1"/>
          <p:nvPr/>
        </p:nvSpPr>
        <p:spPr>
          <a:xfrm>
            <a:off x="771525" y="390525"/>
            <a:ext cx="11381422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3.2. VPN: Сценарії Використання</a:t>
            </a:r>
            <a:endParaRPr/>
          </a:p>
        </p:txBody>
      </p:sp>
      <p:sp>
        <p:nvSpPr>
          <p:cNvPr id="345" name="Google Shape;345;p27"/>
          <p:cNvSpPr/>
          <p:nvPr/>
        </p:nvSpPr>
        <p:spPr>
          <a:xfrm>
            <a:off x="581025" y="390525"/>
            <a:ext cx="47625" cy="485775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6" name="Google Shape;346;p2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57300" y="4177754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2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57300" y="4610100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2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058025" y="4177754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2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058025" y="4610100"/>
            <a:ext cx="1143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2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28"/>
          <p:cNvSpPr txBox="1"/>
          <p:nvPr/>
        </p:nvSpPr>
        <p:spPr>
          <a:xfrm>
            <a:off x="581025" y="2700486"/>
            <a:ext cx="5490686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IDS (Intrusion Detection System)</a:t>
            </a:r>
            <a:endParaRPr/>
          </a:p>
        </p:txBody>
      </p:sp>
      <p:sp>
        <p:nvSpPr>
          <p:cNvPr id="356" name="Google Shape;356;p28"/>
          <p:cNvSpPr txBox="1"/>
          <p:nvPr/>
        </p:nvSpPr>
        <p:spPr>
          <a:xfrm>
            <a:off x="581025" y="3100536"/>
            <a:ext cx="5229225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"Спостерігач"</a:t>
            </a:r>
            <a:endParaRPr/>
          </a:p>
        </p:txBody>
      </p:sp>
      <p:sp>
        <p:nvSpPr>
          <p:cNvPr id="357" name="Google Shape;357;p28"/>
          <p:cNvSpPr txBox="1"/>
          <p:nvPr/>
        </p:nvSpPr>
        <p:spPr>
          <a:xfrm>
            <a:off x="6381750" y="2700486"/>
            <a:ext cx="5490686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IPS (Intrusion Prevention System)</a:t>
            </a:r>
            <a:endParaRPr/>
          </a:p>
        </p:txBody>
      </p:sp>
      <p:sp>
        <p:nvSpPr>
          <p:cNvPr id="358" name="Google Shape;358;p28"/>
          <p:cNvSpPr txBox="1"/>
          <p:nvPr/>
        </p:nvSpPr>
        <p:spPr>
          <a:xfrm>
            <a:off x="6381750" y="3100536"/>
            <a:ext cx="5229225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"Охоронець"</a:t>
            </a:r>
            <a:endParaRPr/>
          </a:p>
        </p:txBody>
      </p:sp>
      <p:sp>
        <p:nvSpPr>
          <p:cNvPr id="359" name="Google Shape;359;p28"/>
          <p:cNvSpPr txBox="1"/>
          <p:nvPr/>
        </p:nvSpPr>
        <p:spPr>
          <a:xfrm>
            <a:off x="1295400" y="3570982"/>
            <a:ext cx="4514850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Режим: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Пасивний (Promiscuous mode).</a:t>
            </a:r>
            <a:endParaRPr/>
          </a:p>
        </p:txBody>
      </p:sp>
      <p:sp>
        <p:nvSpPr>
          <p:cNvPr id="360" name="Google Shape;360;p28"/>
          <p:cNvSpPr txBox="1"/>
          <p:nvPr/>
        </p:nvSpPr>
        <p:spPr>
          <a:xfrm>
            <a:off x="1295400" y="4003327"/>
            <a:ext cx="4514850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Підключення: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Паралельно (через SPAN-порт).</a:t>
            </a:r>
            <a:endParaRPr/>
          </a:p>
        </p:txBody>
      </p:sp>
      <p:sp>
        <p:nvSpPr>
          <p:cNvPr id="361" name="Google Shape;361;p28"/>
          <p:cNvSpPr txBox="1"/>
          <p:nvPr/>
        </p:nvSpPr>
        <p:spPr>
          <a:xfrm>
            <a:off x="1295400" y="4435673"/>
            <a:ext cx="45148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Дія: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Аналізує копію трафіку. Надсилає сповіщення (Alert). Не впливає на швидкість мережі.</a:t>
            </a:r>
            <a:endParaRPr/>
          </a:p>
        </p:txBody>
      </p:sp>
      <p:sp>
        <p:nvSpPr>
          <p:cNvPr id="362" name="Google Shape;362;p28"/>
          <p:cNvSpPr txBox="1"/>
          <p:nvPr/>
        </p:nvSpPr>
        <p:spPr>
          <a:xfrm>
            <a:off x="7096125" y="3570982"/>
            <a:ext cx="4514850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Режим: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Активний (Inline mode).</a:t>
            </a:r>
            <a:endParaRPr/>
          </a:p>
        </p:txBody>
      </p:sp>
      <p:sp>
        <p:nvSpPr>
          <p:cNvPr id="363" name="Google Shape;363;p28"/>
          <p:cNvSpPr txBox="1"/>
          <p:nvPr/>
        </p:nvSpPr>
        <p:spPr>
          <a:xfrm>
            <a:off x="7096125" y="4003327"/>
            <a:ext cx="4514850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Підключення: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В розрив кабелю.</a:t>
            </a:r>
            <a:endParaRPr/>
          </a:p>
        </p:txBody>
      </p:sp>
      <p:sp>
        <p:nvSpPr>
          <p:cNvPr id="364" name="Google Shape;364;p28"/>
          <p:cNvSpPr txBox="1"/>
          <p:nvPr/>
        </p:nvSpPr>
        <p:spPr>
          <a:xfrm>
            <a:off x="7096125" y="4435673"/>
            <a:ext cx="45148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Дія: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Весь трафік проходить крізь неї. Блокує атаки автоматично в реальному часі.</a:t>
            </a:r>
            <a:endParaRPr/>
          </a:p>
        </p:txBody>
      </p:sp>
      <p:sp>
        <p:nvSpPr>
          <p:cNvPr id="365" name="Google Shape;365;p28"/>
          <p:cNvSpPr txBox="1"/>
          <p:nvPr/>
        </p:nvSpPr>
        <p:spPr>
          <a:xfrm>
            <a:off x="771525" y="390525"/>
            <a:ext cx="11381422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3.3. IDS vs IPS: Архітектура</a:t>
            </a:r>
            <a:endParaRPr/>
          </a:p>
        </p:txBody>
      </p:sp>
      <p:sp>
        <p:nvSpPr>
          <p:cNvPr id="366" name="Google Shape;366;p28"/>
          <p:cNvSpPr/>
          <p:nvPr/>
        </p:nvSpPr>
        <p:spPr>
          <a:xfrm>
            <a:off x="581025" y="390525"/>
            <a:ext cx="47625" cy="485775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7" name="Google Shape;367;p2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2025" y="3570982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2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2025" y="4003327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2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2025" y="4435673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2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2750" y="3570982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2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2750" y="4003327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2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2750" y="4435673"/>
            <a:ext cx="1143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2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29"/>
          <p:cNvSpPr txBox="1"/>
          <p:nvPr/>
        </p:nvSpPr>
        <p:spPr>
          <a:xfrm>
            <a:off x="771525" y="581025"/>
            <a:ext cx="4840605" cy="97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3.3. IDS/IPS: Методи Аналізу</a:t>
            </a:r>
            <a:endParaRPr/>
          </a:p>
        </p:txBody>
      </p:sp>
      <p:sp>
        <p:nvSpPr>
          <p:cNvPr id="379" name="Google Shape;379;p29"/>
          <p:cNvSpPr/>
          <p:nvPr/>
        </p:nvSpPr>
        <p:spPr>
          <a:xfrm>
            <a:off x="581025" y="581025"/>
            <a:ext cx="47625" cy="97155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0" name="Google Shape;380;p2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38875" y="9525"/>
            <a:ext cx="5943600" cy="683895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29"/>
          <p:cNvSpPr txBox="1"/>
          <p:nvPr/>
        </p:nvSpPr>
        <p:spPr>
          <a:xfrm>
            <a:off x="1295400" y="2369194"/>
            <a:ext cx="4086225" cy="1338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Сигнатурний аналіз (Signature-based):</a:t>
            </a:r>
            <a:endParaRPr/>
          </a:p>
        </p:txBody>
      </p:sp>
      <p:sp>
        <p:nvSpPr>
          <p:cNvPr id="382" name="Google Shape;382;p29"/>
          <p:cNvSpPr txBox="1"/>
          <p:nvPr/>
        </p:nvSpPr>
        <p:spPr>
          <a:xfrm>
            <a:off x="1295400" y="3889027"/>
            <a:ext cx="4086225" cy="1628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Аномальний аналіз (Anomaly-based):</a:t>
            </a:r>
            <a:endParaRPr/>
          </a:p>
        </p:txBody>
      </p:sp>
      <p:pic>
        <p:nvPicPr>
          <p:cNvPr id="383" name="Google Shape;383;p2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2369194"/>
            <a:ext cx="1143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29"/>
          <p:cNvSpPr txBox="1"/>
          <p:nvPr/>
        </p:nvSpPr>
        <p:spPr>
          <a:xfrm>
            <a:off x="1295400" y="2839640"/>
            <a:ext cx="4086225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Порівняння трафіку з базою даних відомих атак (як відбитки пальців). Точний, але не бачить нових атак.</a:t>
            </a:r>
            <a:endParaRPr/>
          </a:p>
        </p:txBody>
      </p:sp>
      <p:pic>
        <p:nvPicPr>
          <p:cNvPr id="385" name="Google Shape;385;p2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3889027"/>
            <a:ext cx="1143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29"/>
          <p:cNvSpPr txBox="1"/>
          <p:nvPr/>
        </p:nvSpPr>
        <p:spPr>
          <a:xfrm>
            <a:off x="1295400" y="4359473"/>
            <a:ext cx="4086225" cy="1157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Система вивчає "нормальну" поведінку мережі. Будь-яке відхилення (сплеск трафіку вночі) вважається атакою. Виявляє Zero-Day, але можливі помилкові спрацьовування.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3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3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570857"/>
            <a:ext cx="3486150" cy="2725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52925" y="2570857"/>
            <a:ext cx="3486150" cy="2725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3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4825" y="2570857"/>
            <a:ext cx="3486150" cy="2725787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30"/>
          <p:cNvSpPr txBox="1"/>
          <p:nvPr/>
        </p:nvSpPr>
        <p:spPr>
          <a:xfrm>
            <a:off x="876300" y="3513832"/>
            <a:ext cx="30403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Принцип</a:t>
            </a:r>
            <a:endParaRPr/>
          </a:p>
        </p:txBody>
      </p:sp>
      <p:sp>
        <p:nvSpPr>
          <p:cNvPr id="396" name="Google Shape;396;p30"/>
          <p:cNvSpPr txBox="1"/>
          <p:nvPr/>
        </p:nvSpPr>
        <p:spPr>
          <a:xfrm>
            <a:off x="876300" y="3951982"/>
            <a:ext cx="289560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Не покладатися на один засіб захисту. Якщо впаде Firewall, має спрацювати IPS.</a:t>
            </a:r>
            <a:endParaRPr/>
          </a:p>
        </p:txBody>
      </p:sp>
      <p:sp>
        <p:nvSpPr>
          <p:cNvPr id="397" name="Google Shape;397;p30"/>
          <p:cNvSpPr txBox="1"/>
          <p:nvPr/>
        </p:nvSpPr>
        <p:spPr>
          <a:xfrm>
            <a:off x="4648200" y="3513832"/>
            <a:ext cx="30403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Рівні Захисту</a:t>
            </a:r>
            <a:endParaRPr/>
          </a:p>
        </p:txBody>
      </p:sp>
      <p:sp>
        <p:nvSpPr>
          <p:cNvPr id="398" name="Google Shape;398;p30"/>
          <p:cNvSpPr txBox="1"/>
          <p:nvPr/>
        </p:nvSpPr>
        <p:spPr>
          <a:xfrm>
            <a:off x="4648200" y="3951982"/>
            <a:ext cx="289560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Периметр -&gt; Мережа -&gt; Хост -&gt; Додаток -&gt; Дані. Як стіни у фортеці.</a:t>
            </a:r>
            <a:endParaRPr/>
          </a:p>
        </p:txBody>
      </p:sp>
      <p:sp>
        <p:nvSpPr>
          <p:cNvPr id="399" name="Google Shape;399;p30"/>
          <p:cNvSpPr txBox="1"/>
          <p:nvPr/>
        </p:nvSpPr>
        <p:spPr>
          <a:xfrm>
            <a:off x="8420100" y="3513832"/>
            <a:ext cx="30403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Мета</a:t>
            </a:r>
            <a:endParaRPr/>
          </a:p>
        </p:txBody>
      </p:sp>
      <p:sp>
        <p:nvSpPr>
          <p:cNvPr id="400" name="Google Shape;400;p30"/>
          <p:cNvSpPr txBox="1"/>
          <p:nvPr/>
        </p:nvSpPr>
        <p:spPr>
          <a:xfrm>
            <a:off x="8420100" y="3951982"/>
            <a:ext cx="289560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Уповільнити зловмисника настільки, щоб адміністратори встигли помітити та зреагувати.</a:t>
            </a:r>
            <a:endParaRPr/>
          </a:p>
        </p:txBody>
      </p:sp>
      <p:pic>
        <p:nvPicPr>
          <p:cNvPr id="401" name="Google Shape;401;p30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6300" y="2894707"/>
            <a:ext cx="42862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30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48200" y="2894707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30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20100" y="2894707"/>
            <a:ext cx="33337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30"/>
          <p:cNvSpPr txBox="1"/>
          <p:nvPr/>
        </p:nvSpPr>
        <p:spPr>
          <a:xfrm>
            <a:off x="771525" y="390525"/>
            <a:ext cx="11381422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4.1. Ешелонована Оборона</a:t>
            </a:r>
            <a:endParaRPr/>
          </a:p>
        </p:txBody>
      </p:sp>
      <p:sp>
        <p:nvSpPr>
          <p:cNvPr id="405" name="Google Shape;405;p30"/>
          <p:cNvSpPr/>
          <p:nvPr/>
        </p:nvSpPr>
        <p:spPr>
          <a:xfrm>
            <a:off x="581025" y="390525"/>
            <a:ext cx="47625" cy="485775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3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31"/>
          <p:cNvSpPr txBox="1"/>
          <p:nvPr/>
        </p:nvSpPr>
        <p:spPr>
          <a:xfrm>
            <a:off x="1295400" y="2777728"/>
            <a:ext cx="45148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Аудит та Пентестинг: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Регулярна перевірка на міцність. Знайти дірку першим.</a:t>
            </a:r>
            <a:endParaRPr/>
          </a:p>
        </p:txBody>
      </p:sp>
      <p:sp>
        <p:nvSpPr>
          <p:cNvPr id="412" name="Google Shape;412;p31"/>
          <p:cNvSpPr txBox="1"/>
          <p:nvPr/>
        </p:nvSpPr>
        <p:spPr>
          <a:xfrm>
            <a:off x="1295400" y="3499544"/>
            <a:ext cx="451485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Patch Management: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Оновлення — це не опція, а необхідність. WannaCry використовував вразливість, патч для якої вже існував.</a:t>
            </a:r>
            <a:endParaRPr/>
          </a:p>
        </p:txBody>
      </p:sp>
      <p:sp>
        <p:nvSpPr>
          <p:cNvPr id="413" name="Google Shape;413;p31"/>
          <p:cNvSpPr txBox="1"/>
          <p:nvPr/>
        </p:nvSpPr>
        <p:spPr>
          <a:xfrm>
            <a:off x="1295400" y="4510831"/>
            <a:ext cx="45148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SIEM (Моніторинг):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Збір логів з усіх пристроїв. Аналіз подій в контексті всієї інфраструктури.</a:t>
            </a:r>
            <a:endParaRPr/>
          </a:p>
        </p:txBody>
      </p:sp>
      <p:pic>
        <p:nvPicPr>
          <p:cNvPr id="414" name="Google Shape;414;p3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81987" y="3186112"/>
            <a:ext cx="1428750" cy="14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31"/>
          <p:cNvSpPr txBox="1"/>
          <p:nvPr/>
        </p:nvSpPr>
        <p:spPr>
          <a:xfrm>
            <a:off x="771525" y="390525"/>
            <a:ext cx="11381422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4.2. Життєвий Цикл Безпеки</a:t>
            </a:r>
            <a:endParaRPr/>
          </a:p>
        </p:txBody>
      </p:sp>
      <p:sp>
        <p:nvSpPr>
          <p:cNvPr id="416" name="Google Shape;416;p31"/>
          <p:cNvSpPr/>
          <p:nvPr/>
        </p:nvSpPr>
        <p:spPr>
          <a:xfrm>
            <a:off x="581025" y="390525"/>
            <a:ext cx="47625" cy="485775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7" name="Google Shape;417;p3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2777728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3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3499544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3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4510831"/>
            <a:ext cx="1143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/>
        </p:nvSpPr>
        <p:spPr>
          <a:xfrm>
            <a:off x="581025" y="2742307"/>
            <a:ext cx="5490686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Критична Залежність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581025" y="3142357"/>
            <a:ext cx="5229225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Телекомунікаційні мережі — це "артерії" сучасного світу. Від фінансових транзакцій до управління енергосистемами — все залежить від стабільності мережі.</a:t>
            </a:r>
            <a:endParaRPr/>
          </a:p>
        </p:txBody>
      </p:sp>
      <p:sp>
        <p:nvSpPr>
          <p:cNvPr id="95" name="Google Shape;95;p14"/>
          <p:cNvSpPr/>
          <p:nvPr/>
        </p:nvSpPr>
        <p:spPr>
          <a:xfrm>
            <a:off x="581025" y="4201269"/>
            <a:ext cx="5229225" cy="923925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771525" y="4391769"/>
            <a:ext cx="4848225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Urbanist"/>
                <a:ea typeface="Urbanist"/>
                <a:cs typeface="Urbanist"/>
                <a:sym typeface="Urbanist"/>
              </a:rPr>
              <a:t>Кейс "Київстар":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Urbanist"/>
                <a:ea typeface="Urbanist"/>
                <a:cs typeface="Urbanist"/>
                <a:sym typeface="Urbanist"/>
              </a:rPr>
              <a:t> Атака на телеком-оператора показала, як кіберінцидент може паралізувати економіку та соціальне життя мільйонів людей.</a:t>
            </a:r>
            <a:endParaRPr/>
          </a:p>
        </p:txBody>
      </p:sp>
      <p:sp>
        <p:nvSpPr>
          <p:cNvPr id="97" name="Google Shape;97;p14"/>
          <p:cNvSpPr/>
          <p:nvPr/>
        </p:nvSpPr>
        <p:spPr>
          <a:xfrm>
            <a:off x="581025" y="4201269"/>
            <a:ext cx="38100" cy="923925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6715125" y="2922389"/>
            <a:ext cx="48958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Масштаб: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Мільярди підключених IoT пристроїв розширюють поверхню атаки.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6715125" y="3644205"/>
            <a:ext cx="48958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Частота: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Середня компанія фіксує десятки тисяч спроб атак щорічно.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6715125" y="4366021"/>
            <a:ext cx="48958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Наслідки: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Фінансові втрати та юридична відповідальність (GDPR).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771525" y="390525"/>
            <a:ext cx="11381422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1.1. Світ як Мережа</a:t>
            </a:r>
            <a:endParaRPr/>
          </a:p>
        </p:txBody>
      </p:sp>
      <p:sp>
        <p:nvSpPr>
          <p:cNvPr id="102" name="Google Shape;102;p14"/>
          <p:cNvSpPr/>
          <p:nvPr/>
        </p:nvSpPr>
        <p:spPr>
          <a:xfrm>
            <a:off x="581025" y="390525"/>
            <a:ext cx="47625" cy="485775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Google Shape;103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922389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3644205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4366021"/>
            <a:ext cx="1143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Google Shape;424;p3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32"/>
          <p:cNvSpPr txBox="1"/>
          <p:nvPr/>
        </p:nvSpPr>
        <p:spPr>
          <a:xfrm>
            <a:off x="3909925" y="2388601"/>
            <a:ext cx="4157400" cy="20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700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Дякую за увагу!</a:t>
            </a:r>
            <a:endParaRPr sz="40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0" b="1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6" name="Google Shape;426;p32"/>
          <p:cNvSpPr txBox="1"/>
          <p:nvPr/>
        </p:nvSpPr>
        <p:spPr>
          <a:xfrm>
            <a:off x="581025" y="2811809"/>
            <a:ext cx="4335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426196"/>
            <a:ext cx="3486150" cy="3015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52925" y="2426196"/>
            <a:ext cx="3486150" cy="3015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4825" y="2426196"/>
            <a:ext cx="3486150" cy="3015257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5"/>
          <p:cNvSpPr txBox="1"/>
          <p:nvPr/>
        </p:nvSpPr>
        <p:spPr>
          <a:xfrm>
            <a:off x="876300" y="3369171"/>
            <a:ext cx="30403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Минуле</a:t>
            </a:r>
            <a:endParaRPr/>
          </a:p>
        </p:txBody>
      </p:sp>
      <p:sp>
        <p:nvSpPr>
          <p:cNvPr id="115" name="Google Shape;115;p15"/>
          <p:cNvSpPr txBox="1"/>
          <p:nvPr/>
        </p:nvSpPr>
        <p:spPr>
          <a:xfrm>
            <a:off x="876300" y="3807321"/>
            <a:ext cx="2895600" cy="1157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Хакерство як "хобі" або демонстрація сили. Окремі ентузіасти без значних фінансових мотивів.</a:t>
            </a:r>
            <a:endParaRPr/>
          </a:p>
        </p:txBody>
      </p:sp>
      <p:sp>
        <p:nvSpPr>
          <p:cNvPr id="116" name="Google Shape;116;p15"/>
          <p:cNvSpPr txBox="1"/>
          <p:nvPr/>
        </p:nvSpPr>
        <p:spPr>
          <a:xfrm>
            <a:off x="4648200" y="3369171"/>
            <a:ext cx="30403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Теперішнє</a:t>
            </a:r>
            <a:endParaRPr/>
          </a:p>
        </p:txBody>
      </p:sp>
      <p:sp>
        <p:nvSpPr>
          <p:cNvPr id="117" name="Google Shape;117;p15"/>
          <p:cNvSpPr txBox="1"/>
          <p:nvPr/>
        </p:nvSpPr>
        <p:spPr>
          <a:xfrm>
            <a:off x="4648200" y="3807321"/>
            <a:ext cx="2895600" cy="1157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Cybercrime-as-a-Service: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Організовані злочинні групи. Ransomware як головний інструмент заробітку.</a:t>
            </a:r>
            <a:endParaRPr/>
          </a:p>
        </p:txBody>
      </p:sp>
      <p:sp>
        <p:nvSpPr>
          <p:cNvPr id="118" name="Google Shape;118;p15"/>
          <p:cNvSpPr txBox="1"/>
          <p:nvPr/>
        </p:nvSpPr>
        <p:spPr>
          <a:xfrm>
            <a:off x="8420100" y="3369171"/>
            <a:ext cx="30403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Майбутнє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8420100" y="3807321"/>
            <a:ext cx="2895600" cy="1157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Кібервійна: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Атаки державних структур на критичну інфраструктуру. Supply Chain атаки.</a:t>
            </a:r>
            <a:endParaRPr/>
          </a:p>
        </p:txBody>
      </p:sp>
      <p:pic>
        <p:nvPicPr>
          <p:cNvPr id="120" name="Google Shape;120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6300" y="2750046"/>
            <a:ext cx="4762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48200" y="2750046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20100" y="2750046"/>
            <a:ext cx="47625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5"/>
          <p:cNvSpPr txBox="1"/>
          <p:nvPr/>
        </p:nvSpPr>
        <p:spPr>
          <a:xfrm>
            <a:off x="771525" y="390525"/>
            <a:ext cx="11381422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1.1. Еволюція Загроз</a:t>
            </a:r>
            <a:endParaRPr/>
          </a:p>
        </p:txBody>
      </p:sp>
      <p:sp>
        <p:nvSpPr>
          <p:cNvPr id="124" name="Google Shape;124;p15"/>
          <p:cNvSpPr/>
          <p:nvPr/>
        </p:nvSpPr>
        <p:spPr>
          <a:xfrm>
            <a:off x="581025" y="390525"/>
            <a:ext cx="47625" cy="485775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407146"/>
            <a:ext cx="3486150" cy="3053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52925" y="2407146"/>
            <a:ext cx="3486150" cy="3053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4825" y="2407146"/>
            <a:ext cx="3486150" cy="3053357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6"/>
          <p:cNvSpPr txBox="1"/>
          <p:nvPr/>
        </p:nvSpPr>
        <p:spPr>
          <a:xfrm>
            <a:off x="876300" y="3388221"/>
            <a:ext cx="30403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Confidentiality</a:t>
            </a:r>
            <a:endParaRPr/>
          </a:p>
        </p:txBody>
      </p:sp>
      <p:sp>
        <p:nvSpPr>
          <p:cNvPr id="134" name="Google Shape;134;p16"/>
          <p:cNvSpPr txBox="1"/>
          <p:nvPr/>
        </p:nvSpPr>
        <p:spPr>
          <a:xfrm>
            <a:off x="876300" y="3826371"/>
            <a:ext cx="2895600" cy="1157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Інформація доступна </a:t>
            </a: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тільки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авторизованим. 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425" b="0" i="1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Захист: Шифрування, 2FA.</a:t>
            </a:r>
            <a:endParaRPr/>
          </a:p>
        </p:txBody>
      </p:sp>
      <p:sp>
        <p:nvSpPr>
          <p:cNvPr id="135" name="Google Shape;135;p16"/>
          <p:cNvSpPr txBox="1"/>
          <p:nvPr/>
        </p:nvSpPr>
        <p:spPr>
          <a:xfrm>
            <a:off x="4648200" y="3388221"/>
            <a:ext cx="30403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Integrity</a:t>
            </a:r>
            <a:endParaRPr/>
          </a:p>
        </p:txBody>
      </p:sp>
      <p:sp>
        <p:nvSpPr>
          <p:cNvPr id="136" name="Google Shape;136;p16"/>
          <p:cNvSpPr txBox="1"/>
          <p:nvPr/>
        </p:nvSpPr>
        <p:spPr>
          <a:xfrm>
            <a:off x="4648200" y="3826371"/>
            <a:ext cx="289560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Дані є </a:t>
            </a: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точними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та незмінними. 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425" b="0" i="1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Захист: Хешування, підписи.</a:t>
            </a:r>
            <a:endParaRPr/>
          </a:p>
        </p:txBody>
      </p:sp>
      <p:sp>
        <p:nvSpPr>
          <p:cNvPr id="137" name="Google Shape;137;p16"/>
          <p:cNvSpPr txBox="1"/>
          <p:nvPr/>
        </p:nvSpPr>
        <p:spPr>
          <a:xfrm>
            <a:off x="8420100" y="3388221"/>
            <a:ext cx="30403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Availability</a:t>
            </a:r>
            <a:endParaRPr/>
          </a:p>
        </p:txBody>
      </p:sp>
      <p:sp>
        <p:nvSpPr>
          <p:cNvPr id="138" name="Google Shape;138;p16"/>
          <p:cNvSpPr txBox="1"/>
          <p:nvPr/>
        </p:nvSpPr>
        <p:spPr>
          <a:xfrm>
            <a:off x="8420100" y="3826371"/>
            <a:ext cx="2895600" cy="1157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Доступ до ресурсів </a:t>
            </a: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тоді, коли потрібно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. 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425" b="0" i="1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Захист: Резервування, Anti-DDoS.</a:t>
            </a:r>
            <a:endParaRPr/>
          </a:p>
        </p:txBody>
      </p:sp>
      <p:pic>
        <p:nvPicPr>
          <p:cNvPr id="139" name="Google Shape;139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6300" y="2769096"/>
            <a:ext cx="33337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48200" y="2769096"/>
            <a:ext cx="42862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6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20100" y="2769096"/>
            <a:ext cx="33337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6"/>
          <p:cNvSpPr txBox="1"/>
          <p:nvPr/>
        </p:nvSpPr>
        <p:spPr>
          <a:xfrm>
            <a:off x="771525" y="390525"/>
            <a:ext cx="11381422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1.2. Фундамент: Тріада CIA</a:t>
            </a:r>
            <a:endParaRPr/>
          </a:p>
        </p:txBody>
      </p:sp>
      <p:sp>
        <p:nvSpPr>
          <p:cNvPr id="143" name="Google Shape;143;p16"/>
          <p:cNvSpPr/>
          <p:nvPr/>
        </p:nvSpPr>
        <p:spPr>
          <a:xfrm>
            <a:off x="581025" y="390525"/>
            <a:ext cx="47625" cy="485775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3345209"/>
            <a:ext cx="5229225" cy="1177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81775" y="3545234"/>
            <a:ext cx="4829175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7"/>
          <p:cNvSpPr txBox="1"/>
          <p:nvPr/>
        </p:nvSpPr>
        <p:spPr>
          <a:xfrm>
            <a:off x="6581775" y="3926234"/>
            <a:ext cx="482917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Ризик = Імовірність × Вплив</a:t>
            </a:r>
            <a:endParaRPr/>
          </a:p>
        </p:txBody>
      </p:sp>
      <p:sp>
        <p:nvSpPr>
          <p:cNvPr id="152" name="Google Shape;152;p17"/>
          <p:cNvSpPr txBox="1"/>
          <p:nvPr/>
        </p:nvSpPr>
        <p:spPr>
          <a:xfrm>
            <a:off x="1295400" y="2922537"/>
            <a:ext cx="45148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Уразливість (Vulnerability):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"Дірка" в захисті (наприклад, незакритий порт 80, пароль "123456").</a:t>
            </a:r>
            <a:endParaRPr/>
          </a:p>
        </p:txBody>
      </p:sp>
      <p:sp>
        <p:nvSpPr>
          <p:cNvPr id="153" name="Google Shape;153;p17"/>
          <p:cNvSpPr txBox="1"/>
          <p:nvPr/>
        </p:nvSpPr>
        <p:spPr>
          <a:xfrm>
            <a:off x="1295400" y="3644354"/>
            <a:ext cx="45148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Загроза (Threat):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Хтось або щось, що може використати цю "дірку" (хакер, вірус, стихійне лихо).</a:t>
            </a:r>
            <a:endParaRPr/>
          </a:p>
        </p:txBody>
      </p:sp>
      <p:sp>
        <p:nvSpPr>
          <p:cNvPr id="154" name="Google Shape;154;p17"/>
          <p:cNvSpPr txBox="1"/>
          <p:nvPr/>
        </p:nvSpPr>
        <p:spPr>
          <a:xfrm>
            <a:off x="1295400" y="4366170"/>
            <a:ext cx="45148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Ризик (Risk):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Математична ймовірність настання події та масштаб збитків.</a:t>
            </a:r>
            <a:endParaRPr/>
          </a:p>
        </p:txBody>
      </p:sp>
      <p:sp>
        <p:nvSpPr>
          <p:cNvPr id="155" name="Google Shape;155;p17"/>
          <p:cNvSpPr txBox="1"/>
          <p:nvPr/>
        </p:nvSpPr>
        <p:spPr>
          <a:xfrm>
            <a:off x="771525" y="390525"/>
            <a:ext cx="11381422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1.2. Загроза, Уразливість, Ризик</a:t>
            </a:r>
            <a:endParaRPr/>
          </a:p>
        </p:txBody>
      </p:sp>
      <p:sp>
        <p:nvSpPr>
          <p:cNvPr id="156" name="Google Shape;156;p17"/>
          <p:cNvSpPr/>
          <p:nvPr/>
        </p:nvSpPr>
        <p:spPr>
          <a:xfrm>
            <a:off x="581025" y="390525"/>
            <a:ext cx="47625" cy="485775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" name="Google Shape;157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2025" y="2922537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2025" y="3644354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2025" y="4366170"/>
            <a:ext cx="1143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115740"/>
            <a:ext cx="5229225" cy="3636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2115740"/>
            <a:ext cx="5229225" cy="3636019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8"/>
          <p:cNvSpPr txBox="1"/>
          <p:nvPr/>
        </p:nvSpPr>
        <p:spPr>
          <a:xfrm>
            <a:off x="876300" y="2411015"/>
            <a:ext cx="4870608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932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Несанкціонований Доступ</a:t>
            </a:r>
            <a:endParaRPr/>
          </a:p>
        </p:txBody>
      </p:sp>
      <p:sp>
        <p:nvSpPr>
          <p:cNvPr id="168" name="Google Shape;168;p18"/>
          <p:cNvSpPr txBox="1"/>
          <p:nvPr/>
        </p:nvSpPr>
        <p:spPr>
          <a:xfrm>
            <a:off x="876300" y="2811065"/>
            <a:ext cx="4638675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Злом облікових записів та систем:</a:t>
            </a:r>
            <a:endParaRPr/>
          </a:p>
        </p:txBody>
      </p:sp>
      <p:sp>
        <p:nvSpPr>
          <p:cNvPr id="169" name="Google Shape;169;p18"/>
          <p:cNvSpPr txBox="1"/>
          <p:nvPr/>
        </p:nvSpPr>
        <p:spPr>
          <a:xfrm>
            <a:off x="6677025" y="2411015"/>
            <a:ext cx="4870608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Sniffing (Прослуховування)</a:t>
            </a:r>
            <a:endParaRPr/>
          </a:p>
        </p:txBody>
      </p:sp>
      <p:sp>
        <p:nvSpPr>
          <p:cNvPr id="170" name="Google Shape;170;p18"/>
          <p:cNvSpPr txBox="1"/>
          <p:nvPr/>
        </p:nvSpPr>
        <p:spPr>
          <a:xfrm>
            <a:off x="6677025" y="2811065"/>
            <a:ext cx="4638675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Перехоплення трафіку в реальному часі:</a:t>
            </a:r>
            <a:endParaRPr/>
          </a:p>
        </p:txBody>
      </p:sp>
      <p:pic>
        <p:nvPicPr>
          <p:cNvPr id="171" name="Google Shape;171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6300" y="2430065"/>
            <a:ext cx="179337" cy="178296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8"/>
          <p:cNvSpPr txBox="1"/>
          <p:nvPr/>
        </p:nvSpPr>
        <p:spPr>
          <a:xfrm>
            <a:off x="1590675" y="3281511"/>
            <a:ext cx="392430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Brute Force: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Повний перебір всіх можливих комбінацій паролів.</a:t>
            </a:r>
            <a:endParaRPr/>
          </a:p>
        </p:txBody>
      </p:sp>
      <p:sp>
        <p:nvSpPr>
          <p:cNvPr id="173" name="Google Shape;173;p18"/>
          <p:cNvSpPr txBox="1"/>
          <p:nvPr/>
        </p:nvSpPr>
        <p:spPr>
          <a:xfrm>
            <a:off x="1590675" y="4003327"/>
            <a:ext cx="392430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Credential Stuffing: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Автоматизоване використання викрадених баз логінів/паролів.</a:t>
            </a:r>
            <a:endParaRPr/>
          </a:p>
        </p:txBody>
      </p:sp>
      <p:sp>
        <p:nvSpPr>
          <p:cNvPr id="174" name="Google Shape;174;p18"/>
          <p:cNvSpPr txBox="1"/>
          <p:nvPr/>
        </p:nvSpPr>
        <p:spPr>
          <a:xfrm>
            <a:off x="1590675" y="4725144"/>
            <a:ext cx="392430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Exploits: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Використання програмних помилок для обходу авторизації.</a:t>
            </a:r>
            <a:endParaRPr/>
          </a:p>
        </p:txBody>
      </p:sp>
      <p:pic>
        <p:nvPicPr>
          <p:cNvPr id="175" name="Google Shape;175;p18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77025" y="2430065"/>
            <a:ext cx="217437" cy="178296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8"/>
          <p:cNvSpPr txBox="1"/>
          <p:nvPr/>
        </p:nvSpPr>
        <p:spPr>
          <a:xfrm>
            <a:off x="7391400" y="3281511"/>
            <a:ext cx="392430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Моніторинг незашифрованих мереж (Public Wi-Fi).</a:t>
            </a:r>
            <a:endParaRPr/>
          </a:p>
        </p:txBody>
      </p:sp>
      <p:sp>
        <p:nvSpPr>
          <p:cNvPr id="177" name="Google Shape;177;p18"/>
          <p:cNvSpPr txBox="1"/>
          <p:nvPr/>
        </p:nvSpPr>
        <p:spPr>
          <a:xfrm>
            <a:off x="7391400" y="4003327"/>
            <a:ext cx="392430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Аналіз пакетів (Wireshark) для виявлення паролів, що передаються відкритим текстом (HTTP, Telnet).</a:t>
            </a:r>
            <a:endParaRPr/>
          </a:p>
        </p:txBody>
      </p:sp>
      <p:sp>
        <p:nvSpPr>
          <p:cNvPr id="178" name="Google Shape;178;p18"/>
          <p:cNvSpPr txBox="1"/>
          <p:nvPr/>
        </p:nvSpPr>
        <p:spPr>
          <a:xfrm>
            <a:off x="771525" y="390525"/>
            <a:ext cx="11381422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2.1. Конфіденційність: Технічні Атаки</a:t>
            </a:r>
            <a:endParaRPr/>
          </a:p>
        </p:txBody>
      </p:sp>
      <p:sp>
        <p:nvSpPr>
          <p:cNvPr id="179" name="Google Shape;179;p18"/>
          <p:cNvSpPr/>
          <p:nvPr/>
        </p:nvSpPr>
        <p:spPr>
          <a:xfrm>
            <a:off x="581025" y="390525"/>
            <a:ext cx="47625" cy="485775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Google Shape;180;p18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57300" y="3281511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8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57300" y="4003327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8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57300" y="4725144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8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058025" y="3281511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8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058025" y="4003327"/>
            <a:ext cx="1143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3335833"/>
            <a:ext cx="4800600" cy="2746474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9"/>
          <p:cNvSpPr txBox="1"/>
          <p:nvPr/>
        </p:nvSpPr>
        <p:spPr>
          <a:xfrm>
            <a:off x="771525" y="581025"/>
            <a:ext cx="4840605" cy="97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2.1. Конфіденційність: Людський Фактор</a:t>
            </a:r>
            <a:endParaRPr/>
          </a:p>
        </p:txBody>
      </p:sp>
      <p:sp>
        <p:nvSpPr>
          <p:cNvPr id="192" name="Google Shape;192;p19"/>
          <p:cNvSpPr/>
          <p:nvPr/>
        </p:nvSpPr>
        <p:spPr>
          <a:xfrm>
            <a:off x="581025" y="581025"/>
            <a:ext cx="47625" cy="97155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Google Shape;193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38875" y="9525"/>
            <a:ext cx="5943600" cy="68389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9"/>
          <p:cNvSpPr txBox="1"/>
          <p:nvPr/>
        </p:nvSpPr>
        <p:spPr>
          <a:xfrm>
            <a:off x="581025" y="1985367"/>
            <a:ext cx="504063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Соціальна Інженерія</a:t>
            </a:r>
            <a:endParaRPr/>
          </a:p>
        </p:txBody>
      </p:sp>
      <p:sp>
        <p:nvSpPr>
          <p:cNvPr id="195" name="Google Shape;195;p19"/>
          <p:cNvSpPr txBox="1"/>
          <p:nvPr/>
        </p:nvSpPr>
        <p:spPr>
          <a:xfrm>
            <a:off x="581025" y="2385417"/>
            <a:ext cx="480060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Злам людини, а не машини. Найефективніший вектор атаки сьогодні.</a:t>
            </a:r>
            <a:endParaRPr/>
          </a:p>
        </p:txBody>
      </p:sp>
      <p:sp>
        <p:nvSpPr>
          <p:cNvPr id="196" name="Google Shape;196;p19"/>
          <p:cNvSpPr txBox="1"/>
          <p:nvPr/>
        </p:nvSpPr>
        <p:spPr>
          <a:xfrm>
            <a:off x="809625" y="3526333"/>
            <a:ext cx="4600575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Основні методи:</a:t>
            </a:r>
            <a:endParaRPr/>
          </a:p>
        </p:txBody>
      </p:sp>
      <p:sp>
        <p:nvSpPr>
          <p:cNvPr id="197" name="Google Shape;197;p19"/>
          <p:cNvSpPr txBox="1"/>
          <p:nvPr/>
        </p:nvSpPr>
        <p:spPr>
          <a:xfrm>
            <a:off x="1524000" y="3859708"/>
            <a:ext cx="3667125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Phishing: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Масова розсилка підроблених листів (від банку, керівництва) з посиланням на фейковий сайт.</a:t>
            </a:r>
            <a:endParaRPr/>
          </a:p>
        </p:txBody>
      </p:sp>
      <p:sp>
        <p:nvSpPr>
          <p:cNvPr id="198" name="Google Shape;198;p19"/>
          <p:cNvSpPr txBox="1"/>
          <p:nvPr/>
        </p:nvSpPr>
        <p:spPr>
          <a:xfrm>
            <a:off x="1524000" y="4870995"/>
            <a:ext cx="3667125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Pretexting: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Створення вигаданого сценарію ("Я з техпідтримки, перевіряю ваш доступ") для виманювання пароля.</a:t>
            </a:r>
            <a:endParaRPr/>
          </a:p>
        </p:txBody>
      </p:sp>
      <p:pic>
        <p:nvPicPr>
          <p:cNvPr id="199" name="Google Shape;199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90625" y="3859708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90625" y="4870995"/>
            <a:ext cx="1143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0"/>
          <p:cNvSpPr txBox="1"/>
          <p:nvPr/>
        </p:nvSpPr>
        <p:spPr>
          <a:xfrm>
            <a:off x="771525" y="581025"/>
            <a:ext cx="4840605" cy="97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2.1. Цілісність: Шкідливе ПЗ</a:t>
            </a:r>
            <a:endParaRPr/>
          </a:p>
        </p:txBody>
      </p:sp>
      <p:sp>
        <p:nvSpPr>
          <p:cNvPr id="207" name="Google Shape;207;p20"/>
          <p:cNvSpPr/>
          <p:nvPr/>
        </p:nvSpPr>
        <p:spPr>
          <a:xfrm>
            <a:off x="581025" y="581025"/>
            <a:ext cx="47625" cy="97155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8" name="Google Shape;208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38875" y="9525"/>
            <a:ext cx="5943600" cy="683895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0"/>
          <p:cNvSpPr txBox="1"/>
          <p:nvPr/>
        </p:nvSpPr>
        <p:spPr>
          <a:xfrm>
            <a:off x="1295400" y="2043558"/>
            <a:ext cx="4086225" cy="1338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Ransomware (Вимагачі):</a:t>
            </a:r>
            <a:endParaRPr/>
          </a:p>
        </p:txBody>
      </p:sp>
      <p:sp>
        <p:nvSpPr>
          <p:cNvPr id="210" name="Google Shape;210;p20"/>
          <p:cNvSpPr txBox="1"/>
          <p:nvPr/>
        </p:nvSpPr>
        <p:spPr>
          <a:xfrm>
            <a:off x="1295400" y="3563391"/>
            <a:ext cx="4086225" cy="104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Trojans (Трояни):</a:t>
            </a:r>
            <a:endParaRPr/>
          </a:p>
        </p:txBody>
      </p:sp>
      <p:sp>
        <p:nvSpPr>
          <p:cNvPr id="211" name="Google Shape;211;p20"/>
          <p:cNvSpPr txBox="1"/>
          <p:nvPr/>
        </p:nvSpPr>
        <p:spPr>
          <a:xfrm>
            <a:off x="1295400" y="4793753"/>
            <a:ext cx="4086225" cy="104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Worms (Черви):</a:t>
            </a:r>
            <a:endParaRPr/>
          </a:p>
        </p:txBody>
      </p:sp>
      <p:pic>
        <p:nvPicPr>
          <p:cNvPr id="212" name="Google Shape;212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2043558"/>
            <a:ext cx="1143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0"/>
          <p:cNvSpPr txBox="1"/>
          <p:nvPr/>
        </p:nvSpPr>
        <p:spPr>
          <a:xfrm>
            <a:off x="1295400" y="2514004"/>
            <a:ext cx="4086225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Шифрують файли користувача. Ключ розшифровки надається тільки після сплати викупу. Головна фінансова загроза.</a:t>
            </a:r>
            <a:endParaRPr/>
          </a:p>
        </p:txBody>
      </p:sp>
      <p:pic>
        <p:nvPicPr>
          <p:cNvPr id="214" name="Google Shape;214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3563391"/>
            <a:ext cx="1143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0"/>
          <p:cNvSpPr txBox="1"/>
          <p:nvPr/>
        </p:nvSpPr>
        <p:spPr>
          <a:xfrm>
            <a:off x="1295400" y="4033837"/>
            <a:ext cx="4086225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Маскуються під корисне ПЗ. Відкривають "бекдори" для зловмисників.</a:t>
            </a:r>
            <a:endParaRPr/>
          </a:p>
        </p:txBody>
      </p:sp>
      <p:pic>
        <p:nvPicPr>
          <p:cNvPr id="216" name="Google Shape;216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4793753"/>
            <a:ext cx="1143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0"/>
          <p:cNvSpPr txBox="1"/>
          <p:nvPr/>
        </p:nvSpPr>
        <p:spPr>
          <a:xfrm>
            <a:off x="1295400" y="5264199"/>
            <a:ext cx="4086225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Самостійно розмножуються мережею, забиваючи канали зв'язку.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3857625"/>
            <a:ext cx="5229225" cy="1321891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1"/>
          <p:cNvSpPr txBox="1"/>
          <p:nvPr/>
        </p:nvSpPr>
        <p:spPr>
          <a:xfrm>
            <a:off x="581025" y="2771923"/>
            <a:ext cx="5490686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Впровадження Коду (Injection)</a:t>
            </a:r>
            <a:endParaRPr/>
          </a:p>
        </p:txBody>
      </p:sp>
      <p:sp>
        <p:nvSpPr>
          <p:cNvPr id="225" name="Google Shape;225;p21"/>
          <p:cNvSpPr txBox="1"/>
          <p:nvPr/>
        </p:nvSpPr>
        <p:spPr>
          <a:xfrm>
            <a:off x="581025" y="3171973"/>
            <a:ext cx="5229225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Атаки на веб-додатки та бази даних.</a:t>
            </a:r>
            <a:endParaRPr/>
          </a:p>
        </p:txBody>
      </p:sp>
      <p:sp>
        <p:nvSpPr>
          <p:cNvPr id="226" name="Google Shape;226;p21"/>
          <p:cNvSpPr txBox="1"/>
          <p:nvPr/>
        </p:nvSpPr>
        <p:spPr>
          <a:xfrm>
            <a:off x="6381750" y="2688133"/>
            <a:ext cx="5490686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Man-in-the-Middle (MITM)</a:t>
            </a:r>
            <a:endParaRPr/>
          </a:p>
        </p:txBody>
      </p:sp>
      <p:sp>
        <p:nvSpPr>
          <p:cNvPr id="227" name="Google Shape;227;p21"/>
          <p:cNvSpPr txBox="1"/>
          <p:nvPr/>
        </p:nvSpPr>
        <p:spPr>
          <a:xfrm>
            <a:off x="6381750" y="3088183"/>
            <a:ext cx="5229225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Атака "Людина посередині". Зловмисник перехоплює канал зв'язку між двома сторонами.</a:t>
            </a:r>
            <a:endParaRPr/>
          </a:p>
        </p:txBody>
      </p:sp>
      <p:sp>
        <p:nvSpPr>
          <p:cNvPr id="228" name="Google Shape;228;p21"/>
          <p:cNvSpPr txBox="1"/>
          <p:nvPr/>
        </p:nvSpPr>
        <p:spPr>
          <a:xfrm>
            <a:off x="1295400" y="3642419"/>
            <a:ext cx="45148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SQL Injection: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Введення шкідливих SQL-запитів для читання або зміни бази даних.</a:t>
            </a:r>
            <a:endParaRPr/>
          </a:p>
        </p:txBody>
      </p:sp>
      <p:sp>
        <p:nvSpPr>
          <p:cNvPr id="229" name="Google Shape;229;p21"/>
          <p:cNvSpPr txBox="1"/>
          <p:nvPr/>
        </p:nvSpPr>
        <p:spPr>
          <a:xfrm>
            <a:off x="1295400" y="4364235"/>
            <a:ext cx="45148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XSS (Cross-Site Scripting):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Виконання шкідливого скрипта в браузері жертви для крадіжки сесій.</a:t>
            </a:r>
            <a:endParaRPr/>
          </a:p>
        </p:txBody>
      </p:sp>
      <p:sp>
        <p:nvSpPr>
          <p:cNvPr id="230" name="Google Shape;230;p21"/>
          <p:cNvSpPr txBox="1"/>
          <p:nvPr/>
        </p:nvSpPr>
        <p:spPr>
          <a:xfrm>
            <a:off x="6610350" y="4229100"/>
            <a:ext cx="4810125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Зловмисник може не тільки читати, але й </a:t>
            </a:r>
            <a:r>
              <a:rPr lang="en-US" sz="1425" b="1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модифікувати</a:t>
            </a:r>
            <a:r>
              <a:rPr lang="en-US" sz="1425" b="0" i="0" u="none" strike="noStrike" cap="non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дані на льоту, перш ніж вони досягнуть отримувача.</a:t>
            </a:r>
            <a:endParaRPr/>
          </a:p>
        </p:txBody>
      </p:sp>
      <p:sp>
        <p:nvSpPr>
          <p:cNvPr id="231" name="Google Shape;231;p21"/>
          <p:cNvSpPr txBox="1"/>
          <p:nvPr/>
        </p:nvSpPr>
        <p:spPr>
          <a:xfrm>
            <a:off x="771525" y="390525"/>
            <a:ext cx="11381422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2.1. Цілісність: Маніпуляція Даними</a:t>
            </a:r>
            <a:endParaRPr/>
          </a:p>
        </p:txBody>
      </p:sp>
      <p:sp>
        <p:nvSpPr>
          <p:cNvPr id="232" name="Google Shape;232;p21"/>
          <p:cNvSpPr/>
          <p:nvPr/>
        </p:nvSpPr>
        <p:spPr>
          <a:xfrm>
            <a:off x="581025" y="390525"/>
            <a:ext cx="47625" cy="485775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" name="Google Shape;233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3642419"/>
            <a:ext cx="1143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4364235"/>
            <a:ext cx="1143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1146</Words>
  <Application>Microsoft Office PowerPoint</Application>
  <PresentationFormat>Широкоэкранный</PresentationFormat>
  <Paragraphs>142</Paragraphs>
  <Slides>20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Urbanist</vt:lpstr>
      <vt:lpstr>Calibri</vt:lpstr>
      <vt:lpstr>JetBrains Mono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Vadim M</cp:lastModifiedBy>
  <cp:revision>1</cp:revision>
  <dcterms:modified xsi:type="dcterms:W3CDTF">2025-12-10T20:46:53Z</dcterms:modified>
</cp:coreProperties>
</file>