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57" r:id="rId5"/>
    <p:sldId id="290" r:id="rId6"/>
    <p:sldId id="294" r:id="rId7"/>
    <p:sldId id="295" r:id="rId8"/>
    <p:sldId id="298" r:id="rId9"/>
    <p:sldId id="296" r:id="rId10"/>
    <p:sldId id="321" r:id="rId11"/>
    <p:sldId id="291" r:id="rId12"/>
    <p:sldId id="322" r:id="rId13"/>
    <p:sldId id="323" r:id="rId14"/>
    <p:sldId id="324" r:id="rId15"/>
    <p:sldId id="258" r:id="rId16"/>
    <p:sldId id="293" r:id="rId17"/>
    <p:sldId id="259" r:id="rId18"/>
    <p:sldId id="260" r:id="rId19"/>
    <p:sldId id="261" r:id="rId20"/>
    <p:sldId id="262" r:id="rId21"/>
    <p:sldId id="263" r:id="rId22"/>
    <p:sldId id="264" r:id="rId23"/>
    <p:sldId id="297" r:id="rId24"/>
    <p:sldId id="266" r:id="rId25"/>
    <p:sldId id="265" r:id="rId26"/>
    <p:sldId id="299" r:id="rId27"/>
    <p:sldId id="300" r:id="rId28"/>
    <p:sldId id="268" r:id="rId29"/>
    <p:sldId id="325" r:id="rId30"/>
    <p:sldId id="269" r:id="rId31"/>
    <p:sldId id="270" r:id="rId32"/>
    <p:sldId id="308" r:id="rId33"/>
    <p:sldId id="309" r:id="rId34"/>
    <p:sldId id="310" r:id="rId35"/>
    <p:sldId id="311" r:id="rId36"/>
    <p:sldId id="312" r:id="rId37"/>
    <p:sldId id="313" r:id="rId38"/>
    <p:sldId id="314" r:id="rId39"/>
    <p:sldId id="315" r:id="rId40"/>
    <p:sldId id="316" r:id="rId41"/>
    <p:sldId id="317" r:id="rId42"/>
    <p:sldId id="319" r:id="rId43"/>
    <p:sldId id="320" r:id="rId44"/>
    <p:sldId id="326"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6" y="-23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BE8F948C-90C7-4A46-8285-BCB6DB8F0258}"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217172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E8F948C-90C7-4A46-8285-BCB6DB8F0258}"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279889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E8F948C-90C7-4A46-8285-BCB6DB8F0258}"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361533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E8F948C-90C7-4A46-8285-BCB6DB8F0258}"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344087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F948C-90C7-4A46-8285-BCB6DB8F0258}"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335868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BE8F948C-90C7-4A46-8285-BCB6DB8F0258}"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43435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BE8F948C-90C7-4A46-8285-BCB6DB8F0258}" type="datetimeFigureOut">
              <a:rPr lang="ru-RU" smtClean="0"/>
              <a:t>14.12.2020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159463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BE8F948C-90C7-4A46-8285-BCB6DB8F0258}" type="datetimeFigureOut">
              <a:rPr lang="ru-RU" smtClean="0"/>
              <a:t>14.12.2020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184971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F948C-90C7-4A46-8285-BCB6DB8F0258}" type="datetimeFigureOut">
              <a:rPr lang="ru-RU" smtClean="0"/>
              <a:t>14.12.2020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291276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F948C-90C7-4A46-8285-BCB6DB8F0258}"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176728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F948C-90C7-4A46-8285-BCB6DB8F0258}"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579855-6B80-4B1B-9246-41E9CAB32420}" type="slidenum">
              <a:rPr lang="ru-RU" smtClean="0"/>
              <a:t>‹#›</a:t>
            </a:fld>
            <a:endParaRPr lang="ru-RU"/>
          </a:p>
        </p:txBody>
      </p:sp>
    </p:spTree>
    <p:extLst>
      <p:ext uri="{BB962C8B-B14F-4D97-AF65-F5344CB8AC3E}">
        <p14:creationId xmlns:p14="http://schemas.microsoft.com/office/powerpoint/2010/main" val="235060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F948C-90C7-4A46-8285-BCB6DB8F0258}" type="datetimeFigureOut">
              <a:rPr lang="ru-RU" smtClean="0"/>
              <a:t>14.12.2020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79855-6B80-4B1B-9246-41E9CAB32420}" type="slidenum">
              <a:rPr lang="ru-RU" smtClean="0"/>
              <a:t>‹#›</a:t>
            </a:fld>
            <a:endParaRPr lang="ru-RU"/>
          </a:p>
        </p:txBody>
      </p:sp>
    </p:spTree>
    <p:extLst>
      <p:ext uri="{BB962C8B-B14F-4D97-AF65-F5344CB8AC3E}">
        <p14:creationId xmlns:p14="http://schemas.microsoft.com/office/powerpoint/2010/main" val="381295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2174" y="1122363"/>
            <a:ext cx="8775826" cy="1756639"/>
          </a:xfrm>
        </p:spPr>
        <p:txBody>
          <a:bodyPr/>
          <a:lstStyle/>
          <a:p>
            <a:r>
              <a:rPr lang="uk-UA" b="1" dirty="0" smtClean="0"/>
              <a:t>Лекція 15</a:t>
            </a:r>
            <a:endParaRPr lang="ru-RU" b="1" dirty="0"/>
          </a:p>
        </p:txBody>
      </p:sp>
      <p:sp>
        <p:nvSpPr>
          <p:cNvPr id="3" name="Subtitle 2"/>
          <p:cNvSpPr>
            <a:spLocks noGrp="1"/>
          </p:cNvSpPr>
          <p:nvPr>
            <p:ph type="subTitle" idx="1"/>
          </p:nvPr>
        </p:nvSpPr>
        <p:spPr/>
        <p:txBody>
          <a:bodyPr>
            <a:normAutofit/>
          </a:bodyPr>
          <a:lstStyle/>
          <a:p>
            <a:r>
              <a:rPr lang="uk-UA" sz="4400" b="1" dirty="0" smtClean="0"/>
              <a:t>Бездротові мережі для ІоТ</a:t>
            </a:r>
            <a:endParaRPr lang="ru-RU" sz="4400" b="1" dirty="0"/>
          </a:p>
        </p:txBody>
      </p:sp>
    </p:spTree>
    <p:extLst>
      <p:ext uri="{BB962C8B-B14F-4D97-AF65-F5344CB8AC3E}">
        <p14:creationId xmlns:p14="http://schemas.microsoft.com/office/powerpoint/2010/main" val="117187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Ra and LoRaWAN: Technical overview | DEVELOPER PORT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344" y="0"/>
            <a:ext cx="11475720" cy="661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3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556" y="312709"/>
            <a:ext cx="11847022" cy="6420600"/>
          </a:xfrm>
        </p:spPr>
        <p:txBody>
          <a:bodyPr>
            <a:normAutofit fontScale="85000" lnSpcReduction="20000"/>
          </a:bodyPr>
          <a:lstStyle/>
          <a:p>
            <a:pPr marL="0" indent="0">
              <a:buNone/>
            </a:pPr>
            <a:r>
              <a:rPr lang="uk-UA" dirty="0" smtClean="0"/>
              <a:t>Для передачі даних по радіоканалу, застосовується неліцензований спектр частот, дозволених до вільного використання: </a:t>
            </a:r>
          </a:p>
          <a:p>
            <a:pPr marL="0" indent="3590925">
              <a:buNone/>
            </a:pPr>
            <a:r>
              <a:rPr lang="uk-UA" b="1" dirty="0" smtClean="0"/>
              <a:t>169 МГц</a:t>
            </a:r>
          </a:p>
          <a:p>
            <a:pPr marL="0" indent="3590925">
              <a:buNone/>
            </a:pPr>
            <a:r>
              <a:rPr lang="uk-UA" b="1" dirty="0" smtClean="0"/>
              <a:t>433 МГц, </a:t>
            </a:r>
          </a:p>
          <a:p>
            <a:pPr marL="0" indent="3590925">
              <a:buNone/>
            </a:pPr>
            <a:r>
              <a:rPr lang="uk-UA" b="1" dirty="0" smtClean="0"/>
              <a:t>868/915 МГц, </a:t>
            </a:r>
          </a:p>
          <a:p>
            <a:pPr marL="0" indent="3590925">
              <a:buNone/>
            </a:pPr>
            <a:r>
              <a:rPr lang="uk-UA" b="1" dirty="0" smtClean="0"/>
              <a:t>2,4 ГГц,</a:t>
            </a:r>
          </a:p>
          <a:p>
            <a:pPr marL="0" indent="0">
              <a:buNone/>
            </a:pPr>
            <a:r>
              <a:rPr lang="uk-UA" dirty="0" smtClean="0"/>
              <a:t>Ширина каналу – 125 кГц.</a:t>
            </a:r>
          </a:p>
          <a:p>
            <a:pPr marL="0" indent="0">
              <a:buNone/>
            </a:pPr>
            <a:endParaRPr lang="uk-UA" dirty="0" smtClean="0"/>
          </a:p>
          <a:p>
            <a:pPr marL="0" indent="0">
              <a:buNone/>
            </a:pPr>
            <a:r>
              <a:rPr lang="uk-UA" dirty="0" smtClean="0"/>
              <a:t>Залежно від умов зв’язку обирається оптимальний набір параметрів зв'язку. </a:t>
            </a:r>
          </a:p>
          <a:p>
            <a:pPr marL="0" indent="0">
              <a:buNone/>
            </a:pPr>
            <a:r>
              <a:rPr lang="uk-UA" dirty="0" smtClean="0"/>
              <a:t>За це відповідає </a:t>
            </a:r>
            <a:r>
              <a:rPr lang="uk-UA" b="1" dirty="0" smtClean="0"/>
              <a:t>SF (spreading factor)</a:t>
            </a:r>
            <a:r>
              <a:rPr lang="uk-UA" dirty="0" smtClean="0"/>
              <a:t> - коефіцієнт, до якого прив'язуються параметри передачі і прийому. </a:t>
            </a:r>
          </a:p>
          <a:p>
            <a:pPr marL="0" indent="0">
              <a:buNone/>
            </a:pPr>
            <a:r>
              <a:rPr lang="uk-UA" dirty="0" smtClean="0"/>
              <a:t>SF - це ціле число, в стандарті він передбачений від </a:t>
            </a:r>
            <a:r>
              <a:rPr lang="uk-UA" b="1" dirty="0" smtClean="0"/>
              <a:t>12</a:t>
            </a:r>
            <a:r>
              <a:rPr lang="uk-UA" dirty="0" smtClean="0"/>
              <a:t> до </a:t>
            </a:r>
            <a:r>
              <a:rPr lang="uk-UA" b="1" dirty="0" smtClean="0"/>
              <a:t>7</a:t>
            </a:r>
            <a:r>
              <a:rPr lang="uk-UA" dirty="0" smtClean="0"/>
              <a:t>. </a:t>
            </a:r>
          </a:p>
          <a:p>
            <a:pPr marL="0" indent="0">
              <a:buNone/>
            </a:pPr>
            <a:endParaRPr lang="uk-UA" dirty="0" smtClean="0"/>
          </a:p>
          <a:p>
            <a:pPr marL="0" indent="0">
              <a:buNone/>
            </a:pPr>
            <a:r>
              <a:rPr lang="uk-UA" dirty="0" smtClean="0"/>
              <a:t>Чим вище SF, тим краще </a:t>
            </a:r>
            <a:r>
              <a:rPr lang="uk-UA" b="1" dirty="0" smtClean="0"/>
              <a:t>перешкодозахищеність лінії</a:t>
            </a:r>
            <a:r>
              <a:rPr lang="uk-UA" dirty="0" smtClean="0"/>
              <a:t>, але тим </a:t>
            </a:r>
            <a:r>
              <a:rPr lang="uk-UA" b="1" dirty="0" smtClean="0"/>
              <a:t>нижче швидкість</a:t>
            </a:r>
            <a:r>
              <a:rPr lang="uk-UA" dirty="0" smtClean="0"/>
              <a:t> і тим більше часу в ефірі триває передача.</a:t>
            </a:r>
          </a:p>
          <a:p>
            <a:pPr marL="0" indent="0">
              <a:buNone/>
            </a:pPr>
            <a:endParaRPr lang="uk-UA" dirty="0" smtClean="0"/>
          </a:p>
          <a:p>
            <a:pPr marL="0" indent="0">
              <a:buNone/>
            </a:pPr>
            <a:r>
              <a:rPr lang="uk-UA" dirty="0" smtClean="0"/>
              <a:t>Для прикладу, максимальна перешкодозахищеність досягається на SF = 12. При цьому час пакета в ефірі становить 2,466 сек, а швидкість - 292 біт / сек.</a:t>
            </a:r>
            <a:endParaRPr lang="ru-RU" dirty="0"/>
          </a:p>
        </p:txBody>
      </p:sp>
    </p:spTree>
    <p:extLst>
      <p:ext uri="{BB962C8B-B14F-4D97-AF65-F5344CB8AC3E}">
        <p14:creationId xmlns:p14="http://schemas.microsoft.com/office/powerpoint/2010/main" val="69821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LoRa-Spreading-Factor-SF-Bitrates-and-Time-on-Air-LoRa-is-chosen-as-the-wireless.p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36" y="222848"/>
            <a:ext cx="12046964" cy="593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69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LoRa-modulation-simulation-with-different-SF-Fig-2-illustrates-the-time-that-takes-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200268"/>
            <a:ext cx="8176128" cy="629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9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P\Desktop\Modulation_Characterist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60" y="95773"/>
            <a:ext cx="10978496" cy="657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14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551" y="226337"/>
            <a:ext cx="11606542" cy="6455119"/>
          </a:xfrm>
        </p:spPr>
        <p:txBody>
          <a:bodyPr>
            <a:normAutofit/>
          </a:bodyPr>
          <a:lstStyle/>
          <a:p>
            <a:pPr marL="0" indent="0">
              <a:buNone/>
            </a:pPr>
            <a:r>
              <a:rPr lang="uk-UA" dirty="0" smtClean="0"/>
              <a:t>Мережева архітектура LoRaWAN розгортається в топології </a:t>
            </a:r>
            <a:r>
              <a:rPr lang="uk-UA" b="1" dirty="0" smtClean="0"/>
              <a:t>«зірка - зірка»</a:t>
            </a:r>
            <a:r>
              <a:rPr lang="uk-UA" dirty="0" smtClean="0"/>
              <a:t>,</a:t>
            </a:r>
            <a:r>
              <a:rPr lang="uk-UA" b="1" dirty="0" smtClean="0"/>
              <a:t> </a:t>
            </a:r>
            <a:r>
              <a:rPr lang="uk-UA" dirty="0" smtClean="0"/>
              <a:t>в якій </a:t>
            </a:r>
            <a:r>
              <a:rPr lang="uk-UA" b="1" dirty="0" smtClean="0"/>
              <a:t>шлюзи</a:t>
            </a:r>
            <a:r>
              <a:rPr lang="uk-UA" dirty="0" smtClean="0"/>
              <a:t> </a:t>
            </a:r>
            <a:r>
              <a:rPr lang="uk-UA" b="1" dirty="0" smtClean="0"/>
              <a:t>ретранслюють</a:t>
            </a:r>
            <a:r>
              <a:rPr lang="uk-UA" dirty="0" smtClean="0"/>
              <a:t> повідомлення між кінцевими пристроями і центральним сервером. </a:t>
            </a:r>
          </a:p>
          <a:p>
            <a:pPr marL="0" indent="0">
              <a:buNone/>
            </a:pPr>
            <a:r>
              <a:rPr lang="uk-UA" b="1" dirty="0" smtClean="0"/>
              <a:t>Шлюзи</a:t>
            </a:r>
            <a:r>
              <a:rPr lang="uk-UA" dirty="0" smtClean="0"/>
              <a:t> підключаються до мережевого сервера через стандартні IP-з'єднання і працюють як </a:t>
            </a:r>
            <a:r>
              <a:rPr lang="uk-UA" b="1" dirty="0" smtClean="0"/>
              <a:t>прозорий міст</a:t>
            </a:r>
            <a:r>
              <a:rPr lang="uk-UA" dirty="0" smtClean="0"/>
              <a:t>, просто перетворюючи RF-пакети в IP-пакети і навпаки. </a:t>
            </a:r>
          </a:p>
          <a:p>
            <a:pPr marL="0" indent="0">
              <a:buNone/>
            </a:pPr>
            <a:endParaRPr lang="en-US" dirty="0" smtClean="0"/>
          </a:p>
          <a:p>
            <a:pPr marL="0" indent="0">
              <a:buNone/>
            </a:pPr>
            <a:r>
              <a:rPr lang="uk-UA" dirty="0" smtClean="0"/>
              <a:t>Бездротовий </a:t>
            </a:r>
            <a:r>
              <a:rPr lang="uk-UA" dirty="0" smtClean="0"/>
              <a:t>зв'язок дозволяє здійснювати одноточкове з'єднання між кінцевим пристроєм і одним або декількома шлюзами. </a:t>
            </a:r>
          </a:p>
          <a:p>
            <a:pPr marL="0" indent="0">
              <a:buNone/>
            </a:pPr>
            <a:r>
              <a:rPr lang="uk-UA" dirty="0" smtClean="0"/>
              <a:t>Всі режими здатні до двонаправленого зв'язку, а також існує підтримка груп багатоадресної адресації для ефективного використання спектра під час таких завдань, як модернізація прошивки по повітрю (FOTA) або масове поширення повідомленнь.</a:t>
            </a:r>
          </a:p>
          <a:p>
            <a:pPr marL="0" indent="0">
              <a:buNone/>
            </a:pPr>
            <a:endParaRPr lang="ru-RU" dirty="0"/>
          </a:p>
        </p:txBody>
      </p:sp>
    </p:spTree>
    <p:extLst>
      <p:ext uri="{BB962C8B-B14F-4D97-AF65-F5344CB8AC3E}">
        <p14:creationId xmlns:p14="http://schemas.microsoft.com/office/powerpoint/2010/main" val="279766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629" y="583998"/>
            <a:ext cx="11794719" cy="4985529"/>
          </a:xfrm>
        </p:spPr>
      </p:pic>
    </p:spTree>
    <p:extLst>
      <p:ext uri="{BB962C8B-B14F-4D97-AF65-F5344CB8AC3E}">
        <p14:creationId xmlns:p14="http://schemas.microsoft.com/office/powerpoint/2010/main" val="389800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99599"/>
            <a:ext cx="10515600" cy="5520690"/>
          </a:xfrm>
        </p:spPr>
      </p:pic>
      <p:sp>
        <p:nvSpPr>
          <p:cNvPr id="4" name="Rectangle 3"/>
          <p:cNvSpPr/>
          <p:nvPr/>
        </p:nvSpPr>
        <p:spPr>
          <a:xfrm>
            <a:off x="2203672" y="5317577"/>
            <a:ext cx="2735942" cy="369332"/>
          </a:xfrm>
          <a:prstGeom prst="rect">
            <a:avLst/>
          </a:prstGeom>
        </p:spPr>
        <p:txBody>
          <a:bodyPr wrap="none">
            <a:spAutoFit/>
          </a:bodyPr>
          <a:lstStyle/>
          <a:p>
            <a:r>
              <a:rPr lang="uk-UA" dirty="0" smtClean="0"/>
              <a:t>10 років від однієї батареї</a:t>
            </a:r>
            <a:endParaRPr lang="ru-RU" dirty="0"/>
          </a:p>
        </p:txBody>
      </p:sp>
    </p:spTree>
    <p:extLst>
      <p:ext uri="{BB962C8B-B14F-4D97-AF65-F5344CB8AC3E}">
        <p14:creationId xmlns:p14="http://schemas.microsoft.com/office/powerpoint/2010/main" val="140001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31" y="190123"/>
            <a:ext cx="11637475" cy="6437014"/>
          </a:xfrm>
        </p:spPr>
        <p:txBody>
          <a:bodyPr>
            <a:normAutofit/>
          </a:bodyPr>
          <a:lstStyle/>
          <a:p>
            <a:pPr marL="0" indent="0">
              <a:buNone/>
            </a:pPr>
            <a:r>
              <a:rPr lang="uk-UA" dirty="0" smtClean="0"/>
              <a:t>LoRaWAN має три </a:t>
            </a:r>
            <a:r>
              <a:rPr lang="uk-UA" b="1" dirty="0" smtClean="0"/>
              <a:t>класи кінцевих пристроїв</a:t>
            </a:r>
            <a:r>
              <a:rPr lang="uk-UA" dirty="0" smtClean="0"/>
              <a:t>:</a:t>
            </a:r>
          </a:p>
          <a:p>
            <a:pPr marL="0" indent="0">
              <a:buNone/>
            </a:pPr>
            <a:r>
              <a:rPr lang="uk-UA" sz="2400" b="1" dirty="0" smtClean="0"/>
              <a:t>Клас A </a:t>
            </a:r>
            <a:r>
              <a:rPr lang="uk-UA" sz="2400" dirty="0" smtClean="0"/>
              <a:t>- двонаправлені кінцеві пристрої з наднизькою потужністю: </a:t>
            </a:r>
          </a:p>
          <a:p>
            <a:pPr marL="0" indent="0">
              <a:buNone/>
            </a:pPr>
            <a:r>
              <a:rPr lang="uk-UA" sz="2000" dirty="0" smtClean="0"/>
              <a:t>Клас А повинен підтримуватися всіма кінцевими пристроями LoRaWAN за замовчуванням. Передача завжди ініціюється кінцевим пристроєм і повністю асинхронна. Кожна передача по висхідній (</a:t>
            </a:r>
            <a:r>
              <a:rPr lang="en-US" sz="2000" dirty="0" smtClean="0"/>
              <a:t>uplink)</a:t>
            </a:r>
            <a:r>
              <a:rPr lang="uk-UA" sz="2000" dirty="0" smtClean="0"/>
              <a:t> лінії зв'язку може бути відправлена ​​в будь-який час і за нею йдуть два коротких вікна низхідній лінії зв'язку</a:t>
            </a:r>
            <a:r>
              <a:rPr lang="en-US" sz="2000" dirty="0" smtClean="0"/>
              <a:t> (downlink)</a:t>
            </a:r>
            <a:r>
              <a:rPr lang="uk-UA" sz="2000" dirty="0" smtClean="0"/>
              <a:t>, що дає можливість для двонаправленого зв'язку або команд управління мережею, якщо це необхідно. Це протокол типу ALOHA. </a:t>
            </a:r>
          </a:p>
          <a:p>
            <a:pPr marL="0" indent="0">
              <a:buNone/>
            </a:pPr>
            <a:r>
              <a:rPr lang="uk-UA" sz="2000" dirty="0" smtClean="0"/>
              <a:t>Кінцевий пристрій може </a:t>
            </a:r>
            <a:r>
              <a:rPr lang="uk-UA" sz="2000" u="sng" dirty="0" smtClean="0"/>
              <a:t>увійти в режим низького енергоспоживання</a:t>
            </a:r>
            <a:r>
              <a:rPr lang="uk-UA" sz="2000" dirty="0" smtClean="0"/>
              <a:t> в залежності від його </a:t>
            </a:r>
            <a:r>
              <a:rPr lang="uk-UA" sz="2000" u="sng" dirty="0" smtClean="0"/>
              <a:t>індивідуальних налаштувань</a:t>
            </a:r>
            <a:r>
              <a:rPr lang="uk-UA" sz="2000" dirty="0" smtClean="0"/>
              <a:t>. Це робить клас A найбільш </a:t>
            </a:r>
            <a:r>
              <a:rPr lang="uk-UA" sz="2000" u="sng" dirty="0" smtClean="0"/>
              <a:t>енергоефективним</a:t>
            </a:r>
            <a:r>
              <a:rPr lang="uk-UA" sz="2000" dirty="0" smtClean="0"/>
              <a:t> і час життя сенсора складає від 5 років і вище, в той же час дозволяючи здійснювати зв'язок по висхідній лінії зв'язку в будь-який час. </a:t>
            </a:r>
          </a:p>
          <a:p>
            <a:pPr marL="0" indent="0">
              <a:buNone/>
            </a:pPr>
            <a:r>
              <a:rPr lang="uk-UA" sz="2000" dirty="0" smtClean="0"/>
              <a:t>Оскільки зв'язок по низхідній лінії зв'язку завжди повинний слідувати за передачею по висхідній лінії зв'язку за розкладом, визначеним додатком кінцевого пристрою, зв'язок по низхідній лінії зв'язку повинен буферизуватися на мережевому сервері до наступної події висхідній лінії зв'язку.</a:t>
            </a: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694" y="4631680"/>
            <a:ext cx="6852118" cy="2226320"/>
          </a:xfrm>
          <a:prstGeom prst="rect">
            <a:avLst/>
          </a:prstGeom>
        </p:spPr>
      </p:pic>
    </p:spTree>
    <p:extLst>
      <p:ext uri="{BB962C8B-B14F-4D97-AF65-F5344CB8AC3E}">
        <p14:creationId xmlns:p14="http://schemas.microsoft.com/office/powerpoint/2010/main" val="271842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73" y="126584"/>
            <a:ext cx="11565048" cy="6364586"/>
          </a:xfrm>
        </p:spPr>
        <p:txBody>
          <a:bodyPr>
            <a:normAutofit/>
          </a:bodyPr>
          <a:lstStyle/>
          <a:p>
            <a:pPr marL="0" indent="0">
              <a:buNone/>
            </a:pPr>
            <a:r>
              <a:rPr lang="uk-UA" sz="2400" b="1" dirty="0" smtClean="0"/>
              <a:t>Клас B (</a:t>
            </a:r>
            <a:r>
              <a:rPr lang="en-US" sz="2400" b="1" dirty="0" smtClean="0"/>
              <a:t>Beacon</a:t>
            </a:r>
            <a:r>
              <a:rPr lang="ru-RU" sz="2400" b="1" dirty="0" smtClean="0"/>
              <a:t>)</a:t>
            </a:r>
            <a:r>
              <a:rPr lang="uk-UA" sz="2400" b="1" dirty="0" smtClean="0"/>
              <a:t> </a:t>
            </a:r>
            <a:r>
              <a:rPr lang="uk-UA" sz="2400" dirty="0" smtClean="0"/>
              <a:t>- двонаправлені кінцеві пристрої з певним часом очікування низхідного потоку </a:t>
            </a:r>
          </a:p>
          <a:p>
            <a:pPr marL="0" indent="0">
              <a:buNone/>
            </a:pPr>
            <a:r>
              <a:rPr lang="uk-UA" sz="2000" dirty="0" smtClean="0"/>
              <a:t>Окрім початкових вікон прийому класу А, пристрої класу B </a:t>
            </a:r>
            <a:r>
              <a:rPr lang="uk-UA" sz="2000" u="sng" dirty="0" smtClean="0"/>
              <a:t>синхронізуються з мережею </a:t>
            </a:r>
            <a:r>
              <a:rPr lang="uk-UA" sz="2000" dirty="0" smtClean="0"/>
              <a:t>з використанням </a:t>
            </a:r>
            <a:r>
              <a:rPr lang="uk-UA" sz="2000" u="sng" dirty="0" smtClean="0"/>
              <a:t>періодичних маяків</a:t>
            </a:r>
            <a:r>
              <a:rPr lang="uk-UA" sz="2000" dirty="0" smtClean="0"/>
              <a:t> і відкривають </a:t>
            </a:r>
            <a:r>
              <a:rPr lang="uk-UA" sz="2000" u="sng" dirty="0" smtClean="0"/>
              <a:t>«слоти для перевірки» низхідного потоку за розкладом</a:t>
            </a:r>
            <a:r>
              <a:rPr lang="uk-UA" sz="2000" dirty="0" smtClean="0"/>
              <a:t>. </a:t>
            </a:r>
          </a:p>
          <a:p>
            <a:pPr marL="0" indent="0">
              <a:buNone/>
            </a:pPr>
            <a:r>
              <a:rPr lang="uk-UA" sz="2000" dirty="0" smtClean="0"/>
              <a:t>Це забезпечує мережі можливість здійснювати ниххідний зв'язок з певною затримкою, але за рахунок деякого додаткового енергоспоживання в кінцевому пристрої. Затримка програмується до 128 секунд для різних додатків, а додаткове енергоспоживання досить низьке, щоб залишатися придатним для використання у пристроях на батарейках.</a:t>
            </a:r>
          </a:p>
          <a:p>
            <a:pPr marL="0" indent="0">
              <a:buNone/>
            </a:pPr>
            <a:r>
              <a:rPr lang="uk-UA" sz="2400" b="1" dirty="0" smtClean="0"/>
              <a:t>Клас C (</a:t>
            </a:r>
            <a:r>
              <a:rPr lang="en-US" sz="2400" b="1" dirty="0" smtClean="0"/>
              <a:t>Continuous</a:t>
            </a:r>
            <a:r>
              <a:rPr lang="ru-RU" sz="2400" b="1" dirty="0" smtClean="0"/>
              <a:t>)</a:t>
            </a:r>
            <a:r>
              <a:rPr lang="uk-UA" sz="2400" b="1" dirty="0" smtClean="0"/>
              <a:t> </a:t>
            </a:r>
            <a:r>
              <a:rPr lang="uk-UA" sz="2400" dirty="0" smtClean="0"/>
              <a:t>- двонаправлені кінцеві пристрої з низькою затримкою: </a:t>
            </a:r>
          </a:p>
          <a:p>
            <a:pPr marL="0" indent="0">
              <a:buNone/>
            </a:pPr>
            <a:r>
              <a:rPr lang="uk-UA" sz="2000" dirty="0" smtClean="0"/>
              <a:t>Клас C додатково </a:t>
            </a:r>
            <a:r>
              <a:rPr lang="uk-UA" sz="2000" u="sng" dirty="0" smtClean="0"/>
              <a:t>зменшує затримку </a:t>
            </a:r>
            <a:r>
              <a:rPr lang="uk-UA" sz="2000" dirty="0" smtClean="0"/>
              <a:t>на низхідній лінії зв'язку, </a:t>
            </a:r>
            <a:r>
              <a:rPr lang="uk-UA" sz="2000" u="sng" dirty="0" smtClean="0"/>
              <a:t>не вимикаючи прийом на кінцевому пристрої, коли пристрій не передає інформацію</a:t>
            </a:r>
            <a:r>
              <a:rPr lang="uk-UA" sz="2000" dirty="0" smtClean="0"/>
              <a:t> (напівдуплекс). </a:t>
            </a:r>
          </a:p>
          <a:p>
            <a:pPr marL="0" indent="0">
              <a:buNone/>
            </a:pPr>
            <a:r>
              <a:rPr lang="uk-UA" sz="2000" dirty="0" smtClean="0"/>
              <a:t>Виходячи з цього, мережевий сервер може ініціювати передачу по низхідній лінії зв'язку в будь-який час, якщо приймач кінцевого пристрою відкритий, тому затримка відсутня. Платою за це є споживання потужності приймачем (до ~ 50 мВт), і тому клас C підходить для приладів, де є постійне живлення від мережі.</a:t>
            </a:r>
            <a:endParaRPr lang="ru-RU" sz="2000" dirty="0" smtClean="0"/>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964" y="4887884"/>
            <a:ext cx="5249747" cy="1970116"/>
          </a:xfrm>
          <a:prstGeom prst="rect">
            <a:avLst/>
          </a:prstGeom>
        </p:spPr>
      </p:pic>
    </p:spTree>
    <p:extLst>
      <p:ext uri="{BB962C8B-B14F-4D97-AF65-F5344CB8AC3E}">
        <p14:creationId xmlns:p14="http://schemas.microsoft.com/office/powerpoint/2010/main" val="216286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0907" y="167235"/>
            <a:ext cx="8531787" cy="6313523"/>
          </a:xfrm>
        </p:spPr>
      </p:pic>
    </p:spTree>
    <p:extLst>
      <p:ext uri="{BB962C8B-B14F-4D97-AF65-F5344CB8AC3E}">
        <p14:creationId xmlns:p14="http://schemas.microsoft.com/office/powerpoint/2010/main" val="322978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762" y="297144"/>
            <a:ext cx="6105580" cy="5414848"/>
          </a:xfrm>
        </p:spPr>
      </p:pic>
      <p:sp>
        <p:nvSpPr>
          <p:cNvPr id="4" name="Rectangle 3"/>
          <p:cNvSpPr/>
          <p:nvPr/>
        </p:nvSpPr>
        <p:spPr>
          <a:xfrm>
            <a:off x="236635" y="5711992"/>
            <a:ext cx="11147834" cy="707886"/>
          </a:xfrm>
          <a:prstGeom prst="rect">
            <a:avLst/>
          </a:prstGeom>
        </p:spPr>
        <p:txBody>
          <a:bodyPr wrap="square">
            <a:spAutoFit/>
          </a:bodyPr>
          <a:lstStyle/>
          <a:p>
            <a:r>
              <a:rPr lang="uk-UA" sz="2000" dirty="0" smtClean="0"/>
              <a:t>Для пристроїв з живленням від батарейок можливе тимчасове перемикання між класами A і C, що корисно для періодичних завдань, таких як оновлення прошивки через безротову мережу.</a:t>
            </a:r>
            <a:endParaRPr lang="ru-RU" sz="2000" dirty="0"/>
          </a:p>
        </p:txBody>
      </p:sp>
    </p:spTree>
    <p:extLst>
      <p:ext uri="{BB962C8B-B14F-4D97-AF65-F5344CB8AC3E}">
        <p14:creationId xmlns:p14="http://schemas.microsoft.com/office/powerpoint/2010/main" val="326496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61" y="72428"/>
            <a:ext cx="11570329" cy="6104535"/>
          </a:xfrm>
        </p:spPr>
        <p:txBody>
          <a:bodyPr>
            <a:normAutofit/>
          </a:bodyPr>
          <a:lstStyle/>
          <a:p>
            <a:pPr marL="0" indent="0" algn="ctr">
              <a:buNone/>
            </a:pPr>
            <a:r>
              <a:rPr lang="uk-UA" b="1" dirty="0" smtClean="0"/>
              <a:t>Швидкість передачі даних </a:t>
            </a:r>
          </a:p>
          <a:p>
            <a:pPr marL="0" indent="0" algn="ctr">
              <a:buNone/>
            </a:pPr>
            <a:endParaRPr lang="uk-UA" b="1" dirty="0" smtClean="0"/>
          </a:p>
          <a:p>
            <a:pPr marL="0" indent="0">
              <a:buNone/>
            </a:pPr>
            <a:r>
              <a:rPr lang="uk-UA" sz="2000" dirty="0" smtClean="0"/>
              <a:t>Окрім переваг стрибкоподібної перебудови частоти (ППРЧ</a:t>
            </a:r>
            <a:r>
              <a:rPr lang="en-US" sz="2000" dirty="0" smtClean="0"/>
              <a:t>) </a:t>
            </a:r>
            <a:r>
              <a:rPr lang="uk-UA" sz="2000" dirty="0" smtClean="0"/>
              <a:t>всі пакети зв'язку між кінцевими пристроями і шлюзами також включають в себе параметр «Швидкість передачі даних» (Data Rate). </a:t>
            </a:r>
          </a:p>
          <a:p>
            <a:pPr marL="0" indent="0">
              <a:buNone/>
            </a:pPr>
            <a:endParaRPr lang="uk-UA" sz="2000" dirty="0" smtClean="0"/>
          </a:p>
          <a:p>
            <a:pPr marL="0" indent="0">
              <a:buNone/>
            </a:pPr>
            <a:r>
              <a:rPr lang="uk-UA" sz="2000" dirty="0" smtClean="0"/>
              <a:t>Вибір DR дозволяє встановити динамічний компроміс між діапазоном зв'язку і тривалістю повідомлення. Крім того, завдяки технології розширеня спектру, зв'язок з різними DR не заважає один одному і створює набір віртуальних «кодових» каналів, що збільшують пропускну здатність шлюзу. </a:t>
            </a:r>
          </a:p>
          <a:p>
            <a:pPr marL="0" indent="0">
              <a:buNone/>
            </a:pPr>
            <a:endParaRPr lang="uk-UA" sz="2000" dirty="0"/>
          </a:p>
          <a:p>
            <a:pPr marL="0" indent="0">
              <a:buNone/>
            </a:pPr>
            <a:r>
              <a:rPr lang="uk-UA" sz="2000" dirty="0" smtClean="0"/>
              <a:t>Щоб максимально збільшити час автономної роботи кінцевих пристроїв і загальну пропускну здатність мережі, мережевий сервер LoRaWAN керує налаштуванням DR і вихідною потужністю RF для кожного кінцевого пристрою індивідуально за допомогою схеми адаптивної швидкості передачі даних (ADR). </a:t>
            </a:r>
          </a:p>
          <a:p>
            <a:pPr marL="0" indent="0">
              <a:buNone/>
            </a:pPr>
            <a:endParaRPr lang="uk-UA" sz="2000" dirty="0"/>
          </a:p>
          <a:p>
            <a:pPr marL="0" indent="0">
              <a:buNone/>
            </a:pPr>
            <a:r>
              <a:rPr lang="uk-UA" sz="2000" b="1" dirty="0" smtClean="0"/>
              <a:t>Швидкість передачі </a:t>
            </a:r>
            <a:r>
              <a:rPr lang="uk-UA" sz="2000" dirty="0" smtClean="0"/>
              <a:t>даних в режимі LoRaWAN коливається від </a:t>
            </a:r>
            <a:r>
              <a:rPr lang="uk-UA" sz="2000" b="1" dirty="0" smtClean="0"/>
              <a:t>0,3 Кбіт/с </a:t>
            </a:r>
            <a:r>
              <a:rPr lang="uk-UA" sz="2000" dirty="0" smtClean="0"/>
              <a:t>до </a:t>
            </a:r>
            <a:r>
              <a:rPr lang="uk-UA" sz="2000" b="1" dirty="0" smtClean="0"/>
              <a:t>50 Кбіт/с </a:t>
            </a:r>
            <a:r>
              <a:rPr lang="uk-UA" sz="2000" dirty="0" smtClean="0"/>
              <a:t>(в режимі FSK).</a:t>
            </a:r>
            <a:endParaRPr lang="ru-RU" sz="2000" dirty="0"/>
          </a:p>
        </p:txBody>
      </p:sp>
    </p:spTree>
    <p:extLst>
      <p:ext uri="{BB962C8B-B14F-4D97-AF65-F5344CB8AC3E}">
        <p14:creationId xmlns:p14="http://schemas.microsoft.com/office/powerpoint/2010/main" val="373259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749" y="162962"/>
            <a:ext cx="11715183" cy="6382693"/>
          </a:xfrm>
        </p:spPr>
        <p:txBody>
          <a:bodyPr>
            <a:normAutofit/>
          </a:bodyPr>
          <a:lstStyle/>
          <a:p>
            <a:pPr marL="0" indent="0">
              <a:buNone/>
            </a:pPr>
            <a:r>
              <a:rPr lang="uk-UA" dirty="0" smtClean="0"/>
              <a:t>Специфікація LoRaWAN визначає </a:t>
            </a:r>
            <a:r>
              <a:rPr lang="uk-UA" b="1" dirty="0" smtClean="0"/>
              <a:t>два рівня криптографії</a:t>
            </a:r>
            <a:r>
              <a:rPr lang="uk-UA" dirty="0" smtClean="0"/>
              <a:t>: </a:t>
            </a:r>
          </a:p>
          <a:p>
            <a:r>
              <a:rPr lang="uk-UA" sz="2400" dirty="0" smtClean="0"/>
              <a:t>Унікальний 128-розрядний ключ мережевого сеансу, який використовується між кінцевим пристроєм та сервером (</a:t>
            </a:r>
            <a:r>
              <a:rPr lang="uk-UA" sz="2400" b="1" dirty="0" smtClean="0"/>
              <a:t>NwkSKey</a:t>
            </a:r>
            <a:r>
              <a:rPr lang="uk-UA" sz="2400" dirty="0" smtClean="0"/>
              <a:t>) </a:t>
            </a:r>
          </a:p>
          <a:p>
            <a:r>
              <a:rPr lang="uk-UA" sz="2400" dirty="0" smtClean="0"/>
              <a:t>Унікальний 128-бітний ключ сеансу додатка (</a:t>
            </a:r>
            <a:r>
              <a:rPr lang="uk-UA" sz="2400" b="1" dirty="0" smtClean="0"/>
              <a:t>AppSKe</a:t>
            </a:r>
            <a:r>
              <a:rPr lang="uk-UA" sz="2400" dirty="0" smtClean="0"/>
              <a:t>y), яким користуються на рівні додатку. </a:t>
            </a:r>
          </a:p>
          <a:p>
            <a:pPr marL="0" indent="0">
              <a:buNone/>
            </a:pPr>
            <a:endParaRPr lang="uk-UA" dirty="0"/>
          </a:p>
          <a:p>
            <a:pPr marL="0" indent="0">
              <a:buNone/>
            </a:pPr>
            <a:r>
              <a:rPr lang="uk-UA" sz="2400" dirty="0" smtClean="0"/>
              <a:t>Алгоритми AES використовуються для забезпечення аутентифікації і цілісності пакетів на мережевому сервері і для наскрізного шифрування на сервері додатків. </a:t>
            </a:r>
          </a:p>
          <a:p>
            <a:pPr marL="0" indent="0">
              <a:buNone/>
            </a:pPr>
            <a:r>
              <a:rPr lang="uk-UA" sz="2400" dirty="0" smtClean="0"/>
              <a:t>Використовуючи ці два рівня, стає можливим реалізувати бездротові мережі без того, щоб оператор мережі мав можливість видимості даних корисного навантаження користувачів. </a:t>
            </a:r>
          </a:p>
          <a:p>
            <a:pPr marL="0" indent="0">
              <a:buNone/>
            </a:pPr>
            <a:r>
              <a:rPr lang="uk-UA" sz="2400" dirty="0" smtClean="0"/>
              <a:t>Ключі можуть бути активовані за допомогою персоналізації (ABP) на виробничій лінії або при введенні в експлуатацію, або ж можуть бути активовані по бездротовому з6єднанні безпосередньо на місці підключення (OTAA). OTAA дозволяє при необхідності повторно підключати пристрої.</a:t>
            </a:r>
            <a:endParaRPr lang="ru-RU" sz="2400" dirty="0"/>
          </a:p>
        </p:txBody>
      </p:sp>
    </p:spTree>
    <p:extLst>
      <p:ext uri="{BB962C8B-B14F-4D97-AF65-F5344CB8AC3E}">
        <p14:creationId xmlns:p14="http://schemas.microsoft.com/office/powerpoint/2010/main" val="194725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828"/>
            <a:ext cx="11994865" cy="5772207"/>
          </a:xfrm>
        </p:spPr>
      </p:pic>
    </p:spTree>
    <p:extLst>
      <p:ext uri="{BB962C8B-B14F-4D97-AF65-F5344CB8AC3E}">
        <p14:creationId xmlns:p14="http://schemas.microsoft.com/office/powerpoint/2010/main" val="2805086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figure-1-sa120uk-lora-secu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447" y="183851"/>
            <a:ext cx="9728779" cy="624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4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85000" lnSpcReduction="10000"/>
          </a:bodyPr>
          <a:lstStyle/>
          <a:p>
            <a:pPr marL="0" indent="0">
              <a:buNone/>
            </a:pPr>
            <a:r>
              <a:rPr lang="uk-UA" sz="3300" b="1" dirty="0" smtClean="0"/>
              <a:t>Переваги LPWAN </a:t>
            </a:r>
          </a:p>
          <a:p>
            <a:r>
              <a:rPr lang="uk-UA" dirty="0" smtClean="0"/>
              <a:t>Велика дальність передачі сигналу у порівнянні з іншими бездротовими технологіями використовуваними для телеметрії GPRS або ZigBee, досягає 10-15 км. </a:t>
            </a:r>
          </a:p>
          <a:p>
            <a:r>
              <a:rPr lang="uk-UA" dirty="0" smtClean="0"/>
              <a:t>Низький рівень споживання енергії у кінцевих пристроїв, завдяки мінімальним витратам енергії на передачу невеликого пакета даних. </a:t>
            </a:r>
          </a:p>
          <a:p>
            <a:r>
              <a:rPr lang="uk-UA" dirty="0" smtClean="0"/>
              <a:t>Висока проникаюча здатність радіосигналу в міській забудові при використанні частот суб-гігагерцовому діапазоні. </a:t>
            </a:r>
          </a:p>
          <a:p>
            <a:r>
              <a:rPr lang="uk-UA" dirty="0" smtClean="0"/>
              <a:t>Висока масштабованість мережі на великих територіях. </a:t>
            </a:r>
          </a:p>
          <a:p>
            <a:r>
              <a:rPr lang="uk-UA" dirty="0" smtClean="0"/>
              <a:t>Відсутність необхідності отримання частотного дозволу та плати за радіочастотний спектр, внаслідок використання неліцензованих частот (ISM band) </a:t>
            </a:r>
          </a:p>
          <a:p>
            <a:pPr marL="0" indent="0">
              <a:buNone/>
            </a:pPr>
            <a:r>
              <a:rPr lang="uk-UA" sz="3300" b="1" dirty="0" smtClean="0"/>
              <a:t>Недоліки LPWAN </a:t>
            </a:r>
          </a:p>
          <a:p>
            <a:r>
              <a:rPr lang="uk-UA" dirty="0" smtClean="0"/>
              <a:t>Відносно низька пропускна здатність, внаслідок використання низької частоти радіоканалу. Варіюється в залежності від використовуваної технології передачі даних на фізичному рівні, становить від кількох сотень біт/с до декількох десятків кбіт/с.</a:t>
            </a:r>
          </a:p>
          <a:p>
            <a:r>
              <a:rPr lang="uk-UA" dirty="0" smtClean="0"/>
              <a:t>Затримка передачі даних від датчика до кінцевого додатки, пов'язана з часом передачі радіосигналу, може досягати від декількох секунд до декількох десятків секунд. </a:t>
            </a:r>
          </a:p>
          <a:p>
            <a:r>
              <a:rPr lang="uk-UA" dirty="0" smtClean="0"/>
              <a:t>Відсутність єдиного стандарту, який визначає фізичний рівень і рівень управління доступом до середовища для бездротових LPWAN-мереж.</a:t>
            </a:r>
            <a:endParaRPr lang="ru-RU" dirty="0"/>
          </a:p>
        </p:txBody>
      </p:sp>
    </p:spTree>
    <p:extLst>
      <p:ext uri="{BB962C8B-B14F-4D97-AF65-F5344CB8AC3E}">
        <p14:creationId xmlns:p14="http://schemas.microsoft.com/office/powerpoint/2010/main" val="1893914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618" y="932994"/>
            <a:ext cx="8314660" cy="4850218"/>
          </a:xfrm>
          <a:prstGeom prst="rect">
            <a:avLst/>
          </a:prstGeom>
        </p:spPr>
      </p:pic>
    </p:spTree>
    <p:extLst>
      <p:ext uri="{BB962C8B-B14F-4D97-AF65-F5344CB8AC3E}">
        <p14:creationId xmlns:p14="http://schemas.microsoft.com/office/powerpoint/2010/main" val="93952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48" y="159489"/>
            <a:ext cx="11836289" cy="2659015"/>
          </a:xfrm>
        </p:spPr>
        <p:txBody>
          <a:bodyPr>
            <a:normAutofit fontScale="77500" lnSpcReduction="20000"/>
          </a:bodyPr>
          <a:lstStyle/>
          <a:p>
            <a:pPr marL="0" indent="0">
              <a:buNone/>
            </a:pPr>
            <a:r>
              <a:rPr lang="uk-UA" dirty="0"/>
              <a:t>NB-IoT є одним з трьох стандартів IoT, розроблених 3GPP для стільникових мереж зв'язку: </a:t>
            </a:r>
            <a:endParaRPr lang="en-US" dirty="0" smtClean="0"/>
          </a:p>
          <a:p>
            <a:pPr marL="0" indent="0">
              <a:buNone/>
            </a:pPr>
            <a:r>
              <a:rPr lang="uk-UA" dirty="0" smtClean="0"/>
              <a:t>eMTC </a:t>
            </a:r>
            <a:r>
              <a:rPr lang="uk-UA" dirty="0"/>
              <a:t>(enhanced Machine-Type Communication</a:t>
            </a:r>
            <a:r>
              <a:rPr lang="uk-UA" dirty="0" smtClean="0"/>
              <a:t>),</a:t>
            </a:r>
            <a:r>
              <a:rPr lang="en-US" dirty="0" smtClean="0"/>
              <a:t> </a:t>
            </a:r>
            <a:r>
              <a:rPr lang="uk-UA" b="1" dirty="0" smtClean="0"/>
              <a:t>NB-IoT</a:t>
            </a:r>
            <a:r>
              <a:rPr lang="en-US" dirty="0" smtClean="0"/>
              <a:t> (</a:t>
            </a:r>
            <a:r>
              <a:rPr lang="en-US" b="1" dirty="0"/>
              <a:t>Narrowband Internet of </a:t>
            </a:r>
            <a:r>
              <a:rPr lang="en-US" b="1" dirty="0" smtClean="0"/>
              <a:t>Things)</a:t>
            </a:r>
            <a:r>
              <a:rPr lang="uk-UA" dirty="0" smtClean="0"/>
              <a:t> </a:t>
            </a:r>
            <a:r>
              <a:rPr lang="uk-UA" dirty="0"/>
              <a:t>і </a:t>
            </a:r>
            <a:r>
              <a:rPr lang="uk-UA" dirty="0" smtClean="0"/>
              <a:t>EC-GSM-IoT</a:t>
            </a:r>
            <a:r>
              <a:rPr lang="uk-UA" dirty="0"/>
              <a:t>. </a:t>
            </a:r>
            <a:endParaRPr lang="en-US" dirty="0" smtClean="0"/>
          </a:p>
          <a:p>
            <a:pPr marL="0" indent="0">
              <a:buNone/>
            </a:pPr>
            <a:endParaRPr lang="en-US" dirty="0"/>
          </a:p>
          <a:p>
            <a:pPr marL="0" indent="0">
              <a:buNone/>
            </a:pPr>
            <a:r>
              <a:rPr lang="uk-UA" dirty="0" smtClean="0"/>
              <a:t>eMTC </a:t>
            </a:r>
            <a:r>
              <a:rPr lang="uk-UA" dirty="0"/>
              <a:t>володіє найбільшою пропускною спроможністю і розгортається на обладнанні LTE. </a:t>
            </a:r>
            <a:endParaRPr lang="en-US" dirty="0" smtClean="0"/>
          </a:p>
          <a:p>
            <a:pPr marL="0" indent="0">
              <a:buNone/>
            </a:pPr>
            <a:r>
              <a:rPr lang="uk-UA" dirty="0" smtClean="0"/>
              <a:t>NB-IoT </a:t>
            </a:r>
            <a:r>
              <a:rPr lang="uk-UA" dirty="0" smtClean="0"/>
              <a:t>мереж</a:t>
            </a:r>
            <a:r>
              <a:rPr lang="uk-UA" dirty="0"/>
              <a:t>а</a:t>
            </a:r>
            <a:r>
              <a:rPr lang="uk-UA" dirty="0" smtClean="0"/>
              <a:t> </a:t>
            </a:r>
            <a:r>
              <a:rPr lang="uk-UA" dirty="0"/>
              <a:t>може бути розгорнута як на обладнанні стільникових мереж LTE, так і окремо, в тому числі поверх GSM. </a:t>
            </a:r>
            <a:endParaRPr lang="en-US" dirty="0" smtClean="0"/>
          </a:p>
          <a:p>
            <a:pPr marL="0" indent="0">
              <a:buNone/>
            </a:pPr>
            <a:r>
              <a:rPr lang="uk-UA" dirty="0" smtClean="0"/>
              <a:t>EC-GSM-IoT </a:t>
            </a:r>
            <a:r>
              <a:rPr lang="uk-UA" dirty="0"/>
              <a:t>надає найменшу пропускну здатність і розгортається поверх мереж стандарту GSM.</a:t>
            </a:r>
            <a:endParaRPr lang="ru-RU" dirty="0"/>
          </a:p>
        </p:txBody>
      </p:sp>
      <p:pic>
        <p:nvPicPr>
          <p:cNvPr id="5" name="Picture 4"/>
          <p:cNvPicPr>
            <a:picLocks noChangeAspect="1"/>
          </p:cNvPicPr>
          <p:nvPr/>
        </p:nvPicPr>
        <p:blipFill>
          <a:blip r:embed="rId2"/>
          <a:stretch>
            <a:fillRect/>
          </a:stretch>
        </p:blipFill>
        <p:spPr>
          <a:xfrm>
            <a:off x="2851186" y="2721159"/>
            <a:ext cx="8848725" cy="4010025"/>
          </a:xfrm>
          <a:prstGeom prst="rect">
            <a:avLst/>
          </a:prstGeom>
        </p:spPr>
      </p:pic>
      <p:pic>
        <p:nvPicPr>
          <p:cNvPr id="6" name="Picture 5"/>
          <p:cNvPicPr>
            <a:picLocks noChangeAspect="1"/>
          </p:cNvPicPr>
          <p:nvPr/>
        </p:nvPicPr>
        <p:blipFill>
          <a:blip r:embed="rId3"/>
          <a:stretch>
            <a:fillRect/>
          </a:stretch>
        </p:blipFill>
        <p:spPr>
          <a:xfrm>
            <a:off x="898561" y="3549834"/>
            <a:ext cx="1952625" cy="3181350"/>
          </a:xfrm>
          <a:prstGeom prst="rect">
            <a:avLst/>
          </a:prstGeom>
        </p:spPr>
      </p:pic>
    </p:spTree>
    <p:extLst>
      <p:ext uri="{BB962C8B-B14F-4D97-AF65-F5344CB8AC3E}">
        <p14:creationId xmlns:p14="http://schemas.microsoft.com/office/powerpoint/2010/main" val="428371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855" y="74428"/>
            <a:ext cx="11876567" cy="6102535"/>
          </a:xfrm>
        </p:spPr>
        <p:txBody>
          <a:bodyPr/>
          <a:lstStyle/>
          <a:p>
            <a:pPr marL="0" indent="0">
              <a:buNone/>
            </a:pPr>
            <a:r>
              <a:rPr lang="uk-UA" dirty="0" smtClean="0"/>
              <a:t>Для </a:t>
            </a:r>
            <a:r>
              <a:rPr lang="uk-UA" dirty="0"/>
              <a:t>LTE сигналу використовується принцип поділу каналів OFDM з рознесенням піднесуть на 15кГц. </a:t>
            </a:r>
            <a:endParaRPr lang="en-US" dirty="0" smtClean="0"/>
          </a:p>
          <a:p>
            <a:pPr marL="0" indent="0">
              <a:buNone/>
            </a:pPr>
            <a:r>
              <a:rPr lang="uk-UA" dirty="0" smtClean="0"/>
              <a:t>В </a:t>
            </a:r>
            <a:r>
              <a:rPr lang="uk-UA" dirty="0"/>
              <a:t>DL (Downlink, напрямок від БС) використовується OFDMA, а в UL (Uplink, напрямок на БС) використовується SC-FDMA. </a:t>
            </a:r>
            <a:endParaRPr lang="en-US" dirty="0" smtClean="0"/>
          </a:p>
          <a:p>
            <a:pPr marL="0" indent="0">
              <a:buNone/>
            </a:pPr>
            <a:r>
              <a:rPr lang="uk-UA" dirty="0" smtClean="0"/>
              <a:t>Вся </a:t>
            </a:r>
            <a:r>
              <a:rPr lang="uk-UA" dirty="0"/>
              <a:t>несуча в LTE розділена на ресурсні блоки (Resource block, RB), кожен з яких складається з 12 </a:t>
            </a:r>
            <a:r>
              <a:rPr lang="uk-UA" dirty="0" smtClean="0"/>
              <a:t>піднесучих </a:t>
            </a:r>
            <a:r>
              <a:rPr lang="uk-UA" dirty="0"/>
              <a:t>і загальною шириною </a:t>
            </a:r>
            <a:r>
              <a:rPr lang="uk-UA" dirty="0" smtClean="0"/>
              <a:t>смуги </a:t>
            </a:r>
            <a:r>
              <a:rPr lang="uk-UA" dirty="0"/>
              <a:t>в 12х15кГц = </a:t>
            </a:r>
            <a:r>
              <a:rPr lang="uk-UA" dirty="0" smtClean="0"/>
              <a:t>180кГц. </a:t>
            </a:r>
            <a:r>
              <a:rPr lang="uk-UA" dirty="0"/>
              <a:t>Кожен ресурсний блок розділений на 12х7 = 84 ресурсних елемента (Resource element, RE).</a:t>
            </a:r>
            <a:endParaRPr lang="ru-R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138" y="3125695"/>
            <a:ext cx="5778737" cy="3590148"/>
          </a:xfrm>
          <a:prstGeom prst="rect">
            <a:avLst/>
          </a:prstGeom>
        </p:spPr>
      </p:pic>
      <p:sp>
        <p:nvSpPr>
          <p:cNvPr id="5" name="Rectangle 4"/>
          <p:cNvSpPr/>
          <p:nvPr/>
        </p:nvSpPr>
        <p:spPr>
          <a:xfrm>
            <a:off x="241005" y="3743237"/>
            <a:ext cx="5532474" cy="2308324"/>
          </a:xfrm>
          <a:prstGeom prst="rect">
            <a:avLst/>
          </a:prstGeom>
        </p:spPr>
        <p:txBody>
          <a:bodyPr wrap="square">
            <a:spAutoFit/>
          </a:bodyPr>
          <a:lstStyle/>
          <a:p>
            <a:r>
              <a:rPr lang="uk-UA" sz="2400" dirty="0"/>
              <a:t>Для досягнення </a:t>
            </a:r>
            <a:r>
              <a:rPr lang="uk-UA" sz="2400" dirty="0" smtClean="0"/>
              <a:t>високої </a:t>
            </a:r>
            <a:r>
              <a:rPr lang="uk-UA" sz="2400" dirty="0"/>
              <a:t>пропускної здатності </a:t>
            </a:r>
            <a:r>
              <a:rPr lang="uk-UA" sz="2400" dirty="0" smtClean="0"/>
              <a:t>стільника </a:t>
            </a:r>
            <a:r>
              <a:rPr lang="uk-UA" sz="2400" dirty="0"/>
              <a:t>застосовуються високі </a:t>
            </a:r>
            <a:r>
              <a:rPr lang="uk-UA" sz="2400" dirty="0" smtClean="0"/>
              <a:t>рівні </a:t>
            </a:r>
            <a:r>
              <a:rPr lang="uk-UA" sz="2400" dirty="0"/>
              <a:t>модуляції QAM256 для DL і QAM64 в UL. </a:t>
            </a:r>
            <a:endParaRPr lang="uk-UA" sz="2400" dirty="0" smtClean="0"/>
          </a:p>
          <a:p>
            <a:r>
              <a:rPr lang="uk-UA" sz="2400" dirty="0" smtClean="0"/>
              <a:t>З </a:t>
            </a:r>
            <a:r>
              <a:rPr lang="uk-UA" sz="2400" dirty="0"/>
              <a:t>цією ж метою </a:t>
            </a:r>
            <a:r>
              <a:rPr lang="uk-UA" sz="2400" dirty="0" smtClean="0"/>
              <a:t>застосовуються </a:t>
            </a:r>
            <a:r>
              <a:rPr lang="uk-UA" sz="2400" dirty="0"/>
              <a:t>технології MIMO2x2 і MIMO4x4.</a:t>
            </a:r>
            <a:endParaRPr lang="ru-RU" sz="2400" dirty="0"/>
          </a:p>
        </p:txBody>
      </p:sp>
    </p:spTree>
    <p:extLst>
      <p:ext uri="{BB962C8B-B14F-4D97-AF65-F5344CB8AC3E}">
        <p14:creationId xmlns:p14="http://schemas.microsoft.com/office/powerpoint/2010/main" val="3873542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Desktop\08_51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22" y="1"/>
            <a:ext cx="91238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3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76" y="200533"/>
            <a:ext cx="6815328" cy="1152779"/>
          </a:xfrm>
        </p:spPr>
        <p:txBody>
          <a:bodyPr/>
          <a:lstStyle/>
          <a:p>
            <a:pPr algn="ctr"/>
            <a:r>
              <a:rPr lang="uk-UA" dirty="0" smtClean="0"/>
              <a:t>Чому ІоТ – це важливо?</a:t>
            </a:r>
            <a:endParaRPr lang="ru-RU" dirty="0"/>
          </a:p>
        </p:txBody>
      </p:sp>
      <p:sp>
        <p:nvSpPr>
          <p:cNvPr id="3" name="Content Placeholder 2"/>
          <p:cNvSpPr>
            <a:spLocks noGrp="1"/>
          </p:cNvSpPr>
          <p:nvPr>
            <p:ph idx="1"/>
          </p:nvPr>
        </p:nvSpPr>
        <p:spPr>
          <a:xfrm>
            <a:off x="146304" y="1481328"/>
            <a:ext cx="11686032" cy="5312663"/>
          </a:xfrm>
        </p:spPr>
        <p:txBody>
          <a:bodyPr>
            <a:normAutofit fontScale="62500" lnSpcReduction="20000"/>
          </a:bodyPr>
          <a:lstStyle/>
          <a:p>
            <a:r>
              <a:rPr lang="ru-RU" dirty="0" smtClean="0"/>
              <a:t>До к</a:t>
            </a:r>
            <a:r>
              <a:rPr lang="uk-UA" dirty="0" err="1" smtClean="0"/>
              <a:t>інця</a:t>
            </a:r>
            <a:r>
              <a:rPr lang="ru-RU" dirty="0" smtClean="0"/>
              <a:t> </a:t>
            </a:r>
            <a:r>
              <a:rPr lang="ru-RU" dirty="0"/>
              <a:t>2025 </a:t>
            </a:r>
            <a:r>
              <a:rPr lang="ru-RU" dirty="0" smtClean="0"/>
              <a:t>року </a:t>
            </a:r>
            <a:r>
              <a:rPr lang="ru-RU" dirty="0" err="1" smtClean="0"/>
              <a:t>очіккується</a:t>
            </a:r>
            <a:r>
              <a:rPr lang="ru-RU" dirty="0" smtClean="0"/>
              <a:t>  64 </a:t>
            </a:r>
            <a:r>
              <a:rPr lang="ru-RU" dirty="0"/>
              <a:t>млрд </a:t>
            </a:r>
            <a:r>
              <a:rPr lang="ru-RU" dirty="0" err="1" smtClean="0"/>
              <a:t>IoT-пристроїв</a:t>
            </a:r>
            <a:r>
              <a:rPr lang="ru-RU" dirty="0" smtClean="0"/>
              <a:t>.</a:t>
            </a:r>
            <a:endParaRPr lang="ru-RU" dirty="0"/>
          </a:p>
          <a:p>
            <a:r>
              <a:rPr lang="uk-UA" dirty="0"/>
              <a:t>До кінця 2020 року приблизно 5,8 </a:t>
            </a:r>
            <a:r>
              <a:rPr lang="uk-UA" dirty="0" err="1"/>
              <a:t>млрд</a:t>
            </a:r>
            <a:r>
              <a:rPr lang="uk-UA" dirty="0"/>
              <a:t> автомобільних і корпоративних </a:t>
            </a:r>
            <a:r>
              <a:rPr lang="uk-UA" dirty="0" err="1"/>
              <a:t>гаджетів</a:t>
            </a:r>
            <a:r>
              <a:rPr lang="uk-UA" dirty="0"/>
              <a:t> будуть підключені до систем Інтернету речей. </a:t>
            </a:r>
            <a:endParaRPr lang="uk-UA" dirty="0" smtClean="0"/>
          </a:p>
          <a:p>
            <a:r>
              <a:rPr lang="uk-UA" dirty="0" smtClean="0"/>
              <a:t>До </a:t>
            </a:r>
            <a:r>
              <a:rPr lang="uk-UA" dirty="0"/>
              <a:t>2022 року 100% населення планети буде мати </a:t>
            </a:r>
            <a:r>
              <a:rPr lang="uk-UA" dirty="0" smtClean="0"/>
              <a:t>«килимове» </a:t>
            </a:r>
            <a:r>
              <a:rPr lang="uk-UA" dirty="0"/>
              <a:t>покриття </a:t>
            </a:r>
            <a:r>
              <a:rPr lang="uk-UA" b="1" dirty="0"/>
              <a:t>LPWAN</a:t>
            </a:r>
            <a:r>
              <a:rPr lang="uk-UA" dirty="0"/>
              <a:t> (це мережа з низьким енергоспоживанням і пропускною спроможністю для датчиків і сенсорів</a:t>
            </a:r>
            <a:r>
              <a:rPr lang="uk-UA" dirty="0" smtClean="0"/>
              <a:t>).</a:t>
            </a:r>
          </a:p>
          <a:p>
            <a:r>
              <a:rPr lang="uk-UA" dirty="0" smtClean="0"/>
              <a:t>До </a:t>
            </a:r>
            <a:r>
              <a:rPr lang="uk-UA" dirty="0"/>
              <a:t>2025 року ринок Інтернету речей становитиме від 4 до 11 трильйонів доларів</a:t>
            </a:r>
            <a:r>
              <a:rPr lang="uk-UA" dirty="0" smtClean="0"/>
              <a:t>.</a:t>
            </a:r>
          </a:p>
          <a:p>
            <a:r>
              <a:rPr lang="uk-UA" dirty="0" smtClean="0"/>
              <a:t>Найголовніший </a:t>
            </a:r>
            <a:r>
              <a:rPr lang="uk-UA" dirty="0"/>
              <a:t>драйвер впровадження IoT-рішень для 54% підприємств є економія коштів в майбутньому. </a:t>
            </a:r>
            <a:endParaRPr lang="uk-UA" dirty="0" smtClean="0"/>
          </a:p>
          <a:p>
            <a:r>
              <a:rPr lang="uk-UA" dirty="0" smtClean="0"/>
              <a:t>У </a:t>
            </a:r>
            <a:r>
              <a:rPr lang="uk-UA" dirty="0"/>
              <a:t>23% випадків за мету ставиться збільшення конкурентоспроможності. </a:t>
            </a:r>
            <a:endParaRPr lang="uk-UA" dirty="0" smtClean="0"/>
          </a:p>
          <a:p>
            <a:r>
              <a:rPr lang="uk-UA" dirty="0" smtClean="0"/>
              <a:t>Ринок </a:t>
            </a:r>
            <a:r>
              <a:rPr lang="uk-UA" dirty="0" err="1" smtClean="0"/>
              <a:t>носимих</a:t>
            </a:r>
            <a:r>
              <a:rPr lang="uk-UA" dirty="0" smtClean="0"/>
              <a:t> </a:t>
            </a:r>
            <a:r>
              <a:rPr lang="uk-UA" dirty="0"/>
              <a:t>пристроїв зросте до 1,1 </a:t>
            </a:r>
            <a:r>
              <a:rPr lang="uk-UA" dirty="0" err="1"/>
              <a:t>млрд</a:t>
            </a:r>
            <a:r>
              <a:rPr lang="uk-UA" dirty="0"/>
              <a:t> доларів до 2022 року. </a:t>
            </a:r>
            <a:endParaRPr lang="uk-UA" dirty="0" smtClean="0"/>
          </a:p>
          <a:p>
            <a:r>
              <a:rPr lang="uk-UA" dirty="0" smtClean="0"/>
              <a:t>Для </a:t>
            </a:r>
            <a:r>
              <a:rPr lang="uk-UA" dirty="0"/>
              <a:t>97% компаній обробка даних, отриманих від систем Інтернету речей, є певною проблемою. </a:t>
            </a:r>
            <a:endParaRPr lang="uk-UA" dirty="0" smtClean="0"/>
          </a:p>
          <a:p>
            <a:r>
              <a:rPr lang="uk-UA" dirty="0" smtClean="0"/>
              <a:t>Ринок </a:t>
            </a:r>
            <a:r>
              <a:rPr lang="uk-UA" dirty="0"/>
              <a:t>банківських послуг і фінансових організацій, що використовує рішення </a:t>
            </a:r>
            <a:r>
              <a:rPr lang="uk-UA" dirty="0" err="1"/>
              <a:t>IoT</a:t>
            </a:r>
            <a:r>
              <a:rPr lang="uk-UA" dirty="0"/>
              <a:t>, виростить до 2,03 </a:t>
            </a:r>
            <a:r>
              <a:rPr lang="uk-UA" dirty="0" err="1"/>
              <a:t>млрд</a:t>
            </a:r>
            <a:r>
              <a:rPr lang="uk-UA" dirty="0"/>
              <a:t> доларів до 2023 року. </a:t>
            </a:r>
            <a:endParaRPr lang="uk-UA" dirty="0" smtClean="0"/>
          </a:p>
          <a:p>
            <a:r>
              <a:rPr lang="uk-UA" dirty="0" smtClean="0"/>
              <a:t>Глобальний </a:t>
            </a:r>
            <a:r>
              <a:rPr lang="uk-UA" dirty="0"/>
              <a:t>ринок Інтернету речей в 2019 році оцінювався в 1,7 трильйона доларів. З цієї суми тільки 35% займала апаратна частина (обсяг обладнання в грошовому еквіваленті дорівнював 585 </a:t>
            </a:r>
            <a:r>
              <a:rPr lang="uk-UA" dirty="0" err="1"/>
              <a:t>млрд</a:t>
            </a:r>
            <a:r>
              <a:rPr lang="uk-UA" dirty="0"/>
              <a:t> доларів). 27% припали на обслуговування, 22% - на підключення, а 16% - на програмну складову. </a:t>
            </a:r>
            <a:endParaRPr lang="uk-UA" dirty="0" smtClean="0"/>
          </a:p>
          <a:p>
            <a:r>
              <a:rPr lang="uk-UA" dirty="0" smtClean="0"/>
              <a:t>Згідно </a:t>
            </a:r>
            <a:r>
              <a:rPr lang="uk-UA" dirty="0"/>
              <a:t>масштабним дослідженням, було встановлено, що найбільша залежність від Інтернету речей спостерігається в енергетичній промисловості (64%), авіаційної (62%) і комунальному секторі (58%). Окремо варто виділити </a:t>
            </a:r>
            <a:r>
              <a:rPr lang="uk-UA" dirty="0" err="1"/>
              <a:t>теком-галузь</a:t>
            </a:r>
            <a:r>
              <a:rPr lang="uk-UA" dirty="0"/>
              <a:t>, яка першою впроваджує складні технічні проекти (36%).</a:t>
            </a:r>
            <a:endParaRPr lang="ru-RU" b="1" dirty="0"/>
          </a:p>
        </p:txBody>
      </p:sp>
    </p:spTree>
    <p:extLst>
      <p:ext uri="{BB962C8B-B14F-4D97-AF65-F5344CB8AC3E}">
        <p14:creationId xmlns:p14="http://schemas.microsoft.com/office/powerpoint/2010/main" val="763640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753" y="318977"/>
            <a:ext cx="11919098" cy="6443330"/>
          </a:xfrm>
        </p:spPr>
        <p:txBody>
          <a:bodyPr>
            <a:normAutofit lnSpcReduction="10000"/>
          </a:bodyPr>
          <a:lstStyle/>
          <a:p>
            <a:pPr marL="0" indent="0" algn="ctr">
              <a:buNone/>
            </a:pPr>
            <a:r>
              <a:rPr lang="uk-UA" dirty="0"/>
              <a:t>Особливості радіосигналу NB-IoT: </a:t>
            </a:r>
            <a:endParaRPr lang="uk-UA" dirty="0" smtClean="0"/>
          </a:p>
          <a:p>
            <a:pPr marL="0" indent="0" algn="ctr">
              <a:buNone/>
            </a:pPr>
            <a:endParaRPr lang="uk-UA" dirty="0" smtClean="0"/>
          </a:p>
          <a:p>
            <a:r>
              <a:rPr lang="uk-UA" sz="2400" dirty="0" smtClean="0"/>
              <a:t>спільна </a:t>
            </a:r>
            <a:r>
              <a:rPr lang="uk-UA" sz="2400" dirty="0"/>
              <a:t>смуга для NB-IoT обмежена в один RB шириною в 180кГц; </a:t>
            </a:r>
            <a:endParaRPr lang="uk-UA" sz="2400" dirty="0" smtClean="0"/>
          </a:p>
          <a:p>
            <a:r>
              <a:rPr lang="uk-UA" sz="2400" dirty="0"/>
              <a:t>р</a:t>
            </a:r>
            <a:r>
              <a:rPr lang="uk-UA" sz="2400" dirty="0" smtClean="0"/>
              <a:t>адіотракт пристрою користувача </a:t>
            </a:r>
            <a:r>
              <a:rPr lang="uk-UA" sz="2400" dirty="0"/>
              <a:t>має всього одну антену, приймач і передавач; </a:t>
            </a:r>
            <a:endParaRPr lang="uk-UA" sz="2400" dirty="0" smtClean="0"/>
          </a:p>
          <a:p>
            <a:r>
              <a:rPr lang="uk-UA" sz="2400" dirty="0" smtClean="0"/>
              <a:t>передача </a:t>
            </a:r>
            <a:r>
              <a:rPr lang="uk-UA" sz="2400" dirty="0"/>
              <a:t>і прийом рознесені за часом, тобто </a:t>
            </a:r>
            <a:r>
              <a:rPr lang="uk-UA" sz="2400" dirty="0" smtClean="0"/>
              <a:t>режим є напівдуплексним; </a:t>
            </a:r>
          </a:p>
          <a:p>
            <a:r>
              <a:rPr lang="uk-UA" sz="2400" dirty="0" smtClean="0"/>
              <a:t>можливість </a:t>
            </a:r>
            <a:r>
              <a:rPr lang="uk-UA" sz="2400" dirty="0"/>
              <a:t>передавати в напрямку UL на одній </a:t>
            </a:r>
            <a:r>
              <a:rPr lang="uk-UA" sz="2400" dirty="0" smtClean="0"/>
              <a:t>піднесучій; </a:t>
            </a:r>
          </a:p>
          <a:p>
            <a:r>
              <a:rPr lang="uk-UA" sz="2400" dirty="0" smtClean="0"/>
              <a:t>типи модуляції, що використовуються, </a:t>
            </a:r>
            <a:r>
              <a:rPr lang="uk-UA" sz="2400" dirty="0"/>
              <a:t>обмежені BPSK і QPSK; </a:t>
            </a:r>
            <a:endParaRPr lang="uk-UA" sz="2400" dirty="0" smtClean="0"/>
          </a:p>
          <a:p>
            <a:r>
              <a:rPr lang="uk-UA" sz="2400" dirty="0" smtClean="0"/>
              <a:t>переповтори </a:t>
            </a:r>
            <a:r>
              <a:rPr lang="uk-UA" sz="2400" dirty="0"/>
              <a:t>переданого сигналу (coverage enhancement</a:t>
            </a:r>
            <a:r>
              <a:rPr lang="uk-UA" sz="2400" dirty="0" smtClean="0"/>
              <a:t>).</a:t>
            </a:r>
          </a:p>
          <a:p>
            <a:pPr marL="0" indent="0">
              <a:buNone/>
            </a:pPr>
            <a:endParaRPr lang="uk-UA" sz="2400" dirty="0"/>
          </a:p>
          <a:p>
            <a:pPr marL="0" indent="0">
              <a:buNone/>
            </a:pPr>
            <a:r>
              <a:rPr lang="uk-UA" sz="2400" dirty="0"/>
              <a:t>Для NB-IoT можуть використовуватися практично всі ті ж діапазони частот, що і для </a:t>
            </a:r>
            <a:r>
              <a:rPr lang="uk-UA" sz="2400" dirty="0" smtClean="0"/>
              <a:t>2G/3G/4G </a:t>
            </a:r>
            <a:r>
              <a:rPr lang="uk-UA" sz="2400" dirty="0"/>
              <a:t>в «низьких» </a:t>
            </a:r>
            <a:r>
              <a:rPr lang="uk-UA" sz="2400" dirty="0" smtClean="0"/>
              <a:t>смугах:</a:t>
            </a:r>
          </a:p>
          <a:p>
            <a:pPr marL="0" indent="0">
              <a:buNone/>
            </a:pPr>
            <a:endParaRPr lang="uk-UA" sz="2400" dirty="0"/>
          </a:p>
          <a:p>
            <a:pPr marL="0" indent="2147888">
              <a:buNone/>
            </a:pPr>
            <a:r>
              <a:rPr lang="uk-UA" sz="2400" dirty="0" smtClean="0"/>
              <a:t>B20 </a:t>
            </a:r>
            <a:r>
              <a:rPr lang="uk-UA" sz="2400" dirty="0"/>
              <a:t>(</a:t>
            </a:r>
            <a:r>
              <a:rPr lang="uk-UA" sz="2400" b="1" dirty="0"/>
              <a:t>800МГц</a:t>
            </a:r>
            <a:r>
              <a:rPr lang="uk-UA" sz="2400" dirty="0"/>
              <a:t>), </a:t>
            </a:r>
            <a:endParaRPr lang="uk-UA" sz="2400" dirty="0" smtClean="0"/>
          </a:p>
          <a:p>
            <a:pPr marL="0" indent="2147888">
              <a:buNone/>
            </a:pPr>
            <a:r>
              <a:rPr lang="uk-UA" sz="2400" dirty="0" smtClean="0"/>
              <a:t>B8 </a:t>
            </a:r>
            <a:r>
              <a:rPr lang="uk-UA" sz="2400" dirty="0"/>
              <a:t>(</a:t>
            </a:r>
            <a:r>
              <a:rPr lang="uk-UA" sz="2400" b="1" dirty="0"/>
              <a:t>900МГц</a:t>
            </a:r>
            <a:r>
              <a:rPr lang="uk-UA" sz="2400" dirty="0"/>
              <a:t>), </a:t>
            </a:r>
            <a:endParaRPr lang="uk-UA" sz="2400" dirty="0" smtClean="0"/>
          </a:p>
          <a:p>
            <a:pPr marL="0" indent="2147888">
              <a:buNone/>
            </a:pPr>
            <a:r>
              <a:rPr lang="uk-UA" sz="2400" dirty="0" smtClean="0"/>
              <a:t>B3 </a:t>
            </a:r>
            <a:r>
              <a:rPr lang="uk-UA" sz="2400" dirty="0"/>
              <a:t>(</a:t>
            </a:r>
            <a:r>
              <a:rPr lang="uk-UA" sz="2400" b="1" dirty="0"/>
              <a:t>1800МГц</a:t>
            </a:r>
            <a:r>
              <a:rPr lang="uk-UA" sz="2400" dirty="0"/>
              <a:t>).</a:t>
            </a:r>
            <a:endParaRPr lang="ru-RU" sz="2400" dirty="0"/>
          </a:p>
        </p:txBody>
      </p:sp>
    </p:spTree>
    <p:extLst>
      <p:ext uri="{BB962C8B-B14F-4D97-AF65-F5344CB8AC3E}">
        <p14:creationId xmlns:p14="http://schemas.microsoft.com/office/powerpoint/2010/main" val="2119603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244" y="543208"/>
            <a:ext cx="11661289" cy="5922138"/>
          </a:xfrm>
        </p:spPr>
        <p:txBody>
          <a:bodyPr>
            <a:normAutofit lnSpcReduction="10000"/>
          </a:bodyPr>
          <a:lstStyle/>
          <a:p>
            <a:pPr marL="0" indent="0">
              <a:buNone/>
            </a:pPr>
            <a:r>
              <a:rPr lang="uk-UA" dirty="0"/>
              <a:t>Для запуску Nb-IoT </a:t>
            </a:r>
            <a:r>
              <a:rPr lang="uk-UA" dirty="0" err="1"/>
              <a:t>задіюється</a:t>
            </a:r>
            <a:r>
              <a:rPr lang="uk-UA" dirty="0"/>
              <a:t> тільки один ресурсний блок 180 кГц. Для дальності сигналу його підсилюють на 6 дБ. Це і пояснює, чому </a:t>
            </a:r>
            <a:r>
              <a:rPr lang="uk-UA" dirty="0" smtClean="0"/>
              <a:t>мереж</a:t>
            </a:r>
            <a:r>
              <a:rPr lang="uk-UA" dirty="0"/>
              <a:t>а</a:t>
            </a:r>
            <a:r>
              <a:rPr lang="uk-UA" dirty="0" smtClean="0"/>
              <a:t> </a:t>
            </a:r>
            <a:r>
              <a:rPr lang="uk-UA" dirty="0"/>
              <a:t>Інтернету речей має більш широке охоплення території, ніж LTE, хоча частота використовується однакова. </a:t>
            </a:r>
            <a:endParaRPr lang="uk-UA" dirty="0" smtClean="0"/>
          </a:p>
          <a:p>
            <a:pPr marL="0" indent="0">
              <a:buNone/>
            </a:pPr>
            <a:r>
              <a:rPr lang="uk-UA" dirty="0" smtClean="0"/>
              <a:t>Запуск </a:t>
            </a:r>
            <a:r>
              <a:rPr lang="uk-UA" dirty="0"/>
              <a:t>мережі може здійснюватися трьома способами: </a:t>
            </a:r>
            <a:endParaRPr lang="uk-UA" dirty="0" smtClean="0"/>
          </a:p>
          <a:p>
            <a:r>
              <a:rPr lang="uk-UA" dirty="0" smtClean="0"/>
              <a:t>на </a:t>
            </a:r>
            <a:r>
              <a:rPr lang="uk-UA" dirty="0"/>
              <a:t>виділеному каналі 200 кГц, який також включає і захисний спектр 300-600 кГц, щоб уникнути перешкод. Такий спосіб не актуальний для України, так як частотного ресурсу недостатньо, плюс, потрібно більше витрат; </a:t>
            </a:r>
            <a:endParaRPr lang="uk-UA" dirty="0" smtClean="0"/>
          </a:p>
          <a:p>
            <a:r>
              <a:rPr lang="uk-UA" dirty="0" smtClean="0"/>
              <a:t>на </a:t>
            </a:r>
            <a:r>
              <a:rPr lang="uk-UA" dirty="0"/>
              <a:t>захисній смузі частот: кожна смуга, на якій оператори розгортають зв'язок, має захисний інтервал по 500 кГц з кожного боку. Цей варіант підходить, якщо потрібно заощадити частотний ресурс і знизити взаємний вплив на LTE-мережу; </a:t>
            </a:r>
            <a:endParaRPr lang="uk-UA" dirty="0" smtClean="0"/>
          </a:p>
          <a:p>
            <a:r>
              <a:rPr lang="uk-UA" dirty="0" smtClean="0"/>
              <a:t>всередині </a:t>
            </a:r>
            <a:r>
              <a:rPr lang="uk-UA" dirty="0"/>
              <a:t>смуги (актуально для України).</a:t>
            </a:r>
            <a:endParaRPr lang="ru-RU" dirty="0"/>
          </a:p>
        </p:txBody>
      </p:sp>
    </p:spTree>
    <p:extLst>
      <p:ext uri="{BB962C8B-B14F-4D97-AF65-F5344CB8AC3E}">
        <p14:creationId xmlns:p14="http://schemas.microsoft.com/office/powerpoint/2010/main" val="3632741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297" y="3516359"/>
            <a:ext cx="10185991" cy="3097091"/>
          </a:xfrm>
        </p:spPr>
      </p:pic>
      <p:sp>
        <p:nvSpPr>
          <p:cNvPr id="5" name="Rectangle 4"/>
          <p:cNvSpPr/>
          <p:nvPr/>
        </p:nvSpPr>
        <p:spPr>
          <a:xfrm>
            <a:off x="180753" y="202019"/>
            <a:ext cx="11717080" cy="2554545"/>
          </a:xfrm>
          <a:prstGeom prst="rect">
            <a:avLst/>
          </a:prstGeom>
        </p:spPr>
        <p:txBody>
          <a:bodyPr wrap="square">
            <a:spAutoFit/>
          </a:bodyPr>
          <a:lstStyle/>
          <a:p>
            <a:r>
              <a:rPr lang="uk-UA" sz="2000" dirty="0" smtClean="0"/>
              <a:t>Відповідно, існують </a:t>
            </a:r>
            <a:r>
              <a:rPr lang="uk-UA" sz="2000" dirty="0"/>
              <a:t>три способи виділення частотного ресурсу для NB-IoT: </a:t>
            </a:r>
            <a:endParaRPr lang="uk-UA" sz="2000" dirty="0" smtClean="0"/>
          </a:p>
          <a:p>
            <a:endParaRPr lang="uk-UA" sz="2000" dirty="0" smtClean="0"/>
          </a:p>
          <a:p>
            <a:pPr marL="342900" indent="-342900">
              <a:buAutoNum type="arabicPeriod"/>
            </a:pPr>
            <a:r>
              <a:rPr lang="uk-UA" sz="2000" b="1" dirty="0" smtClean="0"/>
              <a:t>Stand-alone</a:t>
            </a:r>
            <a:r>
              <a:rPr lang="uk-UA" sz="2000" b="1" dirty="0"/>
              <a:t>. </a:t>
            </a:r>
            <a:endParaRPr lang="uk-UA" sz="2000" b="1" dirty="0" smtClean="0"/>
          </a:p>
          <a:p>
            <a:pPr marL="342900" indent="-342900">
              <a:buAutoNum type="arabicPeriod"/>
            </a:pPr>
            <a:endParaRPr lang="uk-UA" sz="2000" dirty="0" smtClean="0"/>
          </a:p>
          <a:p>
            <a:r>
              <a:rPr lang="uk-UA" sz="2000" dirty="0" smtClean="0"/>
              <a:t>Виділений </a:t>
            </a:r>
            <a:r>
              <a:rPr lang="uk-UA" sz="2000" dirty="0"/>
              <a:t>частотний канал шириною в 200кГц. Цей варіант найбільш ефективний для роботи NB-IoT, але і найбільш витратний. </a:t>
            </a:r>
            <a:r>
              <a:rPr lang="uk-UA" sz="2000" dirty="0" smtClean="0"/>
              <a:t>В </a:t>
            </a:r>
            <a:r>
              <a:rPr lang="uk-UA" sz="2000" dirty="0"/>
              <a:t>цьому випадку може знадобитися від 300 до 600 кГц </a:t>
            </a:r>
            <a:r>
              <a:rPr lang="uk-UA" sz="2000" dirty="0" smtClean="0"/>
              <a:t>спектру </a:t>
            </a:r>
            <a:r>
              <a:rPr lang="uk-UA" sz="2000" dirty="0"/>
              <a:t>разом із захисними інтервалами. </a:t>
            </a:r>
            <a:endParaRPr lang="uk-UA" sz="2000" dirty="0" smtClean="0"/>
          </a:p>
          <a:p>
            <a:r>
              <a:rPr lang="uk-UA" sz="2000" dirty="0" smtClean="0"/>
              <a:t>В </a:t>
            </a:r>
            <a:r>
              <a:rPr lang="uk-UA" sz="2000" dirty="0"/>
              <a:t>цьому випадку взаємні інтерференції з іншими технологіями мінімальні</a:t>
            </a:r>
            <a:endParaRPr lang="ru-RU" sz="2000" dirty="0"/>
          </a:p>
        </p:txBody>
      </p:sp>
    </p:spTree>
    <p:extLst>
      <p:ext uri="{BB962C8B-B14F-4D97-AF65-F5344CB8AC3E}">
        <p14:creationId xmlns:p14="http://schemas.microsoft.com/office/powerpoint/2010/main" val="144774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2" y="340242"/>
            <a:ext cx="11621386" cy="5836721"/>
          </a:xfrm>
        </p:spPr>
        <p:txBody>
          <a:bodyPr>
            <a:normAutofit/>
          </a:bodyPr>
          <a:lstStyle/>
          <a:p>
            <a:pPr marL="0" indent="0">
              <a:buNone/>
            </a:pPr>
            <a:r>
              <a:rPr lang="uk-UA" sz="2000" b="1" dirty="0"/>
              <a:t>2. In-band </a:t>
            </a:r>
            <a:endParaRPr lang="uk-UA" sz="2000" b="1" dirty="0" smtClean="0"/>
          </a:p>
          <a:p>
            <a:pPr marL="0" indent="0">
              <a:buNone/>
            </a:pPr>
            <a:r>
              <a:rPr lang="uk-UA" sz="2000" dirty="0" smtClean="0"/>
              <a:t>Для </a:t>
            </a:r>
            <a:r>
              <a:rPr lang="uk-UA" sz="2000" dirty="0"/>
              <a:t>NB-IoT виділяються ресурси всередині існуючої LTE несучої, але NB-IoT несуча має підвищену потужність на 6дБ в порівнянні з ресурсними блоками LTE. </a:t>
            </a:r>
            <a:endParaRPr lang="uk-UA" sz="2000" dirty="0" smtClean="0"/>
          </a:p>
          <a:p>
            <a:pPr marL="0" indent="0">
              <a:buNone/>
            </a:pPr>
            <a:r>
              <a:rPr lang="uk-UA" sz="2000" dirty="0" smtClean="0"/>
              <a:t>Цей </a:t>
            </a:r>
            <a:r>
              <a:rPr lang="uk-UA" sz="2000" dirty="0"/>
              <a:t>варіант добре підходить для економії частотного ресурсу, але при цьому </a:t>
            </a:r>
            <a:r>
              <a:rPr lang="uk-UA" sz="2000" dirty="0" smtClean="0"/>
              <a:t>існує </a:t>
            </a:r>
            <a:r>
              <a:rPr lang="uk-UA" sz="2000" dirty="0"/>
              <a:t>проблема взаємного впливу з </a:t>
            </a:r>
            <a:r>
              <a:rPr lang="uk-UA" sz="2000" dirty="0" smtClean="0"/>
              <a:t>LTE-мережею</a:t>
            </a:r>
          </a:p>
          <a:p>
            <a:pPr marL="0" indent="0">
              <a:buNone/>
            </a:pPr>
            <a:endParaRPr lang="uk-UA" sz="2000" dirty="0"/>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885" y="3041287"/>
            <a:ext cx="5192565" cy="3135676"/>
          </a:xfrm>
          <a:prstGeom prst="rect">
            <a:avLst/>
          </a:prstGeom>
        </p:spPr>
      </p:pic>
    </p:spTree>
    <p:extLst>
      <p:ext uri="{BB962C8B-B14F-4D97-AF65-F5344CB8AC3E}">
        <p14:creationId xmlns:p14="http://schemas.microsoft.com/office/powerpoint/2010/main" val="26161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1" y="340242"/>
            <a:ext cx="11717079" cy="5836721"/>
          </a:xfrm>
        </p:spPr>
        <p:txBody>
          <a:bodyPr>
            <a:normAutofit/>
          </a:bodyPr>
          <a:lstStyle/>
          <a:p>
            <a:pPr marL="0" indent="0">
              <a:buNone/>
            </a:pPr>
            <a:r>
              <a:rPr lang="uk-UA" sz="2000" b="1" dirty="0"/>
              <a:t>3. Guard-Band </a:t>
            </a:r>
            <a:endParaRPr lang="uk-UA" sz="2000" b="1" dirty="0" smtClean="0"/>
          </a:p>
          <a:p>
            <a:pPr marL="0" indent="0">
              <a:buNone/>
            </a:pPr>
            <a:r>
              <a:rPr lang="uk-UA" sz="2000" dirty="0" smtClean="0"/>
              <a:t>NB-IoT </a:t>
            </a:r>
            <a:r>
              <a:rPr lang="uk-UA" sz="2000" dirty="0"/>
              <a:t>запускається в так званому захисному інтервалі. </a:t>
            </a:r>
            <a:endParaRPr lang="uk-UA" sz="2000" dirty="0" smtClean="0"/>
          </a:p>
          <a:p>
            <a:pPr marL="0" indent="0">
              <a:buNone/>
            </a:pPr>
            <a:r>
              <a:rPr lang="uk-UA" sz="2000" dirty="0" smtClean="0"/>
              <a:t>Наприклад</a:t>
            </a:r>
            <a:r>
              <a:rPr lang="uk-UA" sz="2000" dirty="0"/>
              <a:t>, в смузі LTE10МГц, по 500 кГц вільного спектру, що використовується в якості захисного інтервалу. Так само як і в режимі in-band для більшої дальності NB-IoT-несуча має підвищену потужність на 6-9дБ в порівнянні з ресурсними блоками </a:t>
            </a:r>
            <a:r>
              <a:rPr lang="uk-UA" sz="2000" dirty="0" smtClean="0"/>
              <a:t>LTE. </a:t>
            </a:r>
          </a:p>
          <a:p>
            <a:pPr marL="0" indent="0">
              <a:buNone/>
            </a:pPr>
            <a:r>
              <a:rPr lang="uk-UA" sz="2000" dirty="0" smtClean="0"/>
              <a:t>Цей </a:t>
            </a:r>
            <a:r>
              <a:rPr lang="uk-UA" sz="2000" dirty="0"/>
              <a:t>варіант використання дозволяє одночасно заощадити частотний ресурс і зменшити взаємний вплив з LTE мережею, хоча в цьому випадку погіршуються параметри позасмугових випромінювань для LTE.</a:t>
            </a: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860" y="3486021"/>
            <a:ext cx="5364863" cy="2988025"/>
          </a:xfrm>
          <a:prstGeom prst="rect">
            <a:avLst/>
          </a:prstGeom>
        </p:spPr>
      </p:pic>
    </p:spTree>
    <p:extLst>
      <p:ext uri="{BB962C8B-B14F-4D97-AF65-F5344CB8AC3E}">
        <p14:creationId xmlns:p14="http://schemas.microsoft.com/office/powerpoint/2010/main" val="2031491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693" y="180754"/>
            <a:ext cx="11855301" cy="5932967"/>
          </a:xfrm>
        </p:spPr>
        <p:txBody>
          <a:bodyPr>
            <a:normAutofit/>
          </a:bodyPr>
          <a:lstStyle/>
          <a:p>
            <a:pPr marL="0" indent="0">
              <a:buNone/>
            </a:pPr>
            <a:r>
              <a:rPr lang="uk-UA" sz="2000" dirty="0"/>
              <a:t>Можливість передавати в напрямку UL на одній </a:t>
            </a:r>
            <a:r>
              <a:rPr lang="uk-UA" sz="2000" dirty="0" smtClean="0"/>
              <a:t>піднесучій:</a:t>
            </a:r>
          </a:p>
          <a:p>
            <a:pPr marL="0" indent="0">
              <a:buNone/>
            </a:pPr>
            <a:r>
              <a:rPr lang="uk-UA" sz="2000" dirty="0" smtClean="0"/>
              <a:t> </a:t>
            </a:r>
            <a:r>
              <a:rPr lang="uk-UA" sz="2000" dirty="0"/>
              <a:t>Якщо в LTE абоненту виділяються блоки ресурсних груп, що складаються з одного або декількох RB, то в NB-IoT мінімальної одиницею є RE - ними нарізаються порції радіоресурсу абоненту. Тому з'явилася можливість пристрою передавати сигнал в UL на одній </a:t>
            </a:r>
            <a:r>
              <a:rPr lang="uk-UA" sz="2000" dirty="0" smtClean="0"/>
              <a:t>піднесучій </a:t>
            </a:r>
            <a:r>
              <a:rPr lang="uk-UA" sz="2000" dirty="0"/>
              <a:t>в 15кГц. </a:t>
            </a:r>
            <a:endParaRPr lang="uk-UA" sz="2000" dirty="0" smtClean="0"/>
          </a:p>
          <a:p>
            <a:pPr marL="0" indent="0">
              <a:buNone/>
            </a:pPr>
            <a:r>
              <a:rPr lang="uk-UA" sz="2000" dirty="0" smtClean="0"/>
              <a:t>При </a:t>
            </a:r>
            <a:r>
              <a:rPr lang="uk-UA" sz="2000" dirty="0"/>
              <a:t>цьому зараз для NB-IoT вже стандартизовано поділ RB на 48 </a:t>
            </a:r>
            <a:r>
              <a:rPr lang="uk-UA" sz="2000" dirty="0" smtClean="0"/>
              <a:t>піднесучі </a:t>
            </a:r>
            <a:r>
              <a:rPr lang="uk-UA" sz="2000" dirty="0"/>
              <a:t>по 3.75кГц в напрямку UL. </a:t>
            </a:r>
            <a:r>
              <a:rPr lang="uk-UA" sz="2000" dirty="0" smtClean="0"/>
              <a:t>Тривалість </a:t>
            </a:r>
            <a:r>
              <a:rPr lang="uk-UA" sz="2000" dirty="0"/>
              <a:t>ресурсних елементів при цьому збільшується в чотири рази, а відповідно і таймслота до 2 мс, тому інформаційна ємність їх не </a:t>
            </a:r>
            <a:r>
              <a:rPr lang="uk-UA" sz="2000" dirty="0" smtClean="0"/>
              <a:t>змінюється.</a:t>
            </a:r>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16" y="3147237"/>
            <a:ext cx="7427383" cy="2562447"/>
          </a:xfrm>
          <a:prstGeom prst="rect">
            <a:avLst/>
          </a:prstGeom>
        </p:spPr>
      </p:pic>
    </p:spTree>
    <p:extLst>
      <p:ext uri="{BB962C8B-B14F-4D97-AF65-F5344CB8AC3E}">
        <p14:creationId xmlns:p14="http://schemas.microsoft.com/office/powerpoint/2010/main" val="1110139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2" y="340242"/>
            <a:ext cx="11557590" cy="5836721"/>
          </a:xfrm>
        </p:spPr>
        <p:txBody>
          <a:bodyPr>
            <a:normAutofit/>
          </a:bodyPr>
          <a:lstStyle/>
          <a:p>
            <a:pPr marL="0" indent="0">
              <a:buNone/>
            </a:pPr>
            <a:r>
              <a:rPr lang="uk-UA" sz="2000" dirty="0"/>
              <a:t>Передача сигналу в вузькій смузі на одній </a:t>
            </a:r>
            <a:r>
              <a:rPr lang="uk-UA" sz="2000" dirty="0" smtClean="0"/>
              <a:t>піднесучій </a:t>
            </a:r>
            <a:r>
              <a:rPr lang="uk-UA" sz="2000" dirty="0"/>
              <a:t>15кГц, а тим більше в 3.75кГц, дозволяє значно збільшити спектральну щільність сигналу, а відповідно відношення </a:t>
            </a:r>
            <a:r>
              <a:rPr lang="uk-UA" sz="2000" dirty="0" smtClean="0"/>
              <a:t>сигнал/шум</a:t>
            </a:r>
            <a:r>
              <a:rPr lang="uk-UA" sz="2000" dirty="0"/>
              <a:t>, що дуже важливо для абонентських пристроїв, що мають набагато менш потужні передавачі, ніж у базової станції. Тим більше, що в NB-IoT, так само, як і в LTE, потужність абонентських пристроїв обмежена в 23дБм (200мВт). </a:t>
            </a:r>
            <a:endParaRPr lang="uk-UA" sz="2000" dirty="0" smtClean="0"/>
          </a:p>
          <a:p>
            <a:pPr marL="0" indent="0">
              <a:buNone/>
            </a:pPr>
            <a:r>
              <a:rPr lang="uk-UA" sz="2000" dirty="0" smtClean="0"/>
              <a:t>У </a:t>
            </a:r>
            <a:r>
              <a:rPr lang="uk-UA" sz="2000" dirty="0"/>
              <a:t>той же час, якщо </a:t>
            </a:r>
            <a:r>
              <a:rPr lang="uk-UA" sz="2000" dirty="0" smtClean="0"/>
              <a:t>радіоумови </a:t>
            </a:r>
            <a:r>
              <a:rPr lang="uk-UA" sz="2000" dirty="0"/>
              <a:t>дозволяють, для зменшення часу активного режиму передачі, а відповідно економії батареї, можлива передача на декількох </a:t>
            </a:r>
            <a:r>
              <a:rPr lang="uk-UA" sz="2000" dirty="0" smtClean="0"/>
              <a:t>піднесучих </a:t>
            </a:r>
            <a:r>
              <a:rPr lang="uk-UA" sz="2000" dirty="0"/>
              <a:t>одночасно. Передача на одній </a:t>
            </a:r>
            <a:r>
              <a:rPr lang="uk-UA" sz="2000" dirty="0" smtClean="0"/>
              <a:t>піднесучій </a:t>
            </a:r>
            <a:r>
              <a:rPr lang="uk-UA" sz="2000" dirty="0"/>
              <a:t>має назву режиму передачі </a:t>
            </a:r>
            <a:r>
              <a:rPr lang="uk-UA" sz="2000" u="sng" dirty="0"/>
              <a:t>single-tone</a:t>
            </a:r>
            <a:r>
              <a:rPr lang="uk-UA" sz="2000" dirty="0"/>
              <a:t>, а на кількох - </a:t>
            </a:r>
            <a:r>
              <a:rPr lang="uk-UA" sz="2000" u="sng" dirty="0"/>
              <a:t>multi-tone</a:t>
            </a:r>
            <a:r>
              <a:rPr lang="uk-UA" sz="2000" dirty="0"/>
              <a:t> (це 3, 6 або 12 </a:t>
            </a:r>
            <a:r>
              <a:rPr lang="uk-UA" sz="2000" dirty="0" smtClean="0"/>
              <a:t>піднесучих </a:t>
            </a:r>
            <a:r>
              <a:rPr lang="uk-UA" sz="2000" dirty="0"/>
              <a:t>по 15 кГц). </a:t>
            </a:r>
            <a:endParaRPr lang="uk-UA" sz="2000" dirty="0" smtClean="0"/>
          </a:p>
          <a:p>
            <a:pPr marL="0" indent="0">
              <a:buNone/>
            </a:pPr>
            <a:r>
              <a:rPr lang="uk-UA" sz="2000" dirty="0" smtClean="0"/>
              <a:t>Формування </a:t>
            </a:r>
            <a:r>
              <a:rPr lang="uk-UA" sz="2000" dirty="0"/>
              <a:t>з ресурсних елементів </a:t>
            </a:r>
            <a:r>
              <a:rPr lang="uk-UA" sz="2000" dirty="0" smtClean="0"/>
              <a:t>різних </a:t>
            </a:r>
            <a:r>
              <a:rPr lang="uk-UA" sz="2000" dirty="0"/>
              <a:t>варіацій ресурсного юніта (Resource unit, RU</a:t>
            </a:r>
            <a:r>
              <a:rPr lang="uk-UA" sz="2000" dirty="0"/>
              <a:t>). RU - це більша цеглинка, з якої утворюються транспортні блоки (</a:t>
            </a:r>
            <a:r>
              <a:rPr lang="uk-UA" sz="2000" dirty="0" err="1"/>
              <a:t>Transport</a:t>
            </a:r>
            <a:r>
              <a:rPr lang="uk-UA" sz="2000" dirty="0"/>
              <a:t> </a:t>
            </a:r>
            <a:r>
              <a:rPr lang="uk-UA" sz="2000" dirty="0" err="1"/>
              <a:t>block</a:t>
            </a:r>
            <a:r>
              <a:rPr lang="uk-UA" sz="2000" dirty="0"/>
              <a:t>, TB), що призначаються користувачеві. В одному TB може бути від одного до десяти RU</a:t>
            </a: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77" y="4214591"/>
            <a:ext cx="11172825" cy="2447925"/>
          </a:xfrm>
          <a:prstGeom prst="rect">
            <a:avLst/>
          </a:prstGeom>
        </p:spPr>
      </p:pic>
    </p:spTree>
    <p:extLst>
      <p:ext uri="{BB962C8B-B14F-4D97-AF65-F5344CB8AC3E}">
        <p14:creationId xmlns:p14="http://schemas.microsoft.com/office/powerpoint/2010/main" val="4287295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1" y="340242"/>
            <a:ext cx="11556437" cy="6413098"/>
          </a:xfrm>
        </p:spPr>
        <p:txBody>
          <a:bodyPr>
            <a:normAutofit/>
          </a:bodyPr>
          <a:lstStyle/>
          <a:p>
            <a:pPr marL="0" indent="0">
              <a:buNone/>
            </a:pPr>
            <a:r>
              <a:rPr lang="uk-UA" sz="2400" dirty="0" smtClean="0"/>
              <a:t>При цьому </a:t>
            </a:r>
            <a:r>
              <a:rPr lang="uk-UA" sz="2400" dirty="0"/>
              <a:t>в залежності від якості сигналу кожен TB може містити різну кількість корисної інформації в залежності від застосовуваної </a:t>
            </a:r>
            <a:r>
              <a:rPr lang="uk-UA" sz="2400" dirty="0" smtClean="0"/>
              <a:t>модуляційно-кодуючої </a:t>
            </a:r>
            <a:r>
              <a:rPr lang="uk-UA" sz="2400" dirty="0"/>
              <a:t>схеми (Modulation coding scheme, MCS). </a:t>
            </a:r>
            <a:endParaRPr lang="uk-UA" sz="2400" dirty="0" smtClean="0"/>
          </a:p>
          <a:p>
            <a:pPr marL="0" indent="0">
              <a:buNone/>
            </a:pPr>
            <a:r>
              <a:rPr lang="uk-UA" sz="2400" dirty="0" smtClean="0"/>
              <a:t>Розмір </a:t>
            </a:r>
            <a:r>
              <a:rPr lang="uk-UA" sz="2400" dirty="0"/>
              <a:t>TB в NB-IoT, звичайно ж, набагато менше, ніж в LTE і становить </a:t>
            </a:r>
            <a:endParaRPr lang="uk-UA" sz="2400" dirty="0" smtClean="0"/>
          </a:p>
          <a:p>
            <a:pPr marL="0" indent="0">
              <a:buNone/>
            </a:pPr>
            <a:endParaRPr lang="uk-UA" sz="2400" dirty="0" smtClean="0"/>
          </a:p>
          <a:p>
            <a:pPr marL="1079500" indent="0">
              <a:buNone/>
            </a:pPr>
            <a:r>
              <a:rPr lang="uk-UA" sz="2400" b="1" dirty="0" smtClean="0"/>
              <a:t>680 біт</a:t>
            </a:r>
            <a:r>
              <a:rPr lang="uk-UA" sz="2400" dirty="0" smtClean="0"/>
              <a:t> </a:t>
            </a:r>
            <a:r>
              <a:rPr lang="uk-UA" sz="2400" dirty="0"/>
              <a:t>в DL і </a:t>
            </a:r>
            <a:endParaRPr lang="uk-UA" sz="2400" dirty="0" smtClean="0"/>
          </a:p>
          <a:p>
            <a:pPr marL="1079500" indent="0">
              <a:buNone/>
            </a:pPr>
            <a:r>
              <a:rPr lang="uk-UA" sz="2400" b="1" dirty="0" smtClean="0"/>
              <a:t>1000 біт</a:t>
            </a:r>
            <a:r>
              <a:rPr lang="uk-UA" sz="2400" dirty="0" smtClean="0"/>
              <a:t> </a:t>
            </a:r>
            <a:r>
              <a:rPr lang="uk-UA" sz="2400" dirty="0"/>
              <a:t>в UL (Rel.13 3GPP). </a:t>
            </a:r>
            <a:endParaRPr lang="uk-UA" sz="2400" dirty="0" smtClean="0"/>
          </a:p>
          <a:p>
            <a:pPr marL="1079500" indent="0">
              <a:buNone/>
            </a:pPr>
            <a:endParaRPr lang="uk-UA" sz="2400" dirty="0" smtClean="0"/>
          </a:p>
          <a:p>
            <a:pPr marL="0" indent="0">
              <a:buNone/>
            </a:pPr>
            <a:r>
              <a:rPr lang="uk-UA" sz="2400" dirty="0" smtClean="0"/>
              <a:t>В </a:t>
            </a:r>
            <a:r>
              <a:rPr lang="uk-UA" sz="2400" dirty="0"/>
              <a:t>цьому стандарті всього один процес HARQ (Hybrid Automatic Repeat Request), тому наступний TB може бути переданий тільки після підтвердження прийому попереднього TB. </a:t>
            </a:r>
            <a:endParaRPr lang="uk-UA" sz="2400" dirty="0" smtClean="0"/>
          </a:p>
          <a:p>
            <a:pPr marL="0" indent="0">
              <a:buNone/>
            </a:pPr>
            <a:r>
              <a:rPr lang="uk-UA" sz="2400" dirty="0" smtClean="0"/>
              <a:t>У </a:t>
            </a:r>
            <a:r>
              <a:rPr lang="uk-UA" sz="2400" dirty="0"/>
              <a:t>релізі 14 3GPP розміри транспортних блоків </a:t>
            </a:r>
            <a:r>
              <a:rPr lang="uk-UA" sz="2400" dirty="0" smtClean="0"/>
              <a:t>збільшено </a:t>
            </a:r>
            <a:r>
              <a:rPr lang="uk-UA" sz="2400" dirty="0"/>
              <a:t>до </a:t>
            </a:r>
            <a:endParaRPr lang="uk-UA" sz="2400" dirty="0" smtClean="0"/>
          </a:p>
          <a:p>
            <a:pPr marL="1079500" indent="0">
              <a:buNone/>
            </a:pPr>
            <a:r>
              <a:rPr lang="uk-UA" sz="2400" b="1" dirty="0" smtClean="0"/>
              <a:t>2536 </a:t>
            </a:r>
            <a:r>
              <a:rPr lang="uk-UA" sz="2400" b="1" dirty="0"/>
              <a:t>біт </a:t>
            </a:r>
            <a:r>
              <a:rPr lang="uk-UA" sz="2400" dirty="0"/>
              <a:t>і Dual-HARQ, </a:t>
            </a:r>
            <a:endParaRPr lang="uk-UA" sz="2400" dirty="0" smtClean="0"/>
          </a:p>
          <a:p>
            <a:pPr marL="0" indent="0">
              <a:buNone/>
            </a:pPr>
            <a:r>
              <a:rPr lang="uk-UA" sz="2400" dirty="0" smtClean="0"/>
              <a:t>що </a:t>
            </a:r>
            <a:r>
              <a:rPr lang="uk-UA" sz="2400" dirty="0"/>
              <a:t>дозволяє передавати два транспортних </a:t>
            </a:r>
            <a:r>
              <a:rPr lang="uk-UA" sz="2400" dirty="0" smtClean="0"/>
              <a:t>блоки </a:t>
            </a:r>
            <a:r>
              <a:rPr lang="uk-UA" sz="2400" dirty="0"/>
              <a:t>поспіль.</a:t>
            </a:r>
            <a:endParaRPr lang="ru-RU" sz="2400" dirty="0"/>
          </a:p>
        </p:txBody>
      </p:sp>
    </p:spTree>
    <p:extLst>
      <p:ext uri="{BB962C8B-B14F-4D97-AF65-F5344CB8AC3E}">
        <p14:creationId xmlns:p14="http://schemas.microsoft.com/office/powerpoint/2010/main" val="3314036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1" y="340242"/>
            <a:ext cx="11685181" cy="5836721"/>
          </a:xfrm>
        </p:spPr>
        <p:txBody>
          <a:bodyPr>
            <a:normAutofit/>
          </a:bodyPr>
          <a:lstStyle/>
          <a:p>
            <a:pPr marL="0" indent="0">
              <a:buNone/>
            </a:pPr>
            <a:r>
              <a:rPr lang="uk-UA" sz="2000" b="1" dirty="0"/>
              <a:t>Coverage enhancement: </a:t>
            </a:r>
            <a:endParaRPr lang="uk-UA" sz="2000" b="1" dirty="0" smtClean="0"/>
          </a:p>
          <a:p>
            <a:pPr marL="0" indent="0">
              <a:buNone/>
            </a:pPr>
            <a:r>
              <a:rPr lang="uk-UA" sz="2000" dirty="0" smtClean="0"/>
              <a:t>Функціонал </a:t>
            </a:r>
            <a:r>
              <a:rPr lang="uk-UA" sz="2000" dirty="0"/>
              <a:t>coverage </a:t>
            </a:r>
            <a:r>
              <a:rPr lang="uk-UA" sz="2000" dirty="0" smtClean="0"/>
              <a:t>enhancement досягається </a:t>
            </a:r>
            <a:r>
              <a:rPr lang="uk-UA" sz="2000" dirty="0"/>
              <a:t>послідовними переповторамі переданого сигналу</a:t>
            </a:r>
            <a:r>
              <a:rPr lang="uk-UA" sz="2000" dirty="0" smtClean="0"/>
              <a:t>.</a:t>
            </a:r>
          </a:p>
          <a:p>
            <a:pPr marL="0" indent="0">
              <a:buNone/>
            </a:pPr>
            <a:r>
              <a:rPr lang="uk-UA" sz="2000" dirty="0" smtClean="0"/>
              <a:t>Цей </a:t>
            </a:r>
            <a:r>
              <a:rPr lang="uk-UA" sz="2000" dirty="0"/>
              <a:t>механізм не слід плутати з повторною пакета при неуспішному прийомі, в разі coverage enhancement рішення про успішність прийнятого сигналу відбувається після прийому всіх повторених </a:t>
            </a:r>
            <a:r>
              <a:rPr lang="uk-UA" sz="2000" dirty="0" smtClean="0"/>
              <a:t>повідомлень. </a:t>
            </a:r>
            <a:r>
              <a:rPr lang="uk-UA" sz="2000" dirty="0"/>
              <a:t>Повторяться можуть всі фізичні канали NPDCCH, NPDSCH, NPRACH і NPUSCH (тут N приставка Narrowband).</a:t>
            </a: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93" y="2873558"/>
            <a:ext cx="6959600" cy="2451100"/>
          </a:xfrm>
          <a:prstGeom prst="rect">
            <a:avLst/>
          </a:prstGeom>
        </p:spPr>
      </p:pic>
      <p:sp>
        <p:nvSpPr>
          <p:cNvPr id="4" name="Прямоугольник 3"/>
          <p:cNvSpPr/>
          <p:nvPr/>
        </p:nvSpPr>
        <p:spPr>
          <a:xfrm>
            <a:off x="7425368" y="2329911"/>
            <a:ext cx="4373697" cy="3046988"/>
          </a:xfrm>
          <a:prstGeom prst="rect">
            <a:avLst/>
          </a:prstGeom>
        </p:spPr>
        <p:txBody>
          <a:bodyPr wrap="square">
            <a:spAutoFit/>
          </a:bodyPr>
          <a:lstStyle/>
          <a:p>
            <a:r>
              <a:rPr lang="uk-UA" sz="1600" b="1" dirty="0" err="1"/>
              <a:t>Physical</a:t>
            </a:r>
            <a:r>
              <a:rPr lang="uk-UA" sz="1600" b="1" dirty="0"/>
              <a:t> </a:t>
            </a:r>
            <a:r>
              <a:rPr lang="uk-UA" sz="1600" b="1" dirty="0" err="1"/>
              <a:t>Downlink</a:t>
            </a:r>
            <a:r>
              <a:rPr lang="uk-UA" sz="1600" b="1" dirty="0"/>
              <a:t> </a:t>
            </a:r>
            <a:r>
              <a:rPr lang="uk-UA" sz="1600" b="1" dirty="0" err="1"/>
              <a:t>Shared</a:t>
            </a:r>
            <a:r>
              <a:rPr lang="uk-UA" sz="1600" b="1" dirty="0"/>
              <a:t> </a:t>
            </a:r>
            <a:r>
              <a:rPr lang="uk-UA" sz="1600" b="1" dirty="0" err="1"/>
              <a:t>Channel</a:t>
            </a:r>
            <a:r>
              <a:rPr lang="uk-UA" sz="1600" b="1" dirty="0"/>
              <a:t> (PDSCH)</a:t>
            </a:r>
            <a:r>
              <a:rPr lang="uk-UA" sz="1600" dirty="0"/>
              <a:t> - фізичний канал для передачі інформації "вниз" з поділом користувачів. </a:t>
            </a:r>
            <a:endParaRPr lang="uk-UA" sz="1600" dirty="0" smtClean="0"/>
          </a:p>
          <a:p>
            <a:r>
              <a:rPr lang="uk-UA" sz="1600" b="1" dirty="0" err="1" smtClean="0"/>
              <a:t>Physical</a:t>
            </a:r>
            <a:r>
              <a:rPr lang="uk-UA" sz="1600" b="1" dirty="0" smtClean="0"/>
              <a:t> </a:t>
            </a:r>
            <a:r>
              <a:rPr lang="uk-UA" sz="1600" b="1" dirty="0" err="1"/>
              <a:t>Downlink</a:t>
            </a:r>
            <a:r>
              <a:rPr lang="uk-UA" sz="1600" b="1" dirty="0"/>
              <a:t> </a:t>
            </a:r>
            <a:r>
              <a:rPr lang="uk-UA" sz="1600" b="1" dirty="0" err="1"/>
              <a:t>Control</a:t>
            </a:r>
            <a:r>
              <a:rPr lang="uk-UA" sz="1600" b="1" dirty="0"/>
              <a:t> </a:t>
            </a:r>
            <a:r>
              <a:rPr lang="uk-UA" sz="1600" b="1" dirty="0" err="1"/>
              <a:t>Channel</a:t>
            </a:r>
            <a:r>
              <a:rPr lang="uk-UA" sz="1600" b="1" dirty="0"/>
              <a:t> (PDCCH</a:t>
            </a:r>
            <a:r>
              <a:rPr lang="uk-UA" sz="1600" dirty="0"/>
              <a:t>) - фізичний канал управління "вниз". </a:t>
            </a:r>
            <a:endParaRPr lang="uk-UA" sz="1600" dirty="0" smtClean="0"/>
          </a:p>
          <a:p>
            <a:r>
              <a:rPr lang="uk-UA" sz="1600" b="1" dirty="0" err="1" smtClean="0"/>
              <a:t>Physical</a:t>
            </a:r>
            <a:r>
              <a:rPr lang="uk-UA" sz="1600" b="1" dirty="0" smtClean="0"/>
              <a:t> </a:t>
            </a:r>
            <a:r>
              <a:rPr lang="uk-UA" sz="1600" b="1" dirty="0" err="1"/>
              <a:t>Random</a:t>
            </a:r>
            <a:r>
              <a:rPr lang="uk-UA" sz="1600" b="1" dirty="0"/>
              <a:t> Access </a:t>
            </a:r>
            <a:r>
              <a:rPr lang="uk-UA" sz="1600" b="1" dirty="0" err="1"/>
              <a:t>Channel</a:t>
            </a:r>
            <a:r>
              <a:rPr lang="uk-UA" sz="1600" b="1" dirty="0"/>
              <a:t> (PRACH) </a:t>
            </a:r>
            <a:r>
              <a:rPr lang="uk-UA" sz="1600" dirty="0"/>
              <a:t>- фізичний канал передачі запитів випадкового доступу. </a:t>
            </a:r>
            <a:endParaRPr lang="uk-UA" sz="1600" dirty="0" smtClean="0"/>
          </a:p>
          <a:p>
            <a:r>
              <a:rPr lang="uk-UA" sz="1600" b="1" dirty="0" err="1" smtClean="0"/>
              <a:t>Physical</a:t>
            </a:r>
            <a:r>
              <a:rPr lang="uk-UA" sz="1600" b="1" dirty="0" smtClean="0"/>
              <a:t> </a:t>
            </a:r>
            <a:r>
              <a:rPr lang="uk-UA" sz="1600" b="1" dirty="0" err="1"/>
              <a:t>Uplink</a:t>
            </a:r>
            <a:r>
              <a:rPr lang="uk-UA" sz="1600" b="1" dirty="0"/>
              <a:t> </a:t>
            </a:r>
            <a:r>
              <a:rPr lang="uk-UA" sz="1600" b="1" dirty="0" err="1"/>
              <a:t>Shared</a:t>
            </a:r>
            <a:r>
              <a:rPr lang="uk-UA" sz="1600" b="1" dirty="0"/>
              <a:t> </a:t>
            </a:r>
            <a:r>
              <a:rPr lang="uk-UA" sz="1600" b="1" dirty="0" err="1"/>
              <a:t>Channel</a:t>
            </a:r>
            <a:r>
              <a:rPr lang="uk-UA" sz="1600" b="1" dirty="0"/>
              <a:t> (PUSCH</a:t>
            </a:r>
            <a:r>
              <a:rPr lang="uk-UA" sz="1600" dirty="0"/>
              <a:t>) - фізичний канал передачі користувальницького </a:t>
            </a:r>
            <a:r>
              <a:rPr lang="uk-UA" sz="1600" dirty="0" err="1"/>
              <a:t>трафіку</a:t>
            </a:r>
            <a:r>
              <a:rPr lang="uk-UA" sz="1600" dirty="0"/>
              <a:t> і сигналізації </a:t>
            </a:r>
            <a:r>
              <a:rPr lang="uk-UA" sz="1600" dirty="0" err="1"/>
              <a:t>Uplink</a:t>
            </a:r>
            <a:r>
              <a:rPr lang="uk-UA" sz="1600" dirty="0"/>
              <a:t> </a:t>
            </a:r>
            <a:r>
              <a:rPr lang="uk-UA" sz="1600" dirty="0" err="1"/>
              <a:t>Control</a:t>
            </a:r>
            <a:r>
              <a:rPr lang="uk-UA" sz="1600" dirty="0"/>
              <a:t> </a:t>
            </a:r>
            <a:r>
              <a:rPr lang="uk-UA" sz="1600" dirty="0" err="1"/>
              <a:t>Information</a:t>
            </a:r>
            <a:r>
              <a:rPr lang="uk-UA" sz="1600" dirty="0"/>
              <a:t> (UCI).</a:t>
            </a:r>
            <a:endParaRPr lang="ru-RU" sz="1600" dirty="0"/>
          </a:p>
        </p:txBody>
      </p:sp>
    </p:spTree>
    <p:extLst>
      <p:ext uri="{BB962C8B-B14F-4D97-AF65-F5344CB8AC3E}">
        <p14:creationId xmlns:p14="http://schemas.microsoft.com/office/powerpoint/2010/main" val="1138806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48" y="223285"/>
            <a:ext cx="11600121" cy="6049372"/>
          </a:xfrm>
        </p:spPr>
        <p:txBody>
          <a:bodyPr/>
          <a:lstStyle/>
          <a:p>
            <a:pPr marL="0" indent="0" algn="ctr">
              <a:buNone/>
            </a:pPr>
            <a:r>
              <a:rPr lang="uk-UA" sz="2000" b="1" dirty="0"/>
              <a:t>Швидкості передачі в NB-IoT </a:t>
            </a:r>
            <a:endParaRPr lang="en-US" sz="2000" b="1" dirty="0" smtClean="0"/>
          </a:p>
          <a:p>
            <a:pPr marL="0" indent="0">
              <a:buNone/>
            </a:pPr>
            <a:r>
              <a:rPr lang="uk-UA" sz="2000" dirty="0"/>
              <a:t>П</a:t>
            </a:r>
            <a:r>
              <a:rPr lang="uk-UA" sz="2000" dirty="0" smtClean="0"/>
              <a:t>ринцип IoT </a:t>
            </a:r>
            <a:r>
              <a:rPr lang="uk-UA" sz="2000" dirty="0"/>
              <a:t>не передбачає значного обміну інформацією з пристроями, а відповідно, значення ці досить умовні. </a:t>
            </a:r>
            <a:endParaRPr lang="uk-UA" sz="2000" dirty="0" smtClean="0"/>
          </a:p>
          <a:p>
            <a:pPr marL="0" indent="0">
              <a:buNone/>
            </a:pPr>
            <a:r>
              <a:rPr lang="uk-UA" sz="2000" dirty="0" smtClean="0"/>
              <a:t>По-перше</a:t>
            </a:r>
            <a:r>
              <a:rPr lang="uk-UA" sz="2000" dirty="0"/>
              <a:t>, вони досягаються тільки при хорошій якості сигналу. </a:t>
            </a:r>
            <a:endParaRPr lang="uk-UA" sz="2000" dirty="0" smtClean="0"/>
          </a:p>
          <a:p>
            <a:pPr marL="0" indent="0">
              <a:buNone/>
            </a:pPr>
            <a:r>
              <a:rPr lang="uk-UA" sz="2000" dirty="0" smtClean="0"/>
              <a:t>По-друге</a:t>
            </a:r>
            <a:r>
              <a:rPr lang="uk-UA" sz="2000" dirty="0"/>
              <a:t>, сигнальний обмін, що включає призначення кагалу DCI і підтвердження прийому ACK, не адаптований, як в LTE, для отримання максимальних швидкостей. </a:t>
            </a:r>
            <a:endParaRPr lang="uk-UA" sz="2000" dirty="0" smtClean="0"/>
          </a:p>
          <a:p>
            <a:pPr marL="0" indent="0">
              <a:buNone/>
            </a:pPr>
            <a:endParaRPr lang="uk-UA"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362" y="2571750"/>
            <a:ext cx="5448300" cy="2628900"/>
          </a:xfrm>
          <a:prstGeom prst="rect">
            <a:avLst/>
          </a:prstGeom>
        </p:spPr>
      </p:pic>
      <p:sp>
        <p:nvSpPr>
          <p:cNvPr id="4" name="Rectangle 3"/>
          <p:cNvSpPr/>
          <p:nvPr/>
        </p:nvSpPr>
        <p:spPr>
          <a:xfrm>
            <a:off x="4540214" y="5903325"/>
            <a:ext cx="2643737" cy="369332"/>
          </a:xfrm>
          <a:prstGeom prst="rect">
            <a:avLst/>
          </a:prstGeom>
        </p:spPr>
        <p:txBody>
          <a:bodyPr wrap="none">
            <a:spAutoFit/>
          </a:bodyPr>
          <a:lstStyle/>
          <a:p>
            <a:r>
              <a:rPr lang="uk-UA" dirty="0"/>
              <a:t>Швидкість передачі в DL.</a:t>
            </a:r>
            <a:endParaRPr lang="ru-RU" dirty="0"/>
          </a:p>
        </p:txBody>
      </p:sp>
    </p:spTree>
    <p:extLst>
      <p:ext uri="{BB962C8B-B14F-4D97-AF65-F5344CB8AC3E}">
        <p14:creationId xmlns:p14="http://schemas.microsoft.com/office/powerpoint/2010/main" val="412268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483" y="906448"/>
            <a:ext cx="11625267" cy="4596577"/>
          </a:xfrm>
        </p:spPr>
      </p:pic>
    </p:spTree>
    <p:extLst>
      <p:ext uri="{BB962C8B-B14F-4D97-AF65-F5344CB8AC3E}">
        <p14:creationId xmlns:p14="http://schemas.microsoft.com/office/powerpoint/2010/main" val="2374183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2" y="340242"/>
            <a:ext cx="11056088" cy="5836721"/>
          </a:xfrm>
        </p:spPr>
        <p:txBody>
          <a:bodyPr>
            <a:normAutofit/>
          </a:bodyPr>
          <a:lstStyle/>
          <a:p>
            <a:pPr marL="0" indent="0">
              <a:buNone/>
            </a:pPr>
            <a:r>
              <a:rPr lang="uk-UA" sz="2000" dirty="0" smtClean="0"/>
              <a:t>В NB-IoT</a:t>
            </a:r>
            <a:r>
              <a:rPr lang="uk-UA" sz="2000" dirty="0"/>
              <a:t>, на відміну від LTE, </a:t>
            </a:r>
            <a:r>
              <a:rPr lang="uk-UA" sz="2000" dirty="0" smtClean="0"/>
              <a:t>призначений </a:t>
            </a:r>
            <a:r>
              <a:rPr lang="uk-UA" sz="2000" dirty="0"/>
              <a:t>для користувача пристрій не може зайняти весь доступний радіо-ресурс. І решту радіо-ресурсу БС може використовувати для зв'язку з іншими пристроями. Аналогічна ситуація в UL </a:t>
            </a:r>
            <a:r>
              <a:rPr lang="uk-UA" sz="2000" dirty="0" smtClean="0"/>
              <a:t>.</a:t>
            </a:r>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467" y="1615928"/>
            <a:ext cx="5705475" cy="4476750"/>
          </a:xfrm>
          <a:prstGeom prst="rect">
            <a:avLst/>
          </a:prstGeom>
        </p:spPr>
      </p:pic>
      <p:sp>
        <p:nvSpPr>
          <p:cNvPr id="4" name="Rectangle 3"/>
          <p:cNvSpPr/>
          <p:nvPr/>
        </p:nvSpPr>
        <p:spPr>
          <a:xfrm>
            <a:off x="4707931" y="6295878"/>
            <a:ext cx="2648546" cy="369332"/>
          </a:xfrm>
          <a:prstGeom prst="rect">
            <a:avLst/>
          </a:prstGeom>
        </p:spPr>
        <p:txBody>
          <a:bodyPr wrap="none">
            <a:spAutoFit/>
          </a:bodyPr>
          <a:lstStyle/>
          <a:p>
            <a:r>
              <a:rPr lang="uk-UA" dirty="0"/>
              <a:t>Швидкість передачі в UL.</a:t>
            </a:r>
            <a:endParaRPr lang="ru-RU" dirty="0"/>
          </a:p>
        </p:txBody>
      </p:sp>
    </p:spTree>
    <p:extLst>
      <p:ext uri="{BB962C8B-B14F-4D97-AF65-F5344CB8AC3E}">
        <p14:creationId xmlns:p14="http://schemas.microsoft.com/office/powerpoint/2010/main" val="1025309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712" y="340242"/>
            <a:ext cx="11056088" cy="5836721"/>
          </a:xfrm>
        </p:spPr>
        <p:txBody>
          <a:bodyPr>
            <a:normAutofit/>
          </a:bodyPr>
          <a:lstStyle/>
          <a:p>
            <a:pPr marL="0" indent="0">
              <a:buNone/>
            </a:pPr>
            <a:r>
              <a:rPr lang="uk-UA" sz="2000" dirty="0"/>
              <a:t>Механізми оптимізації </a:t>
            </a:r>
            <a:r>
              <a:rPr lang="en-US" sz="2000" dirty="0"/>
              <a:t>Control Plane (CP) и User Plane (UP)</a:t>
            </a:r>
            <a:r>
              <a:rPr lang="uk-UA" sz="2000" dirty="0" smtClean="0"/>
              <a:t>для </a:t>
            </a:r>
            <a:r>
              <a:rPr lang="uk-UA" sz="2000" dirty="0"/>
              <a:t>NB-IoT реалізовуються на вузлах MME, SGW і PGW, які умовно об'єднуються в єдиний елемент під назвою C-SGN (Cellular IoT Serving Gateway Node). </a:t>
            </a:r>
            <a:r>
              <a:rPr lang="uk-UA" sz="2000" dirty="0" smtClean="0"/>
              <a:t>Стандарт </a:t>
            </a:r>
            <a:r>
              <a:rPr lang="uk-UA" sz="2000" dirty="0"/>
              <a:t>передбачає появу нового елемента мережі - SCEF (Service Capability Exposure Function). Інтерфейс між MME і SCEF називається T6a і реалізований на базі протоколу DIAMETER. Незважаючи на те, що DIAMETER це сигнальний протокол, в NB-IoT він адаптований для передачі малих обсягів non-IP даних</a:t>
            </a:r>
            <a:r>
              <a:rPr lang="uk-UA" sz="2000" dirty="0" smtClean="0"/>
              <a:t>.</a:t>
            </a:r>
          </a:p>
          <a:p>
            <a:pPr marL="0" indent="0">
              <a:buNone/>
            </a:pPr>
            <a:endParaRPr lang="ru-RU"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557" y="2230220"/>
            <a:ext cx="9172353" cy="4271676"/>
          </a:xfrm>
          <a:prstGeom prst="rect">
            <a:avLst/>
          </a:prstGeom>
        </p:spPr>
      </p:pic>
    </p:spTree>
    <p:extLst>
      <p:ext uri="{BB962C8B-B14F-4D97-AF65-F5344CB8AC3E}">
        <p14:creationId xmlns:p14="http://schemas.microsoft.com/office/powerpoint/2010/main" val="4075145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291237" cy="5468310"/>
          </a:xfrm>
        </p:spPr>
        <p:txBody>
          <a:bodyPr>
            <a:normAutofit/>
          </a:bodyPr>
          <a:lstStyle/>
          <a:p>
            <a:pPr marL="0" indent="0">
              <a:buNone/>
            </a:pPr>
            <a:r>
              <a:rPr lang="uk-UA" sz="2000" b="1" dirty="0"/>
              <a:t>PSM (Power saving mode): </a:t>
            </a:r>
            <a:endParaRPr lang="uk-UA" sz="2000" b="1" dirty="0" smtClean="0"/>
          </a:p>
          <a:p>
            <a:pPr marL="0" indent="0">
              <a:buNone/>
            </a:pPr>
            <a:r>
              <a:rPr lang="uk-UA" sz="2000" dirty="0" smtClean="0"/>
              <a:t>Режим </a:t>
            </a:r>
            <a:r>
              <a:rPr lang="uk-UA" sz="2000" dirty="0"/>
              <a:t>енергозбереження PSM дозволяє пристрою надовго вимикати радіо модуль, залишаючись при цьому зареєстрованим в мережі, і не встановлювати заново PDN кожен раз при необхідності передати дані. Щоб мережа знала, що пристрій, як і раніше є, воно періодично ініціює процедуру актуалізації - Tracking Area Update (TAU). Частота цієї процедури задається мережею за допомогою таймера T3412, значення якого передається пристрою під час процедури Attach або чергового TAU. У класичному LTE </a:t>
            </a:r>
            <a:r>
              <a:rPr lang="uk-UA" sz="2000" dirty="0" smtClean="0"/>
              <a:t>дефолтне </a:t>
            </a:r>
            <a:r>
              <a:rPr lang="uk-UA" sz="2000" dirty="0"/>
              <a:t>значення цього таймера </a:t>
            </a:r>
            <a:r>
              <a:rPr lang="uk-UA" sz="2000" b="1" dirty="0"/>
              <a:t>54 </a:t>
            </a:r>
            <a:r>
              <a:rPr lang="uk-UA" sz="2000" b="1" dirty="0" smtClean="0"/>
              <a:t>хв</a:t>
            </a:r>
            <a:r>
              <a:rPr lang="uk-UA" sz="2000" dirty="0" smtClean="0"/>
              <a:t>., </a:t>
            </a:r>
            <a:r>
              <a:rPr lang="uk-UA" sz="2000" dirty="0"/>
              <a:t>а максимальне - </a:t>
            </a:r>
            <a:r>
              <a:rPr lang="uk-UA" sz="2000" b="1" dirty="0"/>
              <a:t>186 </a:t>
            </a:r>
            <a:r>
              <a:rPr lang="uk-UA" sz="2000" b="1" dirty="0" smtClean="0"/>
              <a:t>хв</a:t>
            </a:r>
            <a:r>
              <a:rPr lang="uk-UA" sz="2000" dirty="0" smtClean="0"/>
              <a:t>. </a:t>
            </a:r>
            <a:r>
              <a:rPr lang="uk-UA" sz="2000" dirty="0"/>
              <a:t>Однак, для забезпечення високої </a:t>
            </a:r>
            <a:r>
              <a:rPr lang="uk-UA" sz="2000" dirty="0" smtClean="0"/>
              <a:t>енергоефективності</a:t>
            </a:r>
            <a:r>
              <a:rPr lang="uk-UA" sz="2000" dirty="0"/>
              <a:t>, необхідність виходу в радіоефір кожні 186 хвилин - це занадто дороге задоволення. </a:t>
            </a:r>
            <a:endParaRPr lang="uk-UA" sz="2000" dirty="0" smtClean="0"/>
          </a:p>
          <a:p>
            <a:pPr marL="0" indent="0">
              <a:buNone/>
            </a:pPr>
            <a:r>
              <a:rPr lang="uk-UA" sz="2000" dirty="0" smtClean="0"/>
              <a:t>Для </a:t>
            </a:r>
            <a:r>
              <a:rPr lang="uk-UA" sz="2000" dirty="0"/>
              <a:t>вирішення цієї проблеми і був розроблений механізм PSM. Пристрій активує режим PSM передаючи в повідомленнях «Attach Request» або «Tracking Area Request» значення двох таймерів T3324 і T3412-Extended. Перший визначає час, який пристрій буде доступний після переходу в «Idle Mode». Другий - це час, через яке повинен бути проведений TAU, тільки тепер його значення може досягати 35712000 секунд або 413 днів. Залежно від налаштувань, MME може прийняти значення таймерів, отримані від пристрою, або змінити їх, передавши нові значення в повідомленнях «Attach Accept» або «Tracking Area Update Accept». Тепер пристрій може не включати радіо модуль 413 днів і залишатися при цьому зареєстрованим в мережі. В результаті отримуємо колосальну економію ресурсів мережі та енергоефективність пристроїв!</a:t>
            </a:r>
            <a:endParaRPr lang="ru-RU"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2177" y="4837353"/>
            <a:ext cx="4997300" cy="2020647"/>
          </a:xfrm>
          <a:prstGeom prst="rect">
            <a:avLst/>
          </a:prstGeom>
        </p:spPr>
      </p:pic>
    </p:spTree>
    <p:extLst>
      <p:ext uri="{BB962C8B-B14F-4D97-AF65-F5344CB8AC3E}">
        <p14:creationId xmlns:p14="http://schemas.microsoft.com/office/powerpoint/2010/main" val="3585418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856" y="103151"/>
            <a:ext cx="11844670" cy="4351338"/>
          </a:xfrm>
        </p:spPr>
        <p:txBody>
          <a:bodyPr>
            <a:normAutofit/>
          </a:bodyPr>
          <a:lstStyle/>
          <a:p>
            <a:pPr marL="0" indent="0">
              <a:buNone/>
            </a:pPr>
            <a:r>
              <a:rPr lang="uk-UA" sz="2000" b="1" dirty="0"/>
              <a:t>eDRX (extended discontinuous reception): </a:t>
            </a:r>
            <a:endParaRPr lang="uk-UA" sz="2000" b="1" dirty="0" smtClean="0"/>
          </a:p>
          <a:p>
            <a:pPr marL="0" indent="0">
              <a:buNone/>
            </a:pPr>
            <a:r>
              <a:rPr lang="uk-UA" sz="2000" dirty="0" smtClean="0"/>
              <a:t>eDRX</a:t>
            </a:r>
            <a:r>
              <a:rPr lang="uk-UA" sz="2000" dirty="0"/>
              <a:t>, розширений режим переривчастого прийому. Щоб передати дані на пристрій, який знаходиться в «Idle mode», мережа виконує процедуру оповіщення - «Paging». При отриманні пейджінга пристрій ініціює встановлення SRB для подальшої комунікації з мережею. Але щоб не пропустити адресоване йому повідомлення Paging, пристрій повинен постійно моніторити радіоефір, що також досить енергозатратно. eDRX - це режим, при якому пристрій приймає повідомлення від мережі не постійно, а періодично. Під час процедур Attach або TAU пристрій погоджує з мережею тимчасові проміжки, в які воно буде «слухати» ефір. Відповідно, в ці ж проміжки буде проводитися процедура Paging. У режимі eDRX робота пристрою розбивається на цикли (eDRX cycle). На початку кожного циклу йде так зване «вікно пейджінга» (Paging Time Window, далі PTW) - це час, який пристрій слухає радіоканал. Після закінчення PTW пристрій відключає радіо модуль до кінця циклу.</a:t>
            </a:r>
            <a:endParaRPr lang="ru-RU"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047" y="3487892"/>
            <a:ext cx="9179442" cy="3189354"/>
          </a:xfrm>
          <a:prstGeom prst="rect">
            <a:avLst/>
          </a:prstGeom>
        </p:spPr>
      </p:pic>
    </p:spTree>
    <p:extLst>
      <p:ext uri="{BB962C8B-B14F-4D97-AF65-F5344CB8AC3E}">
        <p14:creationId xmlns:p14="http://schemas.microsoft.com/office/powerpoint/2010/main" val="404347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6504" y="2899005"/>
            <a:ext cx="10515600" cy="1325563"/>
          </a:xfrm>
        </p:spPr>
        <p:txBody>
          <a:bodyPr/>
          <a:lstStyle/>
          <a:p>
            <a:pPr algn="ctr"/>
            <a:r>
              <a:rPr lang="uk-UA" dirty="0" smtClean="0"/>
              <a:t>Дякую за увагу!</a:t>
            </a:r>
            <a:endParaRPr lang="ru-RU" dirty="0"/>
          </a:p>
        </p:txBody>
      </p:sp>
    </p:spTree>
    <p:extLst>
      <p:ext uri="{BB962C8B-B14F-4D97-AF65-F5344CB8AC3E}">
        <p14:creationId xmlns:p14="http://schemas.microsoft.com/office/powerpoint/2010/main" val="222472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629" y="299257"/>
            <a:ext cx="11770822" cy="6434051"/>
          </a:xfrm>
        </p:spPr>
        <p:txBody>
          <a:bodyPr>
            <a:normAutofit fontScale="92500"/>
          </a:bodyPr>
          <a:lstStyle/>
          <a:p>
            <a:pPr marL="0" indent="0">
              <a:buNone/>
            </a:pPr>
            <a:r>
              <a:rPr lang="uk-UA" sz="2400" b="1" dirty="0" smtClean="0"/>
              <a:t>LPWAN </a:t>
            </a:r>
            <a:r>
              <a:rPr lang="uk-UA" sz="2400" dirty="0" smtClean="0"/>
              <a:t>(</a:t>
            </a:r>
            <a:r>
              <a:rPr lang="en-US" sz="2400" i="1" dirty="0" smtClean="0">
                <a:effectLst/>
              </a:rPr>
              <a:t>Low-power Wide-area Network</a:t>
            </a:r>
            <a:r>
              <a:rPr lang="uk-UA" sz="2400" dirty="0" smtClean="0"/>
              <a:t>) - це широкий термін, що охоплює кілька реалізацій і протоколів, як з відкритим вихідним кодом, так і закритих (пропрієтарних) розробок. </a:t>
            </a:r>
          </a:p>
          <a:p>
            <a:pPr marL="0" indent="0">
              <a:buNone/>
            </a:pPr>
            <a:r>
              <a:rPr lang="uk-UA" sz="2400" dirty="0" smtClean="0"/>
              <a:t>У той час як інші технології бездротового зв'язку, такі як Bluetooth і BLE (а в деякій мірі Wi-Fi і ZigBee), неможливо </a:t>
            </a:r>
            <a:r>
              <a:rPr lang="uk-UA" sz="2400" dirty="0" smtClean="0"/>
              <a:t>використати </a:t>
            </a:r>
            <a:r>
              <a:rPr lang="uk-UA" sz="2400" dirty="0" smtClean="0"/>
              <a:t>для передачі даних на великі відстані, LPWAN, і зокрема її реалізація - LoRaWAN, навпаки, забезпечує обмін невеликими обсягами даних на значній дистанції. </a:t>
            </a:r>
          </a:p>
          <a:p>
            <a:pPr marL="0" indent="0">
              <a:buNone/>
            </a:pPr>
            <a:r>
              <a:rPr lang="uk-UA" sz="2400" dirty="0" smtClean="0"/>
              <a:t>В основі принципу передачі даних за технологією LPWAN на фізичному рівні лежить властивість радіосистем - </a:t>
            </a:r>
            <a:r>
              <a:rPr lang="uk-UA" sz="2400" b="1" dirty="0" smtClean="0"/>
              <a:t>збільшення енергетики</a:t>
            </a:r>
            <a:r>
              <a:rPr lang="uk-UA" sz="2400" dirty="0" smtClean="0"/>
              <a:t>, а значить і </a:t>
            </a:r>
            <a:r>
              <a:rPr lang="uk-UA" sz="2400" b="1" dirty="0" smtClean="0"/>
              <a:t>дальності зв'язку при зменшенні швидкості передачі</a:t>
            </a:r>
            <a:r>
              <a:rPr lang="uk-UA" sz="2400" dirty="0" smtClean="0"/>
              <a:t>. Чим нижче бітова швидкість передачі, тим більше енергії вкладається в кожен біт і тим легше виділити його на фоні шумів в приймальні частини системи. Таким чином, низька швидкість передачі даних дозволяє домогтися більшої дальності їх прийому</a:t>
            </a:r>
            <a:endParaRPr lang="ru-RU" sz="2400" dirty="0" smtClean="0"/>
          </a:p>
          <a:p>
            <a:pPr marL="0" indent="0">
              <a:buNone/>
            </a:pPr>
            <a:endParaRPr lang="uk-UA" sz="2400" dirty="0" smtClean="0"/>
          </a:p>
          <a:p>
            <a:pPr marL="0" indent="0">
              <a:buNone/>
            </a:pPr>
            <a:r>
              <a:rPr lang="uk-UA" sz="2400" dirty="0" smtClean="0"/>
              <a:t>Технологія, використовувана в мережі </a:t>
            </a:r>
            <a:r>
              <a:rPr lang="uk-UA" sz="2400" b="1" dirty="0" smtClean="0"/>
              <a:t>LoRaWAN</a:t>
            </a:r>
            <a:r>
              <a:rPr lang="uk-UA" sz="2400" dirty="0" smtClean="0"/>
              <a:t>, призначена для підключення недорогих датчиків на батарейках, які працюють на великих відстанях в жорстких умовах, які раніше були занадто складними або дорогими для підключення. </a:t>
            </a:r>
          </a:p>
          <a:p>
            <a:pPr marL="0" indent="0">
              <a:buNone/>
            </a:pPr>
            <a:r>
              <a:rPr lang="uk-UA" sz="2400" dirty="0" smtClean="0"/>
              <a:t>Завдяки значній проникаючій здатності сигналу, шлюз LoRaWAN, розміщений на будівлі або вежі, може підключатися до датчиків або лічильників, розташованим більш ніж в 16 кілометрах або, наприклад, що знаходяться в підвалах, а в деяких випадках - під землею.</a:t>
            </a:r>
          </a:p>
        </p:txBody>
      </p:sp>
    </p:spTree>
    <p:extLst>
      <p:ext uri="{BB962C8B-B14F-4D97-AF65-F5344CB8AC3E}">
        <p14:creationId xmlns:p14="http://schemas.microsoft.com/office/powerpoint/2010/main" val="183496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997" y="296084"/>
            <a:ext cx="9630427" cy="6272370"/>
          </a:xfrm>
        </p:spPr>
      </p:pic>
    </p:spTree>
    <p:extLst>
      <p:ext uri="{BB962C8B-B14F-4D97-AF65-F5344CB8AC3E}">
        <p14:creationId xmlns:p14="http://schemas.microsoft.com/office/powerpoint/2010/main" val="235506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378" y="133004"/>
            <a:ext cx="11990278" cy="6642700"/>
          </a:xfrm>
        </p:spPr>
        <p:txBody>
          <a:bodyPr>
            <a:normAutofit lnSpcReduction="10000"/>
          </a:bodyPr>
          <a:lstStyle/>
          <a:p>
            <a:pPr marL="0" indent="0">
              <a:buNone/>
            </a:pPr>
            <a:r>
              <a:rPr lang="uk-UA" sz="2400" dirty="0" smtClean="0"/>
              <a:t>Технологія модуляції </a:t>
            </a:r>
            <a:r>
              <a:rPr lang="uk-UA" sz="2400" b="1" dirty="0" smtClean="0"/>
              <a:t>LoRa</a:t>
            </a:r>
            <a:r>
              <a:rPr lang="uk-UA" sz="2400" dirty="0" smtClean="0"/>
              <a:t> (Long Range) являє собою метод модуляції, який забезпечує значно більшу дальність зв'язку (зону покриття), ніж інші конкуруючі з ним способи. Метод грунтується на технології модуляції з розширеним спектром і варіації </a:t>
            </a:r>
            <a:r>
              <a:rPr lang="uk-UA" sz="2400" u="sng" dirty="0" smtClean="0"/>
              <a:t>лінійної частотної модуляції </a:t>
            </a:r>
            <a:r>
              <a:rPr lang="uk-UA" sz="2400" dirty="0" smtClean="0"/>
              <a:t>(Chirp Spread Spectrum, CSS) з інтегрованою </a:t>
            </a:r>
            <a:r>
              <a:rPr lang="uk-UA" sz="2400" u="sng" dirty="0" smtClean="0"/>
              <a:t>прямою корекцією помилок </a:t>
            </a:r>
            <a:r>
              <a:rPr lang="uk-UA" sz="2400" dirty="0" smtClean="0"/>
              <a:t>(Forward Error Correction, FEC</a:t>
            </a:r>
            <a:r>
              <a:rPr lang="uk-UA" sz="2400" dirty="0" smtClean="0"/>
              <a:t>).</a:t>
            </a: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uk-UA" sz="2400" dirty="0" smtClean="0"/>
              <a:t> </a:t>
            </a:r>
            <a:endParaRPr lang="en-US" sz="2400" dirty="0" smtClean="0"/>
          </a:p>
          <a:p>
            <a:pPr marL="0" indent="0">
              <a:buNone/>
            </a:pPr>
            <a:endParaRPr lang="uk-UA" sz="2400" dirty="0" smtClean="0"/>
          </a:p>
          <a:p>
            <a:pPr marL="0" indent="0">
              <a:buNone/>
            </a:pPr>
            <a:endParaRPr lang="en-US" sz="2400" dirty="0" smtClean="0"/>
          </a:p>
          <a:p>
            <a:pPr marL="0" indent="0">
              <a:buNone/>
            </a:pPr>
            <a:endParaRPr lang="en-US" sz="2400" dirty="0" smtClean="0"/>
          </a:p>
          <a:p>
            <a:pPr marL="0" indent="0">
              <a:buNone/>
            </a:pPr>
            <a:r>
              <a:rPr lang="uk-UA" sz="2400" dirty="0" smtClean="0"/>
              <a:t>Технологія </a:t>
            </a:r>
            <a:r>
              <a:rPr lang="uk-UA" sz="2400" dirty="0" smtClean="0"/>
              <a:t>LoRa значно підвищує чутливість приймача і, аналогічно іншим методам модуляції з розширеним спектром, використовує всю ширину смуги пропускання каналу для передачі сигналу, що робить її стійким до канальним шумів і нечутливим до зсувів, викликаних неточностями в налаштуванні частот при використанні недорогих опорних кварцових резонаторів. </a:t>
            </a:r>
          </a:p>
        </p:txBody>
      </p:sp>
      <p:pic>
        <p:nvPicPr>
          <p:cNvPr id="1026" name="Picture 2" descr="C:\Users\HP\Desktop\inde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04" y="1902650"/>
            <a:ext cx="4238196" cy="29088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LoRa-modulation-simulation-with-different-SF-Fig-2-illustrates-the-time-that-takes-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520" y="1491839"/>
            <a:ext cx="4626864" cy="355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2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1953702" cy="6721659"/>
          </a:xfrm>
        </p:spPr>
      </p:pic>
    </p:spTree>
    <p:extLst>
      <p:ext uri="{BB962C8B-B14F-4D97-AF65-F5344CB8AC3E}">
        <p14:creationId xmlns:p14="http://schemas.microsoft.com/office/powerpoint/2010/main" val="425283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306" y="129828"/>
            <a:ext cx="11846190" cy="6572723"/>
          </a:xfrm>
        </p:spPr>
        <p:txBody>
          <a:bodyPr>
            <a:normAutofit/>
          </a:bodyPr>
          <a:lstStyle/>
          <a:p>
            <a:pPr marL="0" indent="0">
              <a:buNone/>
            </a:pPr>
            <a:r>
              <a:rPr lang="uk-UA" dirty="0" smtClean="0"/>
              <a:t>Технологія LoRa дозволяє здійснювати демодуляцію сигналів з рівнями на </a:t>
            </a:r>
            <a:r>
              <a:rPr lang="uk-UA" u="sng" dirty="0" smtClean="0"/>
              <a:t>19,5 дБ нижче рівня шумів</a:t>
            </a:r>
            <a:r>
              <a:rPr lang="uk-UA" dirty="0" smtClean="0"/>
              <a:t>, притому що для правильної демодуляції більшості систем з частотної маніпуляцією (Frequency Shift Keying, FSK) потрібна потужність сигналу як мінімум на 8-10 дБ вище рівня шуму.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r>
              <a:rPr lang="uk-UA" dirty="0" smtClean="0"/>
              <a:t>Модуляція </a:t>
            </a:r>
            <a:r>
              <a:rPr lang="uk-UA" dirty="0" smtClean="0"/>
              <a:t>LoRa визначає той фізичний рівень 1 (Physical Layer, PHY, іноді його називають шар), який може бути використаний з різними протоколами і в різних варіантах мережевий архітектури, таких як сітка (Mesh), зірка (Star), точка-точка ( point-to-point) і т. п.</a:t>
            </a:r>
            <a:endParaRPr lang="ru-RU" dirty="0" smtClean="0"/>
          </a:p>
          <a:p>
            <a:pPr marL="0" indent="0">
              <a:buNone/>
            </a:pPr>
            <a:endParaRPr lang="ru-RU" dirty="0"/>
          </a:p>
        </p:txBody>
      </p:sp>
      <p:pic>
        <p:nvPicPr>
          <p:cNvPr id="2051" name="Picture 3" descr="C:\Users\HP\Desktop\LoRa-Frequency-and-signal-strength-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7560" y="1735030"/>
            <a:ext cx="4297680" cy="301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96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3446</Words>
  <Application>Microsoft Office PowerPoint</Application>
  <PresentationFormat>Произвольный</PresentationFormat>
  <Paragraphs>176</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Office Theme</vt:lpstr>
      <vt:lpstr>Лекція 15</vt:lpstr>
      <vt:lpstr>Презентация PowerPoint</vt:lpstr>
      <vt:lpstr>Чому ІоТ – це важливо?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15</dc:title>
  <dc:creator>Пользователь Windows</dc:creator>
  <cp:lastModifiedBy>HP</cp:lastModifiedBy>
  <cp:revision>31</cp:revision>
  <dcterms:created xsi:type="dcterms:W3CDTF">2020-12-12T11:55:10Z</dcterms:created>
  <dcterms:modified xsi:type="dcterms:W3CDTF">2020-12-14T14:21:22Z</dcterms:modified>
</cp:coreProperties>
</file>