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77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5981" y="868680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4. АНАЛІЗ ФІНАНСОВОЇ СТІЙКОСТІ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5981" y="2440303"/>
            <a:ext cx="8915399" cy="2131697"/>
          </a:xfrm>
        </p:spPr>
        <p:txBody>
          <a:bodyPr>
            <a:noAutofit/>
          </a:bodyPr>
          <a:lstStyle/>
          <a:p>
            <a:r>
              <a:rPr lang="uk-UA" sz="2000" b="1" dirty="0"/>
              <a:t>1. Поняття фінансової стійкості</a:t>
            </a:r>
            <a:endParaRPr lang="uk-UA" sz="2000" dirty="0"/>
          </a:p>
          <a:p>
            <a:r>
              <a:rPr lang="uk-UA" sz="2000" b="1" dirty="0"/>
              <a:t>2. Типи фінансової стійкості</a:t>
            </a:r>
            <a:endParaRPr lang="uk-UA" sz="2000" dirty="0"/>
          </a:p>
          <a:p>
            <a:r>
              <a:rPr lang="uk-UA" sz="2000" b="1" dirty="0"/>
              <a:t>3. Визначення та аналіз абсолютних і відносних показників фінансової стійкості</a:t>
            </a:r>
            <a:endParaRPr lang="uk-UA" sz="2000" dirty="0"/>
          </a:p>
          <a:p>
            <a:r>
              <a:rPr lang="uk-UA" sz="2000" dirty="0"/>
              <a:t> 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672688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2848" y="877824"/>
            <a:ext cx="8375904" cy="3872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1000"/>
              </a:lnSpc>
              <a:spcAft>
                <a:spcPts val="0"/>
              </a:spcAft>
            </a:pPr>
            <a:r>
              <a:rPr lang="uk-UA" sz="2000">
                <a:latin typeface="Times New Roman" panose="02020603050405020304" pitchFamily="18" charset="0"/>
                <a:ea typeface="Times New Roman" panose="02020603050405020304" pitchFamily="18" charset="0"/>
              </a:rPr>
              <a:t>Для стабілізації фінансової стійкості підприємства, виходу підприємства з кризового фінансового стану необхідно:</a:t>
            </a:r>
          </a:p>
          <a:p>
            <a:pPr algn="just">
              <a:lnSpc>
                <a:spcPts val="65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 збільшити частку власних оборотних коштів в оборотних активах;</a:t>
            </a:r>
          </a:p>
          <a:p>
            <a:pPr algn="just">
              <a:lnSpc>
                <a:spcPts val="25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додатково залучити позикові кошти;</a:t>
            </a:r>
          </a:p>
          <a:p>
            <a:pPr algn="just">
              <a:lnSpc>
                <a:spcPts val="285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457200" algn="just">
              <a:lnSpc>
                <a:spcPct val="111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знизити залишки товарно-матеріальних цінностей через реалізацію малорухомих запасів чи запасів, які не використовуються у виробництві.</a:t>
            </a:r>
          </a:p>
          <a:p>
            <a:pPr indent="457200" algn="just">
              <a:lnSpc>
                <a:spcPct val="111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Стійкість підприємства передбачає, що ресурси, вкладені в підприємницьку діяльність, повинні окупитись за рахунок грошових надходжень від господарювання, а отриманий прибуток забезпечувати самофінансування та незалежність підприємства від зовнішніх залучених джерел формування активів.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593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2848" y="566929"/>
            <a:ext cx="9308592" cy="603504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332023" y="259152"/>
            <a:ext cx="27598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Поняття фінансової стійкості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4647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65376" y="1028343"/>
            <a:ext cx="85953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фінансової стійкості підприємства з одного боку є інструментом її управління, а з іншого – самостійним аналітичним процесом.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всякий технологічний процес, він складається з окремих етапів аналітичних робіт, кожний з яких поділяється на безліч операцій. Сполучення різноманітних операцій формує аналітичний інформаційний ланцюжок, а декілька інформаційних ланцюжків, в свою чергу, формують етап аналітичного процесу.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ослідження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процедурної сторони аналізу фінансової стійкості підприємства дозволило зробити висновок про те, що в організаційному аспекті технологічний процес оцінки фінансової стійкості доцільно розподіляти на три етапи: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підготовчий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(попередній),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 (саме аналітична обробка інформації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заключний.</a:t>
            </a:r>
          </a:p>
        </p:txBody>
      </p:sp>
    </p:spTree>
    <p:extLst>
      <p:ext uri="{BB962C8B-B14F-4D97-AF65-F5344CB8AC3E}">
        <p14:creationId xmlns:p14="http://schemas.microsoft.com/office/powerpoint/2010/main" val="2880403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9616" y="251978"/>
            <a:ext cx="967435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першого підготовчого (попереднього) етапу є ухвалення рішення щодо доцільності аналізу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звітності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підприємства, перевірка, вибір та підготовка до аналізу даних і показників звітності.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цього етапу може не мати сенсу наступна аналітична робота.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Уже на цьому етапі виділяється проблема, що вимагає пильної уваги до себе і, звичайно,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звітності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визначається мета й завдання аналізу.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Даний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етап особливо важливий при оцінці фінансової стійкості підприємства, що є потенційним партнером. На даному етапі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здійснюється:</a:t>
            </a: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візуальної і найпростішої рахункової перевірки показників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 фінансової звітності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формальними ознаками і власне кажучи якісними ознаками;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усіх необхідних форм і додатків;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перевіряється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правильність і ясність заповнення звітних форм (назва підприємства, чи галузь вид діяльності, організаційно-правова форма, тобто реквізити, а також звітна дата, необхідні підписи тощо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 арифметична перевірка, що полягає у встановленні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підрахунку підсумкових і проміжних результатів;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погоджуються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різних форм звітності.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74638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результатами виконаної роботи робиться висновок про вірогідність бухгалтерської звітності і можливості її використання для оцінки фінансової стійкості підприємства, а також про те, чи бажано мати його як ділового партнера. </a:t>
            </a:r>
          </a:p>
        </p:txBody>
      </p:sp>
    </p:spTree>
    <p:extLst>
      <p:ext uri="{BB962C8B-B14F-4D97-AF65-F5344CB8AC3E}">
        <p14:creationId xmlns:p14="http://schemas.microsoft.com/office/powerpoint/2010/main" val="3417477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6544" y="1697194"/>
            <a:ext cx="89976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(основний) етап проведення аналітичних процедур, тобто розрахунку системи кількісних і якісних показників, що дають комплексну характеристику й оцінку фінансової стійкості підприємства і можуть бути використані у просторово-часових зіставленнях. Більш детальний аналіз з метою пошуку резервів і напрямків зміцнення фінансової стійкості пов'язаний з вибором оптимальних рішень з коректування поточної діяльності і прогнозування результатів.</a:t>
            </a:r>
          </a:p>
          <a:p>
            <a:pPr indent="457200"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третьому (заключному) етапі узагальнюються результати аналізу, формуються висновки, здійснюється розробка заходів направлених на посилення фінансової стійкості підприємства, оформляються результати дослідження із забезпеченням їх гласності.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007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816" y="566928"/>
            <a:ext cx="8741664" cy="5559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57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5312" y="768097"/>
            <a:ext cx="8277408" cy="515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339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4410" y="407235"/>
            <a:ext cx="5964263" cy="410825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659791"/>
              </p:ext>
            </p:extLst>
          </p:nvPr>
        </p:nvGraphicFramePr>
        <p:xfrm>
          <a:off x="1418843" y="1000940"/>
          <a:ext cx="8915399" cy="4931400"/>
        </p:xfrm>
        <a:graphic>
          <a:graphicData uri="http://schemas.openxmlformats.org/drawingml/2006/table">
            <a:tbl>
              <a:tblPr/>
              <a:tblGrid>
                <a:gridCol w="519747">
                  <a:extLst>
                    <a:ext uri="{9D8B030D-6E8A-4147-A177-3AD203B41FA5}">
                      <a16:colId xmlns:a16="http://schemas.microsoft.com/office/drawing/2014/main" val="3700035660"/>
                    </a:ext>
                  </a:extLst>
                </a:gridCol>
                <a:gridCol w="2907792">
                  <a:extLst>
                    <a:ext uri="{9D8B030D-6E8A-4147-A177-3AD203B41FA5}">
                      <a16:colId xmlns:a16="http://schemas.microsoft.com/office/drawing/2014/main" val="3195948413"/>
                    </a:ext>
                  </a:extLst>
                </a:gridCol>
                <a:gridCol w="1389826">
                  <a:extLst>
                    <a:ext uri="{9D8B030D-6E8A-4147-A177-3AD203B41FA5}">
                      <a16:colId xmlns:a16="http://schemas.microsoft.com/office/drawing/2014/main" val="2080736519"/>
                    </a:ext>
                  </a:extLst>
                </a:gridCol>
                <a:gridCol w="4098034">
                  <a:extLst>
                    <a:ext uri="{9D8B030D-6E8A-4147-A177-3AD203B41FA5}">
                      <a16:colId xmlns:a16="http://schemas.microsoft.com/office/drawing/2014/main" val="3966711814"/>
                    </a:ext>
                  </a:extLst>
                </a:gridCol>
              </a:tblGrid>
              <a:tr h="253912"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показника</a:t>
                      </a:r>
                      <a:endParaRPr lang="uk-UA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Нормативне значення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8875283"/>
                  </a:ext>
                </a:extLst>
              </a:tr>
              <a:tr h="25391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969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629017"/>
                  </a:ext>
                </a:extLst>
              </a:tr>
              <a:tr h="25391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Призначення (опис)</a:t>
                      </a:r>
                      <a:endParaRPr lang="uk-UA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0997983"/>
                  </a:ext>
                </a:extLst>
              </a:tr>
              <a:tr h="1015649">
                <a:tc>
                  <a:txBody>
                    <a:bodyPr/>
                    <a:lstStyle/>
                    <a:p>
                      <a:pPr marR="12065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автономії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 0,5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Визначається як відношення загальної суми власних коштів до підсумку балансу, чим більше значення коефіцієнта, тим менша залежність підприємства від зовнішніх джерел фінансування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2333662"/>
                  </a:ext>
                </a:extLst>
              </a:tr>
              <a:tr h="761737">
                <a:tc>
                  <a:txBody>
                    <a:bodyPr/>
                    <a:lstStyle/>
                    <a:p>
                      <a:pPr marR="12065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фінансової залежності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 обернений до коефіцієнта автономії; показує, яка сума загальної вартості майна підприємства припадає на1 грн. власних коштів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092708"/>
                  </a:ext>
                </a:extLst>
              </a:tr>
              <a:tr h="101564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маневреності власних засобів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 0,5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Визначається як відношення власних оборотних коштів підприємства до суми джерел власних і довгострокових позикових коштів. Характеризує ступінь мобільності власних засобів підприємства.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808202"/>
                  </a:ext>
                </a:extLst>
              </a:tr>
              <a:tr h="1015649">
                <a:tc>
                  <a:txBody>
                    <a:bodyPr/>
                    <a:lstStyle/>
                    <a:p>
                      <a:pPr marR="12065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маневреності робочого капіталу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Розраховується як відношення вартості робочого капіталу(власних оборотних коштів) до суми джерел власних коштів; характеризує ступінь мобільності використання власних коштів підприємством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4149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422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193132"/>
              </p:ext>
            </p:extLst>
          </p:nvPr>
        </p:nvGraphicFramePr>
        <p:xfrm>
          <a:off x="1371601" y="1078993"/>
          <a:ext cx="9619486" cy="4919470"/>
        </p:xfrm>
        <a:graphic>
          <a:graphicData uri="http://schemas.openxmlformats.org/drawingml/2006/table">
            <a:tbl>
              <a:tblPr/>
              <a:tblGrid>
                <a:gridCol w="571590">
                  <a:extLst>
                    <a:ext uri="{9D8B030D-6E8A-4147-A177-3AD203B41FA5}">
                      <a16:colId xmlns:a16="http://schemas.microsoft.com/office/drawing/2014/main" val="2000206692"/>
                    </a:ext>
                  </a:extLst>
                </a:gridCol>
                <a:gridCol w="1833034">
                  <a:extLst>
                    <a:ext uri="{9D8B030D-6E8A-4147-A177-3AD203B41FA5}">
                      <a16:colId xmlns:a16="http://schemas.microsoft.com/office/drawing/2014/main" val="2063594561"/>
                    </a:ext>
                  </a:extLst>
                </a:gridCol>
                <a:gridCol w="1675354">
                  <a:extLst>
                    <a:ext uri="{9D8B030D-6E8A-4147-A177-3AD203B41FA5}">
                      <a16:colId xmlns:a16="http://schemas.microsoft.com/office/drawing/2014/main" val="3164070723"/>
                    </a:ext>
                  </a:extLst>
                </a:gridCol>
                <a:gridCol w="5539508">
                  <a:extLst>
                    <a:ext uri="{9D8B030D-6E8A-4147-A177-3AD203B41FA5}">
                      <a16:colId xmlns:a16="http://schemas.microsoft.com/office/drawing/2014/main" val="1044505645"/>
                    </a:ext>
                  </a:extLst>
                </a:gridCol>
              </a:tblGrid>
              <a:tr h="900937">
                <a:tc>
                  <a:txBody>
                    <a:bodyPr/>
                    <a:lstStyle/>
                    <a:p>
                      <a:pPr marR="120650" algn="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фінансової стабільності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&gt; 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Визначається як відношення власного капіталу та залученого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92171"/>
                  </a:ext>
                </a:extLst>
              </a:tr>
              <a:tr h="900937">
                <a:tc>
                  <a:txBody>
                    <a:bodyPr/>
                    <a:lstStyle/>
                    <a:p>
                      <a:pPr marR="120650" algn="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співвідно- шення залученого і власного капіталу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Залежить від характеру діяльності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Розраховується як відношення всієї суми зобов’язань по залучених коштах та суми власних коштів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006522"/>
                  </a:ext>
                </a:extLst>
              </a:tr>
              <a:tr h="1801875">
                <a:tc>
                  <a:txBody>
                    <a:bodyPr/>
                    <a:lstStyle/>
                    <a:p>
                      <a:pPr marR="120650" algn="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концентрації власного капіталу(коефіцієнт автономії, коефіцієнт незалежності)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Визначає частку коштів власників підприємства в загальній сумі коштів, вкладених у майно підприємства. Характеризує можливість підприємства виконати свої зовнішні зобов’ язання за рахунок використання власних коштів, незалежність його функціонування від позикових коштів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421781"/>
                  </a:ext>
                </a:extLst>
              </a:tr>
              <a:tr h="900937">
                <a:tc>
                  <a:txBody>
                    <a:bodyPr/>
                    <a:lstStyle/>
                    <a:p>
                      <a:pPr marR="120650" algn="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концентрації позикового капіталу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Є доповненням до попереднього коефіцієнта –  їх сума дорівнює 1(або 100%). Коефіцієнт характеризує частку позикових коштів у загальній сумі коштів, вкладених у майно підприємства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2320389"/>
                  </a:ext>
                </a:extLst>
              </a:tr>
              <a:tr h="41478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9075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76970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679</Words>
  <Application>Microsoft Office PowerPoint</Application>
  <PresentationFormat>Широкоэкранный</PresentationFormat>
  <Paragraphs>72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Легкий дым</vt:lpstr>
      <vt:lpstr>ТЕМА 4. АНАЛІЗ ФІНАНСОВОЇ СТІЙКОСТІ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</cp:revision>
  <dcterms:created xsi:type="dcterms:W3CDTF">2022-09-12T11:36:29Z</dcterms:created>
  <dcterms:modified xsi:type="dcterms:W3CDTF">2022-09-12T11:54:29Z</dcterms:modified>
</cp:coreProperties>
</file>