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F38FDB-8C54-B4BD-B448-AE265F2B23F2}"/>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DBAC343-B68E-B291-D3A5-6BC766A876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15C25A4-8975-FAD3-FFE3-BA289F24A4BA}"/>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6EFBD11D-0C53-E7D2-C98B-B2F1CE578EF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6FAC175-ED13-0A99-8024-BD5AE4F67C8D}"/>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37710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AF7DFF-B406-D75A-FF6E-DF1BBD48726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13FA7B2D-EFD3-E760-6C20-4E8B7DF9249B}"/>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83FA531-66D8-13AA-2D70-4E7C73B28850}"/>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6DA35545-1DFA-6876-8F79-79DAF5D1CF1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C042A86-E7C1-790A-C891-17DE358CA0A6}"/>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177063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770E9B2F-5E31-2623-DE0D-E2E1A41E14A8}"/>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11CD2AB2-EFFB-3EFC-5225-6E3C3FAF8B03}"/>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73FCB4D-1688-D74A-AF7B-67F9BE1803BF}"/>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FD3414A1-F062-DE29-AF82-A651E493000D}"/>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4108E426-78F6-1853-9D7B-EB8EB880AB6A}"/>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170562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3EDE9B-A830-EDC2-8A09-35BC73DA2FBD}"/>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8D49F4C-C0F8-9EE5-9AD4-1CA9A4CF9A5A}"/>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E369233-F16F-78CC-9A93-29EBC0905B6D}"/>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56AE0EC7-012C-F728-9FF6-60E45E437E5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4FAF613-1506-FDF1-343C-6F8599459D89}"/>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2695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0CB8A4-04C2-C92F-99F9-20952A6A69E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3C016B4-3D5A-061C-0C0B-40C7D3C323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B36387DC-98FD-23C3-2B12-E595A9A0B1FA}"/>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A4486471-DF16-CAAA-8445-53BEB51E33D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D5C1951-165A-6353-5D1F-AFF4D357A1F5}"/>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45002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5C242F-070F-54F9-F3EE-609D9E8E531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C1CC865-27EC-E7FE-E623-27AE70B7E3FF}"/>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C88E5AC8-B53D-B5E8-0CE1-B69C105C34FD}"/>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9F5874CB-C141-B382-98E7-4F829D15C7C7}"/>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6" name="Місце для нижнього колонтитула 5">
            <a:extLst>
              <a:ext uri="{FF2B5EF4-FFF2-40B4-BE49-F238E27FC236}">
                <a16:creationId xmlns:a16="http://schemas.microsoft.com/office/drawing/2014/main" id="{01A90267-F30E-788F-C311-A70900CAF0B8}"/>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DBD8527B-8FF5-97FF-940E-694B9AEB4889}"/>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90750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96E094-AFE8-2973-13C8-FF2E63D09013}"/>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A91C9B10-EE76-A678-9881-B240297E5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34634092-B74E-5E51-0562-9779D39C6E8B}"/>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CC4A1179-C778-AE63-9920-E281DFF9B9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7D13AAE9-17C3-4ADB-12FD-18394DE0B6FC}"/>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10B3329B-8D83-2335-0BEA-CB01911DAA8E}"/>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8" name="Місце для нижнього колонтитула 7">
            <a:extLst>
              <a:ext uri="{FF2B5EF4-FFF2-40B4-BE49-F238E27FC236}">
                <a16:creationId xmlns:a16="http://schemas.microsoft.com/office/drawing/2014/main" id="{8F68E1EE-9B25-DCB6-D9F7-D41486B58D58}"/>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FC3940DB-3873-5A24-3685-1C75E1F90554}"/>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9393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087184-E26D-6D8C-E1FC-EC4E5D18AB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6C73C3C2-9D85-7477-34F8-CB4B5B1F20A6}"/>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4" name="Місце для нижнього колонтитула 3">
            <a:extLst>
              <a:ext uri="{FF2B5EF4-FFF2-40B4-BE49-F238E27FC236}">
                <a16:creationId xmlns:a16="http://schemas.microsoft.com/office/drawing/2014/main" id="{9481F321-06EC-DDEB-3CEF-679E73226AEC}"/>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0ED5CBCC-D0E7-86A4-E348-F5E270025BCF}"/>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337910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35752C14-B6C6-AADC-31D6-427FD144D4E7}"/>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3" name="Місце для нижнього колонтитула 2">
            <a:extLst>
              <a:ext uri="{FF2B5EF4-FFF2-40B4-BE49-F238E27FC236}">
                <a16:creationId xmlns:a16="http://schemas.microsoft.com/office/drawing/2014/main" id="{D82E4991-8868-BF8C-8E18-AE6D4B3CFC79}"/>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6DFD0511-8E80-9908-2371-9F5BCAAFA52D}"/>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268926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FF8DF-2372-950E-5ECF-2CE5A69F4BA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5E28663-3858-65DC-CCC3-ED2412E449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6C37EAF5-D887-AC14-554D-7ACC7EAEB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4F34A505-2FA8-53AC-1E5E-2E1ACB1F5C20}"/>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6" name="Місце для нижнього колонтитула 5">
            <a:extLst>
              <a:ext uri="{FF2B5EF4-FFF2-40B4-BE49-F238E27FC236}">
                <a16:creationId xmlns:a16="http://schemas.microsoft.com/office/drawing/2014/main" id="{6D67AED9-6BEF-6296-2355-897B6C7FEAC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0BF41467-E8A8-BB65-C0A4-A2F4BCD11B9C}"/>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4210518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B744C3-1F94-47FA-79F5-B69BE29BF553}"/>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1D25DEE-7037-1024-D9C9-AE20CDA3B5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9F81EC9F-37DD-0E12-6203-76EE4001CA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2EB3DEB-09C1-6149-4F08-9A8B72571CC1}"/>
              </a:ext>
            </a:extLst>
          </p:cNvPr>
          <p:cNvSpPr>
            <a:spLocks noGrp="1"/>
          </p:cNvSpPr>
          <p:nvPr>
            <p:ph type="dt" sz="half" idx="10"/>
          </p:nvPr>
        </p:nvSpPr>
        <p:spPr/>
        <p:txBody>
          <a:bodyPr/>
          <a:lstStyle/>
          <a:p>
            <a:fld id="{96F82556-8A64-4039-AD7C-EE3AF4315043}" type="datetimeFigureOut">
              <a:rPr lang="uk-UA" smtClean="0"/>
              <a:t>16.01.2026</a:t>
            </a:fld>
            <a:endParaRPr lang="uk-UA"/>
          </a:p>
        </p:txBody>
      </p:sp>
      <p:sp>
        <p:nvSpPr>
          <p:cNvPr id="6" name="Місце для нижнього колонтитула 5">
            <a:extLst>
              <a:ext uri="{FF2B5EF4-FFF2-40B4-BE49-F238E27FC236}">
                <a16:creationId xmlns:a16="http://schemas.microsoft.com/office/drawing/2014/main" id="{8EFED302-DF82-8CDF-77EF-DF3E3B075AC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89ADA8F-DCD8-863D-E2A9-46098B6FC140}"/>
              </a:ext>
            </a:extLst>
          </p:cNvPr>
          <p:cNvSpPr>
            <a:spLocks noGrp="1"/>
          </p:cNvSpPr>
          <p:nvPr>
            <p:ph type="sldNum" sz="quarter" idx="12"/>
          </p:nvPr>
        </p:nvSpPr>
        <p:spPr/>
        <p:txBody>
          <a:bodyPr/>
          <a:lstStyle/>
          <a:p>
            <a:fld id="{A153E893-72C3-4692-AD5A-5A316A73661B}" type="slidenum">
              <a:rPr lang="uk-UA" smtClean="0"/>
              <a:t>‹№›</a:t>
            </a:fld>
            <a:endParaRPr lang="uk-UA"/>
          </a:p>
        </p:txBody>
      </p:sp>
    </p:spTree>
    <p:extLst>
      <p:ext uri="{BB962C8B-B14F-4D97-AF65-F5344CB8AC3E}">
        <p14:creationId xmlns:p14="http://schemas.microsoft.com/office/powerpoint/2010/main" val="180357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E2FE93BC-D1DA-5F57-4E7E-2680F60BD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7E85A61A-5A16-9B7E-AE1E-E19F40B45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6D93DC1-4F57-1B08-0A67-38EA885E3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82556-8A64-4039-AD7C-EE3AF4315043}" type="datetimeFigureOut">
              <a:rPr lang="uk-UA" smtClean="0"/>
              <a:t>16.01.2026</a:t>
            </a:fld>
            <a:endParaRPr lang="uk-UA"/>
          </a:p>
        </p:txBody>
      </p:sp>
      <p:sp>
        <p:nvSpPr>
          <p:cNvPr id="5" name="Місце для нижнього колонтитула 4">
            <a:extLst>
              <a:ext uri="{FF2B5EF4-FFF2-40B4-BE49-F238E27FC236}">
                <a16:creationId xmlns:a16="http://schemas.microsoft.com/office/drawing/2014/main" id="{B301B5A4-4AA1-D30C-3DC9-3F2C184E9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447C9047-4C8E-44C4-A83F-16123FE0CD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3E893-72C3-4692-AD5A-5A316A73661B}" type="slidenum">
              <a:rPr lang="uk-UA" smtClean="0"/>
              <a:t>‹№›</a:t>
            </a:fld>
            <a:endParaRPr lang="uk-UA"/>
          </a:p>
        </p:txBody>
      </p:sp>
    </p:spTree>
    <p:extLst>
      <p:ext uri="{BB962C8B-B14F-4D97-AF65-F5344CB8AC3E}">
        <p14:creationId xmlns:p14="http://schemas.microsoft.com/office/powerpoint/2010/main" val="271939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1C4F7CB-BFBD-9067-A92B-04F6086DDC71}"/>
              </a:ext>
            </a:extLst>
          </p:cNvPr>
          <p:cNvPicPr>
            <a:picLocks noChangeAspect="1"/>
          </p:cNvPicPr>
          <p:nvPr/>
        </p:nvPicPr>
        <p:blipFill>
          <a:blip r:embed="rId2"/>
          <a:stretch>
            <a:fillRect/>
          </a:stretch>
        </p:blipFill>
        <p:spPr>
          <a:xfrm>
            <a:off x="501425" y="186571"/>
            <a:ext cx="5287113" cy="2943636"/>
          </a:xfrm>
          <a:prstGeom prst="rect">
            <a:avLst/>
          </a:prstGeom>
        </p:spPr>
      </p:pic>
      <p:pic>
        <p:nvPicPr>
          <p:cNvPr id="7" name="Picture 2" descr="Вацлав Гавел (Václav Havel): фильмы, биография, семья, фильмография —  Кинопоиск">
            <a:extLst>
              <a:ext uri="{FF2B5EF4-FFF2-40B4-BE49-F238E27FC236}">
                <a16:creationId xmlns:a16="http://schemas.microsoft.com/office/drawing/2014/main" id="{AF73DEBB-467D-1BF4-0999-71FD8251A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666" y="0"/>
            <a:ext cx="2105717" cy="313020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FF87687-05AB-4C76-0869-A78C1BBF1E6A}"/>
              </a:ext>
            </a:extLst>
          </p:cNvPr>
          <p:cNvSpPr txBox="1"/>
          <p:nvPr/>
        </p:nvSpPr>
        <p:spPr>
          <a:xfrm>
            <a:off x="249382" y="3130207"/>
            <a:ext cx="11205556" cy="2585323"/>
          </a:xfrm>
          <a:prstGeom prst="rect">
            <a:avLst/>
          </a:prstGeom>
          <a:noFill/>
        </p:spPr>
        <p:txBody>
          <a:bodyPr wrap="square">
            <a:spAutoFit/>
          </a:bodyPr>
          <a:lstStyle/>
          <a:p>
            <a:pPr algn="just"/>
            <a:r>
              <a:rPr lang="uk-UA" dirty="0"/>
              <a:t>Вацлав Гавел (1936-2011 р.) − чеський державний діяч, письменник і колишній дисидент, який став першим президентом Чеської Республіки з 1993 по 2003 роки і зробив значний внесок у формування сучасних концепцій громадянського суспільства. За словами Гавела, громадянське суспільство, перш за все, формує плюралізм і сприяє його розвитку. Плюралізм означає конкуренцію, яка породжує якість. У всіх сферах, від економічної, ринкової та комерційної діяльності до приватних інтересів, масштабна конкуренція, що здійснюється достатньо чітко та прозоро, створює якість, адже виграє найкраща ідея. Якщо люди покладаються на здатність центральних органів влади або центральних установ завжди вирішувати, як буде краще, це, зрештою, призведе до регресу. Чим більше коло повноважень, тим більші ініціативи, які може взяти на себе центральна влада, і тим більші ризики монополізації влади. Гавел стверджував:</a:t>
            </a:r>
          </a:p>
        </p:txBody>
      </p:sp>
      <p:pic>
        <p:nvPicPr>
          <p:cNvPr id="11" name="Рисунок 10">
            <a:extLst>
              <a:ext uri="{FF2B5EF4-FFF2-40B4-BE49-F238E27FC236}">
                <a16:creationId xmlns:a16="http://schemas.microsoft.com/office/drawing/2014/main" id="{2443EBEB-6C5F-D02F-1E6B-DE25229FB97F}"/>
              </a:ext>
            </a:extLst>
          </p:cNvPr>
          <p:cNvPicPr>
            <a:picLocks noChangeAspect="1"/>
          </p:cNvPicPr>
          <p:nvPr/>
        </p:nvPicPr>
        <p:blipFill>
          <a:blip r:embed="rId4"/>
          <a:stretch>
            <a:fillRect/>
          </a:stretch>
        </p:blipFill>
        <p:spPr>
          <a:xfrm>
            <a:off x="3321825" y="5715530"/>
            <a:ext cx="5718480" cy="403293"/>
          </a:xfrm>
          <a:prstGeom prst="rect">
            <a:avLst/>
          </a:prstGeom>
        </p:spPr>
      </p:pic>
    </p:spTree>
    <p:extLst>
      <p:ext uri="{BB962C8B-B14F-4D97-AF65-F5344CB8AC3E}">
        <p14:creationId xmlns:p14="http://schemas.microsoft.com/office/powerpoint/2010/main" val="408743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Вацлав Гавел: З «дíвадла» на Град | Збруч">
            <a:extLst>
              <a:ext uri="{FF2B5EF4-FFF2-40B4-BE49-F238E27FC236}">
                <a16:creationId xmlns:a16="http://schemas.microsoft.com/office/drawing/2014/main" id="{C1E3A14C-F9E4-D611-A021-AD994F8D9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69" y="855759"/>
            <a:ext cx="4366126" cy="40804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566C84-B7C0-EF6D-3D0A-8972344E52B5}"/>
              </a:ext>
            </a:extLst>
          </p:cNvPr>
          <p:cNvSpPr txBox="1"/>
          <p:nvPr/>
        </p:nvSpPr>
        <p:spPr>
          <a:xfrm>
            <a:off x="4517796" y="230167"/>
            <a:ext cx="7378832" cy="6186309"/>
          </a:xfrm>
          <a:prstGeom prst="rect">
            <a:avLst/>
          </a:prstGeom>
          <a:noFill/>
        </p:spPr>
        <p:txBody>
          <a:bodyPr wrap="square">
            <a:spAutoFit/>
          </a:bodyPr>
          <a:lstStyle/>
          <a:p>
            <a:pPr algn="just"/>
            <a:r>
              <a:rPr lang="uk-UA" dirty="0"/>
              <a:t>Його друге твердження полягає в тому, що чим більше процвітає громадянське суспільство, тим стійкішою є внутрішня політична ситуація. Громадянське суспільство захищає громадян від надмірного впливу змін у центральній політичній владі. Як продемонструвала модель політичних систем Девіда </a:t>
            </a:r>
            <a:r>
              <a:rPr lang="uk-UA" dirty="0" err="1"/>
              <a:t>Істона</a:t>
            </a:r>
            <a:r>
              <a:rPr lang="uk-UA" dirty="0"/>
              <a:t>, провідники, або громадянське суспільство, виступають посередником між урядом і звичайними громадянами. Таким чином, сильна з’єднувальна ланка означає, що система може підтримувати свій баланс, а отже і стабільність навіть під час складних політичних змін. Вона поглинає частину потрясінь від таких змін на нижчих рівнях та амортизує їх. Як зауважує Гавел, у функціональному громадянському суспільстві зміна уряду не повинна означати «бурю, яка змітає все на своєму шляху». Коли громадянське суспільство слабо розвинене, всі зміни, що відбуваються в політичному центрі, сильно впливають на членів суспільства, і зрештою уряду доводиться врегульовувати питання, із якими він не повинен був би мати справу в іншій ситуації. Часто, на погляд Гавела, ці проблеми вирішуються за рахунок питань, які належать виключно до відповідальності держави й не можуть бути вирішені жодною іншою установою. Крім того, розширення таких обов’язків нерідко спричиняє зростання авторитаризму. Що більше влади залишається на центральному рівні, то сприятливіші умови для того, щоб такі сили взяли у свої руки повний контроль над суспільством.</a:t>
            </a:r>
          </a:p>
        </p:txBody>
      </p:sp>
    </p:spTree>
    <p:extLst>
      <p:ext uri="{BB962C8B-B14F-4D97-AF65-F5344CB8AC3E}">
        <p14:creationId xmlns:p14="http://schemas.microsoft.com/office/powerpoint/2010/main" val="642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1BAE69D-868E-5AE8-71F9-61BEDF2CD687}"/>
              </a:ext>
            </a:extLst>
          </p:cNvPr>
          <p:cNvPicPr>
            <a:picLocks noChangeAspect="1"/>
          </p:cNvPicPr>
          <p:nvPr/>
        </p:nvPicPr>
        <p:blipFill>
          <a:blip r:embed="rId2"/>
          <a:stretch>
            <a:fillRect/>
          </a:stretch>
        </p:blipFill>
        <p:spPr>
          <a:xfrm>
            <a:off x="3318891" y="112243"/>
            <a:ext cx="4686954" cy="619211"/>
          </a:xfrm>
          <a:prstGeom prst="rect">
            <a:avLst/>
          </a:prstGeom>
        </p:spPr>
      </p:pic>
      <p:pic>
        <p:nvPicPr>
          <p:cNvPr id="2050" name="Picture 2" descr="ЛЕКЦІЯ ЛАРРІ ДАЙМОНДА | Київська Школа Державного Управління">
            <a:extLst>
              <a:ext uri="{FF2B5EF4-FFF2-40B4-BE49-F238E27FC236}">
                <a16:creationId xmlns:a16="http://schemas.microsoft.com/office/drawing/2014/main" id="{48BD8A8C-E450-A93E-4DF8-537BCBA08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93" y="505774"/>
            <a:ext cx="3819230" cy="50923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F1E299-BDBE-9C0E-2CD4-174D77C7546C}"/>
              </a:ext>
            </a:extLst>
          </p:cNvPr>
          <p:cNvSpPr txBox="1"/>
          <p:nvPr/>
        </p:nvSpPr>
        <p:spPr>
          <a:xfrm>
            <a:off x="271677" y="731454"/>
            <a:ext cx="7734168" cy="1477328"/>
          </a:xfrm>
          <a:prstGeom prst="rect">
            <a:avLst/>
          </a:prstGeom>
          <a:noFill/>
        </p:spPr>
        <p:txBody>
          <a:bodyPr wrap="square">
            <a:spAutoFit/>
          </a:bodyPr>
          <a:lstStyle/>
          <a:p>
            <a:r>
              <a:rPr lang="uk-UA" dirty="0"/>
              <a:t>Відомий сучасний американський політолог </a:t>
            </a:r>
            <a:r>
              <a:rPr lang="uk-UA" dirty="0" err="1"/>
              <a:t>Ларрі</a:t>
            </a:r>
            <a:r>
              <a:rPr lang="uk-UA" dirty="0"/>
              <a:t> </a:t>
            </a:r>
            <a:r>
              <a:rPr lang="uk-UA" dirty="0" err="1"/>
              <a:t>Даймонд</a:t>
            </a:r>
            <a:r>
              <a:rPr lang="uk-UA" dirty="0"/>
              <a:t> (нар. 1951 р.) також досліджував і детально описував роль та функції громадянського суспільства в недемократичних або частково демократичних державах. </a:t>
            </a:r>
            <a:r>
              <a:rPr lang="uk-UA" dirty="0" err="1"/>
              <a:t>Даймонд</a:t>
            </a:r>
            <a:r>
              <a:rPr lang="uk-UA" dirty="0"/>
              <a:t> розрізняє десять ключових функцій громадянського суспільства для консолідації демократії. Розгляньмо кожну із цих функцій.</a:t>
            </a:r>
          </a:p>
        </p:txBody>
      </p:sp>
      <p:pic>
        <p:nvPicPr>
          <p:cNvPr id="9" name="Рисунок 8">
            <a:extLst>
              <a:ext uri="{FF2B5EF4-FFF2-40B4-BE49-F238E27FC236}">
                <a16:creationId xmlns:a16="http://schemas.microsoft.com/office/drawing/2014/main" id="{425010C1-A08C-742A-7D9E-F457BB1CCA06}"/>
              </a:ext>
            </a:extLst>
          </p:cNvPr>
          <p:cNvPicPr>
            <a:picLocks noChangeAspect="1"/>
          </p:cNvPicPr>
          <p:nvPr/>
        </p:nvPicPr>
        <p:blipFill>
          <a:blip r:embed="rId4"/>
          <a:stretch>
            <a:fillRect/>
          </a:stretch>
        </p:blipFill>
        <p:spPr>
          <a:xfrm>
            <a:off x="1095098" y="2208782"/>
            <a:ext cx="6087325" cy="2333951"/>
          </a:xfrm>
          <a:prstGeom prst="rect">
            <a:avLst/>
          </a:prstGeom>
        </p:spPr>
      </p:pic>
      <p:pic>
        <p:nvPicPr>
          <p:cNvPr id="12" name="Рисунок 11">
            <a:extLst>
              <a:ext uri="{FF2B5EF4-FFF2-40B4-BE49-F238E27FC236}">
                <a16:creationId xmlns:a16="http://schemas.microsoft.com/office/drawing/2014/main" id="{9AC09A3D-5263-A922-797B-C3D461F98F89}"/>
              </a:ext>
            </a:extLst>
          </p:cNvPr>
          <p:cNvPicPr>
            <a:picLocks noChangeAspect="1"/>
          </p:cNvPicPr>
          <p:nvPr/>
        </p:nvPicPr>
        <p:blipFill>
          <a:blip r:embed="rId5"/>
          <a:stretch>
            <a:fillRect/>
          </a:stretch>
        </p:blipFill>
        <p:spPr>
          <a:xfrm>
            <a:off x="1770690" y="4649219"/>
            <a:ext cx="6011114" cy="1952898"/>
          </a:xfrm>
          <a:prstGeom prst="rect">
            <a:avLst/>
          </a:prstGeom>
        </p:spPr>
      </p:pic>
    </p:spTree>
    <p:extLst>
      <p:ext uri="{BB962C8B-B14F-4D97-AF65-F5344CB8AC3E}">
        <p14:creationId xmlns:p14="http://schemas.microsoft.com/office/powerpoint/2010/main" val="379713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7BBCAC0-D4BC-9C2B-6A50-2551324CAC26}"/>
              </a:ext>
            </a:extLst>
          </p:cNvPr>
          <p:cNvPicPr>
            <a:picLocks noChangeAspect="1"/>
          </p:cNvPicPr>
          <p:nvPr/>
        </p:nvPicPr>
        <p:blipFill>
          <a:blip r:embed="rId2"/>
          <a:stretch>
            <a:fillRect/>
          </a:stretch>
        </p:blipFill>
        <p:spPr>
          <a:xfrm>
            <a:off x="191451" y="35190"/>
            <a:ext cx="6058746" cy="3534268"/>
          </a:xfrm>
          <a:prstGeom prst="rect">
            <a:avLst/>
          </a:prstGeom>
        </p:spPr>
      </p:pic>
      <p:pic>
        <p:nvPicPr>
          <p:cNvPr id="7" name="Рисунок 6">
            <a:extLst>
              <a:ext uri="{FF2B5EF4-FFF2-40B4-BE49-F238E27FC236}">
                <a16:creationId xmlns:a16="http://schemas.microsoft.com/office/drawing/2014/main" id="{FA74FC37-8B21-E245-70F2-F03F53059AB0}"/>
              </a:ext>
            </a:extLst>
          </p:cNvPr>
          <p:cNvPicPr>
            <a:picLocks noChangeAspect="1"/>
          </p:cNvPicPr>
          <p:nvPr/>
        </p:nvPicPr>
        <p:blipFill>
          <a:blip r:embed="rId3"/>
          <a:stretch>
            <a:fillRect/>
          </a:stretch>
        </p:blipFill>
        <p:spPr>
          <a:xfrm>
            <a:off x="4089585" y="3552489"/>
            <a:ext cx="6030167" cy="3248478"/>
          </a:xfrm>
          <a:prstGeom prst="rect">
            <a:avLst/>
          </a:prstGeom>
        </p:spPr>
      </p:pic>
    </p:spTree>
    <p:extLst>
      <p:ext uri="{BB962C8B-B14F-4D97-AF65-F5344CB8AC3E}">
        <p14:creationId xmlns:p14="http://schemas.microsoft.com/office/powerpoint/2010/main" val="681374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13AB536-607D-3F36-4786-5C3E9EBF1CA7}"/>
              </a:ext>
            </a:extLst>
          </p:cNvPr>
          <p:cNvPicPr>
            <a:picLocks noChangeAspect="1"/>
          </p:cNvPicPr>
          <p:nvPr/>
        </p:nvPicPr>
        <p:blipFill>
          <a:blip r:embed="rId2"/>
          <a:stretch>
            <a:fillRect/>
          </a:stretch>
        </p:blipFill>
        <p:spPr>
          <a:xfrm>
            <a:off x="303992" y="0"/>
            <a:ext cx="5792008" cy="1267002"/>
          </a:xfrm>
          <a:prstGeom prst="rect">
            <a:avLst/>
          </a:prstGeom>
        </p:spPr>
      </p:pic>
      <p:pic>
        <p:nvPicPr>
          <p:cNvPr id="7" name="Рисунок 6">
            <a:extLst>
              <a:ext uri="{FF2B5EF4-FFF2-40B4-BE49-F238E27FC236}">
                <a16:creationId xmlns:a16="http://schemas.microsoft.com/office/drawing/2014/main" id="{BB5982DF-9641-68CC-54E9-690E3046734D}"/>
              </a:ext>
            </a:extLst>
          </p:cNvPr>
          <p:cNvPicPr>
            <a:picLocks noChangeAspect="1"/>
          </p:cNvPicPr>
          <p:nvPr/>
        </p:nvPicPr>
        <p:blipFill>
          <a:blip r:embed="rId3"/>
          <a:stretch>
            <a:fillRect/>
          </a:stretch>
        </p:blipFill>
        <p:spPr>
          <a:xfrm>
            <a:off x="5956318" y="958253"/>
            <a:ext cx="4182059" cy="1981477"/>
          </a:xfrm>
          <a:prstGeom prst="rect">
            <a:avLst/>
          </a:prstGeom>
        </p:spPr>
      </p:pic>
      <p:pic>
        <p:nvPicPr>
          <p:cNvPr id="10" name="Рисунок 9">
            <a:extLst>
              <a:ext uri="{FF2B5EF4-FFF2-40B4-BE49-F238E27FC236}">
                <a16:creationId xmlns:a16="http://schemas.microsoft.com/office/drawing/2014/main" id="{B222EBDF-8589-D577-2613-5ABD8057146E}"/>
              </a:ext>
            </a:extLst>
          </p:cNvPr>
          <p:cNvPicPr>
            <a:picLocks noChangeAspect="1"/>
          </p:cNvPicPr>
          <p:nvPr/>
        </p:nvPicPr>
        <p:blipFill>
          <a:blip r:embed="rId4"/>
          <a:stretch>
            <a:fillRect/>
          </a:stretch>
        </p:blipFill>
        <p:spPr>
          <a:xfrm>
            <a:off x="0" y="1569588"/>
            <a:ext cx="5849166" cy="3153215"/>
          </a:xfrm>
          <a:prstGeom prst="rect">
            <a:avLst/>
          </a:prstGeom>
        </p:spPr>
      </p:pic>
      <p:pic>
        <p:nvPicPr>
          <p:cNvPr id="12" name="Рисунок 11">
            <a:extLst>
              <a:ext uri="{FF2B5EF4-FFF2-40B4-BE49-F238E27FC236}">
                <a16:creationId xmlns:a16="http://schemas.microsoft.com/office/drawing/2014/main" id="{1999FB42-27B4-0470-1F61-73E29A1F5DED}"/>
              </a:ext>
            </a:extLst>
          </p:cNvPr>
          <p:cNvPicPr>
            <a:picLocks noChangeAspect="1"/>
          </p:cNvPicPr>
          <p:nvPr/>
        </p:nvPicPr>
        <p:blipFill>
          <a:blip r:embed="rId5"/>
          <a:stretch>
            <a:fillRect/>
          </a:stretch>
        </p:blipFill>
        <p:spPr>
          <a:xfrm>
            <a:off x="5956318" y="3747194"/>
            <a:ext cx="6154009" cy="2248214"/>
          </a:xfrm>
          <a:prstGeom prst="rect">
            <a:avLst/>
          </a:prstGeom>
        </p:spPr>
      </p:pic>
    </p:spTree>
    <p:extLst>
      <p:ext uri="{BB962C8B-B14F-4D97-AF65-F5344CB8AC3E}">
        <p14:creationId xmlns:p14="http://schemas.microsoft.com/office/powerpoint/2010/main" val="261893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485FDFE-AF95-A786-BA57-21760A76926C}"/>
              </a:ext>
            </a:extLst>
          </p:cNvPr>
          <p:cNvPicPr>
            <a:picLocks noChangeAspect="1"/>
          </p:cNvPicPr>
          <p:nvPr/>
        </p:nvPicPr>
        <p:blipFill>
          <a:blip r:embed="rId2"/>
          <a:stretch>
            <a:fillRect/>
          </a:stretch>
        </p:blipFill>
        <p:spPr>
          <a:xfrm>
            <a:off x="132518" y="124131"/>
            <a:ext cx="5963482" cy="1952898"/>
          </a:xfrm>
          <a:prstGeom prst="rect">
            <a:avLst/>
          </a:prstGeom>
        </p:spPr>
      </p:pic>
      <p:pic>
        <p:nvPicPr>
          <p:cNvPr id="7" name="Рисунок 6">
            <a:extLst>
              <a:ext uri="{FF2B5EF4-FFF2-40B4-BE49-F238E27FC236}">
                <a16:creationId xmlns:a16="http://schemas.microsoft.com/office/drawing/2014/main" id="{2DC95B77-F7BA-EB2F-5128-58AEA33366CE}"/>
              </a:ext>
            </a:extLst>
          </p:cNvPr>
          <p:cNvPicPr>
            <a:picLocks noChangeAspect="1"/>
          </p:cNvPicPr>
          <p:nvPr/>
        </p:nvPicPr>
        <p:blipFill>
          <a:blip r:embed="rId3"/>
          <a:stretch>
            <a:fillRect/>
          </a:stretch>
        </p:blipFill>
        <p:spPr>
          <a:xfrm>
            <a:off x="6096000" y="1610779"/>
            <a:ext cx="5992061" cy="2486372"/>
          </a:xfrm>
          <a:prstGeom prst="rect">
            <a:avLst/>
          </a:prstGeom>
        </p:spPr>
      </p:pic>
      <p:pic>
        <p:nvPicPr>
          <p:cNvPr id="9" name="Рисунок 8">
            <a:extLst>
              <a:ext uri="{FF2B5EF4-FFF2-40B4-BE49-F238E27FC236}">
                <a16:creationId xmlns:a16="http://schemas.microsoft.com/office/drawing/2014/main" id="{1A8406AE-4B15-D580-298C-E07C16F9EA71}"/>
              </a:ext>
            </a:extLst>
          </p:cNvPr>
          <p:cNvPicPr>
            <a:picLocks noChangeAspect="1"/>
          </p:cNvPicPr>
          <p:nvPr/>
        </p:nvPicPr>
        <p:blipFill>
          <a:blip r:embed="rId4"/>
          <a:stretch>
            <a:fillRect/>
          </a:stretch>
        </p:blipFill>
        <p:spPr>
          <a:xfrm>
            <a:off x="237307" y="3051587"/>
            <a:ext cx="5858693" cy="2772162"/>
          </a:xfrm>
          <a:prstGeom prst="rect">
            <a:avLst/>
          </a:prstGeom>
        </p:spPr>
      </p:pic>
    </p:spTree>
    <p:extLst>
      <p:ext uri="{BB962C8B-B14F-4D97-AF65-F5344CB8AC3E}">
        <p14:creationId xmlns:p14="http://schemas.microsoft.com/office/powerpoint/2010/main" val="380766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8AE2E0F-A8FB-0AAB-4891-120FFF26D1F6}"/>
              </a:ext>
            </a:extLst>
          </p:cNvPr>
          <p:cNvPicPr>
            <a:picLocks noChangeAspect="1"/>
          </p:cNvPicPr>
          <p:nvPr/>
        </p:nvPicPr>
        <p:blipFill>
          <a:blip r:embed="rId2"/>
          <a:stretch>
            <a:fillRect/>
          </a:stretch>
        </p:blipFill>
        <p:spPr>
          <a:xfrm>
            <a:off x="3525625" y="0"/>
            <a:ext cx="4996206" cy="1396221"/>
          </a:xfrm>
          <a:prstGeom prst="rect">
            <a:avLst/>
          </a:prstGeom>
        </p:spPr>
      </p:pic>
      <p:sp>
        <p:nvSpPr>
          <p:cNvPr id="6" name="TextBox 5">
            <a:extLst>
              <a:ext uri="{FF2B5EF4-FFF2-40B4-BE49-F238E27FC236}">
                <a16:creationId xmlns:a16="http://schemas.microsoft.com/office/drawing/2014/main" id="{C2FCD90F-7C30-36E7-8115-19F7E70D7FB9}"/>
              </a:ext>
            </a:extLst>
          </p:cNvPr>
          <p:cNvSpPr txBox="1"/>
          <p:nvPr/>
        </p:nvSpPr>
        <p:spPr>
          <a:xfrm>
            <a:off x="391998" y="1199744"/>
            <a:ext cx="11800002" cy="2585323"/>
          </a:xfrm>
          <a:prstGeom prst="rect">
            <a:avLst/>
          </a:prstGeom>
          <a:noFill/>
        </p:spPr>
        <p:txBody>
          <a:bodyPr wrap="square">
            <a:spAutoFit/>
          </a:bodyPr>
          <a:lstStyle/>
          <a:p>
            <a:pPr algn="just"/>
            <a:r>
              <a:rPr lang="uk-UA" dirty="0" err="1"/>
              <a:t>Ларрі</a:t>
            </a:r>
            <a:r>
              <a:rPr lang="uk-UA" dirty="0"/>
              <a:t> </a:t>
            </a:r>
            <a:r>
              <a:rPr lang="uk-UA" dirty="0" err="1"/>
              <a:t>Даймонд</a:t>
            </a:r>
            <a:r>
              <a:rPr lang="uk-UA" dirty="0"/>
              <a:t> зазначав: «Політична реформа для вдосконалення чи побудови підзвітних інституцій може походити з чотирьох можливих джерел: зсередини, згори, ззовні та знизу». </a:t>
            </a:r>
          </a:p>
          <a:p>
            <a:pPr algn="just"/>
            <a:r>
              <a:rPr lang="uk-UA" dirty="0"/>
              <a:t>У тій самій роботі </a:t>
            </a:r>
            <a:r>
              <a:rPr lang="uk-UA" dirty="0" err="1"/>
              <a:t>Даймонд</a:t>
            </a:r>
            <a:r>
              <a:rPr lang="uk-UA" dirty="0"/>
              <a:t> розвиває цю ідею: «...ефективне реформування корумпованих… політичних систем зазвичай повинно здійснюватися під проводом сил, що не належать до політичної системи… зсередини країни, з громадянського суспільства», і закликає різні сфери громадянського суспільства формувати коаліції для здійснення демократичних реформ. </a:t>
            </a:r>
          </a:p>
          <a:p>
            <a:pPr algn="just"/>
            <a:r>
              <a:rPr lang="uk-UA" dirty="0" err="1"/>
              <a:t>Даймонд</a:t>
            </a:r>
            <a:r>
              <a:rPr lang="uk-UA" dirty="0"/>
              <a:t> виділив сім типів ОГС, які могли б відіграти свою роль у цьому процесі. Перегляньте список нижче і дайте відповідь на поставлені після нього питання. Відповідаючи, застосовуйте принципи, що розглядалися як Гавелом, так і </a:t>
            </a:r>
            <a:r>
              <a:rPr lang="uk-UA" dirty="0" err="1"/>
              <a:t>Даймондом</a:t>
            </a:r>
            <a:r>
              <a:rPr lang="uk-UA" dirty="0"/>
              <a:t>. </a:t>
            </a:r>
          </a:p>
        </p:txBody>
      </p:sp>
      <p:pic>
        <p:nvPicPr>
          <p:cNvPr id="8" name="Рисунок 7">
            <a:extLst>
              <a:ext uri="{FF2B5EF4-FFF2-40B4-BE49-F238E27FC236}">
                <a16:creationId xmlns:a16="http://schemas.microsoft.com/office/drawing/2014/main" id="{80272A3F-3E34-5FE6-31B9-2241D9963FBF}"/>
              </a:ext>
            </a:extLst>
          </p:cNvPr>
          <p:cNvPicPr>
            <a:picLocks noChangeAspect="1"/>
          </p:cNvPicPr>
          <p:nvPr/>
        </p:nvPicPr>
        <p:blipFill>
          <a:blip r:embed="rId3"/>
          <a:stretch>
            <a:fillRect/>
          </a:stretch>
        </p:blipFill>
        <p:spPr>
          <a:xfrm>
            <a:off x="135117" y="3725773"/>
            <a:ext cx="5677692" cy="1790950"/>
          </a:xfrm>
          <a:prstGeom prst="rect">
            <a:avLst/>
          </a:prstGeom>
        </p:spPr>
      </p:pic>
      <p:pic>
        <p:nvPicPr>
          <p:cNvPr id="10" name="Рисунок 9">
            <a:extLst>
              <a:ext uri="{FF2B5EF4-FFF2-40B4-BE49-F238E27FC236}">
                <a16:creationId xmlns:a16="http://schemas.microsoft.com/office/drawing/2014/main" id="{C2A52B61-29C2-B086-D665-A24ADA5FF974}"/>
              </a:ext>
            </a:extLst>
          </p:cNvPr>
          <p:cNvPicPr>
            <a:picLocks noChangeAspect="1"/>
          </p:cNvPicPr>
          <p:nvPr/>
        </p:nvPicPr>
        <p:blipFill>
          <a:blip r:embed="rId4"/>
          <a:stretch>
            <a:fillRect/>
          </a:stretch>
        </p:blipFill>
        <p:spPr>
          <a:xfrm>
            <a:off x="5896744" y="3429000"/>
            <a:ext cx="5506218" cy="1857634"/>
          </a:xfrm>
          <a:prstGeom prst="rect">
            <a:avLst/>
          </a:prstGeom>
        </p:spPr>
      </p:pic>
      <p:pic>
        <p:nvPicPr>
          <p:cNvPr id="12" name="Рисунок 11">
            <a:extLst>
              <a:ext uri="{FF2B5EF4-FFF2-40B4-BE49-F238E27FC236}">
                <a16:creationId xmlns:a16="http://schemas.microsoft.com/office/drawing/2014/main" id="{87A7F01E-7116-AFBB-747E-3FBFD68418BF}"/>
              </a:ext>
            </a:extLst>
          </p:cNvPr>
          <p:cNvPicPr>
            <a:picLocks noChangeAspect="1"/>
          </p:cNvPicPr>
          <p:nvPr/>
        </p:nvPicPr>
        <p:blipFill>
          <a:blip r:embed="rId5"/>
          <a:stretch>
            <a:fillRect/>
          </a:stretch>
        </p:blipFill>
        <p:spPr>
          <a:xfrm>
            <a:off x="3845383" y="5286634"/>
            <a:ext cx="5858693" cy="1600423"/>
          </a:xfrm>
          <a:prstGeom prst="rect">
            <a:avLst/>
          </a:prstGeom>
        </p:spPr>
      </p:pic>
    </p:spTree>
    <p:extLst>
      <p:ext uri="{BB962C8B-B14F-4D97-AF65-F5344CB8AC3E}">
        <p14:creationId xmlns:p14="http://schemas.microsoft.com/office/powerpoint/2010/main" val="606333060"/>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541</Words>
  <Application>Microsoft Office PowerPoint</Application>
  <PresentationFormat>Широкий екран</PresentationFormat>
  <Paragraphs>6</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Calibri</vt:lpstr>
      <vt:lpstr>Calibri Light</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3</cp:revision>
  <dcterms:created xsi:type="dcterms:W3CDTF">2026-01-15T12:18:13Z</dcterms:created>
  <dcterms:modified xsi:type="dcterms:W3CDTF">2026-01-16T07:28:03Z</dcterms:modified>
</cp:coreProperties>
</file>