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83" r:id="rId4"/>
    <p:sldId id="282" r:id="rId5"/>
    <p:sldId id="278" r:id="rId6"/>
    <p:sldId id="279" r:id="rId7"/>
    <p:sldId id="280" r:id="rId8"/>
    <p:sldId id="276" r:id="rId9"/>
    <p:sldId id="277" r:id="rId10"/>
    <p:sldId id="284" r:id="rId11"/>
    <p:sldId id="281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70" r:id="rId23"/>
    <p:sldId id="271" r:id="rId24"/>
    <p:sldId id="274" r:id="rId25"/>
    <p:sldId id="272" r:id="rId26"/>
    <p:sldId id="273" r:id="rId27"/>
    <p:sldId id="269" r:id="rId2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CC3DA7-486A-4EB2-8C4D-E8762073A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C8A1898-42C1-4F18-ADB2-E2FE8BF5A1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AFF4164-9845-493A-82C8-E90C9F47A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EEE38DC-7184-4A09-A9E7-8393CEBDD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CD8B78F-276C-4996-A18E-F884F6AE9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5676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3C774-23B4-4CC0-9087-0C8C3EB48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3FEC8E1-C398-4BFC-9CC0-0ADEFD7712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0E9A96A-2CC0-486A-A9C9-E39034539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FA0F362-DE17-4D9E-AE3F-AC7F2BC6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3682D7F-4B73-4D6C-8343-E8E5D3E4F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7720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F15D3F99-C8F5-4288-9B34-B0F716396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C28F503-C730-481F-9A38-C561F71EC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A041951-4938-46A9-BC4C-9F9607F83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7F5AC5-7841-44D4-8A84-D28EE15A4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BE0B3A7-A297-4615-A97D-26E6DDF66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4037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16FEE-9A4C-4C5D-8F61-ECC6A86C4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14BF4A1-39D3-4B5F-9FAE-540B04080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0CAC544-44EB-4A55-879B-3A835A2DE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8B3780C-3643-446E-94DC-04F1260F8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38616E5-BAA1-416D-9E5D-0CD284970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7884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3A2C65-CA5B-41E5-A263-CE11E6DF0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448D76A-61DF-4A78-AEBA-24D2BB0B2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97672EB-33B0-4303-ABF1-2E5DC2EBF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F72EBC2-C830-4C61-9F1D-2E077986D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899E3A9-71E3-4F61-815E-3361EE546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827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9DC547-C53D-48D8-838E-6472FBA8B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B765A59-029A-49CA-B34B-EAD7107E50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BED67AA-4ACB-4166-BACE-5A51DDA2D6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B814195-E446-4CA3-83AF-DD7521AAE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73DE8D5-B6E6-4E9D-AE44-A95614C4B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E7113D8-C32A-4B50-8604-224A1F66C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8588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CB8BF-E597-4148-9BED-C1D05EC1E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027646F-5D0C-46CF-88B0-58A078D0D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F8D19AF-5153-4D71-B85E-FCB3DA2B4A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DBA5078-02F6-4BEE-824B-CC53A4EB89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9B94FC1-8FB2-41A8-AEB7-BD706D4EF6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581E7DA-CA8B-4A00-B8D3-BF13A7839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C20DC528-E3E7-47B0-9B84-400D6BFF9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6B792747-3DF6-456E-B68F-60AA1D38B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8949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BEB416-60EB-4EF7-BD8F-77A8CDEAF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D00C5FC6-65D5-4674-A9C9-B045C95A7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17ABAB51-624D-453F-8397-BAB243B80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1652D2D-F9CA-45FC-A79A-54BFD779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866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DB4BA681-5E31-456F-8E15-9AACD2645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4B2E26D2-291D-4B60-B508-4D431D2BA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8FA2DA8-31E9-43E9-88FC-F377D9A7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3100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DD1863-843C-47EA-826E-E1212CC49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4DF691E-547B-4CBC-9FE8-C25FD5FE9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166BB08-DB0D-4D70-92BB-F495DA95D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AAF5D6A-6664-4DA5-9BC9-67AF3C460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E9C6344-F169-420B-9CF5-F71E9E637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772162F-144E-4332-AE2F-F9327103B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9148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58F3E-E403-44F0-BCD3-C032C5B2A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D36BC93B-614D-497E-B062-2EA4207921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CDE4D51-E7AC-47A8-AA78-AACF642698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A2C8E92-C60A-4F47-B01E-5C5873E64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B22B39C-E716-44AD-8305-B19D43C8E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FF37E77-57F7-43DF-8262-A99DBEA07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2102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F5111D4-581A-43A3-B559-D3BC3B1BE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7916D21-CA60-4198-9F7B-A649272F1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A2C828F-1ACB-49DE-8F67-0A71AD38B7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E7F99-68EB-4A12-9574-46E9DE3476A0}" type="datetimeFigureOut">
              <a:rPr lang="uk-UA" smtClean="0"/>
              <a:t>03.03.2026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B8D9CC-C80B-4AA7-B1E8-DB655CEE27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5AE8765-EB00-42AF-8568-49C976ABB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7664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E4398F-6122-43D7-A32D-CE75F04878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39982"/>
          </a:xfrm>
        </p:spPr>
        <p:txBody>
          <a:bodyPr/>
          <a:lstStyle/>
          <a:p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сайтів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0733E6B-E31B-49AF-B9CC-AB40615D35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30763"/>
            <a:ext cx="9144000" cy="480292"/>
          </a:xfrm>
        </p:spPr>
        <p:txBody>
          <a:bodyPr/>
          <a:lstStyle/>
          <a:p>
            <a:r>
              <a:rPr lang="uk-UA" dirty="0"/>
              <a:t>Лекція 7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9C4C82-405E-40B2-8AC2-238D7CD33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964" y="2939327"/>
            <a:ext cx="8543636" cy="321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879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23ADE8A-6ACF-476E-8EFC-CD8AF40BA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1493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Типові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як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DA1E88A-B5DF-4B0D-BA39-0E5F9CB1D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5927"/>
            <a:ext cx="5181600" cy="5281036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 помилки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Недостатнє тестування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розробка комплексних тест-кейсів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Регулярне оновлення тестів відповідно до змін на цільових сайтах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Автоматизація тестування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Ігнорування змін структури сайту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 системи моніторингу змін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 адаптивних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парсерів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 аудит працездатності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 з якістю даних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Неповні або некоректні дані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 систем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валідації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декількох джерел для перевірки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Регулярне оновлення алгоритмів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парсингу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C392B6AD-5468-4C11-B59E-2064C62DE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25236"/>
            <a:ext cx="5181600" cy="5151727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Юридичні ризики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 умов використання сайту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ретельне вивчення правил та обмежень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Консультації з юристами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дозволу на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це можливо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Недотримання законодавства про захист даних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Рішення: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впровадження політики конфіденційності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 аудит відповідності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GDPR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іншим нормам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Шифрування зібраних даних</a:t>
            </a:r>
          </a:p>
        </p:txBody>
      </p:sp>
    </p:spTree>
    <p:extLst>
      <p:ext uri="{BB962C8B-B14F-4D97-AF65-F5344CB8AC3E}">
        <p14:creationId xmlns:p14="http://schemas.microsoft.com/office/powerpoint/2010/main" val="3291571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80BFE2D-37A1-4726-B1D0-3D91FF1F5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691" y="997528"/>
            <a:ext cx="10515600" cy="456983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сайтів </a:t>
            </a:r>
          </a:p>
          <a:p>
            <a:pPr marL="0" indent="0" algn="ctr">
              <a:buNone/>
            </a:pP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MS Excel </a:t>
            </a:r>
            <a:endParaRPr lang="uk-UA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uk-UA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Query</a:t>
            </a:r>
            <a:r>
              <a:rPr lang="uk-UA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сайтів став незамінним інструментом для сучасного бізнесу, що дозволяє автоматизувати збір даних та отримувати цінні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інсайти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Від вибору правильного підходу та інструментів залежить ефективність всього процесу.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Mining,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експерт у галузі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парсингу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аналізу даних, допомагає клієнтам обрати оптимальне рішення та реалізувати його з максимальною ефективністю.</a:t>
            </a:r>
          </a:p>
        </p:txBody>
      </p:sp>
    </p:spTree>
    <p:extLst>
      <p:ext uri="{BB962C8B-B14F-4D97-AF65-F5344CB8AC3E}">
        <p14:creationId xmlns:p14="http://schemas.microsoft.com/office/powerpoint/2010/main" val="2388672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58ACE31-FEC4-413E-9631-D108CD69D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932" y="187799"/>
            <a:ext cx="8913668" cy="10745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007A81-16F7-49BD-91F2-34D221653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" y="1191015"/>
            <a:ext cx="10732655" cy="5479186"/>
          </a:xfrm>
          <a:prstGeom prst="rect">
            <a:avLst/>
          </a:prstGeom>
        </p:spPr>
      </p:pic>
      <p:cxnSp>
        <p:nvCxnSpPr>
          <p:cNvPr id="10" name="Пряма зі стрілкою 9">
            <a:extLst>
              <a:ext uri="{FF2B5EF4-FFF2-40B4-BE49-F238E27FC236}">
                <a16:creationId xmlns:a16="http://schemas.microsoft.com/office/drawing/2014/main" id="{37DDD098-F340-4CCA-BB62-7790B5D9FF6E}"/>
              </a:ext>
            </a:extLst>
          </p:cNvPr>
          <p:cNvCxnSpPr/>
          <p:nvPr/>
        </p:nvCxnSpPr>
        <p:spPr>
          <a:xfrm flipH="1">
            <a:off x="4618182" y="397164"/>
            <a:ext cx="600363" cy="453505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961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167A8F-337B-49B0-97E0-9656F11BC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82" y="0"/>
            <a:ext cx="11591635" cy="6858000"/>
          </a:xfrm>
          <a:prstGeom prst="rect">
            <a:avLst/>
          </a:prstGeom>
        </p:spPr>
      </p:pic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FD6AEBB6-F262-493C-B082-015D375DE9B0}"/>
              </a:ext>
            </a:extLst>
          </p:cNvPr>
          <p:cNvCxnSpPr/>
          <p:nvPr/>
        </p:nvCxnSpPr>
        <p:spPr>
          <a:xfrm>
            <a:off x="7546109" y="6742545"/>
            <a:ext cx="29371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14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5D343-9F3D-4FE1-BA8C-B70541BDB3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315913"/>
          </a:xfrm>
        </p:spPr>
        <p:txBody>
          <a:bodyPr>
            <a:noAutofit/>
          </a:bodyPr>
          <a:lstStyle/>
          <a:p>
            <a:r>
              <a:rPr lang="uk-UA" sz="2400" dirty="0"/>
              <a:t>Після «завантажити дані»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555747-AB61-4347-A714-B255D6C54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92" y="681038"/>
            <a:ext cx="11841018" cy="608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543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3625C7-BDDD-4DA2-A142-657EFD516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529"/>
            <a:ext cx="12192000" cy="59649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5B1778-E6AE-4C57-B925-043AA52D62D4}"/>
              </a:ext>
            </a:extLst>
          </p:cNvPr>
          <p:cNvSpPr txBox="1"/>
          <p:nvPr/>
        </p:nvSpPr>
        <p:spPr>
          <a:xfrm>
            <a:off x="323273" y="73891"/>
            <a:ext cx="5772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Після «перетворити дані»</a:t>
            </a:r>
          </a:p>
        </p:txBody>
      </p:sp>
    </p:spTree>
    <p:extLst>
      <p:ext uri="{BB962C8B-B14F-4D97-AF65-F5344CB8AC3E}">
        <p14:creationId xmlns:p14="http://schemas.microsoft.com/office/powerpoint/2010/main" val="22113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619F3C-EC93-4FC5-BB0C-001458F2C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327" y="213081"/>
            <a:ext cx="11619345" cy="35778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AA5F62-EC87-4959-BA91-EE1E58DB1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63" y="2413000"/>
            <a:ext cx="7018628" cy="32159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BE85CF-44D7-4BB9-BB0A-C8095ACD2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657" y="3630622"/>
            <a:ext cx="1894133" cy="15873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FAC856-85DD-474D-9DAB-FE1470C4A0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1885" y="4520799"/>
            <a:ext cx="7125317" cy="19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37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AD31EAB-229C-4687-9E39-6BDB17169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9618"/>
            <a:ext cx="12192000" cy="59622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F45B6E-863F-446E-B9F3-9B8810CD8C92}"/>
              </a:ext>
            </a:extLst>
          </p:cNvPr>
          <p:cNvSpPr txBox="1"/>
          <p:nvPr/>
        </p:nvSpPr>
        <p:spPr>
          <a:xfrm>
            <a:off x="138545" y="277091"/>
            <a:ext cx="7324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Після «перетворити дані»</a:t>
            </a:r>
          </a:p>
        </p:txBody>
      </p:sp>
    </p:spTree>
    <p:extLst>
      <p:ext uri="{BB962C8B-B14F-4D97-AF65-F5344CB8AC3E}">
        <p14:creationId xmlns:p14="http://schemas.microsoft.com/office/powerpoint/2010/main" val="2046417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D6B40388-C594-4274-B1FA-552A54C9E7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016000"/>
            <a:ext cx="4334164" cy="5160963"/>
          </a:xfrm>
        </p:spPr>
        <p:txBody>
          <a:bodyPr/>
          <a:lstStyle/>
          <a:p>
            <a:r>
              <a:rPr lang="uk-UA" dirty="0"/>
              <a:t>Вилучаємо «Навігація»</a:t>
            </a:r>
          </a:p>
          <a:p>
            <a:r>
              <a:rPr lang="uk-UA" dirty="0"/>
              <a:t>Відкриваємо «Джерело/ параметри»</a:t>
            </a:r>
          </a:p>
          <a:p>
            <a:r>
              <a:rPr lang="uk-UA" dirty="0"/>
              <a:t>В списку «Відкрити файл як» вибрати «Текстовий файл»</a:t>
            </a:r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485C0011-12C3-4FCB-B999-E38298E814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84800" y="1016000"/>
            <a:ext cx="6511636" cy="484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463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A1EA0F-63F9-4EE7-8B18-9EE3DC563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4" y="131618"/>
            <a:ext cx="11859492" cy="659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399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CB9FB70-B267-475F-B523-6DC524AE8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45" y="307109"/>
            <a:ext cx="11711709" cy="624378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сайтів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це автоматизований збір та структурування даних (текст, ціни, зображення) з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вебсторінок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задачі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парсингу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сайтів: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 цін та конкурентів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Автоматичне відстеження зміни цін, наявності товарів та акцій на сайтах конкурентів.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Наповнення інтернет-магазинів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Збір описів, характеристик та фотографій товарів з сайтів постачальників для швидкого створення власного каталогу.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SEO-</a:t>
            </a: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та збір семантичного ядра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ключових слів,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метатегів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заголовків,  для оптимізації.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Збір контактних даних: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Автоматичний пошук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адрес, номерів телефонів та інших контактів для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лідогенерації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відгуків та репутації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Збір коментарів, відгуків та оцінок про товари чи компанії з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маркетплейсів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соцмереж.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Агрегація даних: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Збір оголошень, новин або спортивної статистики з різних джерел в одну базу даних.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Технічний аудит сайту (</a:t>
            </a:r>
            <a:r>
              <a:rPr lang="uk-UA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самопарсинг</a:t>
            </a: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Пошук битих посилань, дубльованого контенту або неіснуючих сторінок на власному сайті.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Перенесення контенту (міграція):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Автоматизоване перенесення даних при зміні домену або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CMS.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5841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918B98-6543-4776-B995-B7754F9D8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17" y="334818"/>
            <a:ext cx="11425383" cy="618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35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E6B3D0-8CA5-4D35-AECD-0A47002FD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47" y="906561"/>
            <a:ext cx="10440305" cy="50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055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2F4EB9B-C6DE-4370-8951-8D127F31E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833" y="2047533"/>
            <a:ext cx="9015241" cy="38712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69EBCF-BE3C-47F4-9B86-E52FEE5E484A}"/>
              </a:ext>
            </a:extLst>
          </p:cNvPr>
          <p:cNvSpPr txBox="1"/>
          <p:nvPr/>
        </p:nvSpPr>
        <p:spPr>
          <a:xfrm>
            <a:off x="1745673" y="378691"/>
            <a:ext cx="6086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Вилучаємо зайву інформацію</a:t>
            </a:r>
          </a:p>
        </p:txBody>
      </p:sp>
    </p:spTree>
    <p:extLst>
      <p:ext uri="{BB962C8B-B14F-4D97-AF65-F5344CB8AC3E}">
        <p14:creationId xmlns:p14="http://schemas.microsoft.com/office/powerpoint/2010/main" val="2499526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D5A68D-0F85-4653-B10E-66AD7FEF2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64" y="708051"/>
            <a:ext cx="11563927" cy="544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7264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A30E88-FADC-45F9-AE20-95966A5D3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73" y="1146513"/>
            <a:ext cx="11275454" cy="53962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501C5FC-D2B1-4942-A7B1-4F7896DE95A7}"/>
              </a:ext>
            </a:extLst>
          </p:cNvPr>
          <p:cNvSpPr txBox="1"/>
          <p:nvPr/>
        </p:nvSpPr>
        <p:spPr>
          <a:xfrm>
            <a:off x="5763491" y="239422"/>
            <a:ext cx="5089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Встановлюємо потрібні формати (число, текст …)</a:t>
            </a:r>
          </a:p>
        </p:txBody>
      </p:sp>
      <p:cxnSp>
        <p:nvCxnSpPr>
          <p:cNvPr id="5" name="Пряма зі стрілкою 4">
            <a:extLst>
              <a:ext uri="{FF2B5EF4-FFF2-40B4-BE49-F238E27FC236}">
                <a16:creationId xmlns:a16="http://schemas.microsoft.com/office/drawing/2014/main" id="{EEFFA606-1101-4296-A8B4-E8C47A87A893}"/>
              </a:ext>
            </a:extLst>
          </p:cNvPr>
          <p:cNvCxnSpPr/>
          <p:nvPr/>
        </p:nvCxnSpPr>
        <p:spPr>
          <a:xfrm flipH="1">
            <a:off x="6918036" y="664896"/>
            <a:ext cx="997528" cy="20228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зі стрілкою 6">
            <a:extLst>
              <a:ext uri="{FF2B5EF4-FFF2-40B4-BE49-F238E27FC236}">
                <a16:creationId xmlns:a16="http://schemas.microsoft.com/office/drawing/2014/main" id="{E7962F24-A359-43E3-B9FA-FF442D0DE67F}"/>
              </a:ext>
            </a:extLst>
          </p:cNvPr>
          <p:cNvCxnSpPr/>
          <p:nvPr/>
        </p:nvCxnSpPr>
        <p:spPr>
          <a:xfrm flipH="1">
            <a:off x="4165600" y="721039"/>
            <a:ext cx="3519055" cy="18743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зі стрілкою 8">
            <a:extLst>
              <a:ext uri="{FF2B5EF4-FFF2-40B4-BE49-F238E27FC236}">
                <a16:creationId xmlns:a16="http://schemas.microsoft.com/office/drawing/2014/main" id="{9361A11F-C2E9-4634-A22C-50A5718D5498}"/>
              </a:ext>
            </a:extLst>
          </p:cNvPr>
          <p:cNvCxnSpPr/>
          <p:nvPr/>
        </p:nvCxnSpPr>
        <p:spPr>
          <a:xfrm flipH="1">
            <a:off x="905164" y="608754"/>
            <a:ext cx="6012872" cy="19959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45300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A8545E-E5A3-46CC-AA7B-A0018C2F2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109" y="421592"/>
            <a:ext cx="11656292" cy="6014815"/>
          </a:xfrm>
          <a:prstGeom prst="rect">
            <a:avLst/>
          </a:prstGeom>
        </p:spPr>
      </p:pic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66785173-7016-452F-BBD7-B32D4E1EC2EE}"/>
              </a:ext>
            </a:extLst>
          </p:cNvPr>
          <p:cNvCxnSpPr/>
          <p:nvPr/>
        </p:nvCxnSpPr>
        <p:spPr>
          <a:xfrm>
            <a:off x="434109" y="1699492"/>
            <a:ext cx="6650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0407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833645E-09E8-433A-BBE1-F1FB6ECB3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91" y="637028"/>
            <a:ext cx="11342256" cy="58610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1E0636-0B88-4192-A541-480A5CCB44BA}"/>
              </a:ext>
            </a:extLst>
          </p:cNvPr>
          <p:cNvSpPr txBox="1"/>
          <p:nvPr/>
        </p:nvSpPr>
        <p:spPr>
          <a:xfrm>
            <a:off x="480291" y="166255"/>
            <a:ext cx="9559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Редагуємо засобами </a:t>
            </a:r>
            <a:r>
              <a:rPr lang="en-US" dirty="0"/>
              <a:t>MS Excel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70484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91C50D-EC82-478E-9632-0EEF309D4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021" y="712234"/>
            <a:ext cx="11049958" cy="543353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6A27EB-B834-4CA2-AF49-CD8E4E955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790" y="1224623"/>
            <a:ext cx="8954276" cy="538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57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3757F71-6B3B-42E6-A894-9A0146B02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7309"/>
            <a:ext cx="10515600" cy="5539654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uk-UA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 роботи </a:t>
            </a:r>
            <a:r>
              <a:rPr lang="uk-UA" sz="3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парсерів</a:t>
            </a:r>
            <a:endParaRPr lang="uk-UA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зазвичай складається з кількох етапів:</a:t>
            </a:r>
          </a:p>
          <a:p>
            <a:pPr>
              <a:lnSpc>
                <a:spcPct val="11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Відправка запиту до веб-сервера</a:t>
            </a:r>
          </a:p>
          <a:p>
            <a:pPr>
              <a:lnSpc>
                <a:spcPct val="11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HTML-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коду сторінки</a:t>
            </a:r>
          </a:p>
          <a:p>
            <a:pPr>
              <a:lnSpc>
                <a:spcPct val="11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структури документа</a:t>
            </a:r>
          </a:p>
          <a:p>
            <a:pPr>
              <a:lnSpc>
                <a:spcPct val="11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Вилучення потрібних даних</a:t>
            </a:r>
          </a:p>
          <a:p>
            <a:pPr>
              <a:lnSpc>
                <a:spcPct val="11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 та зберігання інформації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парсери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використовують різноманітні технології, від простих регулярних виразів до складних алгоритмів машинного навчання, щоб ефективно обробляти навіть найскладніші веб-сторінки.</a:t>
            </a:r>
          </a:p>
        </p:txBody>
      </p:sp>
    </p:spTree>
    <p:extLst>
      <p:ext uri="{BB962C8B-B14F-4D97-AF65-F5344CB8AC3E}">
        <p14:creationId xmlns:p14="http://schemas.microsoft.com/office/powerpoint/2010/main" val="1747584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2B9FDAA-F31E-475F-9462-58D3F9917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1127"/>
            <a:ext cx="10515600" cy="583738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парсингу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браузерів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Хмарні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Query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(MS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правильного формату для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критично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XML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сумісності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системами</a:t>
            </a: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для великих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об’ємів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індексації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378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CDDC39B-9343-4443-AFD1-A689EC00E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9455"/>
            <a:ext cx="10515600" cy="580750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 для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парсингу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 для браузера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Веб-додатки використовують для простих завдань. Такі розширення є в кожному браузері. Вони зручні для аналізу маленького обсягу даних (до кількох сторінок).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Scraper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інструмент використовують для вилучення даних з таблиць або інформації зі сторінки у форматах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XLS, CSV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TSV.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Платний доступ додає нові функції, наприклад,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API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анонімні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IP.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Вартість: безкоштовно при перегляді до 500 сторінок.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Scraper.AI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 призначене для імпорту даних із сайтів. Є можливість натиснути на елемент сторінки і вибрати всі елементи такого типу на сайті. 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Scraper.AI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доступна функція регулярного моніторингу змін на веб-сторінці. Зібрана інформація експортується у формати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JSON, CSV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XLSX.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Вартість: безкоштовно перші 3 місяці, пакети — від $49 до $249 на місяць.</a:t>
            </a:r>
          </a:p>
        </p:txBody>
      </p:sp>
    </p:spTree>
    <p:extLst>
      <p:ext uri="{BB962C8B-B14F-4D97-AF65-F5344CB8AC3E}">
        <p14:creationId xmlns:p14="http://schemas.microsoft.com/office/powerpoint/2010/main" val="4163530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833BA54-FAA1-45E2-A1F4-657F84B89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163" y="228599"/>
            <a:ext cx="11397673" cy="645852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Хмарні сервіси</a:t>
            </a:r>
          </a:p>
          <a:p>
            <a:pPr marL="0" indent="0" algn="just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 з розширеннями, у цих програм більше функцій. Робота проходить у «хмарі» через веб-інтерфейс або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API,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на комп’ютері зберігаються тільки результати.</a:t>
            </a:r>
          </a:p>
          <a:p>
            <a:pPr marL="0" indent="0" algn="just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Scraper API </a:t>
            </a:r>
          </a:p>
          <a:p>
            <a:pPr marL="0" indent="0" algn="just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сервіс застосовують для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парсингу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сайтів з високим ступенем захисту. Його використання потребує навичок програмування. Програма самостійно повторює неуспішні запити і обробляє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капчу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Також додаток може візуалізувати елементи, які вимагають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рендеринга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Javascript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Scraper API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 з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Python, Ruby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PHP. </a:t>
            </a:r>
          </a:p>
          <a:p>
            <a:pPr marL="0" indent="0" algn="just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Вартість: 1 тис. безкоштовних запитів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API,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пакети від $29 до $249 на місяць.</a:t>
            </a:r>
          </a:p>
          <a:p>
            <a:pPr marL="0" indent="0" algn="just">
              <a:buNone/>
            </a:pP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Diffbot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Він використовує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ML-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алгоритми 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vision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парсингу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також працює з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API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може автоматично визначити тип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URL-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Diffbot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парсить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мережу і зберігає результати. Компанія створює найбільший граф знань — вона з'єднує факти про створені продукти, новинні події, результати звітів. Дізнатися більше про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Diffbot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тут.</a:t>
            </a:r>
          </a:p>
          <a:p>
            <a:pPr marL="0" indent="0" algn="just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Вартість: безкоштовно перші 14 днів, пакети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Plus — $299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$899 на місяць.</a:t>
            </a:r>
          </a:p>
          <a:p>
            <a:pPr marL="0" indent="0" algn="just">
              <a:buNone/>
            </a:pPr>
            <a:r>
              <a:rPr lang="uk-UA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Десктопні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програми</a:t>
            </a:r>
          </a:p>
          <a:p>
            <a:pPr marL="0" indent="0" algn="just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 десктоп-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парсерів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працюють з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 на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macOS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їх можна запустити з віртуальних машин. Є й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кросплатформені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рішення.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Десктопні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парсери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можуть бути ефективнішими за хмарні. Мінус у тому, що вони використовують операційну потужність комп’ютера.</a:t>
            </a:r>
          </a:p>
          <a:p>
            <a:pPr marL="0" indent="0" algn="just">
              <a:buNone/>
            </a:pP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ParseHub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 дозволяє інтегрувати і візуалізувати зібрані дані за допомогою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BI-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Tableau.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 графічний інтерфейс обробки даних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point-and-click.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ParseHub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функція запланованого збору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датасета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встановлений інтервал часу. Сервіс працює з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Windows, Mac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Linux.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Доступний у хмарній і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десктопній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версії.</a:t>
            </a:r>
          </a:p>
          <a:p>
            <a:pPr marL="0" indent="0" algn="just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Вартість: безкоштовно при обробці до 200 сторінок, пакети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— $149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$499 на місяць.</a:t>
            </a:r>
          </a:p>
        </p:txBody>
      </p:sp>
    </p:spTree>
    <p:extLst>
      <p:ext uri="{BB962C8B-B14F-4D97-AF65-F5344CB8AC3E}">
        <p14:creationId xmlns:p14="http://schemas.microsoft.com/office/powerpoint/2010/main" val="1017348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D490C1B-AF7E-4366-A302-BD1BE4E60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4873"/>
            <a:ext cx="10515600" cy="611447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Бібліотеки для створення власного </a:t>
            </a:r>
            <a:r>
              <a:rPr lang="uk-U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парсера</a:t>
            </a:r>
            <a:endParaRPr lang="uk-U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Jaunt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 на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Java,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яку використовують для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парсингу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автоматизації запитів у форматі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JSON.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формат обміну даними у веб-додатках, наприклад, для надсилання інформації з сервера клієнту і відображення на сайті.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Jaunt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 як браузер без графічного інтерфейсу, що прискорює його. У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Jaunt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обробляють вибіркові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HTTP-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запити і відповіді, а ще є доступ у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Вартість: безкоштовно.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Scrapy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 для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відкритим кодом. Фреймворк використовують для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парсингу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Особливість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Scrapy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 запитів в асинхронному порядку: можна задавати команду не чекаючи завершення попереднього. Також наступні запити будуть виконуватися, навіть якщо в обробці одного з них виникла помилка.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бібліотеці можна встановити паузу між запитами, а також регулювати кількість запитів з одного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домену.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Вартість: безкоштовно.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Beautiful Soup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Теж бібліотека на мові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 більш проста. Зазвичай фреймворк використовують для даних з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HTML-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XML-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документів. Щоб відкривати посилання і зберігати зібрані результати, до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Beautiful Soup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 підключити додаткові бібліотеки.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Вартість: безкоштовно.</a:t>
            </a:r>
          </a:p>
        </p:txBody>
      </p:sp>
    </p:spTree>
    <p:extLst>
      <p:ext uri="{BB962C8B-B14F-4D97-AF65-F5344CB8AC3E}">
        <p14:creationId xmlns:p14="http://schemas.microsoft.com/office/powerpoint/2010/main" val="1682823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6ED4DC9-B895-4D42-8EF4-C650F0DE1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2509"/>
            <a:ext cx="10515600" cy="6243782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Протидія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потім використовувати можна тільки ті дані, які не захищені авторським правом або містяться у відкритих джерелах. Іноді власники сайтів встановлюють захист — за велику навантаження на сервери потрібно платити, а надто інтенсивний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 викликати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атаку.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 захисту:</a:t>
            </a:r>
          </a:p>
          <a:p>
            <a:pPr>
              <a:lnSpc>
                <a:spcPct val="12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Тимчасова затримка між запитами (обмежує доступ до інформації для програми-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парсера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2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Захист від роботів (встановлення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капчі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підтвердження реєстрації).</a:t>
            </a:r>
          </a:p>
          <a:p>
            <a:pPr>
              <a:lnSpc>
                <a:spcPct val="12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Обмеження прав доступу.</a:t>
            </a:r>
          </a:p>
          <a:p>
            <a:pPr>
              <a:lnSpc>
                <a:spcPct val="12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Блокування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адрес.</a:t>
            </a:r>
          </a:p>
          <a:p>
            <a:pPr>
              <a:lnSpc>
                <a:spcPct val="12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Honeypot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 на порожні файли або емулятори сервера, які використовують для виявлення зломщиків або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парсерів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1435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EBCD439-6125-4697-BF9C-6D06AE1B9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3272"/>
            <a:ext cx="10515600" cy="6077527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обійти захист? 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 проблема </a:t>
            </a:r>
            <a:r>
              <a:rPr lang="uk-UA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парсера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що сайт бачить ознаки нетипової поведінки і блокує доступ. Користувачі не відкривають тисячі сторінок за хвилини. Тому завдання </a:t>
            </a:r>
            <a:r>
              <a:rPr lang="uk-UA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парсера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видати себе за звичайного користувача. Один з етапів — використання емуляторів користувацьких інструментів. Вони надсилають серверу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HTTP-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запити із заголовком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 Agent,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тобто таким самим, як у звичайного користувача.</a:t>
            </a:r>
          </a:p>
          <a:p>
            <a:pPr marL="0" indent="45720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Інший спосіб захисту — вбудований фрагмент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JavaScript.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Запуск фрагмента з браузера відбудеться успішно, але при </a:t>
            </a:r>
            <a:r>
              <a:rPr lang="uk-UA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парсингу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HTML-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сторінки буде </a:t>
            </a:r>
            <a:r>
              <a:rPr lang="uk-UA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нечитаємим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Платформа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node.js,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яка дозволяє запускати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поза браузером, вирішує проблему.</a:t>
            </a:r>
          </a:p>
          <a:p>
            <a:pPr marL="0" indent="45720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Ще один варіант — використовувати «безголовий» браузер. Це програма, яка копіює функції звичайного браузера, але не має графічного інтерфейсу. Вона використовує програмне управління і може працювати у фоновому режимі. </a:t>
            </a:r>
          </a:p>
          <a:p>
            <a:pPr marL="0" indent="45720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великій кількості запитів з однієї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IP-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адреси сайт може вимагати верифікацію за допомогою </a:t>
            </a:r>
            <a:r>
              <a:rPr lang="uk-UA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капчі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Деякі з них можна розшифрувати оптичним розпізнаванням символів, але краще змінювати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IP.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цього використовують проксі-сервери, які запитують інформацію з різних адрес.</a:t>
            </a:r>
          </a:p>
          <a:p>
            <a:pPr marL="0" indent="45720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XPath —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мова запитів для доступу до частин документа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XML,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яку використовують для пошуку елементів з певним атрибутом. З її допомогою реалізують навігацію в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 (Document Object Model) —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програмному інтерфейсі, який містить інформацію про структуру сайту,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HTML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XML-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документів.</a:t>
            </a:r>
            <a:b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8012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</TotalTime>
  <Words>1458</Words>
  <Application>Microsoft Office PowerPoint</Application>
  <PresentationFormat>Широкий екран</PresentationFormat>
  <Paragraphs>121</Paragraphs>
  <Slides>27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Wingdings</vt:lpstr>
      <vt:lpstr>Тема Office</vt:lpstr>
      <vt:lpstr>Парсинг сайтів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Типові помилки при парсингу та як їх уникнути </vt:lpstr>
      <vt:lpstr>Презентація PowerPoint</vt:lpstr>
      <vt:lpstr>Презентація PowerPoint</vt:lpstr>
      <vt:lpstr>Презентація PowerPoint</vt:lpstr>
      <vt:lpstr>Після «завантажити дані»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Парсинг сайтів засобами MS Excel</dc:title>
  <dc:creator>Оксана</dc:creator>
  <cp:lastModifiedBy>Oksana Okunkova</cp:lastModifiedBy>
  <cp:revision>24</cp:revision>
  <dcterms:created xsi:type="dcterms:W3CDTF">2023-09-25T13:49:11Z</dcterms:created>
  <dcterms:modified xsi:type="dcterms:W3CDTF">2026-03-03T07:41:59Z</dcterms:modified>
</cp:coreProperties>
</file>