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3" r:id="rId4"/>
    <p:sldId id="282" r:id="rId5"/>
    <p:sldId id="278" r:id="rId6"/>
    <p:sldId id="279" r:id="rId7"/>
    <p:sldId id="280" r:id="rId8"/>
    <p:sldId id="276" r:id="rId9"/>
    <p:sldId id="277" r:id="rId10"/>
    <p:sldId id="284" r:id="rId11"/>
    <p:sldId id="281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0" r:id="rId23"/>
    <p:sldId id="271" r:id="rId24"/>
    <p:sldId id="274" r:id="rId25"/>
    <p:sldId id="272" r:id="rId26"/>
    <p:sldId id="273" r:id="rId27"/>
    <p:sldId id="269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3DA7-486A-4EB2-8C4D-E8762073A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8A1898-42C1-4F18-ADB2-E2FE8BF5A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FF4164-9845-493A-82C8-E90C9F4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EE38DC-7184-4A09-A9E7-8393CEBD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D8B78F-276C-4996-A18E-F884F6AE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6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3C774-23B4-4CC0-9087-0C8C3EB4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EC8E1-C398-4BFC-9CC0-0ADEFD77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E9A96A-2CC0-486A-A9C9-E3903453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A0F362-DE17-4D9E-AE3F-AC7F2BC6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682D7F-4B73-4D6C-8343-E8E5D3E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7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5D3F99-C8F5-4288-9B34-B0F71639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C28F503-C730-481F-9A38-C561F71E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041951-4938-46A9-BC4C-9F9607F8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7F5AC5-7841-44D4-8A84-D28EE1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E0B3A7-A297-4615-A97D-26E6DDF6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0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6FEE-9A4C-4C5D-8F61-ECC6A86C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4BF4A1-39D3-4B5F-9FAE-540B0408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CAC544-44EB-4A55-879B-3A835A2D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B3780C-3643-446E-94DC-04F1260F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8616E5-BAA1-416D-9E5D-0CD28497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8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A2C65-CA5B-41E5-A263-CE11E6DF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8D76A-61DF-4A78-AEBA-24D2BB0B2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672EB-33B0-4303-ABF1-2E5DC2EB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72EBC2-C830-4C61-9F1D-2E077986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99E3A9-71E3-4F61-815E-3361EE5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2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DC547-C53D-48D8-838E-6472FBA8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765A59-029A-49CA-B34B-EAD7107E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BED67AA-4ACB-4166-BACE-5A51DDA2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814195-E446-4CA3-83AF-DD7521AA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3DE8D5-B6E6-4E9D-AE44-A95614C4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7113D8-C32A-4B50-8604-224A1F6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B8BF-E597-4148-9BED-C1D05EC1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27646F-5D0C-46CF-88B0-58A078D0D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8D19AF-5153-4D71-B85E-FCB3DA2B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BA5078-02F6-4BEE-824B-CC53A4EB8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B94FC1-8FB2-41A8-AEB7-BD706D4EF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81E7DA-CA8B-4A00-B8D3-BF13A783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20DC528-E3E7-47B0-9B84-400D6BFF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792747-3DF6-456E-B68F-60AA1D3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9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EB416-60EB-4EF7-BD8F-77A8CDE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00C5FC6-65D5-4674-A9C9-B045C95A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ABAB51-624D-453F-8397-BAB243B8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1652D2D-F9CA-45FC-A79A-54BFD779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6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4BA681-5E31-456F-8E15-9AACD264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2E26D2-291D-4B60-B508-4D431D2B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8FA2DA8-31E9-43E9-88FC-F377D9A7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1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1863-843C-47EA-826E-E1212CC4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DF691E-547B-4CBC-9FE8-C25FD5FE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66BB08-DB0D-4D70-92BB-F495DA95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AF5D6A-6664-4DA5-9BC9-67AF3C46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C6344-F169-420B-9CF5-F71E9E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72162F-144E-4332-AE2F-F932710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58F3E-E403-44F0-BCD3-C032C5B2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6BC93B-614D-497E-B062-2EA42079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DE4D51-E7AC-47A8-AA78-AACF6426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C8E92-C60A-4F47-B01E-5C5873E6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22B39C-E716-44AD-8305-B19D43C8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F37E77-57F7-43DF-8262-A99DBEA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1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F5111D4-581A-43A3-B559-D3BC3B1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16D21-CA60-4198-9F7B-A649272F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2C828F-1ACB-49DE-8F67-0A71AD38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7F99-68EB-4A12-9574-46E9DE3476A0}" type="datetimeFigureOut">
              <a:rPr lang="uk-UA" smtClean="0"/>
              <a:t>03.03.2026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B8D9CC-C80B-4AA7-B1E8-DB655CEE2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E8765-EB00-42AF-8568-49C976ABB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6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4398F-6122-43D7-A32D-CE75F0487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9982"/>
          </a:xfrm>
        </p:spPr>
        <p:txBody>
          <a:bodyPr/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сайтів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733E6B-E31B-49AF-B9CC-AB40615D3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0763"/>
            <a:ext cx="9144000" cy="480292"/>
          </a:xfrm>
        </p:spPr>
        <p:txBody>
          <a:bodyPr/>
          <a:lstStyle/>
          <a:p>
            <a:r>
              <a:rPr lang="uk-UA" dirty="0"/>
              <a:t>Лекція 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9C4C82-405E-40B2-8AC2-238D7CD3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2939327"/>
            <a:ext cx="8543636" cy="32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23ADE8A-6ACF-476E-8EFC-CD8AF40B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49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A1E88A-B5DF-4B0D-BA39-0E5F9CB1D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5927"/>
            <a:ext cx="5181600" cy="52810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помилки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 тестування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розробка комплексних тест-кейсів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Регулярне оновлення тестів відповідно до змін на цільових сайтах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 тестування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 змін структури сайту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системи моніторингу змін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адаптивних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 аудит працездатності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з якістю даних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Неповні або некоректні дані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систем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декількох джерел для перевірки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Регулярне оновлення алгоритмів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392B6AD-5468-4C11-B59E-2064C62D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25236"/>
            <a:ext cx="5181600" cy="51517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ризики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умов використання сайту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ретельне вивчення правил та обмежень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 з юристами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дозволу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це можливо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Недотримання законодавства про захист даних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впровадження політики конфіденційності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 аудит відповідності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іншим нормам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Шифрування зібраних даних</a:t>
            </a:r>
          </a:p>
        </p:txBody>
      </p:sp>
    </p:spTree>
    <p:extLst>
      <p:ext uri="{BB962C8B-B14F-4D97-AF65-F5344CB8AC3E}">
        <p14:creationId xmlns:p14="http://schemas.microsoft.com/office/powerpoint/2010/main" val="329157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0BFE2D-37A1-4726-B1D0-3D91FF1F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691" y="997528"/>
            <a:ext cx="10515600" cy="45698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сайтів </a:t>
            </a:r>
          </a:p>
          <a:p>
            <a:pPr marL="0" indent="0" algn="ctr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Excel 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сайтів став незамінним інструментом для сучасного бізнесу, що дозволяє автоматизувати збір даних та отримувати цінні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інсайти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Від вибору правильного підходу та інструментів залежить ефективність всього процесу.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експерт у галузі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аналізу даних, допомагає клієнтам обрати оптимальне рішення та реалізувати його з максимальною ефективністю.</a:t>
            </a:r>
          </a:p>
        </p:txBody>
      </p:sp>
    </p:spTree>
    <p:extLst>
      <p:ext uri="{BB962C8B-B14F-4D97-AF65-F5344CB8AC3E}">
        <p14:creationId xmlns:p14="http://schemas.microsoft.com/office/powerpoint/2010/main" val="238867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ACE31-FEC4-413E-9631-D108CD69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32" y="187799"/>
            <a:ext cx="8913668" cy="1074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07A81-16F7-49BD-91F2-34D22165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91015"/>
            <a:ext cx="10732655" cy="5479186"/>
          </a:xfrm>
          <a:prstGeom prst="rect">
            <a:avLst/>
          </a:prstGeom>
        </p:spPr>
      </p:pic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37DDD098-F340-4CCA-BB62-7790B5D9FF6E}"/>
              </a:ext>
            </a:extLst>
          </p:cNvPr>
          <p:cNvCxnSpPr/>
          <p:nvPr/>
        </p:nvCxnSpPr>
        <p:spPr>
          <a:xfrm flipH="1">
            <a:off x="4618182" y="397164"/>
            <a:ext cx="600363" cy="4535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6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67A8F-337B-49B0-97E0-9656F11B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0"/>
            <a:ext cx="11591635" cy="6858000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FD6AEBB6-F262-493C-B082-015D375DE9B0}"/>
              </a:ext>
            </a:extLst>
          </p:cNvPr>
          <p:cNvCxnSpPr/>
          <p:nvPr/>
        </p:nvCxnSpPr>
        <p:spPr>
          <a:xfrm>
            <a:off x="7546109" y="6742545"/>
            <a:ext cx="2937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D343-9F3D-4FE1-BA8C-B70541BDB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315913"/>
          </a:xfrm>
        </p:spPr>
        <p:txBody>
          <a:bodyPr>
            <a:noAutofit/>
          </a:bodyPr>
          <a:lstStyle/>
          <a:p>
            <a:r>
              <a:rPr lang="uk-UA" sz="2400" dirty="0"/>
              <a:t>Після «завантажити дані»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55747-AB61-4347-A714-B255D6C5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2" y="681038"/>
            <a:ext cx="11841018" cy="60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625C7-BDDD-4DA2-A142-657EFD51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29"/>
            <a:ext cx="12192000" cy="5964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B1778-E6AE-4C57-B925-043AA52D62D4}"/>
              </a:ext>
            </a:extLst>
          </p:cNvPr>
          <p:cNvSpPr txBox="1"/>
          <p:nvPr/>
        </p:nvSpPr>
        <p:spPr>
          <a:xfrm>
            <a:off x="323273" y="73891"/>
            <a:ext cx="577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211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19F3C-EC93-4FC5-BB0C-001458F2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213081"/>
            <a:ext cx="11619345" cy="3577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A5F62-EC87-4959-BA91-EE1E58DB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3" y="2413000"/>
            <a:ext cx="7018628" cy="3215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BE85CF-44D7-4BB9-BB0A-C8095ACD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57" y="3630622"/>
            <a:ext cx="1894133" cy="1587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FAC856-85DD-474D-9DAB-FE1470C4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85" y="4520799"/>
            <a:ext cx="7125317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31EAB-229C-4687-9E39-6BDB1716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618"/>
            <a:ext cx="12192000" cy="5962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45B6E-863F-446E-B9F3-9B8810CD8C92}"/>
              </a:ext>
            </a:extLst>
          </p:cNvPr>
          <p:cNvSpPr txBox="1"/>
          <p:nvPr/>
        </p:nvSpPr>
        <p:spPr>
          <a:xfrm>
            <a:off x="138545" y="277091"/>
            <a:ext cx="73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046417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6B40388-C594-4274-B1FA-552A54C9E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000"/>
            <a:ext cx="4334164" cy="5160963"/>
          </a:xfrm>
        </p:spPr>
        <p:txBody>
          <a:bodyPr/>
          <a:lstStyle/>
          <a:p>
            <a:r>
              <a:rPr lang="uk-UA" dirty="0"/>
              <a:t>Вилучаємо «Навігація»</a:t>
            </a:r>
          </a:p>
          <a:p>
            <a:r>
              <a:rPr lang="uk-UA" dirty="0"/>
              <a:t>Відкриваємо «Джерело/ параметри»</a:t>
            </a:r>
          </a:p>
          <a:p>
            <a:r>
              <a:rPr lang="uk-UA" dirty="0"/>
              <a:t>В списку «Відкрити файл як» вибрати «Текстовий файл»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85C0011-12C3-4FCB-B999-E38298E81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4800" y="1016000"/>
            <a:ext cx="6511636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1EA0F-63F9-4EE7-8B18-9EE3DC56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31618"/>
            <a:ext cx="11859492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B9FB70-B267-475F-B523-6DC524AE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307109"/>
            <a:ext cx="11711709" cy="624378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автоматизований збір та структурування даних (текст, ціни, зображення) 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вебсторінок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задачі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сайтів: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цін та конкурентів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Автоматичне відстеження зміни цін, наявності товарів та акцій на сайтах конкурентів.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 інтернет-магазинів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Збір описів, характеристик та фотографій товарів з сайтів постачальників для швидкого створення власного каталогу.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SEO-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та збір семантичного ядра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ключових слів,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метатегів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заголовків,  для оптимізації.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контактних даних: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Автоматичний пошук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адрес, номерів телефонів та інших контактів для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лідогенерації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відгуків та репутації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Збір коментарів, відгуків та оцінок про товари чи компанії з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соцмереж.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Агрегація даних: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оголошень, новин або спортивної статистики з різних джерел в одну базу даних.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 аудит сайту (</a:t>
            </a:r>
            <a:r>
              <a:rPr lang="uk-UA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самопарсинг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Пошук битих посилань, дубльованого контенту або неіснуючих сторінок на власному сайті.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 контенту (міграція):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Автоматизоване перенесення даних при зміні домену або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8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18B98-6543-4776-B995-B7754F9D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7" y="334818"/>
            <a:ext cx="11425383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6B3D0-8CA5-4D35-AECD-0A47002F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7" y="906561"/>
            <a:ext cx="10440305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F4EB9B-C6DE-4370-8951-8D127F31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33" y="2047533"/>
            <a:ext cx="9015241" cy="3871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9EBCF-BE3C-47F4-9B86-E52FEE5E484A}"/>
              </a:ext>
            </a:extLst>
          </p:cNvPr>
          <p:cNvSpPr txBox="1"/>
          <p:nvPr/>
        </p:nvSpPr>
        <p:spPr>
          <a:xfrm>
            <a:off x="1745673" y="378691"/>
            <a:ext cx="60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Вилучаємо зайву інформацію</a:t>
            </a:r>
          </a:p>
        </p:txBody>
      </p:sp>
    </p:spTree>
    <p:extLst>
      <p:ext uri="{BB962C8B-B14F-4D97-AF65-F5344CB8AC3E}">
        <p14:creationId xmlns:p14="http://schemas.microsoft.com/office/powerpoint/2010/main" val="249952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D5A68D-0F85-4653-B10E-66AD7FEF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708051"/>
            <a:ext cx="11563927" cy="5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6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A30E88-FADC-45F9-AE20-95966A5D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3" y="1146513"/>
            <a:ext cx="11275454" cy="5396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1C5FC-D2B1-4942-A7B1-4F7896DE95A7}"/>
              </a:ext>
            </a:extLst>
          </p:cNvPr>
          <p:cNvSpPr txBox="1"/>
          <p:nvPr/>
        </p:nvSpPr>
        <p:spPr>
          <a:xfrm>
            <a:off x="5763491" y="239422"/>
            <a:ext cx="508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Встановлюємо потрібні формати (число, текст …)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EEFFA606-1101-4296-A8B4-E8C47A87A893}"/>
              </a:ext>
            </a:extLst>
          </p:cNvPr>
          <p:cNvCxnSpPr/>
          <p:nvPr/>
        </p:nvCxnSpPr>
        <p:spPr>
          <a:xfrm flipH="1">
            <a:off x="6918036" y="664896"/>
            <a:ext cx="997528" cy="2022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E7962F24-A359-43E3-B9FA-FF442D0DE67F}"/>
              </a:ext>
            </a:extLst>
          </p:cNvPr>
          <p:cNvCxnSpPr/>
          <p:nvPr/>
        </p:nvCxnSpPr>
        <p:spPr>
          <a:xfrm flipH="1">
            <a:off x="4165600" y="721039"/>
            <a:ext cx="3519055" cy="1874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361A11F-C2E9-4634-A22C-50A5718D5498}"/>
              </a:ext>
            </a:extLst>
          </p:cNvPr>
          <p:cNvCxnSpPr/>
          <p:nvPr/>
        </p:nvCxnSpPr>
        <p:spPr>
          <a:xfrm flipH="1">
            <a:off x="905164" y="608754"/>
            <a:ext cx="6012872" cy="1995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3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8545E-E5A3-46CC-AA7B-A0018C2F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421592"/>
            <a:ext cx="11656292" cy="6014815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66785173-7016-452F-BBD7-B32D4E1EC2EE}"/>
              </a:ext>
            </a:extLst>
          </p:cNvPr>
          <p:cNvCxnSpPr/>
          <p:nvPr/>
        </p:nvCxnSpPr>
        <p:spPr>
          <a:xfrm>
            <a:off x="434109" y="1699492"/>
            <a:ext cx="665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3645E-09E8-433A-BBE1-F1FB6ECB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637028"/>
            <a:ext cx="11342256" cy="5861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E0636-0B88-4192-A541-480A5CCB44BA}"/>
              </a:ext>
            </a:extLst>
          </p:cNvPr>
          <p:cNvSpPr txBox="1"/>
          <p:nvPr/>
        </p:nvSpPr>
        <p:spPr>
          <a:xfrm>
            <a:off x="480291" y="166255"/>
            <a:ext cx="9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Редагуємо засобами </a:t>
            </a:r>
            <a:r>
              <a:rPr lang="en-US" dirty="0"/>
              <a:t>MS Excel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04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91C50D-EC82-478E-9632-0EEF309D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1" y="712234"/>
            <a:ext cx="11049958" cy="54335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A27EB-B834-4CA2-AF49-CD8E4E95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790" y="1224623"/>
            <a:ext cx="8954276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757F71-6B3B-42E6-A894-9A0146B0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роботи </a:t>
            </a:r>
            <a:r>
              <a:rPr lang="uk-UA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парсерів</a:t>
            </a:r>
            <a:endParaRPr lang="uk-UA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складається з кількох етапів: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Відправка запиту до веб-сервера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коду сторінки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структури документа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потрібних даних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та зберігання інформації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різноманітні технології, від простих регулярних виразів до складних алгоритмів машинного навчання, щоб ефективно обробляти навіть найскладніші веб-сторінки.</a:t>
            </a:r>
          </a:p>
        </p:txBody>
      </p:sp>
    </p:spTree>
    <p:extLst>
      <p:ext uri="{BB962C8B-B14F-4D97-AF65-F5344CB8AC3E}">
        <p14:creationId xmlns:p14="http://schemas.microsoft.com/office/powerpoint/2010/main" val="174758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B9FDAA-F31E-475F-9462-58D3F9917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127"/>
            <a:ext cx="10515600" cy="5837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формату 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для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7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DDC39B-9343-4443-AFD1-A689EC00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455"/>
            <a:ext cx="10515600" cy="58075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для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для браузера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Веб-додатки використовують для простих завдань. Такі розширення є в кожному браузері. Вони зручні для аналізу маленького обсягу даних (до кількох сторінок).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Scraper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інструмент використовують для вилучення даних з таблиць або інформації зі сторінки у форматах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XLS, CSV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TSV.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Платний доступ додає нові функції, наприклад,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анонімні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безкоштовно при перегляді до 500 сторінок.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Scraper.AI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призначене для імпорту даних із сайтів. Є можливість натиснути на елемент сторінки і вибрати всі елементи такого типу на сайті.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Scraper.AI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функція регулярного моніторингу змін на веб-сторінці. Зібрана інформація експортується у формати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JSON, CSV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XLSX.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безкоштовно перші 3 місяці, пакети — від $49 до $249 на місяць.</a:t>
            </a:r>
          </a:p>
        </p:txBody>
      </p:sp>
    </p:spTree>
    <p:extLst>
      <p:ext uri="{BB962C8B-B14F-4D97-AF65-F5344CB8AC3E}">
        <p14:creationId xmlns:p14="http://schemas.microsoft.com/office/powerpoint/2010/main" val="416353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33BA54-FAA1-45E2-A1F4-657F84B8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3" y="228599"/>
            <a:ext cx="11397673" cy="64585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 сервіси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з розширеннями, у цих програм більше функцій. Робота проходить у «хмарі» через веб-інтерфейс або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комп’ютері зберігаються тільки результати.</a:t>
            </a:r>
          </a:p>
          <a:p>
            <a:pPr marL="0" indent="0" algn="just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Scraper API 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сервіс застосовують для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сайтів з високим ступенем захисту. Його використання потребує навичок програмування. Програма самостійно повторює неуспішні запити і обробляє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капчу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Також додаток може візуалізувати елементи, які вимагають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рендеринга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Scraper API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з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Ruby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PHP. 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1 тис. безкоштовних запитів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пакети від $29 до $249 на місяць.</a:t>
            </a:r>
          </a:p>
          <a:p>
            <a:pPr marL="0" indent="0" algn="just">
              <a:buNone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Diffbot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використовує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 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vision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працює з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може автоматично визначити тип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Diffbot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мережу і зберігає результати. Компанія створює найбільший граф знань — вона з'єднує факти про створені продукти, новинні події, результати звітів. Дізнатися більше про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Diffbot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тут.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безкоштовно перші 14 днів, пакети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— $299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$899 на місяць.</a:t>
            </a:r>
          </a:p>
          <a:p>
            <a:pPr marL="0" indent="0" algn="just">
              <a:buNone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Десктопні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десктоп-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працюють з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macOS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можна запустити з віртуальних машин. Є й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кросплатформені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Десктопні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бути ефективнішими за хмарні. Мінус у тому, що вони використовують операційну потужність комп’ютера.</a:t>
            </a:r>
          </a:p>
          <a:p>
            <a:pPr marL="0" indent="0" algn="just">
              <a:buNone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ParseHub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дозволяє інтегрувати і візуалізувати зібрані дані за допомогою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графічний інтерфейс обробки даних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point-and-click.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ParseHub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функція запланованого збору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датасета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встановлений інтервал часу. Сервіс працює з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Windows, Mac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 у хмарній 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десктопній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версії.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безкоштовно при обробці до 200 сторінок, пакети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— $149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$499 на місяць.</a:t>
            </a:r>
          </a:p>
        </p:txBody>
      </p:sp>
    </p:spTree>
    <p:extLst>
      <p:ext uri="{BB962C8B-B14F-4D97-AF65-F5344CB8AC3E}">
        <p14:creationId xmlns:p14="http://schemas.microsoft.com/office/powerpoint/2010/main" val="101734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490C1B-AF7E-4366-A302-BD1BE4E60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873"/>
            <a:ext cx="10515600" cy="61144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 для створення власного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парсера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Jaunt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на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використовують для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автоматизації запитів у форматі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JSON.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формат обміну даними у веб-додатках, наприклад, для надсилання інформації з сервера клієнту і відображення на сайті.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Jaunt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як браузер без графічного інтерфейсу, що прискорює його. 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Jaunt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 вибіркові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 і відповіді, а ще є доступ 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безкоштовно.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Scrapy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для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відкритим кодом. Фреймворк використовують для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Особливість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Scrapy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запитів в асинхронному порядку: можна задавати команду не чекаючи завершення попереднього. Також наступні запити будуть виконуватися, навіть якщо в обробці одного з них виникла помилка.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бібліотеці можна встановити паузу між запитами, а також регулювати кількість запитів з одного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домену.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безкоштовно.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 Soup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Теж бібліотека на мові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більш проста. Зазвичай фреймворк використовують для даних з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документів. Щоб відкривати посилання і зберігати зібрані результати, до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 Soup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підключити додаткові бібліотеки.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Вартість: безкоштовно.</a:t>
            </a:r>
          </a:p>
        </p:txBody>
      </p:sp>
    </p:spTree>
    <p:extLst>
      <p:ext uri="{BB962C8B-B14F-4D97-AF65-F5344CB8AC3E}">
        <p14:creationId xmlns:p14="http://schemas.microsoft.com/office/powerpoint/2010/main" val="168282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ED4DC9-B895-4D42-8EF4-C650F0DE1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624378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потім використовувати можна тільки ті дані, які не захищені авторським правом або містяться у відкритих джерелах. Іноді власники сайтів встановлюють захист — за велику навантаження на сервери потрібно платити, а надто інтенсивний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викликати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захисту: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Тимчасова затримка між запитами (обмежує доступ до інформації для програми-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Захист від роботів (встановлення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підтвердження реєстрації).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Обмеження прав доступу.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Блокування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адрес.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Honeypot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порожні файли або емулятори сервера, які використовують для виявлення зломщиків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43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BCD439-6125-4697-BF9C-6D06AE1B9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272"/>
            <a:ext cx="10515600" cy="60775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обійти захист?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проблема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парсера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що сайт бачить ознаки нетипової поведінки і блокує доступ. Користувачі не відкривають тисячі сторінок за хвилини. Тому завдання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парсера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видати себе за звичайного користувача. Один з етапів — використання емуляторів користувацьких інструментів. Вони надсилають серверу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HTTP-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 із заголовком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Agent,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таким самим, як у звичайного користувача.</a:t>
            </a: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 спосіб захисту — вбудований фрагмент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JavaScript.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фрагмента з браузера відбудеться успішно, але при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 буде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нечитаємим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Платформа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node.js,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дозволяє запускати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браузером, вирішує проблему.</a:t>
            </a: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один варіант — використовувати «безголовий» браузер. Це програма, яка копіює функції звичайного браузера, але не має графічного інтерфейсу. Вона використовує програмне управління і може працювати у фоновому режимі. </a:t>
            </a: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великій кількості запитів з однієї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 сайт може вимагати верифікацію за допомогою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капчі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Деякі з них можна розшифрувати оптичним розпізнаванням символів, але краще змінювати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IP.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використовують проксі-сервери, які запитують інформацію з різних адрес.</a:t>
            </a: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XPath —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запитів для доступу до частин документа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використовують для пошуку елементів з певним атрибутом. З її допомогою реалізують навігацію в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(Document Object Model) —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програмному інтерфейсі, який містить інформацію про структуру сайту,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XML-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документів.</a:t>
            </a:r>
            <a:b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01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1458</Words>
  <Application>Microsoft Office PowerPoint</Application>
  <PresentationFormat>Широкий екран</PresentationFormat>
  <Paragraphs>121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Парсинг сайтів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Типові помилки при парсингу та як їх уникнути </vt:lpstr>
      <vt:lpstr>Презентація PowerPoint</vt:lpstr>
      <vt:lpstr>Презентація PowerPoint</vt:lpstr>
      <vt:lpstr>Презентація PowerPoint</vt:lpstr>
      <vt:lpstr>Після «завантажити дані»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Парсинг сайтів засобами MS Excel</dc:title>
  <dc:creator>Оксана</dc:creator>
  <cp:lastModifiedBy>Oksana Okunkova</cp:lastModifiedBy>
  <cp:revision>24</cp:revision>
  <dcterms:created xsi:type="dcterms:W3CDTF">2023-09-25T13:49:11Z</dcterms:created>
  <dcterms:modified xsi:type="dcterms:W3CDTF">2026-03-03T07:41:59Z</dcterms:modified>
</cp:coreProperties>
</file>