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6"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7"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2EA1B73D-0145-4D06-8BF1-5A99A87F2E48}" type="datetimeFigureOut">
              <a:rPr lang="uk-UA" smtClean="0"/>
              <a:t>27.10.2021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2981134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EA1B73D-0145-4D06-8BF1-5A99A87F2E48}" type="datetimeFigureOut">
              <a:rPr lang="uk-UA" smtClean="0"/>
              <a:t>27.10.2021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2214445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EA1B73D-0145-4D06-8BF1-5A99A87F2E48}" type="datetimeFigureOut">
              <a:rPr lang="uk-UA" smtClean="0"/>
              <a:t>27.10.2021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E1E632E-0CA5-4E48-A0AB-CF63F079017A}"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06151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EA1B73D-0145-4D06-8BF1-5A99A87F2E48}" type="datetimeFigureOut">
              <a:rPr lang="uk-UA" smtClean="0"/>
              <a:t>27.10.2021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4234579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EA1B73D-0145-4D06-8BF1-5A99A87F2E48}" type="datetimeFigureOut">
              <a:rPr lang="uk-UA" smtClean="0"/>
              <a:t>27.10.2021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E1E632E-0CA5-4E48-A0AB-CF63F079017A}"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86489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EA1B73D-0145-4D06-8BF1-5A99A87F2E48}" type="datetimeFigureOut">
              <a:rPr lang="uk-UA" smtClean="0"/>
              <a:t>27.10.2021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16496667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2EA1B73D-0145-4D06-8BF1-5A99A87F2E48}" type="datetimeFigureOut">
              <a:rPr lang="uk-UA" smtClean="0"/>
              <a:t>27.10.2021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10407130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2EA1B73D-0145-4D06-8BF1-5A99A87F2E48}" type="datetimeFigureOut">
              <a:rPr lang="uk-UA" smtClean="0"/>
              <a:t>27.10.2021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3446544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2EA1B73D-0145-4D06-8BF1-5A99A87F2E48}" type="datetimeFigureOut">
              <a:rPr lang="uk-UA" smtClean="0"/>
              <a:t>27.10.2021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1437278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EA1B73D-0145-4D06-8BF1-5A99A87F2E48}" type="datetimeFigureOut">
              <a:rPr lang="uk-UA" smtClean="0"/>
              <a:t>27.10.2021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254166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2EA1B73D-0145-4D06-8BF1-5A99A87F2E48}" type="datetimeFigureOut">
              <a:rPr lang="uk-UA" smtClean="0"/>
              <a:t>27.10.2021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312966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2EA1B73D-0145-4D06-8BF1-5A99A87F2E48}" type="datetimeFigureOut">
              <a:rPr lang="uk-UA" smtClean="0"/>
              <a:t>27.10.2021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176994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2EA1B73D-0145-4D06-8BF1-5A99A87F2E48}" type="datetimeFigureOut">
              <a:rPr lang="uk-UA" smtClean="0"/>
              <a:t>27.10.2021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1500924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A1B73D-0145-4D06-8BF1-5A99A87F2E48}" type="datetimeFigureOut">
              <a:rPr lang="uk-UA" smtClean="0"/>
              <a:t>27.10.2021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2249761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2EA1B73D-0145-4D06-8BF1-5A99A87F2E48}" type="datetimeFigureOut">
              <a:rPr lang="uk-UA" smtClean="0"/>
              <a:t>27.10.2021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177975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2EA1B73D-0145-4D06-8BF1-5A99A87F2E48}" type="datetimeFigureOut">
              <a:rPr lang="uk-UA" smtClean="0"/>
              <a:t>27.10.2021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E1E632E-0CA5-4E48-A0AB-CF63F079017A}" type="slidenum">
              <a:rPr lang="uk-UA" smtClean="0"/>
              <a:t>‹#›</a:t>
            </a:fld>
            <a:endParaRPr lang="uk-UA"/>
          </a:p>
        </p:txBody>
      </p:sp>
    </p:spTree>
    <p:extLst>
      <p:ext uri="{BB962C8B-B14F-4D97-AF65-F5344CB8AC3E}">
        <p14:creationId xmlns:p14="http://schemas.microsoft.com/office/powerpoint/2010/main" val="3527376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EA1B73D-0145-4D06-8BF1-5A99A87F2E48}" type="datetimeFigureOut">
              <a:rPr lang="uk-UA" smtClean="0"/>
              <a:t>27.10.2021</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AE1E632E-0CA5-4E48-A0AB-CF63F079017A}" type="slidenum">
              <a:rPr lang="uk-UA" smtClean="0"/>
              <a:t>‹#›</a:t>
            </a:fld>
            <a:endParaRPr lang="uk-UA"/>
          </a:p>
        </p:txBody>
      </p:sp>
    </p:spTree>
    <p:extLst>
      <p:ext uri="{BB962C8B-B14F-4D97-AF65-F5344CB8AC3E}">
        <p14:creationId xmlns:p14="http://schemas.microsoft.com/office/powerpoint/2010/main" val="179663676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F66408-6FC6-4656-97CE-1A5DBB07838F}"/>
              </a:ext>
            </a:extLst>
          </p:cNvPr>
          <p:cNvSpPr>
            <a:spLocks noGrp="1"/>
          </p:cNvSpPr>
          <p:nvPr>
            <p:ph type="ctrTitle"/>
          </p:nvPr>
        </p:nvSpPr>
        <p:spPr/>
        <p:txBody>
          <a:bodyPr/>
          <a:lstStyle/>
          <a:p>
            <a:r>
              <a:rPr lang="uk-UA" dirty="0"/>
              <a:t>Економічний аналіз у контролінгу</a:t>
            </a:r>
          </a:p>
        </p:txBody>
      </p:sp>
      <p:sp>
        <p:nvSpPr>
          <p:cNvPr id="3" name="Підзаголовок 2">
            <a:extLst>
              <a:ext uri="{FF2B5EF4-FFF2-40B4-BE49-F238E27FC236}">
                <a16:creationId xmlns:a16="http://schemas.microsoft.com/office/drawing/2014/main" id="{3919E739-B3FE-4667-865D-A9BB4DDCCDBC}"/>
              </a:ext>
            </a:extLst>
          </p:cNvPr>
          <p:cNvSpPr>
            <a:spLocks noGrp="1"/>
          </p:cNvSpPr>
          <p:nvPr>
            <p:ph type="subTitle" idx="1"/>
          </p:nvPr>
        </p:nvSpPr>
        <p:spPr/>
        <p:txBody>
          <a:bodyPr/>
          <a:lstStyle/>
          <a:p>
            <a:r>
              <a:rPr lang="uk-UA" dirty="0"/>
              <a:t>Лекція з навчальної дисципліни «Контролінг»</a:t>
            </a:r>
          </a:p>
        </p:txBody>
      </p:sp>
    </p:spTree>
    <p:extLst>
      <p:ext uri="{BB962C8B-B14F-4D97-AF65-F5344CB8AC3E}">
        <p14:creationId xmlns:p14="http://schemas.microsoft.com/office/powerpoint/2010/main" val="1942049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3CD4B88-23A6-43CB-AB9A-255E55030040}"/>
              </a:ext>
            </a:extLst>
          </p:cNvPr>
          <p:cNvSpPr txBox="1"/>
          <p:nvPr/>
        </p:nvSpPr>
        <p:spPr>
          <a:xfrm>
            <a:off x="829056" y="889843"/>
            <a:ext cx="10290048" cy="5355312"/>
          </a:xfrm>
          <a:prstGeom prst="rect">
            <a:avLst/>
          </a:prstGeom>
          <a:noFill/>
        </p:spPr>
        <p:txBody>
          <a:bodyPr wrap="square">
            <a:spAutoFit/>
          </a:bodyPr>
          <a:lstStyle/>
          <a:p>
            <a:pPr algn="ctr"/>
            <a:r>
              <a:rPr lang="uk-UA" dirty="0"/>
              <a:t>КЛАСИФІКАЦІЯ ПОКАЗНИКІВ</a:t>
            </a:r>
          </a:p>
          <a:p>
            <a:r>
              <a:rPr lang="uk-UA" dirty="0"/>
              <a:t>1.	За змістом розрізняють кількісні та якісні показники. Зміна кількісних показників обов’язково призводить до зміни якісних, і навпаки. Це дозволяє використовувати їх у комплексі.</a:t>
            </a:r>
          </a:p>
          <a:p>
            <a:r>
              <a:rPr lang="uk-UA" dirty="0"/>
              <a:t>2.	За специфікою проведення аналізу відокремлюють загальні показники, що використовуються для характеристики загальних  результатів роботи, та специфічні показники, які дають часткову характеристику про окремі явища виробничо-господарською діяльності.</a:t>
            </a:r>
          </a:p>
          <a:p>
            <a:r>
              <a:rPr lang="uk-UA" dirty="0"/>
              <a:t>3.	За ступенем синтезу показники можуть буми окремі (відображають окремі сторони, елементи явищ, процесів), узагальнюючі (використовуються для загальної характеристики складних економічних явищ) та допоміжні (непрямі) призначені для більш повної характеристики об’єкту дослідження.</a:t>
            </a:r>
          </a:p>
          <a:p>
            <a:r>
              <a:rPr lang="uk-UA" dirty="0"/>
              <a:t>4.	За методами вираження розрізняють абсолютні (натуральні, вартісні) показники, а також їх відносні характеристики, що відображають співвідношення двох абсолютних показників та визначаються у відсотках, коефіцієнтах, індексах.</a:t>
            </a:r>
          </a:p>
          <a:p>
            <a:r>
              <a:rPr lang="uk-UA" dirty="0"/>
              <a:t>5.	За причинно-наслідковими зв’язками показники поділяють на факторні, які визначають поведінку результативного показника і виступають у ролі причини зміни його величини та результативні, коли показник розглядається як результат впливу причин і виступає у ролі об’єкта.</a:t>
            </a:r>
          </a:p>
        </p:txBody>
      </p:sp>
    </p:spTree>
    <p:extLst>
      <p:ext uri="{BB962C8B-B14F-4D97-AF65-F5344CB8AC3E}">
        <p14:creationId xmlns:p14="http://schemas.microsoft.com/office/powerpoint/2010/main" val="368597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1C52A3-8DF1-42AC-88F3-AF7A3AFFB239}"/>
              </a:ext>
            </a:extLst>
          </p:cNvPr>
          <p:cNvSpPr txBox="1"/>
          <p:nvPr/>
        </p:nvSpPr>
        <p:spPr>
          <a:xfrm>
            <a:off x="999744" y="1186470"/>
            <a:ext cx="8973312" cy="4247317"/>
          </a:xfrm>
          <a:prstGeom prst="rect">
            <a:avLst/>
          </a:prstGeom>
          <a:noFill/>
        </p:spPr>
        <p:txBody>
          <a:bodyPr wrap="square">
            <a:spAutoFit/>
          </a:bodyPr>
          <a:lstStyle/>
          <a:p>
            <a:r>
              <a:rPr lang="uk-UA" dirty="0"/>
              <a:t>При формуванні системи показників оперативного аналізу в системі контролінгу повинні дотримуватися наступні вимоги:</a:t>
            </a:r>
          </a:p>
          <a:p>
            <a:endParaRPr lang="uk-UA" dirty="0"/>
          </a:p>
          <a:p>
            <a:r>
              <a:rPr lang="uk-UA" dirty="0"/>
              <a:t>1)	у систему повинні входити кілька окремих показників та один узагальнюючий, що </a:t>
            </a:r>
            <a:r>
              <a:rPr lang="uk-UA" dirty="0" err="1"/>
              <a:t>агрегує</a:t>
            </a:r>
            <a:r>
              <a:rPr lang="uk-UA" dirty="0"/>
              <a:t> окремі показники та забезпечує єдність системи;</a:t>
            </a:r>
          </a:p>
          <a:p>
            <a:endParaRPr lang="uk-UA" dirty="0"/>
          </a:p>
          <a:p>
            <a:r>
              <a:rPr lang="uk-UA" dirty="0"/>
              <a:t>2)	системі повинна бути властива інтегрованість, що дозволяє застосувати її при програмно-цільовому управлінні економікою;</a:t>
            </a:r>
          </a:p>
          <a:p>
            <a:endParaRPr lang="uk-UA" dirty="0"/>
          </a:p>
          <a:p>
            <a:r>
              <a:rPr lang="uk-UA" dirty="0"/>
              <a:t>3)	необхідна достатня кількість показників для оцінки окремих аспектів роботи підприємства;</a:t>
            </a:r>
          </a:p>
          <a:p>
            <a:endParaRPr lang="uk-UA" dirty="0"/>
          </a:p>
          <a:p>
            <a:r>
              <a:rPr lang="uk-UA" dirty="0"/>
              <a:t>4)	усі показники повинні бути адекватними, тобто відображати реальні процеси і явища, а також динамічними та забезпечувати однозначне розуміння явищ і процесів, що вивчаються.</a:t>
            </a:r>
          </a:p>
        </p:txBody>
      </p:sp>
    </p:spTree>
    <p:extLst>
      <p:ext uri="{BB962C8B-B14F-4D97-AF65-F5344CB8AC3E}">
        <p14:creationId xmlns:p14="http://schemas.microsoft.com/office/powerpoint/2010/main" val="2045030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B6948F-0ED6-4A71-808F-22BEA9EC1DA2}"/>
              </a:ext>
            </a:extLst>
          </p:cNvPr>
          <p:cNvSpPr txBox="1"/>
          <p:nvPr/>
        </p:nvSpPr>
        <p:spPr>
          <a:xfrm>
            <a:off x="1085088" y="1749243"/>
            <a:ext cx="8461248" cy="3416320"/>
          </a:xfrm>
          <a:prstGeom prst="rect">
            <a:avLst/>
          </a:prstGeom>
          <a:noFill/>
        </p:spPr>
        <p:txBody>
          <a:bodyPr wrap="square">
            <a:spAutoFit/>
          </a:bodyPr>
          <a:lstStyle/>
          <a:p>
            <a:r>
              <a:rPr lang="uk-UA" dirty="0"/>
              <a:t>	Найважливішими аспектами обліку витрат за центрами відповідальності є встановлення нормативних витрат і оцінка результатів шляхом порівняння фактичних витрат із нормативними. Різниця між фактичними і нормативними витратами називається відхиленням. Відхилення розраховують окремо по кожному центру відповідальності.</a:t>
            </a:r>
          </a:p>
          <a:p>
            <a:endParaRPr lang="uk-UA" dirty="0"/>
          </a:p>
          <a:p>
            <a:r>
              <a:rPr lang="uk-UA" dirty="0"/>
              <a:t>	Аналіз відхилень – основний інструмент оцінки діяльності центрів відповідальності. </a:t>
            </a:r>
            <a:r>
              <a:rPr lang="ru-RU" dirty="0" err="1"/>
              <a:t>Поточний</a:t>
            </a:r>
            <a:r>
              <a:rPr lang="ru-RU" dirty="0"/>
              <a:t> контроль і </a:t>
            </a:r>
            <a:r>
              <a:rPr lang="ru-RU" dirty="0" err="1"/>
              <a:t>аналіз</a:t>
            </a:r>
            <a:r>
              <a:rPr lang="ru-RU" dirty="0"/>
              <a:t> </a:t>
            </a:r>
            <a:r>
              <a:rPr lang="ru-RU" dirty="0" err="1"/>
              <a:t>відхилень</a:t>
            </a:r>
            <a:r>
              <a:rPr lang="ru-RU" dirty="0"/>
              <a:t> </a:t>
            </a:r>
            <a:r>
              <a:rPr lang="ru-RU" dirty="0" err="1"/>
              <a:t>дозволяють</a:t>
            </a:r>
            <a:r>
              <a:rPr lang="ru-RU" dirty="0"/>
              <a:t> </a:t>
            </a:r>
            <a:r>
              <a:rPr lang="ru-RU" dirty="0" err="1"/>
              <a:t>своєчасно</a:t>
            </a:r>
            <a:r>
              <a:rPr lang="ru-RU" dirty="0"/>
              <a:t> </a:t>
            </a:r>
            <a:r>
              <a:rPr lang="ru-RU" dirty="0" err="1"/>
              <a:t>переналаштовувати</a:t>
            </a:r>
            <a:r>
              <a:rPr lang="ru-RU" dirty="0"/>
              <a:t> систему </a:t>
            </a:r>
            <a:r>
              <a:rPr lang="ru-RU" dirty="0" err="1"/>
              <a:t>управління</a:t>
            </a:r>
            <a:r>
              <a:rPr lang="ru-RU" dirty="0"/>
              <a:t> </a:t>
            </a:r>
            <a:r>
              <a:rPr lang="ru-RU" dirty="0" err="1"/>
              <a:t>виробництвом</a:t>
            </a:r>
            <a:r>
              <a:rPr lang="ru-RU" dirty="0"/>
              <a:t> та </a:t>
            </a:r>
            <a:r>
              <a:rPr lang="ru-RU" dirty="0" err="1"/>
              <a:t>невиробничою</a:t>
            </a:r>
            <a:r>
              <a:rPr lang="ru-RU" dirty="0"/>
              <a:t> сферою. Менеджер </a:t>
            </a:r>
            <a:r>
              <a:rPr lang="ru-RU" dirty="0" err="1"/>
              <a:t>має</a:t>
            </a:r>
            <a:r>
              <a:rPr lang="ru-RU" dirty="0"/>
              <a:t> </a:t>
            </a:r>
            <a:r>
              <a:rPr lang="ru-RU" dirty="0" err="1"/>
              <a:t>можливість</a:t>
            </a:r>
            <a:r>
              <a:rPr lang="ru-RU" dirty="0"/>
              <a:t> у будь-</a:t>
            </a:r>
            <a:r>
              <a:rPr lang="ru-RU" dirty="0" err="1"/>
              <a:t>який</a:t>
            </a:r>
            <a:r>
              <a:rPr lang="ru-RU" dirty="0"/>
              <a:t> момент </a:t>
            </a:r>
            <a:r>
              <a:rPr lang="ru-RU" dirty="0" err="1"/>
              <a:t>впливати</a:t>
            </a:r>
            <a:r>
              <a:rPr lang="ru-RU" dirty="0"/>
              <a:t> на </a:t>
            </a:r>
            <a:r>
              <a:rPr lang="ru-RU" dirty="0" err="1"/>
              <a:t>процеси</a:t>
            </a:r>
            <a:r>
              <a:rPr lang="ru-RU" dirty="0"/>
              <a:t>, не </a:t>
            </a:r>
            <a:r>
              <a:rPr lang="ru-RU" dirty="0" err="1"/>
              <a:t>чекаючи</a:t>
            </a:r>
            <a:r>
              <a:rPr lang="ru-RU" dirty="0"/>
              <a:t> </a:t>
            </a:r>
            <a:r>
              <a:rPr lang="ru-RU" dirty="0" err="1"/>
              <a:t>закінчення</a:t>
            </a:r>
            <a:r>
              <a:rPr lang="ru-RU" dirty="0"/>
              <a:t> </a:t>
            </a:r>
            <a:r>
              <a:rPr lang="ru-RU" dirty="0" err="1"/>
              <a:t>періоду</a:t>
            </a:r>
            <a:r>
              <a:rPr lang="ru-RU" dirty="0"/>
              <a:t>, на </a:t>
            </a:r>
            <a:r>
              <a:rPr lang="ru-RU" dirty="0" err="1"/>
              <a:t>який</a:t>
            </a:r>
            <a:r>
              <a:rPr lang="ru-RU" dirty="0"/>
              <a:t> </a:t>
            </a:r>
            <a:r>
              <a:rPr lang="ru-RU" dirty="0" err="1"/>
              <a:t>були</a:t>
            </a:r>
            <a:r>
              <a:rPr lang="ru-RU" dirty="0"/>
              <a:t> </a:t>
            </a:r>
            <a:r>
              <a:rPr lang="ru-RU" dirty="0" err="1"/>
              <a:t>встановлені</a:t>
            </a:r>
            <a:r>
              <a:rPr lang="ru-RU" dirty="0"/>
              <a:t> </a:t>
            </a:r>
            <a:r>
              <a:rPr lang="ru-RU" dirty="0" err="1"/>
              <a:t>цілі</a:t>
            </a:r>
            <a:r>
              <a:rPr lang="ru-RU" dirty="0"/>
              <a:t> та </a:t>
            </a:r>
            <a:r>
              <a:rPr lang="ru-RU" dirty="0" err="1"/>
              <a:t>критерії</a:t>
            </a:r>
            <a:r>
              <a:rPr lang="ru-RU" dirty="0"/>
              <a:t>, </a:t>
            </a:r>
            <a:r>
              <a:rPr lang="ru-RU" dirty="0" err="1"/>
              <a:t>які</a:t>
            </a:r>
            <a:r>
              <a:rPr lang="ru-RU" dirty="0"/>
              <a:t> </a:t>
            </a:r>
            <a:r>
              <a:rPr lang="ru-RU" dirty="0" err="1"/>
              <a:t>їх</a:t>
            </a:r>
            <a:r>
              <a:rPr lang="ru-RU" dirty="0"/>
              <a:t> </a:t>
            </a:r>
            <a:r>
              <a:rPr lang="ru-RU" dirty="0" err="1"/>
              <a:t>відображають</a:t>
            </a:r>
            <a:r>
              <a:rPr lang="ru-RU" dirty="0"/>
              <a:t>. </a:t>
            </a:r>
            <a:endParaRPr lang="uk-UA" dirty="0"/>
          </a:p>
        </p:txBody>
      </p:sp>
      <p:sp>
        <p:nvSpPr>
          <p:cNvPr id="2" name="Прямоугольник 1">
            <a:extLst>
              <a:ext uri="{FF2B5EF4-FFF2-40B4-BE49-F238E27FC236}">
                <a16:creationId xmlns:a16="http://schemas.microsoft.com/office/drawing/2014/main" id="{692825B7-47DF-4585-A5FB-F126A586464E}"/>
              </a:ext>
            </a:extLst>
          </p:cNvPr>
          <p:cNvSpPr/>
          <p:nvPr/>
        </p:nvSpPr>
        <p:spPr>
          <a:xfrm>
            <a:off x="1085088" y="978279"/>
            <a:ext cx="8690508" cy="646331"/>
          </a:xfrm>
          <a:prstGeom prst="rect">
            <a:avLst/>
          </a:prstGeom>
        </p:spPr>
        <p:txBody>
          <a:bodyPr wrap="square">
            <a:spAutoFit/>
          </a:bodyPr>
          <a:lstStyle/>
          <a:p>
            <a:pPr algn="ctr"/>
            <a:r>
              <a:rPr lang="uk-UA" b="1" dirty="0">
                <a:solidFill>
                  <a:srgbClr val="000000"/>
                </a:solidFill>
                <a:latin typeface="Times New Roman" panose="02020603050405020304" pitchFamily="18" charset="0"/>
              </a:rPr>
              <a:t>2. АНАЛІЗ ВІДХИЛЕНЬ – ОСНОВНИЙ ІНСТРУМЕНТ ОЦІНКИ ДІЯЛЬНОСТІ ЦЕНТРІВ ВІДПОВІДАЛЬНОСТІ </a:t>
            </a:r>
            <a:endParaRPr lang="uk-UA" dirty="0"/>
          </a:p>
        </p:txBody>
      </p:sp>
    </p:spTree>
    <p:extLst>
      <p:ext uri="{BB962C8B-B14F-4D97-AF65-F5344CB8AC3E}">
        <p14:creationId xmlns:p14="http://schemas.microsoft.com/office/powerpoint/2010/main" val="389856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A91F0651-1B18-408C-90A0-4F8CBBBC575D}"/>
              </a:ext>
            </a:extLst>
          </p:cNvPr>
          <p:cNvSpPr/>
          <p:nvPr/>
        </p:nvSpPr>
        <p:spPr>
          <a:xfrm>
            <a:off x="895546" y="866622"/>
            <a:ext cx="9087439" cy="1754326"/>
          </a:xfrm>
          <a:prstGeom prst="rect">
            <a:avLst/>
          </a:prstGeom>
        </p:spPr>
        <p:txBody>
          <a:bodyPr wrap="square">
            <a:spAutoFit/>
          </a:bodyPr>
          <a:lstStyle/>
          <a:p>
            <a:r>
              <a:rPr lang="uk-UA" dirty="0"/>
              <a:t>Відхилення є результатом зміни трьох основних факторів: обсягу виробництва, цін на ресурси, норм витрат на одиницю випуску. При чому зазвичай усі фактори впливають одночасно. Для ефективного оперативного управління необхідно виявляти причини відхилень (визначати, які відхилення якими факторами викликані; встановлювати відповідальність за здійснене; приймати рішення, які дозволяють уникнути небажаних відхилень у майбутньому).</a:t>
            </a:r>
          </a:p>
        </p:txBody>
      </p:sp>
      <p:pic>
        <p:nvPicPr>
          <p:cNvPr id="4" name="Рисунок 3">
            <a:extLst>
              <a:ext uri="{FF2B5EF4-FFF2-40B4-BE49-F238E27FC236}">
                <a16:creationId xmlns:a16="http://schemas.microsoft.com/office/drawing/2014/main" id="{F182A631-EE6C-422A-A35C-3501A30810ED}"/>
              </a:ext>
            </a:extLst>
          </p:cNvPr>
          <p:cNvPicPr>
            <a:picLocks noChangeAspect="1"/>
          </p:cNvPicPr>
          <p:nvPr/>
        </p:nvPicPr>
        <p:blipFill>
          <a:blip r:embed="rId2"/>
          <a:stretch>
            <a:fillRect/>
          </a:stretch>
        </p:blipFill>
        <p:spPr>
          <a:xfrm>
            <a:off x="1105009" y="3348149"/>
            <a:ext cx="8668512" cy="1999488"/>
          </a:xfrm>
          <a:prstGeom prst="rect">
            <a:avLst/>
          </a:prstGeom>
        </p:spPr>
      </p:pic>
    </p:spTree>
    <p:extLst>
      <p:ext uri="{BB962C8B-B14F-4D97-AF65-F5344CB8AC3E}">
        <p14:creationId xmlns:p14="http://schemas.microsoft.com/office/powerpoint/2010/main" val="3908797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0E1F75-5404-4086-B5CB-F4AC316D7626}"/>
              </a:ext>
            </a:extLst>
          </p:cNvPr>
          <p:cNvSpPr txBox="1"/>
          <p:nvPr/>
        </p:nvSpPr>
        <p:spPr>
          <a:xfrm>
            <a:off x="1097280" y="848005"/>
            <a:ext cx="8217408" cy="2308324"/>
          </a:xfrm>
          <a:prstGeom prst="rect">
            <a:avLst/>
          </a:prstGeom>
          <a:noFill/>
        </p:spPr>
        <p:txBody>
          <a:bodyPr wrap="square">
            <a:spAutoFit/>
          </a:bodyPr>
          <a:lstStyle/>
          <a:p>
            <a:pPr algn="ctr"/>
            <a:r>
              <a:rPr lang="uk-UA" b="1" dirty="0"/>
              <a:t>3. Методика факторного аналізу</a:t>
            </a:r>
          </a:p>
          <a:p>
            <a:endParaRPr lang="uk-UA" dirty="0"/>
          </a:p>
          <a:p>
            <a:r>
              <a:rPr lang="uk-UA" dirty="0"/>
              <a:t>Фактори – це рушійні сили розвитку процесів і явищ, які відбуваються на підприємстві. Причини – це умови здійснення окремих явищ, які більш глибоко, ніж фактори, розкривають зміни рівня ресурсів та їхнього складу, а також показників роботи; вони деталізують вплив факторів.</a:t>
            </a:r>
          </a:p>
          <a:p>
            <a:endParaRPr lang="uk-UA" dirty="0"/>
          </a:p>
          <a:p>
            <a:endParaRPr lang="uk-UA" dirty="0"/>
          </a:p>
        </p:txBody>
      </p:sp>
      <p:graphicFrame>
        <p:nvGraphicFramePr>
          <p:cNvPr id="4" name="Таблиця 3">
            <a:extLst>
              <a:ext uri="{FF2B5EF4-FFF2-40B4-BE49-F238E27FC236}">
                <a16:creationId xmlns:a16="http://schemas.microsoft.com/office/drawing/2014/main" id="{488006E1-F96B-491B-8A2A-6B0FF9C0646C}"/>
              </a:ext>
            </a:extLst>
          </p:cNvPr>
          <p:cNvGraphicFramePr>
            <a:graphicFrameLocks noGrp="1"/>
          </p:cNvGraphicFramePr>
          <p:nvPr>
            <p:extLst>
              <p:ext uri="{D42A27DB-BD31-4B8C-83A1-F6EECF244321}">
                <p14:modId xmlns:p14="http://schemas.microsoft.com/office/powerpoint/2010/main" val="2005645272"/>
              </p:ext>
            </p:extLst>
          </p:nvPr>
        </p:nvGraphicFramePr>
        <p:xfrm>
          <a:off x="2172636" y="2652171"/>
          <a:ext cx="6066695" cy="3928979"/>
        </p:xfrm>
        <a:graphic>
          <a:graphicData uri="http://schemas.openxmlformats.org/drawingml/2006/table">
            <a:tbl>
              <a:tblPr/>
              <a:tblGrid>
                <a:gridCol w="3028510">
                  <a:extLst>
                    <a:ext uri="{9D8B030D-6E8A-4147-A177-3AD203B41FA5}">
                      <a16:colId xmlns:a16="http://schemas.microsoft.com/office/drawing/2014/main" val="2339723353"/>
                    </a:ext>
                  </a:extLst>
                </a:gridCol>
                <a:gridCol w="3038185">
                  <a:extLst>
                    <a:ext uri="{9D8B030D-6E8A-4147-A177-3AD203B41FA5}">
                      <a16:colId xmlns:a16="http://schemas.microsoft.com/office/drawing/2014/main" val="159523256"/>
                    </a:ext>
                  </a:extLst>
                </a:gridCol>
              </a:tblGrid>
              <a:tr h="604717">
                <a:tc>
                  <a:txBody>
                    <a:bodyPr/>
                    <a:lstStyle/>
                    <a:p>
                      <a:pPr algn="l"/>
                      <a:r>
                        <a:rPr lang="ru-RU" sz="1700">
                          <a:effectLst/>
                        </a:rPr>
                        <a:t>Класифікаційні ознаки</a:t>
                      </a: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l"/>
                      <a:r>
                        <a:rPr lang="ru-RU" sz="1700" dirty="0" err="1">
                          <a:effectLst/>
                        </a:rPr>
                        <a:t>Види</a:t>
                      </a:r>
                      <a:r>
                        <a:rPr lang="ru-RU" sz="1700" dirty="0">
                          <a:effectLst/>
                        </a:rPr>
                        <a:t> </a:t>
                      </a:r>
                      <a:r>
                        <a:rPr lang="ru-RU" sz="1700" dirty="0" err="1">
                          <a:effectLst/>
                        </a:rPr>
                        <a:t>факторів</a:t>
                      </a:r>
                      <a:endParaRPr lang="ru-RU" sz="1700" dirty="0">
                        <a:effectLst/>
                      </a:endParaRP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6760664"/>
                  </a:ext>
                </a:extLst>
              </a:tr>
              <a:tr h="857854">
                <a:tc>
                  <a:txBody>
                    <a:bodyPr/>
                    <a:lstStyle/>
                    <a:p>
                      <a:pPr algn="just"/>
                      <a:r>
                        <a:rPr lang="ru-RU" sz="1700">
                          <a:effectLst/>
                        </a:rPr>
                        <a:t>Економічний зміст</a:t>
                      </a: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sz="1700">
                          <a:effectLst/>
                        </a:rPr>
                        <a:t>виробничо-економічні</a:t>
                      </a:r>
                    </a:p>
                    <a:p>
                      <a:pPr algn="just">
                        <a:buFont typeface="Arial" panose="020B0604020202020204" pitchFamily="34" charset="0"/>
                        <a:buChar char="•"/>
                      </a:pPr>
                      <a:r>
                        <a:rPr lang="ru-RU" sz="1700">
                          <a:effectLst/>
                        </a:rPr>
                        <a:t>соціально-економічні</a:t>
                      </a: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9170094"/>
                  </a:ext>
                </a:extLst>
              </a:tr>
              <a:tr h="604717">
                <a:tc>
                  <a:txBody>
                    <a:bodyPr/>
                    <a:lstStyle/>
                    <a:p>
                      <a:pPr algn="just"/>
                      <a:r>
                        <a:rPr lang="ru-RU" sz="1700">
                          <a:effectLst/>
                        </a:rPr>
                        <a:t>Рівень охоплення</a:t>
                      </a: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sz="1700">
                          <a:effectLst/>
                        </a:rPr>
                        <a:t>загальні</a:t>
                      </a:r>
                    </a:p>
                    <a:p>
                      <a:pPr algn="just">
                        <a:buFont typeface="Arial" panose="020B0604020202020204" pitchFamily="34" charset="0"/>
                        <a:buChar char="•"/>
                      </a:pPr>
                      <a:r>
                        <a:rPr lang="ru-RU" sz="1700">
                          <a:effectLst/>
                        </a:rPr>
                        <a:t>специфічні</a:t>
                      </a: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8292049"/>
                  </a:ext>
                </a:extLst>
              </a:tr>
              <a:tr h="604717">
                <a:tc>
                  <a:txBody>
                    <a:bodyPr/>
                    <a:lstStyle/>
                    <a:p>
                      <a:pPr algn="just"/>
                      <a:r>
                        <a:rPr lang="ru-RU" sz="1700">
                          <a:effectLst/>
                        </a:rPr>
                        <a:t>Рівень впливу</a:t>
                      </a: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sz="1700">
                          <a:effectLst/>
                        </a:rPr>
                        <a:t>основні</a:t>
                      </a:r>
                    </a:p>
                    <a:p>
                      <a:pPr algn="just">
                        <a:buFont typeface="Arial" panose="020B0604020202020204" pitchFamily="34" charset="0"/>
                        <a:buChar char="•"/>
                      </a:pPr>
                      <a:r>
                        <a:rPr lang="ru-RU" sz="1700">
                          <a:effectLst/>
                        </a:rPr>
                        <a:t>другорядні</a:t>
                      </a: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3186995"/>
                  </a:ext>
                </a:extLst>
              </a:tr>
              <a:tr h="604717">
                <a:tc>
                  <a:txBody>
                    <a:bodyPr/>
                    <a:lstStyle/>
                    <a:p>
                      <a:pPr algn="just"/>
                      <a:r>
                        <a:rPr lang="ru-RU" sz="1700">
                          <a:effectLst/>
                        </a:rPr>
                        <a:t>Час дії</a:t>
                      </a: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sz="1700">
                          <a:effectLst/>
                        </a:rPr>
                        <a:t>постійні</a:t>
                      </a:r>
                    </a:p>
                    <a:p>
                      <a:pPr algn="just">
                        <a:buFont typeface="Arial" panose="020B0604020202020204" pitchFamily="34" charset="0"/>
                        <a:buChar char="•"/>
                      </a:pPr>
                      <a:r>
                        <a:rPr lang="ru-RU" sz="1700">
                          <a:effectLst/>
                        </a:rPr>
                        <a:t>тимчасові</a:t>
                      </a: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0089620"/>
                  </a:ext>
                </a:extLst>
              </a:tr>
              <a:tr h="604717">
                <a:tc>
                  <a:txBody>
                    <a:bodyPr/>
                    <a:lstStyle/>
                    <a:p>
                      <a:pPr algn="just"/>
                      <a:r>
                        <a:rPr lang="ru-RU" sz="1700">
                          <a:effectLst/>
                        </a:rPr>
                        <a:t>Характер залучення ресурсів</a:t>
                      </a: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sz="1700" dirty="0" err="1">
                          <a:effectLst/>
                        </a:rPr>
                        <a:t>інтенсивні</a:t>
                      </a:r>
                      <a:endParaRPr lang="ru-RU" sz="1700" dirty="0">
                        <a:effectLst/>
                      </a:endParaRPr>
                    </a:p>
                    <a:p>
                      <a:pPr algn="just">
                        <a:buFont typeface="Arial" panose="020B0604020202020204" pitchFamily="34" charset="0"/>
                        <a:buChar char="•"/>
                      </a:pPr>
                      <a:r>
                        <a:rPr lang="ru-RU" sz="1700" dirty="0" err="1">
                          <a:effectLst/>
                        </a:rPr>
                        <a:t>екстенсивні</a:t>
                      </a:r>
                      <a:endParaRPr lang="ru-RU" sz="1700" dirty="0">
                        <a:effectLst/>
                      </a:endParaRPr>
                    </a:p>
                  </a:txBody>
                  <a:tcPr marL="49221" marR="49221" marT="49221" marB="49221">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8591948"/>
                  </a:ext>
                </a:extLst>
              </a:tr>
            </a:tbl>
          </a:graphicData>
        </a:graphic>
      </p:graphicFrame>
    </p:spTree>
    <p:extLst>
      <p:ext uri="{BB962C8B-B14F-4D97-AF65-F5344CB8AC3E}">
        <p14:creationId xmlns:p14="http://schemas.microsoft.com/office/powerpoint/2010/main" val="1962342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я 1">
            <a:extLst>
              <a:ext uri="{FF2B5EF4-FFF2-40B4-BE49-F238E27FC236}">
                <a16:creationId xmlns:a16="http://schemas.microsoft.com/office/drawing/2014/main" id="{562385A1-71E5-469B-9404-2BE7EF518B5E}"/>
              </a:ext>
            </a:extLst>
          </p:cNvPr>
          <p:cNvGraphicFramePr>
            <a:graphicFrameLocks noGrp="1"/>
          </p:cNvGraphicFramePr>
          <p:nvPr>
            <p:extLst>
              <p:ext uri="{D42A27DB-BD31-4B8C-83A1-F6EECF244321}">
                <p14:modId xmlns:p14="http://schemas.microsoft.com/office/powerpoint/2010/main" val="2468944340"/>
              </p:ext>
            </p:extLst>
          </p:nvPr>
        </p:nvGraphicFramePr>
        <p:xfrm>
          <a:off x="1716944" y="1367250"/>
          <a:ext cx="7987888" cy="3546125"/>
        </p:xfrm>
        <a:graphic>
          <a:graphicData uri="http://schemas.openxmlformats.org/drawingml/2006/table">
            <a:tbl>
              <a:tblPr/>
              <a:tblGrid>
                <a:gridCol w="3987574">
                  <a:extLst>
                    <a:ext uri="{9D8B030D-6E8A-4147-A177-3AD203B41FA5}">
                      <a16:colId xmlns:a16="http://schemas.microsoft.com/office/drawing/2014/main" val="4232915126"/>
                    </a:ext>
                  </a:extLst>
                </a:gridCol>
                <a:gridCol w="4000314">
                  <a:extLst>
                    <a:ext uri="{9D8B030D-6E8A-4147-A177-3AD203B41FA5}">
                      <a16:colId xmlns:a16="http://schemas.microsoft.com/office/drawing/2014/main" val="3762158502"/>
                    </a:ext>
                  </a:extLst>
                </a:gridCol>
              </a:tblGrid>
              <a:tr h="802544">
                <a:tc>
                  <a:txBody>
                    <a:bodyPr/>
                    <a:lstStyle/>
                    <a:p>
                      <a:pPr algn="just"/>
                      <a:r>
                        <a:rPr lang="ru-RU">
                          <a:effectLst/>
                        </a:rPr>
                        <a:t>Характер дії</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a:effectLst/>
                        </a:rPr>
                        <a:t>об’єктивні</a:t>
                      </a:r>
                    </a:p>
                    <a:p>
                      <a:pPr algn="just">
                        <a:buFont typeface="Arial" panose="020B0604020202020204" pitchFamily="34" charset="0"/>
                        <a:buChar char="•"/>
                      </a:pPr>
                      <a:r>
                        <a:rPr lang="ru-RU">
                          <a:effectLst/>
                        </a:rPr>
                        <a:t>суб’єктивні</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7985758"/>
                  </a:ext>
                </a:extLst>
              </a:tr>
              <a:tr h="802544">
                <a:tc>
                  <a:txBody>
                    <a:bodyPr/>
                    <a:lstStyle/>
                    <a:p>
                      <a:pPr algn="just"/>
                      <a:r>
                        <a:rPr lang="ru-RU">
                          <a:effectLst/>
                        </a:rPr>
                        <a:t>Рівень деталізації</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a:effectLst/>
                        </a:rPr>
                        <a:t>прості</a:t>
                      </a:r>
                    </a:p>
                    <a:p>
                      <a:pPr algn="just">
                        <a:buFont typeface="Arial" panose="020B0604020202020204" pitchFamily="34" charset="0"/>
                        <a:buChar char="•"/>
                      </a:pPr>
                      <a:r>
                        <a:rPr lang="ru-RU">
                          <a:effectLst/>
                        </a:rPr>
                        <a:t>складні</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007220"/>
                  </a:ext>
                </a:extLst>
              </a:tr>
              <a:tr h="802544">
                <a:tc>
                  <a:txBody>
                    <a:bodyPr/>
                    <a:lstStyle/>
                    <a:p>
                      <a:pPr algn="just"/>
                      <a:r>
                        <a:rPr lang="ru-RU">
                          <a:effectLst/>
                        </a:rPr>
                        <a:t>Можливість кількісного виміру</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a:effectLst/>
                        </a:rPr>
                        <a:t>параметричні</a:t>
                      </a:r>
                    </a:p>
                    <a:p>
                      <a:pPr algn="just">
                        <a:buFont typeface="Arial" panose="020B0604020202020204" pitchFamily="34" charset="0"/>
                        <a:buChar char="•"/>
                      </a:pPr>
                      <a:r>
                        <a:rPr lang="ru-RU">
                          <a:effectLst/>
                        </a:rPr>
                        <a:t>непараметричні</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9195554"/>
                  </a:ext>
                </a:extLst>
              </a:tr>
              <a:tr h="1138493">
                <a:tc>
                  <a:txBody>
                    <a:bodyPr/>
                    <a:lstStyle/>
                    <a:p>
                      <a:pPr algn="just"/>
                      <a:r>
                        <a:rPr lang="ru-RU">
                          <a:effectLst/>
                        </a:rPr>
                        <a:t>Порядок дії</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dirty="0" err="1">
                          <a:effectLst/>
                        </a:rPr>
                        <a:t>першого</a:t>
                      </a:r>
                      <a:r>
                        <a:rPr lang="ru-RU" dirty="0">
                          <a:effectLst/>
                        </a:rPr>
                        <a:t> порядку (</a:t>
                      </a:r>
                      <a:r>
                        <a:rPr lang="ru-RU" dirty="0" err="1">
                          <a:effectLst/>
                        </a:rPr>
                        <a:t>рівня</a:t>
                      </a:r>
                      <a:r>
                        <a:rPr lang="ru-RU" dirty="0">
                          <a:effectLst/>
                        </a:rPr>
                        <a:t>)</a:t>
                      </a:r>
                    </a:p>
                    <a:p>
                      <a:pPr algn="just">
                        <a:buFont typeface="Arial" panose="020B0604020202020204" pitchFamily="34" charset="0"/>
                        <a:buChar char="•"/>
                      </a:pPr>
                      <a:r>
                        <a:rPr lang="ru-RU" dirty="0">
                          <a:effectLst/>
                        </a:rPr>
                        <a:t>другого порядку (</a:t>
                      </a:r>
                      <a:r>
                        <a:rPr lang="ru-RU" dirty="0" err="1">
                          <a:effectLst/>
                        </a:rPr>
                        <a:t>рівня</a:t>
                      </a:r>
                      <a:r>
                        <a:rPr lang="ru-RU" dirty="0">
                          <a:effectLst/>
                        </a:rPr>
                        <a:t>)</a:t>
                      </a:r>
                    </a:p>
                    <a:p>
                      <a:pPr algn="just">
                        <a:buFont typeface="Arial" panose="020B0604020202020204" pitchFamily="34" charset="0"/>
                        <a:buChar char="•"/>
                      </a:pPr>
                      <a:r>
                        <a:rPr lang="ru-RU" i="1" dirty="0">
                          <a:effectLst/>
                        </a:rPr>
                        <a:t>п</a:t>
                      </a:r>
                      <a:r>
                        <a:rPr lang="ru-RU" dirty="0">
                          <a:effectLst/>
                        </a:rPr>
                        <a:t>-го порядку (</a:t>
                      </a:r>
                      <a:r>
                        <a:rPr lang="ru-RU" dirty="0" err="1">
                          <a:effectLst/>
                        </a:rPr>
                        <a:t>рівня</a:t>
                      </a:r>
                      <a:r>
                        <a:rPr lang="ru-RU" dirty="0">
                          <a:effectLst/>
                        </a:rPr>
                        <a:t>)</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1637288"/>
                  </a:ext>
                </a:extLst>
              </a:tr>
            </a:tbl>
          </a:graphicData>
        </a:graphic>
      </p:graphicFrame>
    </p:spTree>
    <p:extLst>
      <p:ext uri="{BB962C8B-B14F-4D97-AF65-F5344CB8AC3E}">
        <p14:creationId xmlns:p14="http://schemas.microsoft.com/office/powerpoint/2010/main" val="3969615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я 1">
            <a:extLst>
              <a:ext uri="{FF2B5EF4-FFF2-40B4-BE49-F238E27FC236}">
                <a16:creationId xmlns:a16="http://schemas.microsoft.com/office/drawing/2014/main" id="{6CFD4CC3-2868-4256-BA72-46599C341D75}"/>
              </a:ext>
            </a:extLst>
          </p:cNvPr>
          <p:cNvGraphicFramePr>
            <a:graphicFrameLocks noGrp="1"/>
          </p:cNvGraphicFramePr>
          <p:nvPr>
            <p:extLst>
              <p:ext uri="{D42A27DB-BD31-4B8C-83A1-F6EECF244321}">
                <p14:modId xmlns:p14="http://schemas.microsoft.com/office/powerpoint/2010/main" val="4141998420"/>
              </p:ext>
            </p:extLst>
          </p:nvPr>
        </p:nvGraphicFramePr>
        <p:xfrm>
          <a:off x="1938528" y="2171700"/>
          <a:ext cx="7046975" cy="2514600"/>
        </p:xfrm>
        <a:graphic>
          <a:graphicData uri="http://schemas.openxmlformats.org/drawingml/2006/table">
            <a:tbl>
              <a:tblPr/>
              <a:tblGrid>
                <a:gridCol w="3517868">
                  <a:extLst>
                    <a:ext uri="{9D8B030D-6E8A-4147-A177-3AD203B41FA5}">
                      <a16:colId xmlns:a16="http://schemas.microsoft.com/office/drawing/2014/main" val="3475219615"/>
                    </a:ext>
                  </a:extLst>
                </a:gridCol>
                <a:gridCol w="3529107">
                  <a:extLst>
                    <a:ext uri="{9D8B030D-6E8A-4147-A177-3AD203B41FA5}">
                      <a16:colId xmlns:a16="http://schemas.microsoft.com/office/drawing/2014/main" val="1217460285"/>
                    </a:ext>
                  </a:extLst>
                </a:gridCol>
              </a:tblGrid>
              <a:tr h="0">
                <a:tc>
                  <a:txBody>
                    <a:bodyPr/>
                    <a:lstStyle/>
                    <a:p>
                      <a:pPr algn="just"/>
                      <a:r>
                        <a:rPr lang="ru-RU">
                          <a:effectLst/>
                        </a:rPr>
                        <a:t>Властивості об’єктів, що вивчаються</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a:effectLst/>
                        </a:rPr>
                        <a:t>кількісні</a:t>
                      </a:r>
                    </a:p>
                    <a:p>
                      <a:pPr algn="just">
                        <a:buFont typeface="Arial" panose="020B0604020202020204" pitchFamily="34" charset="0"/>
                        <a:buChar char="•"/>
                      </a:pPr>
                      <a:r>
                        <a:rPr lang="ru-RU">
                          <a:effectLst/>
                        </a:rPr>
                        <a:t>структурні</a:t>
                      </a:r>
                    </a:p>
                    <a:p>
                      <a:pPr algn="just">
                        <a:buFont typeface="Arial" panose="020B0604020202020204" pitchFamily="34" charset="0"/>
                        <a:buChar char="•"/>
                      </a:pPr>
                      <a:r>
                        <a:rPr lang="ru-RU">
                          <a:effectLst/>
                        </a:rPr>
                        <a:t>якісні</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100484"/>
                  </a:ext>
                </a:extLst>
              </a:tr>
              <a:tr h="0">
                <a:tc>
                  <a:txBody>
                    <a:bodyPr/>
                    <a:lstStyle/>
                    <a:p>
                      <a:pPr algn="just"/>
                      <a:r>
                        <a:rPr lang="ru-RU">
                          <a:effectLst/>
                        </a:rPr>
                        <a:t>Місце формування</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a:effectLst/>
                        </a:rPr>
                        <a:t>внутрішні</a:t>
                      </a:r>
                    </a:p>
                    <a:p>
                      <a:pPr algn="just">
                        <a:buFont typeface="Arial" panose="020B0604020202020204" pitchFamily="34" charset="0"/>
                        <a:buChar char="•"/>
                      </a:pPr>
                      <a:r>
                        <a:rPr lang="ru-RU">
                          <a:effectLst/>
                        </a:rPr>
                        <a:t>зовнішні</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7833223"/>
                  </a:ext>
                </a:extLst>
              </a:tr>
              <a:tr h="0">
                <a:tc>
                  <a:txBody>
                    <a:bodyPr/>
                    <a:lstStyle/>
                    <a:p>
                      <a:pPr algn="l"/>
                      <a:r>
                        <a:rPr lang="ru-RU">
                          <a:effectLst/>
                        </a:rPr>
                        <a:t>Дія на результати господарської</a:t>
                      </a:r>
                    </a:p>
                    <a:p>
                      <a:pPr algn="l"/>
                      <a:r>
                        <a:rPr lang="ru-RU">
                          <a:effectLst/>
                        </a:rPr>
                        <a:t>діяльності</a:t>
                      </a: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pPr algn="just">
                        <a:buFont typeface="Arial" panose="020B0604020202020204" pitchFamily="34" charset="0"/>
                        <a:buChar char="•"/>
                      </a:pPr>
                      <a:r>
                        <a:rPr lang="ru-RU" dirty="0" err="1">
                          <a:effectLst/>
                        </a:rPr>
                        <a:t>позитивні</a:t>
                      </a:r>
                      <a:endParaRPr lang="ru-RU" dirty="0">
                        <a:effectLst/>
                      </a:endParaRPr>
                    </a:p>
                    <a:p>
                      <a:pPr algn="just">
                        <a:buFont typeface="Arial" panose="020B0604020202020204" pitchFamily="34" charset="0"/>
                        <a:buChar char="•"/>
                      </a:pPr>
                      <a:r>
                        <a:rPr lang="ru-RU" dirty="0" err="1">
                          <a:effectLst/>
                        </a:rPr>
                        <a:t>негативні</a:t>
                      </a:r>
                      <a:endParaRPr lang="ru-RU" dirty="0">
                        <a:effectLst/>
                      </a:endParaRPr>
                    </a:p>
                  </a:txBody>
                  <a:tcPr marL="53340" marR="53340" marT="53340" marB="533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219769"/>
                  </a:ext>
                </a:extLst>
              </a:tr>
            </a:tbl>
          </a:graphicData>
        </a:graphic>
      </p:graphicFrame>
    </p:spTree>
    <p:extLst>
      <p:ext uri="{BB962C8B-B14F-4D97-AF65-F5344CB8AC3E}">
        <p14:creationId xmlns:p14="http://schemas.microsoft.com/office/powerpoint/2010/main" val="2960804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BE82AB4-8DE2-48E6-A5FA-5B018B47EBEB}"/>
              </a:ext>
            </a:extLst>
          </p:cNvPr>
          <p:cNvSpPr>
            <a:spLocks noGrp="1"/>
          </p:cNvSpPr>
          <p:nvPr>
            <p:ph idx="1"/>
          </p:nvPr>
        </p:nvSpPr>
        <p:spPr>
          <a:xfrm>
            <a:off x="677334" y="865633"/>
            <a:ext cx="9673674" cy="5175730"/>
          </a:xfrm>
        </p:spPr>
        <p:txBody>
          <a:bodyPr/>
          <a:lstStyle/>
          <a:p>
            <a:pPr marL="0" indent="0">
              <a:buNone/>
            </a:pPr>
            <a:r>
              <a:rPr lang="ru-RU" dirty="0" err="1"/>
              <a:t>Факторна</a:t>
            </a:r>
            <a:r>
              <a:rPr lang="ru-RU" dirty="0"/>
              <a:t> система – </a:t>
            </a:r>
            <a:r>
              <a:rPr lang="ru-RU" dirty="0" err="1"/>
              <a:t>це</a:t>
            </a:r>
            <a:r>
              <a:rPr lang="ru-RU" dirty="0"/>
              <a:t> </a:t>
            </a:r>
            <a:r>
              <a:rPr lang="ru-RU" dirty="0" err="1"/>
              <a:t>сукупність</a:t>
            </a:r>
            <a:r>
              <a:rPr lang="ru-RU" dirty="0"/>
              <a:t> результативного та </a:t>
            </a:r>
            <a:r>
              <a:rPr lang="ru-RU" dirty="0" err="1"/>
              <a:t>факторних</a:t>
            </a:r>
            <a:r>
              <a:rPr lang="ru-RU" dirty="0"/>
              <a:t> </a:t>
            </a:r>
            <a:r>
              <a:rPr lang="ru-RU" dirty="0" err="1"/>
              <a:t>показників</a:t>
            </a:r>
            <a:r>
              <a:rPr lang="ru-RU" dirty="0"/>
              <a:t>, </a:t>
            </a:r>
            <a:r>
              <a:rPr lang="ru-RU" dirty="0" err="1"/>
              <a:t>пов’язаних</a:t>
            </a:r>
            <a:r>
              <a:rPr lang="ru-RU" dirty="0"/>
              <a:t> одним </a:t>
            </a:r>
            <a:r>
              <a:rPr lang="ru-RU" dirty="0" err="1"/>
              <a:t>причиново-наслідковим</a:t>
            </a:r>
            <a:r>
              <a:rPr lang="ru-RU" dirty="0"/>
              <a:t> </a:t>
            </a:r>
            <a:r>
              <a:rPr lang="ru-RU" dirty="0" err="1"/>
              <a:t>зв’язком</a:t>
            </a:r>
            <a:r>
              <a:rPr lang="ru-RU" dirty="0"/>
              <a:t>. </a:t>
            </a:r>
            <a:r>
              <a:rPr lang="ru-RU" dirty="0" err="1"/>
              <a:t>Математична</a:t>
            </a:r>
            <a:r>
              <a:rPr lang="ru-RU" dirty="0"/>
              <a:t> формула, </a:t>
            </a:r>
            <a:r>
              <a:rPr lang="ru-RU" dirty="0" err="1"/>
              <a:t>що</a:t>
            </a:r>
            <a:r>
              <a:rPr lang="ru-RU" dirty="0"/>
              <a:t> </a:t>
            </a:r>
            <a:r>
              <a:rPr lang="ru-RU" dirty="0" err="1"/>
              <a:t>виражає</a:t>
            </a:r>
            <a:r>
              <a:rPr lang="ru-RU" dirty="0"/>
              <a:t> </a:t>
            </a:r>
            <a:r>
              <a:rPr lang="ru-RU" dirty="0" err="1"/>
              <a:t>реальні</a:t>
            </a:r>
            <a:r>
              <a:rPr lang="ru-RU" dirty="0"/>
              <a:t> </a:t>
            </a:r>
            <a:r>
              <a:rPr lang="ru-RU" dirty="0" err="1"/>
              <a:t>зв’язки</a:t>
            </a:r>
            <a:r>
              <a:rPr lang="ru-RU" dirty="0"/>
              <a:t> </a:t>
            </a:r>
            <a:r>
              <a:rPr lang="ru-RU" dirty="0" err="1"/>
              <a:t>між</a:t>
            </a:r>
            <a:r>
              <a:rPr lang="ru-RU" dirty="0"/>
              <a:t> </a:t>
            </a:r>
            <a:r>
              <a:rPr lang="ru-RU" dirty="0" err="1"/>
              <a:t>досліджуваними</a:t>
            </a:r>
            <a:r>
              <a:rPr lang="ru-RU" dirty="0"/>
              <a:t> </a:t>
            </a:r>
            <a:r>
              <a:rPr lang="ru-RU" dirty="0" err="1"/>
              <a:t>явищами</a:t>
            </a:r>
            <a:r>
              <a:rPr lang="ru-RU" dirty="0"/>
              <a:t>, </a:t>
            </a:r>
            <a:r>
              <a:rPr lang="ru-RU" dirty="0" err="1"/>
              <a:t>називається</a:t>
            </a:r>
            <a:r>
              <a:rPr lang="ru-RU" dirty="0"/>
              <a:t> </a:t>
            </a:r>
            <a:r>
              <a:rPr lang="ru-RU" dirty="0" err="1"/>
              <a:t>моделлю</a:t>
            </a:r>
            <a:r>
              <a:rPr lang="ru-RU" dirty="0"/>
              <a:t> </a:t>
            </a:r>
            <a:r>
              <a:rPr lang="ru-RU" dirty="0" err="1"/>
              <a:t>факторної</a:t>
            </a:r>
            <a:r>
              <a:rPr lang="ru-RU" dirty="0"/>
              <a:t> </a:t>
            </a:r>
            <a:r>
              <a:rPr lang="ru-RU" dirty="0" err="1"/>
              <a:t>системи</a:t>
            </a:r>
            <a:r>
              <a:rPr lang="ru-RU" dirty="0"/>
              <a:t>:</a:t>
            </a:r>
          </a:p>
          <a:p>
            <a:endParaRPr lang="ru-RU" dirty="0"/>
          </a:p>
          <a:p>
            <a:pPr marL="0" indent="0" algn="ctr">
              <a:buNone/>
            </a:pPr>
            <a:r>
              <a:rPr lang="ru-RU" dirty="0"/>
              <a:t>у = f (х1, х2, ..., </a:t>
            </a:r>
            <a:r>
              <a:rPr lang="ru-RU" dirty="0" err="1"/>
              <a:t>хп</a:t>
            </a:r>
            <a:r>
              <a:rPr lang="ru-RU" dirty="0"/>
              <a:t>) ,</a:t>
            </a:r>
          </a:p>
          <a:p>
            <a:endParaRPr lang="ru-RU" dirty="0"/>
          </a:p>
          <a:p>
            <a:pPr marL="0" indent="0">
              <a:buNone/>
            </a:pPr>
            <a:r>
              <a:rPr lang="ru-RU" dirty="0"/>
              <a:t>де у – </a:t>
            </a:r>
            <a:r>
              <a:rPr lang="ru-RU" dirty="0" err="1"/>
              <a:t>результативний</a:t>
            </a:r>
            <a:r>
              <a:rPr lang="ru-RU" dirty="0"/>
              <a:t> </a:t>
            </a:r>
            <a:r>
              <a:rPr lang="ru-RU" dirty="0" err="1"/>
              <a:t>показник</a:t>
            </a:r>
            <a:r>
              <a:rPr lang="ru-RU" dirty="0"/>
              <a:t>;</a:t>
            </a:r>
          </a:p>
          <a:p>
            <a:endParaRPr lang="ru-RU" dirty="0"/>
          </a:p>
          <a:p>
            <a:pPr marL="0" indent="0">
              <a:buNone/>
            </a:pPr>
            <a:r>
              <a:rPr lang="ru-RU" dirty="0"/>
              <a:t>х1, х2, ..., </a:t>
            </a:r>
            <a:r>
              <a:rPr lang="ru-RU" dirty="0" err="1"/>
              <a:t>хп</a:t>
            </a:r>
            <a:r>
              <a:rPr lang="ru-RU" dirty="0"/>
              <a:t> – </a:t>
            </a:r>
            <a:r>
              <a:rPr lang="ru-RU" dirty="0" err="1"/>
              <a:t>факторні</a:t>
            </a:r>
            <a:r>
              <a:rPr lang="ru-RU" dirty="0"/>
              <a:t> </a:t>
            </a:r>
            <a:r>
              <a:rPr lang="ru-RU" dirty="0" err="1"/>
              <a:t>показники</a:t>
            </a:r>
            <a:r>
              <a:rPr lang="ru-RU" dirty="0"/>
              <a:t>.</a:t>
            </a:r>
          </a:p>
          <a:p>
            <a:endParaRPr lang="ru-RU" dirty="0"/>
          </a:p>
          <a:p>
            <a:pPr marL="0" indent="0">
              <a:buNone/>
            </a:pPr>
            <a:r>
              <a:rPr lang="ru-RU" dirty="0" err="1"/>
              <a:t>Використання</a:t>
            </a:r>
            <a:r>
              <a:rPr lang="ru-RU" dirty="0"/>
              <a:t> моделей в </a:t>
            </a:r>
            <a:r>
              <a:rPr lang="ru-RU" dirty="0" err="1"/>
              <a:t>аналізі</a:t>
            </a:r>
            <a:r>
              <a:rPr lang="ru-RU" dirty="0"/>
              <a:t> </a:t>
            </a:r>
            <a:r>
              <a:rPr lang="ru-RU" dirty="0" err="1"/>
              <a:t>дає</a:t>
            </a:r>
            <a:r>
              <a:rPr lang="ru-RU" dirty="0"/>
              <a:t> </a:t>
            </a:r>
            <a:r>
              <a:rPr lang="ru-RU" dirty="0" err="1"/>
              <a:t>змогу</a:t>
            </a:r>
            <a:r>
              <a:rPr lang="ru-RU" dirty="0"/>
              <a:t> абстрактно </a:t>
            </a:r>
            <a:r>
              <a:rPr lang="ru-RU" dirty="0" err="1"/>
              <a:t>зобразити</a:t>
            </a:r>
            <a:r>
              <a:rPr lang="ru-RU" dirty="0"/>
              <a:t> </a:t>
            </a:r>
            <a:r>
              <a:rPr lang="ru-RU" dirty="0" err="1"/>
              <a:t>основні</a:t>
            </a:r>
            <a:r>
              <a:rPr lang="ru-RU" dirty="0"/>
              <a:t> </a:t>
            </a:r>
            <a:r>
              <a:rPr lang="ru-RU" dirty="0" err="1"/>
              <a:t>взаємозв’язки</a:t>
            </a:r>
            <a:r>
              <a:rPr lang="ru-RU" dirty="0"/>
              <a:t>, </a:t>
            </a:r>
            <a:r>
              <a:rPr lang="ru-RU" dirty="0" err="1"/>
              <a:t>що</a:t>
            </a:r>
            <a:r>
              <a:rPr lang="ru-RU" dirty="0"/>
              <a:t> </a:t>
            </a:r>
            <a:r>
              <a:rPr lang="ru-RU" dirty="0" err="1"/>
              <a:t>існують</a:t>
            </a:r>
            <a:r>
              <a:rPr lang="ru-RU" dirty="0"/>
              <a:t> у </a:t>
            </a:r>
            <a:r>
              <a:rPr lang="ru-RU" dirty="0" err="1"/>
              <a:t>реальній</a:t>
            </a:r>
            <a:r>
              <a:rPr lang="ru-RU" dirty="0"/>
              <a:t> </a:t>
            </a:r>
            <a:r>
              <a:rPr lang="ru-RU" dirty="0" err="1"/>
              <a:t>господарській</a:t>
            </a:r>
            <a:r>
              <a:rPr lang="ru-RU" dirty="0"/>
              <a:t> </a:t>
            </a:r>
            <a:r>
              <a:rPr lang="ru-RU" dirty="0" err="1"/>
              <a:t>системі</a:t>
            </a:r>
            <a:r>
              <a:rPr lang="ru-RU" dirty="0"/>
              <a:t>.</a:t>
            </a:r>
            <a:endParaRPr lang="uk-UA" dirty="0"/>
          </a:p>
        </p:txBody>
      </p:sp>
    </p:spTree>
    <p:extLst>
      <p:ext uri="{BB962C8B-B14F-4D97-AF65-F5344CB8AC3E}">
        <p14:creationId xmlns:p14="http://schemas.microsoft.com/office/powerpoint/2010/main" val="442480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4BBF48A-F897-4147-ABF3-82BFB3606837}"/>
              </a:ext>
            </a:extLst>
          </p:cNvPr>
          <p:cNvSpPr txBox="1"/>
          <p:nvPr/>
        </p:nvSpPr>
        <p:spPr>
          <a:xfrm>
            <a:off x="926592" y="991904"/>
            <a:ext cx="9546336" cy="5078313"/>
          </a:xfrm>
          <a:prstGeom prst="rect">
            <a:avLst/>
          </a:prstGeom>
          <a:noFill/>
        </p:spPr>
        <p:txBody>
          <a:bodyPr wrap="square">
            <a:spAutoFit/>
          </a:bodyPr>
          <a:lstStyle/>
          <a:p>
            <a:r>
              <a:rPr lang="ru-RU" dirty="0" err="1"/>
              <a:t>Моделювання</a:t>
            </a:r>
            <a:r>
              <a:rPr lang="ru-RU" dirty="0"/>
              <a:t> – </a:t>
            </a:r>
            <a:r>
              <a:rPr lang="ru-RU" dirty="0" err="1"/>
              <a:t>це</a:t>
            </a:r>
            <a:r>
              <a:rPr lang="ru-RU" dirty="0"/>
              <a:t> один </a:t>
            </a:r>
            <a:r>
              <a:rPr lang="ru-RU" dirty="0" err="1"/>
              <a:t>із</a:t>
            </a:r>
            <a:r>
              <a:rPr lang="ru-RU" dirty="0"/>
              <a:t> </a:t>
            </a:r>
            <a:r>
              <a:rPr lang="ru-RU" dirty="0" err="1"/>
              <a:t>методів</a:t>
            </a:r>
            <a:r>
              <a:rPr lang="ru-RU" dirty="0"/>
              <a:t> </a:t>
            </a:r>
            <a:r>
              <a:rPr lang="ru-RU" dirty="0" err="1"/>
              <a:t>наукового</a:t>
            </a:r>
            <a:r>
              <a:rPr lang="ru-RU" dirty="0"/>
              <a:t> </a:t>
            </a:r>
            <a:r>
              <a:rPr lang="ru-RU" dirty="0" err="1"/>
              <a:t>пізнання</a:t>
            </a:r>
            <a:r>
              <a:rPr lang="ru-RU" dirty="0"/>
              <a:t>, за </a:t>
            </a:r>
            <a:r>
              <a:rPr lang="ru-RU" dirty="0" err="1"/>
              <a:t>допомогою</a:t>
            </a:r>
            <a:r>
              <a:rPr lang="ru-RU" dirty="0"/>
              <a:t> </a:t>
            </a:r>
            <a:r>
              <a:rPr lang="ru-RU" dirty="0" err="1"/>
              <a:t>якого</a:t>
            </a:r>
            <a:r>
              <a:rPr lang="ru-RU" dirty="0"/>
              <a:t> </a:t>
            </a:r>
            <a:r>
              <a:rPr lang="ru-RU" dirty="0" err="1"/>
              <a:t>створюється</a:t>
            </a:r>
            <a:r>
              <a:rPr lang="ru-RU" dirty="0"/>
              <a:t> модель </a:t>
            </a:r>
            <a:r>
              <a:rPr lang="ru-RU" dirty="0" err="1"/>
              <a:t>об’єкта</a:t>
            </a:r>
            <a:r>
              <a:rPr lang="ru-RU" dirty="0"/>
              <a:t> </a:t>
            </a:r>
            <a:r>
              <a:rPr lang="ru-RU" dirty="0" err="1"/>
              <a:t>дослідження</a:t>
            </a:r>
            <a:r>
              <a:rPr lang="ru-RU" dirty="0"/>
              <a:t>. </a:t>
            </a:r>
            <a:r>
              <a:rPr lang="ru-RU" dirty="0" err="1"/>
              <a:t>Сутність</a:t>
            </a:r>
            <a:r>
              <a:rPr lang="ru-RU" dirty="0"/>
              <a:t> </a:t>
            </a:r>
            <a:r>
              <a:rPr lang="ru-RU" dirty="0" err="1"/>
              <a:t>його</a:t>
            </a:r>
            <a:r>
              <a:rPr lang="ru-RU" dirty="0"/>
              <a:t> </a:t>
            </a:r>
            <a:r>
              <a:rPr lang="ru-RU" dirty="0" err="1"/>
              <a:t>полягає</a:t>
            </a:r>
            <a:r>
              <a:rPr lang="ru-RU" dirty="0"/>
              <a:t> в тому, </a:t>
            </a:r>
            <a:r>
              <a:rPr lang="ru-RU" dirty="0" err="1"/>
              <a:t>що</a:t>
            </a:r>
            <a:r>
              <a:rPr lang="ru-RU" dirty="0"/>
              <a:t> </a:t>
            </a:r>
            <a:r>
              <a:rPr lang="ru-RU" dirty="0" err="1"/>
              <a:t>взаємозв’язок</a:t>
            </a:r>
            <a:r>
              <a:rPr lang="ru-RU" dirty="0"/>
              <a:t> </a:t>
            </a:r>
            <a:r>
              <a:rPr lang="ru-RU" dirty="0" err="1"/>
              <a:t>показника</a:t>
            </a:r>
            <a:r>
              <a:rPr lang="ru-RU" dirty="0"/>
              <a:t>, </a:t>
            </a:r>
            <a:r>
              <a:rPr lang="ru-RU" dirty="0" err="1"/>
              <a:t>який</a:t>
            </a:r>
            <a:r>
              <a:rPr lang="ru-RU" dirty="0"/>
              <a:t> </a:t>
            </a:r>
            <a:r>
              <a:rPr lang="ru-RU" dirty="0" err="1"/>
              <a:t>досліджується</a:t>
            </a:r>
            <a:r>
              <a:rPr lang="ru-RU" dirty="0"/>
              <a:t>, з </a:t>
            </a:r>
            <a:r>
              <a:rPr lang="ru-RU" dirty="0" err="1"/>
              <a:t>факторними</a:t>
            </a:r>
            <a:r>
              <a:rPr lang="ru-RU" dirty="0"/>
              <a:t> </a:t>
            </a:r>
            <a:r>
              <a:rPr lang="ru-RU" dirty="0" err="1"/>
              <a:t>показниками</a:t>
            </a:r>
            <a:r>
              <a:rPr lang="ru-RU" dirty="0"/>
              <a:t> </a:t>
            </a:r>
            <a:r>
              <a:rPr lang="ru-RU" dirty="0" err="1"/>
              <a:t>подається</a:t>
            </a:r>
            <a:r>
              <a:rPr lang="ru-RU" dirty="0"/>
              <a:t> у </a:t>
            </a:r>
            <a:r>
              <a:rPr lang="ru-RU" dirty="0" err="1"/>
              <a:t>формі</a:t>
            </a:r>
            <a:r>
              <a:rPr lang="ru-RU" dirty="0"/>
              <a:t> конкретного </a:t>
            </a:r>
            <a:r>
              <a:rPr lang="ru-RU" dirty="0" err="1"/>
              <a:t>математичного</a:t>
            </a:r>
            <a:r>
              <a:rPr lang="ru-RU" dirty="0"/>
              <a:t> </a:t>
            </a:r>
            <a:r>
              <a:rPr lang="ru-RU" dirty="0" err="1"/>
              <a:t>рівняння</a:t>
            </a:r>
            <a:r>
              <a:rPr lang="ru-RU" dirty="0"/>
              <a:t>.</a:t>
            </a:r>
          </a:p>
          <a:p>
            <a:endParaRPr lang="ru-RU" dirty="0"/>
          </a:p>
          <a:p>
            <a:r>
              <a:rPr lang="ru-RU" dirty="0" err="1"/>
              <a:t>Залежно</a:t>
            </a:r>
            <a:r>
              <a:rPr lang="ru-RU" dirty="0"/>
              <a:t> </a:t>
            </a:r>
            <a:r>
              <a:rPr lang="ru-RU" dirty="0" err="1"/>
              <a:t>від</a:t>
            </a:r>
            <a:r>
              <a:rPr lang="ru-RU" dirty="0"/>
              <a:t> </a:t>
            </a:r>
            <a:r>
              <a:rPr lang="ru-RU" dirty="0" err="1"/>
              <a:t>форми</a:t>
            </a:r>
            <a:r>
              <a:rPr lang="ru-RU" dirty="0"/>
              <a:t> </a:t>
            </a:r>
            <a:r>
              <a:rPr lang="ru-RU" dirty="0" err="1"/>
              <a:t>зв’язку</a:t>
            </a:r>
            <a:r>
              <a:rPr lang="ru-RU" dirty="0"/>
              <a:t> </a:t>
            </a:r>
            <a:r>
              <a:rPr lang="ru-RU" dirty="0" err="1"/>
              <a:t>між</a:t>
            </a:r>
            <a:r>
              <a:rPr lang="ru-RU" dirty="0"/>
              <a:t> </a:t>
            </a:r>
            <a:r>
              <a:rPr lang="ru-RU" dirty="0" err="1"/>
              <a:t>результативним</a:t>
            </a:r>
            <a:r>
              <a:rPr lang="ru-RU" dirty="0"/>
              <a:t> і </a:t>
            </a:r>
            <a:r>
              <a:rPr lang="ru-RU" dirty="0" err="1"/>
              <a:t>факторними</a:t>
            </a:r>
            <a:r>
              <a:rPr lang="ru-RU" dirty="0"/>
              <a:t> </a:t>
            </a:r>
            <a:r>
              <a:rPr lang="ru-RU" dirty="0" err="1"/>
              <a:t>показниками</a:t>
            </a:r>
            <a:r>
              <a:rPr lang="ru-RU" dirty="0"/>
              <a:t> </a:t>
            </a:r>
            <a:r>
              <a:rPr lang="ru-RU" dirty="0" err="1"/>
              <a:t>факторні</a:t>
            </a:r>
            <a:r>
              <a:rPr lang="ru-RU" dirty="0"/>
              <a:t> </a:t>
            </a:r>
            <a:r>
              <a:rPr lang="ru-RU" dirty="0" err="1"/>
              <a:t>моделі</a:t>
            </a:r>
            <a:r>
              <a:rPr lang="ru-RU" dirty="0"/>
              <a:t> </a:t>
            </a:r>
            <a:r>
              <a:rPr lang="ru-RU" dirty="0" err="1"/>
              <a:t>поділяються</a:t>
            </a:r>
            <a:r>
              <a:rPr lang="ru-RU" dirty="0"/>
              <a:t> на </a:t>
            </a:r>
            <a:r>
              <a:rPr lang="ru-RU" dirty="0" err="1"/>
              <a:t>дві</a:t>
            </a:r>
            <a:r>
              <a:rPr lang="ru-RU" dirty="0"/>
              <a:t> </a:t>
            </a:r>
            <a:r>
              <a:rPr lang="ru-RU" dirty="0" err="1"/>
              <a:t>групи</a:t>
            </a:r>
            <a:r>
              <a:rPr lang="ru-RU" dirty="0"/>
              <a:t>:</a:t>
            </a:r>
          </a:p>
          <a:p>
            <a:endParaRPr lang="ru-RU" dirty="0"/>
          </a:p>
          <a:p>
            <a:r>
              <a:rPr lang="ru-RU" dirty="0"/>
              <a:t>1. </a:t>
            </a:r>
            <a:r>
              <a:rPr lang="ru-RU" dirty="0" err="1"/>
              <a:t>Детерміновані</a:t>
            </a:r>
            <a:r>
              <a:rPr lang="ru-RU" dirty="0"/>
              <a:t> </a:t>
            </a:r>
            <a:r>
              <a:rPr lang="ru-RU" dirty="0" err="1"/>
              <a:t>факторні</a:t>
            </a:r>
            <a:r>
              <a:rPr lang="ru-RU" dirty="0"/>
              <a:t> </a:t>
            </a:r>
            <a:r>
              <a:rPr lang="ru-RU" dirty="0" err="1"/>
              <a:t>моделі</a:t>
            </a:r>
            <a:r>
              <a:rPr lang="ru-RU" dirty="0"/>
              <a:t> – </a:t>
            </a:r>
            <a:r>
              <a:rPr lang="ru-RU" dirty="0" err="1"/>
              <a:t>використовуються</a:t>
            </a:r>
            <a:r>
              <a:rPr lang="ru-RU" dirty="0"/>
              <a:t> для </a:t>
            </a:r>
            <a:r>
              <a:rPr lang="ru-RU" dirty="0" err="1"/>
              <a:t>дослідження</a:t>
            </a:r>
            <a:r>
              <a:rPr lang="ru-RU" dirty="0"/>
              <a:t> </a:t>
            </a:r>
            <a:r>
              <a:rPr lang="ru-RU" dirty="0" err="1"/>
              <a:t>функціонального</a:t>
            </a:r>
            <a:r>
              <a:rPr lang="ru-RU" dirty="0"/>
              <a:t> (</a:t>
            </a:r>
            <a:r>
              <a:rPr lang="ru-RU" dirty="0" err="1"/>
              <a:t>детермінованого</a:t>
            </a:r>
            <a:r>
              <a:rPr lang="ru-RU" dirty="0"/>
              <a:t>) </a:t>
            </a:r>
            <a:r>
              <a:rPr lang="ru-RU" dirty="0" err="1"/>
              <a:t>зв’язку</a:t>
            </a:r>
            <a:r>
              <a:rPr lang="ru-RU" dirty="0"/>
              <a:t> </a:t>
            </a:r>
            <a:r>
              <a:rPr lang="ru-RU" dirty="0" err="1"/>
              <a:t>між</a:t>
            </a:r>
            <a:r>
              <a:rPr lang="ru-RU" dirty="0"/>
              <a:t> </a:t>
            </a:r>
            <a:r>
              <a:rPr lang="ru-RU" dirty="0" err="1"/>
              <a:t>результативним</a:t>
            </a:r>
            <a:r>
              <a:rPr lang="ru-RU" dirty="0"/>
              <a:t> і </a:t>
            </a:r>
            <a:r>
              <a:rPr lang="ru-RU" dirty="0" err="1"/>
              <a:t>факторними</a:t>
            </a:r>
            <a:r>
              <a:rPr lang="ru-RU" dirty="0"/>
              <a:t> </a:t>
            </a:r>
            <a:r>
              <a:rPr lang="ru-RU" dirty="0" err="1"/>
              <a:t>показниками</a:t>
            </a:r>
            <a:r>
              <a:rPr lang="ru-RU" dirty="0"/>
              <a:t>, коли при </a:t>
            </a:r>
            <a:r>
              <a:rPr lang="ru-RU" dirty="0" err="1"/>
              <a:t>заданих</a:t>
            </a:r>
            <a:r>
              <a:rPr lang="ru-RU" dirty="0"/>
              <a:t> </a:t>
            </a:r>
            <a:r>
              <a:rPr lang="ru-RU" dirty="0" err="1"/>
              <a:t>початкових</a:t>
            </a:r>
            <a:r>
              <a:rPr lang="ru-RU" dirty="0"/>
              <a:t> </a:t>
            </a:r>
            <a:r>
              <a:rPr lang="ru-RU" dirty="0" err="1"/>
              <a:t>умовах</a:t>
            </a:r>
            <a:r>
              <a:rPr lang="ru-RU" dirty="0"/>
              <a:t> </a:t>
            </a:r>
            <a:r>
              <a:rPr lang="ru-RU" dirty="0" err="1"/>
              <a:t>факторна</a:t>
            </a:r>
            <a:r>
              <a:rPr lang="ru-RU" dirty="0"/>
              <a:t> система переходить у </a:t>
            </a:r>
            <a:r>
              <a:rPr lang="ru-RU" dirty="0" err="1"/>
              <a:t>єдиний</a:t>
            </a:r>
            <a:r>
              <a:rPr lang="ru-RU" dirty="0"/>
              <a:t> </a:t>
            </a:r>
            <a:r>
              <a:rPr lang="ru-RU" dirty="0" err="1"/>
              <a:t>певний</a:t>
            </a:r>
            <a:r>
              <a:rPr lang="ru-RU" dirty="0"/>
              <a:t> стан. У </a:t>
            </a:r>
            <a:r>
              <a:rPr lang="ru-RU" dirty="0" err="1"/>
              <a:t>детермінованих</a:t>
            </a:r>
            <a:r>
              <a:rPr lang="ru-RU" dirty="0"/>
              <a:t> моделях </a:t>
            </a:r>
            <a:r>
              <a:rPr lang="ru-RU" dirty="0" err="1"/>
              <a:t>результативний</a:t>
            </a:r>
            <a:r>
              <a:rPr lang="ru-RU" dirty="0"/>
              <a:t> </a:t>
            </a:r>
            <a:r>
              <a:rPr lang="ru-RU" dirty="0" err="1"/>
              <a:t>показник</a:t>
            </a:r>
            <a:r>
              <a:rPr lang="ru-RU" dirty="0"/>
              <a:t> </a:t>
            </a:r>
            <a:r>
              <a:rPr lang="ru-RU" dirty="0" err="1"/>
              <a:t>являє</a:t>
            </a:r>
            <a:r>
              <a:rPr lang="ru-RU" dirty="0"/>
              <a:t> собою </a:t>
            </a:r>
            <a:r>
              <a:rPr lang="ru-RU" dirty="0" err="1"/>
              <a:t>алгебраїчну</a:t>
            </a:r>
            <a:r>
              <a:rPr lang="ru-RU" dirty="0"/>
              <a:t> суму, </a:t>
            </a:r>
            <a:r>
              <a:rPr lang="ru-RU" dirty="0" err="1"/>
              <a:t>добуток</a:t>
            </a:r>
            <a:r>
              <a:rPr lang="ru-RU" dirty="0"/>
              <a:t> </a:t>
            </a:r>
            <a:r>
              <a:rPr lang="ru-RU" dirty="0" err="1"/>
              <a:t>або</a:t>
            </a:r>
            <a:r>
              <a:rPr lang="ru-RU" dirty="0"/>
              <a:t> </a:t>
            </a:r>
            <a:r>
              <a:rPr lang="ru-RU" dirty="0" err="1"/>
              <a:t>частку</a:t>
            </a:r>
            <a:r>
              <a:rPr lang="ru-RU" dirty="0"/>
              <a:t> </a:t>
            </a:r>
            <a:r>
              <a:rPr lang="ru-RU" dirty="0" err="1"/>
              <a:t>факторних</a:t>
            </a:r>
            <a:r>
              <a:rPr lang="ru-RU" dirty="0"/>
              <a:t> </a:t>
            </a:r>
            <a:r>
              <a:rPr lang="ru-RU" dirty="0" err="1"/>
              <a:t>показників</a:t>
            </a:r>
            <a:r>
              <a:rPr lang="ru-RU" dirty="0"/>
              <a:t>.</a:t>
            </a:r>
          </a:p>
          <a:p>
            <a:endParaRPr lang="ru-RU" dirty="0"/>
          </a:p>
          <a:p>
            <a:r>
              <a:rPr lang="ru-RU" dirty="0"/>
              <a:t>2. </a:t>
            </a:r>
            <a:r>
              <a:rPr lang="ru-RU" dirty="0" err="1"/>
              <a:t>Стохастичні</a:t>
            </a:r>
            <a:r>
              <a:rPr lang="ru-RU" dirty="0"/>
              <a:t> </a:t>
            </a:r>
            <a:r>
              <a:rPr lang="ru-RU" dirty="0" err="1"/>
              <a:t>факторні</a:t>
            </a:r>
            <a:r>
              <a:rPr lang="ru-RU" dirty="0"/>
              <a:t> </a:t>
            </a:r>
            <a:r>
              <a:rPr lang="ru-RU" dirty="0" err="1"/>
              <a:t>моделі</a:t>
            </a:r>
            <a:r>
              <a:rPr lang="ru-RU" dirty="0"/>
              <a:t> – </a:t>
            </a:r>
            <a:r>
              <a:rPr lang="ru-RU" dirty="0" err="1"/>
              <a:t>використовуються</a:t>
            </a:r>
            <a:r>
              <a:rPr lang="ru-RU" dirty="0"/>
              <a:t> для </a:t>
            </a:r>
            <a:r>
              <a:rPr lang="ru-RU" dirty="0" err="1"/>
              <a:t>дослідження</a:t>
            </a:r>
            <a:r>
              <a:rPr lang="ru-RU" dirty="0"/>
              <a:t> </a:t>
            </a:r>
            <a:r>
              <a:rPr lang="ru-RU" dirty="0" err="1"/>
              <a:t>ймовірносного</a:t>
            </a:r>
            <a:r>
              <a:rPr lang="ru-RU" dirty="0"/>
              <a:t> (стохастичного) </a:t>
            </a:r>
            <a:r>
              <a:rPr lang="ru-RU" dirty="0" err="1"/>
              <a:t>зв’язку</a:t>
            </a:r>
            <a:r>
              <a:rPr lang="ru-RU" dirty="0"/>
              <a:t> </a:t>
            </a:r>
            <a:r>
              <a:rPr lang="ru-RU" dirty="0" err="1"/>
              <a:t>між</a:t>
            </a:r>
            <a:r>
              <a:rPr lang="ru-RU" dirty="0"/>
              <a:t> </a:t>
            </a:r>
            <a:r>
              <a:rPr lang="ru-RU" dirty="0" err="1"/>
              <a:t>результативним</a:t>
            </a:r>
            <a:r>
              <a:rPr lang="ru-RU" dirty="0"/>
              <a:t> і </a:t>
            </a:r>
            <a:r>
              <a:rPr lang="ru-RU" dirty="0" err="1"/>
              <a:t>факторними</a:t>
            </a:r>
            <a:r>
              <a:rPr lang="ru-RU" dirty="0"/>
              <a:t> </a:t>
            </a:r>
            <a:r>
              <a:rPr lang="ru-RU" dirty="0" err="1"/>
              <a:t>показниками</a:t>
            </a:r>
            <a:r>
              <a:rPr lang="ru-RU" dirty="0"/>
              <a:t>, коли при </a:t>
            </a:r>
            <a:r>
              <a:rPr lang="ru-RU" dirty="0" err="1"/>
              <a:t>незмінних</a:t>
            </a:r>
            <a:r>
              <a:rPr lang="ru-RU" dirty="0"/>
              <a:t> </a:t>
            </a:r>
            <a:r>
              <a:rPr lang="ru-RU" dirty="0" err="1"/>
              <a:t>початкових</a:t>
            </a:r>
            <a:r>
              <a:rPr lang="ru-RU" dirty="0"/>
              <a:t> </a:t>
            </a:r>
            <a:r>
              <a:rPr lang="ru-RU" dirty="0" err="1"/>
              <a:t>умовах</a:t>
            </a:r>
            <a:r>
              <a:rPr lang="ru-RU" dirty="0"/>
              <a:t> </a:t>
            </a:r>
            <a:r>
              <a:rPr lang="ru-RU" dirty="0" err="1"/>
              <a:t>факторна</a:t>
            </a:r>
            <a:r>
              <a:rPr lang="ru-RU" dirty="0"/>
              <a:t> система </a:t>
            </a:r>
            <a:r>
              <a:rPr lang="ru-RU" dirty="0" err="1"/>
              <a:t>може</a:t>
            </a:r>
            <a:r>
              <a:rPr lang="ru-RU" dirty="0"/>
              <a:t> </a:t>
            </a:r>
            <a:r>
              <a:rPr lang="ru-RU" dirty="0" err="1"/>
              <a:t>переходити</a:t>
            </a:r>
            <a:r>
              <a:rPr lang="ru-RU" dirty="0"/>
              <a:t> в </a:t>
            </a:r>
            <a:r>
              <a:rPr lang="ru-RU" dirty="0" err="1"/>
              <a:t>різні</a:t>
            </a:r>
            <a:r>
              <a:rPr lang="ru-RU" dirty="0"/>
              <a:t> </a:t>
            </a:r>
            <a:r>
              <a:rPr lang="ru-RU" dirty="0" err="1"/>
              <a:t>стани</a:t>
            </a:r>
            <a:r>
              <a:rPr lang="ru-RU" dirty="0"/>
              <a:t> з </a:t>
            </a:r>
            <a:r>
              <a:rPr lang="ru-RU" dirty="0" err="1"/>
              <a:t>різною</a:t>
            </a:r>
            <a:r>
              <a:rPr lang="ru-RU" dirty="0"/>
              <a:t> </a:t>
            </a:r>
            <a:r>
              <a:rPr lang="ru-RU" dirty="0" err="1"/>
              <a:t>ймовірністю</a:t>
            </a:r>
            <a:r>
              <a:rPr lang="ru-RU" dirty="0"/>
              <a:t>.</a:t>
            </a:r>
            <a:endParaRPr lang="uk-UA" dirty="0"/>
          </a:p>
        </p:txBody>
      </p:sp>
    </p:spTree>
    <p:extLst>
      <p:ext uri="{BB962C8B-B14F-4D97-AF65-F5344CB8AC3E}">
        <p14:creationId xmlns:p14="http://schemas.microsoft.com/office/powerpoint/2010/main" val="3421537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0B76B9-224B-40D3-9685-4FFCF2F485C0}"/>
              </a:ext>
            </a:extLst>
          </p:cNvPr>
          <p:cNvSpPr txBox="1"/>
          <p:nvPr/>
        </p:nvSpPr>
        <p:spPr>
          <a:xfrm>
            <a:off x="914152" y="514144"/>
            <a:ext cx="10562502" cy="5632311"/>
          </a:xfrm>
          <a:prstGeom prst="rect">
            <a:avLst/>
          </a:prstGeom>
          <a:noFill/>
        </p:spPr>
        <p:txBody>
          <a:bodyPr wrap="square">
            <a:spAutoFit/>
          </a:bodyPr>
          <a:lstStyle/>
          <a:p>
            <a:r>
              <a:rPr lang="ru-RU" dirty="0"/>
              <a:t>При </a:t>
            </a:r>
            <a:r>
              <a:rPr lang="ru-RU" dirty="0" err="1"/>
              <a:t>моделюванні</a:t>
            </a:r>
            <a:r>
              <a:rPr lang="ru-RU" dirty="0"/>
              <a:t> </a:t>
            </a:r>
            <a:r>
              <a:rPr lang="ru-RU" dirty="0" err="1"/>
              <a:t>детермінованих</a:t>
            </a:r>
            <a:r>
              <a:rPr lang="ru-RU" dirty="0"/>
              <a:t> </a:t>
            </a:r>
            <a:r>
              <a:rPr lang="ru-RU" dirty="0" err="1"/>
              <a:t>факторних</a:t>
            </a:r>
            <a:r>
              <a:rPr lang="ru-RU" dirty="0"/>
              <a:t> систем </a:t>
            </a:r>
            <a:r>
              <a:rPr lang="ru-RU" dirty="0" err="1"/>
              <a:t>необхідно</a:t>
            </a:r>
            <a:r>
              <a:rPr lang="ru-RU" dirty="0"/>
              <a:t> </a:t>
            </a:r>
            <a:r>
              <a:rPr lang="ru-RU" dirty="0" err="1"/>
              <a:t>дотримуватись</a:t>
            </a:r>
            <a:r>
              <a:rPr lang="ru-RU" dirty="0"/>
              <a:t> таких </a:t>
            </a:r>
            <a:r>
              <a:rPr lang="ru-RU" dirty="0" err="1"/>
              <a:t>вимог</a:t>
            </a:r>
            <a:r>
              <a:rPr lang="ru-RU" dirty="0"/>
              <a:t>:</a:t>
            </a:r>
          </a:p>
          <a:p>
            <a:endParaRPr lang="ru-RU" dirty="0"/>
          </a:p>
          <a:p>
            <a:r>
              <a:rPr lang="ru-RU" dirty="0"/>
              <a:t>1. </a:t>
            </a:r>
            <a:r>
              <a:rPr lang="ru-RU" dirty="0" err="1"/>
              <a:t>Фактори</a:t>
            </a:r>
            <a:r>
              <a:rPr lang="ru-RU" dirty="0"/>
              <a:t>, </a:t>
            </a:r>
            <a:r>
              <a:rPr lang="ru-RU" dirty="0" err="1"/>
              <a:t>що</a:t>
            </a:r>
            <a:r>
              <a:rPr lang="ru-RU" dirty="0"/>
              <a:t> </a:t>
            </a:r>
            <a:r>
              <a:rPr lang="ru-RU" dirty="0" err="1"/>
              <a:t>включаються</a:t>
            </a:r>
            <a:r>
              <a:rPr lang="ru-RU" dirty="0"/>
              <a:t> в модель, і сама модель </a:t>
            </a:r>
            <a:r>
              <a:rPr lang="ru-RU" dirty="0" err="1"/>
              <a:t>повинні</a:t>
            </a:r>
            <a:r>
              <a:rPr lang="ru-RU" dirty="0"/>
              <a:t> </a:t>
            </a:r>
            <a:r>
              <a:rPr lang="ru-RU" dirty="0" err="1"/>
              <a:t>мати</a:t>
            </a:r>
            <a:r>
              <a:rPr lang="ru-RU" dirty="0"/>
              <a:t> </a:t>
            </a:r>
            <a:r>
              <a:rPr lang="ru-RU" dirty="0" err="1"/>
              <a:t>чітко</a:t>
            </a:r>
            <a:r>
              <a:rPr lang="ru-RU" dirty="0"/>
              <a:t> </a:t>
            </a:r>
            <a:r>
              <a:rPr lang="ru-RU" dirty="0" err="1"/>
              <a:t>виражений</a:t>
            </a:r>
            <a:r>
              <a:rPr lang="ru-RU" dirty="0"/>
              <a:t> характер, реально </a:t>
            </a:r>
            <a:r>
              <a:rPr lang="ru-RU" dirty="0" err="1"/>
              <a:t>існувати</a:t>
            </a:r>
            <a:r>
              <a:rPr lang="ru-RU" dirty="0"/>
              <a:t>, а не бути </a:t>
            </a:r>
            <a:r>
              <a:rPr lang="ru-RU" dirty="0" err="1"/>
              <a:t>вигаданими</a:t>
            </a:r>
            <a:r>
              <a:rPr lang="ru-RU" dirty="0"/>
              <a:t> </a:t>
            </a:r>
            <a:r>
              <a:rPr lang="ru-RU" dirty="0" err="1"/>
              <a:t>абстрактними</a:t>
            </a:r>
            <a:r>
              <a:rPr lang="ru-RU" dirty="0"/>
              <a:t> величинами </a:t>
            </a:r>
            <a:r>
              <a:rPr lang="ru-RU" dirty="0" err="1"/>
              <a:t>або</a:t>
            </a:r>
            <a:r>
              <a:rPr lang="ru-RU" dirty="0"/>
              <a:t> </a:t>
            </a:r>
            <a:r>
              <a:rPr lang="ru-RU" dirty="0" err="1"/>
              <a:t>явищами</a:t>
            </a:r>
            <a:r>
              <a:rPr lang="ru-RU" dirty="0"/>
              <a:t>.</a:t>
            </a:r>
          </a:p>
          <a:p>
            <a:endParaRPr lang="ru-RU" dirty="0"/>
          </a:p>
          <a:p>
            <a:r>
              <a:rPr lang="ru-RU" dirty="0"/>
              <a:t>2. </a:t>
            </a:r>
            <a:r>
              <a:rPr lang="ru-RU" dirty="0" err="1"/>
              <a:t>Фактори</a:t>
            </a:r>
            <a:r>
              <a:rPr lang="ru-RU" dirty="0"/>
              <a:t>, </a:t>
            </a:r>
            <a:r>
              <a:rPr lang="ru-RU" dirty="0" err="1"/>
              <a:t>які</a:t>
            </a:r>
            <a:r>
              <a:rPr lang="ru-RU" dirty="0"/>
              <a:t> </a:t>
            </a:r>
            <a:r>
              <a:rPr lang="ru-RU" dirty="0" err="1"/>
              <a:t>входять</a:t>
            </a:r>
            <a:r>
              <a:rPr lang="ru-RU" dirty="0"/>
              <a:t> у систему, </a:t>
            </a:r>
            <a:r>
              <a:rPr lang="ru-RU" dirty="0" err="1"/>
              <a:t>мають</a:t>
            </a:r>
            <a:r>
              <a:rPr lang="ru-RU" dirty="0"/>
              <a:t> не </a:t>
            </a:r>
            <a:r>
              <a:rPr lang="ru-RU" dirty="0" err="1"/>
              <a:t>тільки</a:t>
            </a:r>
            <a:r>
              <a:rPr lang="ru-RU" dirty="0"/>
              <a:t> бути </a:t>
            </a:r>
            <a:r>
              <a:rPr lang="ru-RU" dirty="0" err="1"/>
              <a:t>необхідними</a:t>
            </a:r>
            <a:r>
              <a:rPr lang="ru-RU" dirty="0"/>
              <a:t> </a:t>
            </a:r>
            <a:r>
              <a:rPr lang="ru-RU" dirty="0" err="1"/>
              <a:t>елементами</a:t>
            </a:r>
            <a:r>
              <a:rPr lang="ru-RU" dirty="0"/>
              <a:t> </a:t>
            </a:r>
            <a:r>
              <a:rPr lang="ru-RU" dirty="0" err="1"/>
              <a:t>формули</a:t>
            </a:r>
            <a:r>
              <a:rPr lang="ru-RU" dirty="0"/>
              <a:t>, а й </a:t>
            </a:r>
            <a:r>
              <a:rPr lang="ru-RU" dirty="0" err="1"/>
              <a:t>знаходитися</a:t>
            </a:r>
            <a:r>
              <a:rPr lang="ru-RU" dirty="0"/>
              <a:t> в </a:t>
            </a:r>
            <a:r>
              <a:rPr lang="ru-RU" dirty="0" err="1"/>
              <a:t>причиновому</a:t>
            </a:r>
            <a:r>
              <a:rPr lang="ru-RU" dirty="0"/>
              <a:t> </a:t>
            </a:r>
            <a:r>
              <a:rPr lang="ru-RU" dirty="0" err="1"/>
              <a:t>зв’язку</a:t>
            </a:r>
            <a:r>
              <a:rPr lang="ru-RU" dirty="0"/>
              <a:t> з </a:t>
            </a:r>
            <a:r>
              <a:rPr lang="ru-RU" dirty="0" err="1"/>
              <a:t>результативним</a:t>
            </a:r>
            <a:r>
              <a:rPr lang="ru-RU" dirty="0"/>
              <a:t> </a:t>
            </a:r>
            <a:r>
              <a:rPr lang="ru-RU" dirty="0" err="1"/>
              <a:t>показником</a:t>
            </a:r>
            <a:r>
              <a:rPr lang="ru-RU" dirty="0"/>
              <a:t>. </a:t>
            </a:r>
            <a:r>
              <a:rPr lang="ru-RU" dirty="0" err="1"/>
              <a:t>Інакше</a:t>
            </a:r>
            <a:r>
              <a:rPr lang="ru-RU" dirty="0"/>
              <a:t> </a:t>
            </a:r>
            <a:r>
              <a:rPr lang="ru-RU" dirty="0" err="1"/>
              <a:t>кажучи</a:t>
            </a:r>
            <a:r>
              <a:rPr lang="ru-RU" dirty="0"/>
              <a:t>, </a:t>
            </a:r>
            <a:r>
              <a:rPr lang="ru-RU" dirty="0" err="1"/>
              <a:t>побудована</a:t>
            </a:r>
            <a:r>
              <a:rPr lang="ru-RU" dirty="0"/>
              <a:t> </a:t>
            </a:r>
            <a:r>
              <a:rPr lang="ru-RU" dirty="0" err="1"/>
              <a:t>факторна</a:t>
            </a:r>
            <a:r>
              <a:rPr lang="ru-RU" dirty="0"/>
              <a:t> система повинна </a:t>
            </a:r>
            <a:r>
              <a:rPr lang="ru-RU" dirty="0" err="1"/>
              <a:t>мати</a:t>
            </a:r>
            <a:r>
              <a:rPr lang="ru-RU" dirty="0"/>
              <a:t> </a:t>
            </a:r>
            <a:r>
              <a:rPr lang="ru-RU" dirty="0" err="1"/>
              <a:t>пізнавальну</a:t>
            </a:r>
            <a:r>
              <a:rPr lang="ru-RU" dirty="0"/>
              <a:t> </a:t>
            </a:r>
            <a:r>
              <a:rPr lang="ru-RU" dirty="0" err="1"/>
              <a:t>цінність</a:t>
            </a:r>
            <a:r>
              <a:rPr lang="ru-RU" dirty="0"/>
              <a:t>. </a:t>
            </a:r>
            <a:r>
              <a:rPr lang="ru-RU" dirty="0" err="1"/>
              <a:t>Розглянемо</a:t>
            </a:r>
            <a:r>
              <a:rPr lang="ru-RU" dirty="0"/>
              <a:t> приклад </a:t>
            </a:r>
            <a:r>
              <a:rPr lang="ru-RU" dirty="0" err="1"/>
              <a:t>двох</a:t>
            </a:r>
            <a:r>
              <a:rPr lang="ru-RU" dirty="0"/>
              <a:t> моделей:</a:t>
            </a:r>
          </a:p>
          <a:p>
            <a:endParaRPr lang="ru-RU" dirty="0"/>
          </a:p>
          <a:p>
            <a:pPr algn="ctr"/>
            <a:r>
              <a:rPr lang="ru-RU" dirty="0"/>
              <a:t>ВП = ЧП х ПП ,</a:t>
            </a:r>
          </a:p>
          <a:p>
            <a:endParaRPr lang="ru-RU" dirty="0"/>
          </a:p>
          <a:p>
            <a:pPr algn="ctr"/>
            <a:r>
              <a:rPr lang="ru-RU" dirty="0"/>
              <a:t>ПП = ВП ÷ ЧП ,</a:t>
            </a:r>
          </a:p>
          <a:p>
            <a:endParaRPr lang="ru-RU" dirty="0"/>
          </a:p>
          <a:p>
            <a:r>
              <a:rPr lang="ru-RU" dirty="0"/>
              <a:t>де ВП – </a:t>
            </a:r>
            <a:r>
              <a:rPr lang="ru-RU" dirty="0" err="1"/>
              <a:t>вартість</a:t>
            </a:r>
            <a:r>
              <a:rPr lang="ru-RU" dirty="0"/>
              <a:t> </a:t>
            </a:r>
            <a:r>
              <a:rPr lang="ru-RU" dirty="0" err="1"/>
              <a:t>продукції</a:t>
            </a:r>
            <a:r>
              <a:rPr lang="ru-RU" dirty="0"/>
              <a:t>;</a:t>
            </a:r>
          </a:p>
          <a:p>
            <a:endParaRPr lang="ru-RU" dirty="0"/>
          </a:p>
          <a:p>
            <a:r>
              <a:rPr lang="ru-RU" dirty="0"/>
              <a:t>ЧП – </a:t>
            </a:r>
            <a:r>
              <a:rPr lang="ru-RU" dirty="0" err="1"/>
              <a:t>середньорічна</a:t>
            </a:r>
            <a:r>
              <a:rPr lang="ru-RU" dirty="0"/>
              <a:t> </a:t>
            </a:r>
            <a:r>
              <a:rPr lang="ru-RU" dirty="0" err="1"/>
              <a:t>чисельність</a:t>
            </a:r>
            <a:r>
              <a:rPr lang="ru-RU" dirty="0"/>
              <a:t> </a:t>
            </a:r>
            <a:r>
              <a:rPr lang="ru-RU" dirty="0" err="1"/>
              <a:t>працівників</a:t>
            </a:r>
            <a:r>
              <a:rPr lang="ru-RU" dirty="0"/>
              <a:t>;</a:t>
            </a:r>
          </a:p>
          <a:p>
            <a:endParaRPr lang="ru-RU" dirty="0"/>
          </a:p>
          <a:p>
            <a:r>
              <a:rPr lang="ru-RU" dirty="0"/>
              <a:t>ПП – </a:t>
            </a:r>
            <a:r>
              <a:rPr lang="ru-RU" dirty="0" err="1"/>
              <a:t>продуктивність</a:t>
            </a:r>
            <a:r>
              <a:rPr lang="ru-RU" dirty="0"/>
              <a:t> </a:t>
            </a:r>
            <a:r>
              <a:rPr lang="ru-RU" dirty="0" err="1"/>
              <a:t>праці</a:t>
            </a:r>
            <a:r>
              <a:rPr lang="ru-RU" dirty="0"/>
              <a:t> (</a:t>
            </a:r>
            <a:r>
              <a:rPr lang="ru-RU" dirty="0" err="1"/>
              <a:t>обсяг</a:t>
            </a:r>
            <a:r>
              <a:rPr lang="ru-RU" dirty="0"/>
              <a:t> </a:t>
            </a:r>
            <a:r>
              <a:rPr lang="ru-RU" dirty="0" err="1"/>
              <a:t>виробництва</a:t>
            </a:r>
            <a:r>
              <a:rPr lang="ru-RU" dirty="0"/>
              <a:t> </a:t>
            </a:r>
            <a:r>
              <a:rPr lang="ru-RU" dirty="0" err="1"/>
              <a:t>продукції</a:t>
            </a:r>
            <a:r>
              <a:rPr lang="ru-RU" dirty="0"/>
              <a:t> на</a:t>
            </a:r>
          </a:p>
          <a:p>
            <a:endParaRPr lang="ru-RU" dirty="0"/>
          </a:p>
          <a:p>
            <a:r>
              <a:rPr lang="ru-RU" dirty="0"/>
              <a:t>одного </a:t>
            </a:r>
            <a:r>
              <a:rPr lang="ru-RU" dirty="0" err="1"/>
              <a:t>середньорічного</a:t>
            </a:r>
            <a:r>
              <a:rPr lang="ru-RU" dirty="0"/>
              <a:t> </a:t>
            </a:r>
            <a:r>
              <a:rPr lang="ru-RU" dirty="0" err="1"/>
              <a:t>працівника</a:t>
            </a:r>
            <a:r>
              <a:rPr lang="ru-RU" dirty="0"/>
              <a:t>).</a:t>
            </a:r>
            <a:endParaRPr lang="uk-UA" dirty="0"/>
          </a:p>
        </p:txBody>
      </p:sp>
    </p:spTree>
    <p:extLst>
      <p:ext uri="{BB962C8B-B14F-4D97-AF65-F5344CB8AC3E}">
        <p14:creationId xmlns:p14="http://schemas.microsoft.com/office/powerpoint/2010/main" val="2520384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A33F132-DF7D-476D-98BE-8549032AD3A7}"/>
              </a:ext>
            </a:extLst>
          </p:cNvPr>
          <p:cNvSpPr txBox="1"/>
          <p:nvPr/>
        </p:nvSpPr>
        <p:spPr>
          <a:xfrm>
            <a:off x="1586204" y="1586118"/>
            <a:ext cx="7707085" cy="1754326"/>
          </a:xfrm>
          <a:prstGeom prst="rect">
            <a:avLst/>
          </a:prstGeom>
          <a:noFill/>
        </p:spPr>
        <p:txBody>
          <a:bodyPr wrap="square">
            <a:spAutoFit/>
          </a:bodyPr>
          <a:lstStyle/>
          <a:p>
            <a:pPr algn="ctr"/>
            <a:r>
              <a:rPr lang="uk-UA" dirty="0"/>
              <a:t>План</a:t>
            </a:r>
          </a:p>
          <a:p>
            <a:r>
              <a:rPr lang="uk-UA" dirty="0"/>
              <a:t>1. Економічний аналіз як база прийняття управлінських рішень</a:t>
            </a:r>
          </a:p>
          <a:p>
            <a:r>
              <a:rPr lang="uk-UA" dirty="0"/>
              <a:t>2. Аналіз відхилень – основний інструмент оцінки діяльності центрів відповідальності</a:t>
            </a:r>
          </a:p>
          <a:p>
            <a:r>
              <a:rPr lang="uk-UA" dirty="0"/>
              <a:t>3. Методика факторного аналізу</a:t>
            </a:r>
          </a:p>
          <a:p>
            <a:endParaRPr lang="uk-UA" dirty="0"/>
          </a:p>
        </p:txBody>
      </p:sp>
    </p:spTree>
    <p:extLst>
      <p:ext uri="{BB962C8B-B14F-4D97-AF65-F5344CB8AC3E}">
        <p14:creationId xmlns:p14="http://schemas.microsoft.com/office/powerpoint/2010/main" val="888476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543D11-DB6D-44DC-9CD6-6364AA0DA010}"/>
              </a:ext>
            </a:extLst>
          </p:cNvPr>
          <p:cNvSpPr txBox="1"/>
          <p:nvPr/>
        </p:nvSpPr>
        <p:spPr>
          <a:xfrm>
            <a:off x="1408922" y="1808021"/>
            <a:ext cx="8602824" cy="2308324"/>
          </a:xfrm>
          <a:prstGeom prst="rect">
            <a:avLst/>
          </a:prstGeom>
          <a:noFill/>
        </p:spPr>
        <p:txBody>
          <a:bodyPr wrap="square">
            <a:spAutoFit/>
          </a:bodyPr>
          <a:lstStyle/>
          <a:p>
            <a:r>
              <a:rPr lang="ru-RU" dirty="0"/>
              <a:t>У </a:t>
            </a:r>
            <a:r>
              <a:rPr lang="ru-RU" dirty="0" err="1"/>
              <a:t>першій</a:t>
            </a:r>
            <a:r>
              <a:rPr lang="ru-RU" dirty="0"/>
              <a:t> </a:t>
            </a:r>
            <a:r>
              <a:rPr lang="ru-RU" dirty="0" err="1"/>
              <a:t>моделі</a:t>
            </a:r>
            <a:r>
              <a:rPr lang="ru-RU" dirty="0"/>
              <a:t> </a:t>
            </a:r>
            <a:r>
              <a:rPr lang="ru-RU" dirty="0" err="1"/>
              <a:t>фактори</a:t>
            </a:r>
            <a:r>
              <a:rPr lang="ru-RU" dirty="0"/>
              <a:t> </a:t>
            </a:r>
            <a:r>
              <a:rPr lang="ru-RU" dirty="0" err="1"/>
              <a:t>перебувають</a:t>
            </a:r>
            <a:r>
              <a:rPr lang="ru-RU" dirty="0"/>
              <a:t> у </a:t>
            </a:r>
            <a:r>
              <a:rPr lang="ru-RU" dirty="0" err="1"/>
              <a:t>причиновому</a:t>
            </a:r>
            <a:r>
              <a:rPr lang="ru-RU" dirty="0"/>
              <a:t> </a:t>
            </a:r>
            <a:r>
              <a:rPr lang="ru-RU" dirty="0" err="1"/>
              <a:t>зв’язку</a:t>
            </a:r>
            <a:r>
              <a:rPr lang="ru-RU" dirty="0"/>
              <a:t> з </a:t>
            </a:r>
            <a:r>
              <a:rPr lang="ru-RU" dirty="0" err="1"/>
              <a:t>результативним</a:t>
            </a:r>
            <a:r>
              <a:rPr lang="ru-RU" dirty="0"/>
              <a:t> </a:t>
            </a:r>
            <a:r>
              <a:rPr lang="ru-RU" dirty="0" err="1"/>
              <a:t>показником</a:t>
            </a:r>
            <a:r>
              <a:rPr lang="ru-RU" dirty="0"/>
              <a:t>, а в </a:t>
            </a:r>
            <a:r>
              <a:rPr lang="ru-RU" dirty="0" err="1"/>
              <a:t>другій</a:t>
            </a:r>
            <a:r>
              <a:rPr lang="ru-RU" dirty="0"/>
              <a:t> – у </a:t>
            </a:r>
            <a:r>
              <a:rPr lang="ru-RU" dirty="0" err="1"/>
              <a:t>математичному</a:t>
            </a:r>
            <a:r>
              <a:rPr lang="ru-RU" dirty="0"/>
              <a:t> </a:t>
            </a:r>
            <a:r>
              <a:rPr lang="ru-RU" dirty="0" err="1"/>
              <a:t>співвідношенні</a:t>
            </a:r>
            <a:r>
              <a:rPr lang="ru-RU" dirty="0"/>
              <a:t>.</a:t>
            </a:r>
          </a:p>
          <a:p>
            <a:endParaRPr lang="ru-RU" dirty="0"/>
          </a:p>
          <a:p>
            <a:r>
              <a:rPr lang="ru-RU" dirty="0"/>
              <a:t>3. </a:t>
            </a:r>
            <a:r>
              <a:rPr lang="ru-RU" dirty="0" err="1"/>
              <a:t>Усі</a:t>
            </a:r>
            <a:r>
              <a:rPr lang="ru-RU" dirty="0"/>
              <a:t> </a:t>
            </a:r>
            <a:r>
              <a:rPr lang="ru-RU" dirty="0" err="1"/>
              <a:t>показники</a:t>
            </a:r>
            <a:r>
              <a:rPr lang="ru-RU" dirty="0"/>
              <a:t> </a:t>
            </a:r>
            <a:r>
              <a:rPr lang="ru-RU" dirty="0" err="1"/>
              <a:t>факторної</a:t>
            </a:r>
            <a:r>
              <a:rPr lang="ru-RU" dirty="0"/>
              <a:t> </a:t>
            </a:r>
            <a:r>
              <a:rPr lang="ru-RU" dirty="0" err="1"/>
              <a:t>моделі</a:t>
            </a:r>
            <a:r>
              <a:rPr lang="ru-RU" dirty="0"/>
              <a:t> </a:t>
            </a:r>
            <a:r>
              <a:rPr lang="ru-RU" dirty="0" err="1"/>
              <a:t>повинні</a:t>
            </a:r>
            <a:r>
              <a:rPr lang="ru-RU" dirty="0"/>
              <a:t> бути </a:t>
            </a:r>
            <a:r>
              <a:rPr lang="ru-RU" dirty="0" err="1"/>
              <a:t>кількісно</a:t>
            </a:r>
            <a:r>
              <a:rPr lang="ru-RU" dirty="0"/>
              <a:t> </a:t>
            </a:r>
            <a:r>
              <a:rPr lang="ru-RU" dirty="0" err="1"/>
              <a:t>вимірними</a:t>
            </a:r>
            <a:r>
              <a:rPr lang="ru-RU" dirty="0"/>
              <a:t>, </a:t>
            </a:r>
            <a:r>
              <a:rPr lang="ru-RU" dirty="0" err="1"/>
              <a:t>тобто</a:t>
            </a:r>
            <a:r>
              <a:rPr lang="ru-RU" dirty="0"/>
              <a:t> </a:t>
            </a:r>
            <a:r>
              <a:rPr lang="ru-RU" dirty="0" err="1"/>
              <a:t>мати</a:t>
            </a:r>
            <a:r>
              <a:rPr lang="ru-RU" dirty="0"/>
              <a:t> </a:t>
            </a:r>
            <a:r>
              <a:rPr lang="ru-RU" dirty="0" err="1"/>
              <a:t>одиницю</a:t>
            </a:r>
            <a:r>
              <a:rPr lang="ru-RU" dirty="0"/>
              <a:t> </a:t>
            </a:r>
            <a:r>
              <a:rPr lang="ru-RU" dirty="0" err="1"/>
              <a:t>величини</a:t>
            </a:r>
            <a:r>
              <a:rPr lang="ru-RU" dirty="0"/>
              <a:t> і </a:t>
            </a:r>
            <a:r>
              <a:rPr lang="ru-RU" dirty="0" err="1"/>
              <a:t>необхідну</a:t>
            </a:r>
            <a:r>
              <a:rPr lang="ru-RU" dirty="0"/>
              <a:t> </a:t>
            </a:r>
            <a:r>
              <a:rPr lang="ru-RU" dirty="0" err="1"/>
              <a:t>інформаційну</a:t>
            </a:r>
            <a:r>
              <a:rPr lang="ru-RU" dirty="0"/>
              <a:t> </a:t>
            </a:r>
            <a:r>
              <a:rPr lang="ru-RU" dirty="0" err="1"/>
              <a:t>забезпеченість</a:t>
            </a:r>
            <a:r>
              <a:rPr lang="ru-RU" dirty="0"/>
              <a:t>.</a:t>
            </a:r>
          </a:p>
          <a:p>
            <a:endParaRPr lang="ru-RU" dirty="0"/>
          </a:p>
          <a:p>
            <a:r>
              <a:rPr lang="ru-RU" dirty="0"/>
              <a:t>4. </a:t>
            </a:r>
            <a:r>
              <a:rPr lang="ru-RU" dirty="0" err="1"/>
              <a:t>Факторна</a:t>
            </a:r>
            <a:r>
              <a:rPr lang="ru-RU" dirty="0"/>
              <a:t> модель </a:t>
            </a:r>
            <a:r>
              <a:rPr lang="ru-RU" dirty="0" err="1"/>
              <a:t>має</a:t>
            </a:r>
            <a:r>
              <a:rPr lang="ru-RU" dirty="0"/>
              <a:t> </a:t>
            </a:r>
            <a:r>
              <a:rPr lang="ru-RU" dirty="0" err="1"/>
              <a:t>забезпечувати</a:t>
            </a:r>
            <a:r>
              <a:rPr lang="ru-RU" dirty="0"/>
              <a:t> </a:t>
            </a:r>
            <a:r>
              <a:rPr lang="ru-RU" dirty="0" err="1"/>
              <a:t>можливість</a:t>
            </a:r>
            <a:r>
              <a:rPr lang="ru-RU" dirty="0"/>
              <a:t> </a:t>
            </a:r>
            <a:r>
              <a:rPr lang="ru-RU" dirty="0" err="1"/>
              <a:t>вимірювання</a:t>
            </a:r>
            <a:r>
              <a:rPr lang="ru-RU" dirty="0"/>
              <a:t> </a:t>
            </a:r>
            <a:r>
              <a:rPr lang="ru-RU" dirty="0" err="1"/>
              <a:t>впливу</a:t>
            </a:r>
            <a:r>
              <a:rPr lang="ru-RU" dirty="0"/>
              <a:t> </a:t>
            </a:r>
            <a:r>
              <a:rPr lang="ru-RU" dirty="0" err="1"/>
              <a:t>окремих</a:t>
            </a:r>
            <a:r>
              <a:rPr lang="ru-RU" dirty="0"/>
              <a:t> </a:t>
            </a:r>
            <a:r>
              <a:rPr lang="ru-RU" dirty="0" err="1"/>
              <a:t>факторів</a:t>
            </a:r>
            <a:r>
              <a:rPr lang="ru-RU" dirty="0"/>
              <a:t> на </a:t>
            </a:r>
            <a:r>
              <a:rPr lang="ru-RU" dirty="0" err="1"/>
              <a:t>зміну</a:t>
            </a:r>
            <a:r>
              <a:rPr lang="ru-RU" dirty="0"/>
              <a:t> результативного </a:t>
            </a:r>
            <a:r>
              <a:rPr lang="ru-RU" dirty="0" err="1"/>
              <a:t>показника</a:t>
            </a:r>
            <a:r>
              <a:rPr lang="ru-RU" dirty="0"/>
              <a:t>.</a:t>
            </a:r>
            <a:endParaRPr lang="uk-UA" dirty="0"/>
          </a:p>
        </p:txBody>
      </p:sp>
    </p:spTree>
    <p:extLst>
      <p:ext uri="{BB962C8B-B14F-4D97-AF65-F5344CB8AC3E}">
        <p14:creationId xmlns:p14="http://schemas.microsoft.com/office/powerpoint/2010/main" val="2010276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9AA88E-2614-4BBC-93DB-DA632EE1212E}"/>
              </a:ext>
            </a:extLst>
          </p:cNvPr>
          <p:cNvSpPr txBox="1"/>
          <p:nvPr/>
        </p:nvSpPr>
        <p:spPr>
          <a:xfrm>
            <a:off x="970384" y="982547"/>
            <a:ext cx="8780106" cy="4801314"/>
          </a:xfrm>
          <a:prstGeom prst="rect">
            <a:avLst/>
          </a:prstGeom>
          <a:noFill/>
        </p:spPr>
        <p:txBody>
          <a:bodyPr wrap="square">
            <a:spAutoFit/>
          </a:bodyPr>
          <a:lstStyle/>
          <a:p>
            <a:r>
              <a:rPr lang="ru-RU" dirty="0"/>
              <a:t>У </a:t>
            </a:r>
            <a:r>
              <a:rPr lang="ru-RU" dirty="0" err="1"/>
              <a:t>детермінованому</a:t>
            </a:r>
            <a:r>
              <a:rPr lang="ru-RU" dirty="0"/>
              <a:t> факторному </a:t>
            </a:r>
            <a:r>
              <a:rPr lang="ru-RU" dirty="0" err="1"/>
              <a:t>аналізі</a:t>
            </a:r>
            <a:r>
              <a:rPr lang="ru-RU" dirty="0"/>
              <a:t> </a:t>
            </a:r>
            <a:r>
              <a:rPr lang="ru-RU" dirty="0" err="1"/>
              <a:t>використовуються</a:t>
            </a:r>
            <a:r>
              <a:rPr lang="ru-RU" dirty="0"/>
              <a:t> </a:t>
            </a:r>
            <a:r>
              <a:rPr lang="ru-RU" dirty="0" err="1"/>
              <a:t>чотири</a:t>
            </a:r>
            <a:r>
              <a:rPr lang="ru-RU" dirty="0"/>
              <a:t> </a:t>
            </a:r>
            <a:r>
              <a:rPr lang="ru-RU" dirty="0" err="1"/>
              <a:t>види</a:t>
            </a:r>
            <a:r>
              <a:rPr lang="ru-RU" dirty="0"/>
              <a:t> </a:t>
            </a:r>
            <a:r>
              <a:rPr lang="ru-RU" dirty="0" err="1"/>
              <a:t>факторних</a:t>
            </a:r>
            <a:r>
              <a:rPr lang="ru-RU" dirty="0"/>
              <a:t> моделей:</a:t>
            </a:r>
          </a:p>
          <a:p>
            <a:endParaRPr lang="ru-RU" dirty="0"/>
          </a:p>
          <a:p>
            <a:pPr marL="342900" indent="-342900">
              <a:buAutoNum type="arabicPeriod"/>
            </a:pPr>
            <a:r>
              <a:rPr lang="ru-RU" dirty="0" err="1"/>
              <a:t>Адитивні</a:t>
            </a:r>
            <a:r>
              <a:rPr lang="ru-RU" dirty="0"/>
              <a:t> – </a:t>
            </a:r>
            <a:r>
              <a:rPr lang="ru-RU" dirty="0" err="1"/>
              <a:t>моделі</a:t>
            </a:r>
            <a:r>
              <a:rPr lang="ru-RU" dirty="0"/>
              <a:t>, в </a:t>
            </a:r>
            <a:r>
              <a:rPr lang="ru-RU" dirty="0" err="1"/>
              <a:t>яких</a:t>
            </a:r>
            <a:r>
              <a:rPr lang="ru-RU" dirty="0"/>
              <a:t> </a:t>
            </a:r>
            <a:r>
              <a:rPr lang="ru-RU" dirty="0" err="1"/>
              <a:t>результативний</a:t>
            </a:r>
            <a:r>
              <a:rPr lang="ru-RU" dirty="0"/>
              <a:t> </a:t>
            </a:r>
            <a:r>
              <a:rPr lang="ru-RU" dirty="0" err="1"/>
              <a:t>показник</a:t>
            </a:r>
            <a:r>
              <a:rPr lang="ru-RU" dirty="0"/>
              <a:t> є </a:t>
            </a:r>
            <a:r>
              <a:rPr lang="ru-RU" dirty="0" err="1"/>
              <a:t>алгебраїчною</a:t>
            </a:r>
            <a:r>
              <a:rPr lang="ru-RU" dirty="0"/>
              <a:t> сумою </a:t>
            </a:r>
            <a:r>
              <a:rPr lang="ru-RU" dirty="0" err="1"/>
              <a:t>декількох</a:t>
            </a:r>
            <a:r>
              <a:rPr lang="ru-RU" dirty="0"/>
              <a:t> </a:t>
            </a:r>
            <a:r>
              <a:rPr lang="ru-RU" dirty="0" err="1"/>
              <a:t>факторних</a:t>
            </a:r>
            <a:r>
              <a:rPr lang="ru-RU" dirty="0"/>
              <a:t> </a:t>
            </a:r>
            <a:r>
              <a:rPr lang="ru-RU" dirty="0" err="1"/>
              <a:t>показників</a:t>
            </a:r>
            <a:r>
              <a:rPr lang="ru-RU" dirty="0"/>
              <a:t>:</a:t>
            </a:r>
          </a:p>
          <a:p>
            <a:endParaRPr lang="ru-RU" dirty="0"/>
          </a:p>
          <a:p>
            <a:endParaRPr lang="ru-RU" dirty="0"/>
          </a:p>
          <a:p>
            <a:endParaRPr lang="ru-RU" dirty="0"/>
          </a:p>
          <a:p>
            <a:r>
              <a:rPr lang="ru-RU" dirty="0"/>
              <a:t>2. </a:t>
            </a:r>
            <a:r>
              <a:rPr lang="ru-RU" dirty="0" err="1"/>
              <a:t>Мультиплікативні</a:t>
            </a:r>
            <a:r>
              <a:rPr lang="ru-RU" dirty="0"/>
              <a:t> – </a:t>
            </a:r>
            <a:r>
              <a:rPr lang="ru-RU" dirty="0" err="1"/>
              <a:t>моделі</a:t>
            </a:r>
            <a:r>
              <a:rPr lang="ru-RU" dirty="0"/>
              <a:t>, в </a:t>
            </a:r>
            <a:r>
              <a:rPr lang="ru-RU" dirty="0" err="1"/>
              <a:t>яких</a:t>
            </a:r>
            <a:r>
              <a:rPr lang="ru-RU" dirty="0"/>
              <a:t> </a:t>
            </a:r>
            <a:r>
              <a:rPr lang="ru-RU" dirty="0" err="1"/>
              <a:t>результативний</a:t>
            </a:r>
            <a:r>
              <a:rPr lang="ru-RU" dirty="0"/>
              <a:t> </a:t>
            </a:r>
            <a:r>
              <a:rPr lang="ru-RU" dirty="0" err="1"/>
              <a:t>показник</a:t>
            </a:r>
            <a:r>
              <a:rPr lang="ru-RU" dirty="0"/>
              <a:t> є </a:t>
            </a:r>
            <a:r>
              <a:rPr lang="ru-RU" dirty="0" err="1"/>
              <a:t>добутком</a:t>
            </a:r>
            <a:r>
              <a:rPr lang="ru-RU" dirty="0"/>
              <a:t> </a:t>
            </a:r>
            <a:r>
              <a:rPr lang="ru-RU" dirty="0" err="1"/>
              <a:t>декількох</a:t>
            </a:r>
            <a:r>
              <a:rPr lang="ru-RU" dirty="0"/>
              <a:t> </a:t>
            </a:r>
            <a:r>
              <a:rPr lang="ru-RU" dirty="0" err="1"/>
              <a:t>факторних</a:t>
            </a:r>
            <a:r>
              <a:rPr lang="ru-RU" dirty="0"/>
              <a:t> </a:t>
            </a:r>
            <a:r>
              <a:rPr lang="ru-RU" dirty="0" err="1"/>
              <a:t>показників</a:t>
            </a:r>
            <a:r>
              <a:rPr lang="ru-RU" dirty="0"/>
              <a:t>:</a:t>
            </a:r>
          </a:p>
          <a:p>
            <a:endParaRPr lang="ru-RU" dirty="0"/>
          </a:p>
          <a:p>
            <a:endParaRPr lang="ru-RU" dirty="0"/>
          </a:p>
          <a:p>
            <a:r>
              <a:rPr lang="ru-RU" dirty="0"/>
              <a:t>3. </a:t>
            </a:r>
            <a:r>
              <a:rPr lang="ru-RU" dirty="0" err="1"/>
              <a:t>Кратні</a:t>
            </a:r>
            <a:r>
              <a:rPr lang="ru-RU" dirty="0"/>
              <a:t> – </a:t>
            </a:r>
            <a:r>
              <a:rPr lang="ru-RU" dirty="0" err="1"/>
              <a:t>моделі</a:t>
            </a:r>
            <a:r>
              <a:rPr lang="ru-RU" dirty="0"/>
              <a:t>, в </a:t>
            </a:r>
            <a:r>
              <a:rPr lang="ru-RU" dirty="0" err="1"/>
              <a:t>яких</a:t>
            </a:r>
            <a:r>
              <a:rPr lang="ru-RU" dirty="0"/>
              <a:t> </a:t>
            </a:r>
            <a:r>
              <a:rPr lang="ru-RU" dirty="0" err="1"/>
              <a:t>результативний</a:t>
            </a:r>
            <a:r>
              <a:rPr lang="ru-RU" dirty="0"/>
              <a:t> </a:t>
            </a:r>
            <a:r>
              <a:rPr lang="ru-RU" dirty="0" err="1"/>
              <a:t>показник</a:t>
            </a:r>
            <a:r>
              <a:rPr lang="ru-RU" dirty="0"/>
              <a:t> </a:t>
            </a:r>
            <a:r>
              <a:rPr lang="ru-RU" dirty="0" err="1"/>
              <a:t>визначається</a:t>
            </a:r>
            <a:r>
              <a:rPr lang="ru-RU" dirty="0"/>
              <a:t> </a:t>
            </a:r>
            <a:r>
              <a:rPr lang="ru-RU" dirty="0" err="1"/>
              <a:t>діленням</a:t>
            </a:r>
            <a:r>
              <a:rPr lang="ru-RU" dirty="0"/>
              <a:t> одного факторного </a:t>
            </a:r>
            <a:r>
              <a:rPr lang="ru-RU" dirty="0" err="1"/>
              <a:t>показника</a:t>
            </a:r>
            <a:r>
              <a:rPr lang="ru-RU" dirty="0"/>
              <a:t> на </a:t>
            </a:r>
            <a:r>
              <a:rPr lang="ru-RU" dirty="0" err="1"/>
              <a:t>інший</a:t>
            </a:r>
            <a:r>
              <a:rPr lang="ru-RU" dirty="0"/>
              <a:t>:</a:t>
            </a:r>
          </a:p>
          <a:p>
            <a:pPr algn="ctr"/>
            <a:r>
              <a:rPr lang="ru-RU" dirty="0"/>
              <a:t>У = Х1/Х2 . </a:t>
            </a:r>
          </a:p>
          <a:p>
            <a:pPr algn="just"/>
            <a:r>
              <a:rPr lang="ru-RU" dirty="0"/>
              <a:t>4. </a:t>
            </a:r>
            <a:r>
              <a:rPr lang="ru-RU" dirty="0" err="1"/>
              <a:t>Змішані</a:t>
            </a:r>
            <a:r>
              <a:rPr lang="ru-RU" dirty="0"/>
              <a:t> (</a:t>
            </a:r>
            <a:r>
              <a:rPr lang="ru-RU" dirty="0" err="1"/>
              <a:t>комбіновані</a:t>
            </a:r>
            <a:r>
              <a:rPr lang="ru-RU" dirty="0"/>
              <a:t>) – </a:t>
            </a:r>
            <a:r>
              <a:rPr lang="ru-RU" dirty="0" err="1"/>
              <a:t>моделі</a:t>
            </a:r>
            <a:r>
              <a:rPr lang="ru-RU" dirty="0"/>
              <a:t>, в </a:t>
            </a:r>
            <a:r>
              <a:rPr lang="ru-RU" dirty="0" err="1"/>
              <a:t>яких</a:t>
            </a:r>
            <a:r>
              <a:rPr lang="ru-RU" dirty="0"/>
              <a:t> </a:t>
            </a:r>
            <a:r>
              <a:rPr lang="ru-RU" dirty="0" err="1"/>
              <a:t>поєднуються</a:t>
            </a:r>
            <a:r>
              <a:rPr lang="ru-RU" dirty="0"/>
              <a:t> в </a:t>
            </a:r>
            <a:r>
              <a:rPr lang="ru-RU" dirty="0" err="1"/>
              <a:t>різноманітних</a:t>
            </a:r>
            <a:r>
              <a:rPr lang="ru-RU" dirty="0"/>
              <a:t> </a:t>
            </a:r>
            <a:r>
              <a:rPr lang="ru-RU" dirty="0" err="1"/>
              <a:t>комбінаціях</a:t>
            </a:r>
            <a:r>
              <a:rPr lang="ru-RU" dirty="0"/>
              <a:t> </a:t>
            </a:r>
            <a:r>
              <a:rPr lang="ru-RU" dirty="0" err="1"/>
              <a:t>адитивна</a:t>
            </a:r>
            <a:r>
              <a:rPr lang="ru-RU" dirty="0"/>
              <a:t>, </a:t>
            </a:r>
            <a:r>
              <a:rPr lang="ru-RU" dirty="0" err="1"/>
              <a:t>мультиплікативна</a:t>
            </a:r>
            <a:r>
              <a:rPr lang="ru-RU" dirty="0"/>
              <a:t> та кратна </a:t>
            </a:r>
            <a:r>
              <a:rPr lang="ru-RU" dirty="0" err="1"/>
              <a:t>залежності</a:t>
            </a:r>
            <a:r>
              <a:rPr lang="ru-RU" dirty="0"/>
              <a:t>.</a:t>
            </a:r>
          </a:p>
        </p:txBody>
      </p:sp>
      <p:pic>
        <p:nvPicPr>
          <p:cNvPr id="4" name="Рисунок 3">
            <a:extLst>
              <a:ext uri="{FF2B5EF4-FFF2-40B4-BE49-F238E27FC236}">
                <a16:creationId xmlns:a16="http://schemas.microsoft.com/office/drawing/2014/main" id="{196B2405-5A83-4CF0-9C12-3BDA47713104}"/>
              </a:ext>
            </a:extLst>
          </p:cNvPr>
          <p:cNvPicPr>
            <a:picLocks noChangeAspect="1"/>
          </p:cNvPicPr>
          <p:nvPr/>
        </p:nvPicPr>
        <p:blipFill>
          <a:blip r:embed="rId2"/>
          <a:stretch>
            <a:fillRect/>
          </a:stretch>
        </p:blipFill>
        <p:spPr>
          <a:xfrm>
            <a:off x="3365241" y="2389026"/>
            <a:ext cx="3166188" cy="671415"/>
          </a:xfrm>
          <a:prstGeom prst="rect">
            <a:avLst/>
          </a:prstGeom>
        </p:spPr>
      </p:pic>
      <p:pic>
        <p:nvPicPr>
          <p:cNvPr id="5" name="Рисунок 4">
            <a:extLst>
              <a:ext uri="{FF2B5EF4-FFF2-40B4-BE49-F238E27FC236}">
                <a16:creationId xmlns:a16="http://schemas.microsoft.com/office/drawing/2014/main" id="{7149C3EA-9B2D-4F5B-8569-D7AF68A22153}"/>
              </a:ext>
            </a:extLst>
          </p:cNvPr>
          <p:cNvPicPr>
            <a:picLocks noChangeAspect="1"/>
          </p:cNvPicPr>
          <p:nvPr/>
        </p:nvPicPr>
        <p:blipFill>
          <a:blip r:embed="rId3"/>
          <a:stretch>
            <a:fillRect/>
          </a:stretch>
        </p:blipFill>
        <p:spPr>
          <a:xfrm>
            <a:off x="3638939" y="3731371"/>
            <a:ext cx="3041780" cy="551380"/>
          </a:xfrm>
          <a:prstGeom prst="rect">
            <a:avLst/>
          </a:prstGeom>
        </p:spPr>
      </p:pic>
    </p:spTree>
    <p:extLst>
      <p:ext uri="{BB962C8B-B14F-4D97-AF65-F5344CB8AC3E}">
        <p14:creationId xmlns:p14="http://schemas.microsoft.com/office/powerpoint/2010/main" val="29432750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4B28FD-6E38-4275-B423-B00151A940B2}"/>
              </a:ext>
            </a:extLst>
          </p:cNvPr>
          <p:cNvSpPr txBox="1"/>
          <p:nvPr/>
        </p:nvSpPr>
        <p:spPr>
          <a:xfrm>
            <a:off x="1418253" y="894509"/>
            <a:ext cx="8966717" cy="5078313"/>
          </a:xfrm>
          <a:prstGeom prst="rect">
            <a:avLst/>
          </a:prstGeom>
          <a:noFill/>
        </p:spPr>
        <p:txBody>
          <a:bodyPr wrap="square">
            <a:spAutoFit/>
          </a:bodyPr>
          <a:lstStyle/>
          <a:p>
            <a:r>
              <a:rPr lang="uk-UA" dirty="0"/>
              <a:t>Для розв’язання задач детермінованого факторного аналізу використовуються наступні методичні способи:</a:t>
            </a:r>
          </a:p>
          <a:p>
            <a:endParaRPr lang="uk-UA" dirty="0"/>
          </a:p>
          <a:p>
            <a:pPr marL="285750" indent="-285750">
              <a:buFont typeface="Wingdings" panose="05000000000000000000" pitchFamily="2" charset="2"/>
              <a:buChar char="v"/>
            </a:pPr>
            <a:r>
              <a:rPr lang="uk-UA" dirty="0"/>
              <a:t>ланцюгових підстановок;</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абсолютних різниць;</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відносних різниць;</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індексний;</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пропорційного ділення;</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часткової участі;</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інтегральний;</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логарифмічний.</a:t>
            </a:r>
          </a:p>
        </p:txBody>
      </p:sp>
    </p:spTree>
    <p:extLst>
      <p:ext uri="{BB962C8B-B14F-4D97-AF65-F5344CB8AC3E}">
        <p14:creationId xmlns:p14="http://schemas.microsoft.com/office/powerpoint/2010/main" val="1590644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я 6">
            <a:extLst>
              <a:ext uri="{FF2B5EF4-FFF2-40B4-BE49-F238E27FC236}">
                <a16:creationId xmlns:a16="http://schemas.microsoft.com/office/drawing/2014/main" id="{299C0D86-D472-4004-8889-8BCFE7CA344D}"/>
              </a:ext>
            </a:extLst>
          </p:cNvPr>
          <p:cNvGraphicFramePr>
            <a:graphicFrameLocks noGrp="1"/>
          </p:cNvGraphicFramePr>
          <p:nvPr>
            <p:ph idx="1"/>
            <p:extLst>
              <p:ext uri="{D42A27DB-BD31-4B8C-83A1-F6EECF244321}">
                <p14:modId xmlns:p14="http://schemas.microsoft.com/office/powerpoint/2010/main" val="688855623"/>
              </p:ext>
            </p:extLst>
          </p:nvPr>
        </p:nvGraphicFramePr>
        <p:xfrm>
          <a:off x="755781" y="905069"/>
          <a:ext cx="8518395" cy="5302332"/>
        </p:xfrm>
        <a:graphic>
          <a:graphicData uri="http://schemas.openxmlformats.org/drawingml/2006/table">
            <a:tbl>
              <a:tblPr firstRow="1" bandRow="1">
                <a:tableStyleId>{5C22544A-7EE6-4342-B048-85BDC9FD1C3A}</a:tableStyleId>
              </a:tblPr>
              <a:tblGrid>
                <a:gridCol w="2416627">
                  <a:extLst>
                    <a:ext uri="{9D8B030D-6E8A-4147-A177-3AD203B41FA5}">
                      <a16:colId xmlns:a16="http://schemas.microsoft.com/office/drawing/2014/main" val="3335209999"/>
                    </a:ext>
                  </a:extLst>
                </a:gridCol>
                <a:gridCol w="1525442">
                  <a:extLst>
                    <a:ext uri="{9D8B030D-6E8A-4147-A177-3AD203B41FA5}">
                      <a16:colId xmlns:a16="http://schemas.microsoft.com/office/drawing/2014/main" val="1204930091"/>
                    </a:ext>
                  </a:extLst>
                </a:gridCol>
                <a:gridCol w="1525442">
                  <a:extLst>
                    <a:ext uri="{9D8B030D-6E8A-4147-A177-3AD203B41FA5}">
                      <a16:colId xmlns:a16="http://schemas.microsoft.com/office/drawing/2014/main" val="2892717122"/>
                    </a:ext>
                  </a:extLst>
                </a:gridCol>
                <a:gridCol w="1525442">
                  <a:extLst>
                    <a:ext uri="{9D8B030D-6E8A-4147-A177-3AD203B41FA5}">
                      <a16:colId xmlns:a16="http://schemas.microsoft.com/office/drawing/2014/main" val="2397704338"/>
                    </a:ext>
                  </a:extLst>
                </a:gridCol>
                <a:gridCol w="1525442">
                  <a:extLst>
                    <a:ext uri="{9D8B030D-6E8A-4147-A177-3AD203B41FA5}">
                      <a16:colId xmlns:a16="http://schemas.microsoft.com/office/drawing/2014/main" val="3232981301"/>
                    </a:ext>
                  </a:extLst>
                </a:gridCol>
              </a:tblGrid>
              <a:tr h="510342">
                <a:tc rowSpan="2">
                  <a:txBody>
                    <a:bodyPr/>
                    <a:lstStyle/>
                    <a:p>
                      <a:pPr algn="l"/>
                      <a:r>
                        <a:rPr lang="ru-RU">
                          <a:effectLst/>
                        </a:rPr>
                        <a:t>етоди</a:t>
                      </a:r>
                    </a:p>
                  </a:txBody>
                  <a:tcPr marL="53340" marR="53340" marT="53340" marB="53340"/>
                </a:tc>
                <a:tc gridSpan="4">
                  <a:txBody>
                    <a:bodyPr/>
                    <a:lstStyle/>
                    <a:p>
                      <a:pPr algn="l"/>
                      <a:r>
                        <a:rPr lang="ru-RU">
                          <a:effectLst/>
                        </a:rPr>
                        <a:t>Детерміновані факторні моделі</a:t>
                      </a:r>
                    </a:p>
                  </a:txBody>
                  <a:tcPr marL="53340" marR="53340" marT="53340" marB="53340"/>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4289187337"/>
                  </a:ext>
                </a:extLst>
              </a:tr>
              <a:tr h="510342">
                <a:tc vMerge="1">
                  <a:txBody>
                    <a:bodyPr/>
                    <a:lstStyle/>
                    <a:p>
                      <a:endParaRPr lang="uk-UA"/>
                    </a:p>
                  </a:txBody>
                  <a:tcPr/>
                </a:tc>
                <a:tc>
                  <a:txBody>
                    <a:bodyPr/>
                    <a:lstStyle/>
                    <a:p>
                      <a:pPr algn="l"/>
                      <a:r>
                        <a:rPr lang="ru-RU">
                          <a:effectLst/>
                        </a:rPr>
                        <a:t>адитивні</a:t>
                      </a:r>
                    </a:p>
                  </a:txBody>
                  <a:tcPr marL="53340" marR="53340" marT="53340" marB="53340"/>
                </a:tc>
                <a:tc>
                  <a:txBody>
                    <a:bodyPr/>
                    <a:lstStyle/>
                    <a:p>
                      <a:pPr algn="l"/>
                      <a:r>
                        <a:rPr lang="ru-RU">
                          <a:effectLst/>
                        </a:rPr>
                        <a:t>мульти-плікативні</a:t>
                      </a:r>
                    </a:p>
                  </a:txBody>
                  <a:tcPr marL="53340" marR="53340" marT="53340" marB="53340"/>
                </a:tc>
                <a:tc>
                  <a:txBody>
                    <a:bodyPr/>
                    <a:lstStyle/>
                    <a:p>
                      <a:pPr algn="l"/>
                      <a:r>
                        <a:rPr lang="ru-RU">
                          <a:effectLst/>
                        </a:rPr>
                        <a:t>кратні</a:t>
                      </a:r>
                    </a:p>
                  </a:txBody>
                  <a:tcPr marL="53340" marR="53340" marT="53340" marB="53340"/>
                </a:tc>
                <a:tc>
                  <a:txBody>
                    <a:bodyPr/>
                    <a:lstStyle/>
                    <a:p>
                      <a:pPr algn="l"/>
                      <a:r>
                        <a:rPr lang="ru-RU">
                          <a:effectLst/>
                        </a:rPr>
                        <a:t>змішані</a:t>
                      </a:r>
                    </a:p>
                  </a:txBody>
                  <a:tcPr marL="53340" marR="53340" marT="53340" marB="53340"/>
                </a:tc>
                <a:extLst>
                  <a:ext uri="{0D108BD9-81ED-4DB2-BD59-A6C34878D82A}">
                    <a16:rowId xmlns:a16="http://schemas.microsoft.com/office/drawing/2014/main" val="1458732348"/>
                  </a:ext>
                </a:extLst>
              </a:tr>
              <a:tr h="510342">
                <a:tc>
                  <a:txBody>
                    <a:bodyPr/>
                    <a:lstStyle/>
                    <a:p>
                      <a:pPr algn="l"/>
                      <a:r>
                        <a:rPr lang="ru-RU">
                          <a:effectLst/>
                        </a:rPr>
                        <a:t>Ланцюгових підстановок</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extLst>
                  <a:ext uri="{0D108BD9-81ED-4DB2-BD59-A6C34878D82A}">
                    <a16:rowId xmlns:a16="http://schemas.microsoft.com/office/drawing/2014/main" val="931746413"/>
                  </a:ext>
                </a:extLst>
              </a:tr>
              <a:tr h="510342">
                <a:tc>
                  <a:txBody>
                    <a:bodyPr/>
                    <a:lstStyle/>
                    <a:p>
                      <a:pPr algn="l"/>
                      <a:r>
                        <a:rPr lang="ru-RU">
                          <a:effectLst/>
                        </a:rPr>
                        <a:t>Абсолютних різниць</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l"/>
                      <a:endParaRPr lang="ru-RU" dirty="0">
                        <a:effectLst/>
                      </a:endParaRPr>
                    </a:p>
                  </a:txBody>
                  <a:tcPr marL="53340" marR="53340" marT="53340" marB="53340"/>
                </a:tc>
                <a:extLst>
                  <a:ext uri="{0D108BD9-81ED-4DB2-BD59-A6C34878D82A}">
                    <a16:rowId xmlns:a16="http://schemas.microsoft.com/office/drawing/2014/main" val="3757789833"/>
                  </a:ext>
                </a:extLst>
              </a:tr>
              <a:tr h="510342">
                <a:tc>
                  <a:txBody>
                    <a:bodyPr/>
                    <a:lstStyle/>
                    <a:p>
                      <a:pPr algn="l"/>
                      <a:r>
                        <a:rPr lang="ru-RU">
                          <a:effectLst/>
                        </a:rPr>
                        <a:t>Відносних різниць</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extLst>
                  <a:ext uri="{0D108BD9-81ED-4DB2-BD59-A6C34878D82A}">
                    <a16:rowId xmlns:a16="http://schemas.microsoft.com/office/drawing/2014/main" val="1538670221"/>
                  </a:ext>
                </a:extLst>
              </a:tr>
              <a:tr h="510342">
                <a:tc>
                  <a:txBody>
                    <a:bodyPr/>
                    <a:lstStyle/>
                    <a:p>
                      <a:pPr algn="l"/>
                      <a:r>
                        <a:rPr lang="ru-RU">
                          <a:effectLst/>
                        </a:rPr>
                        <a:t>Індексний</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extLst>
                  <a:ext uri="{0D108BD9-81ED-4DB2-BD59-A6C34878D82A}">
                    <a16:rowId xmlns:a16="http://schemas.microsoft.com/office/drawing/2014/main" val="4248587024"/>
                  </a:ext>
                </a:extLst>
              </a:tr>
              <a:tr h="510342">
                <a:tc>
                  <a:txBody>
                    <a:bodyPr/>
                    <a:lstStyle/>
                    <a:p>
                      <a:pPr algn="l"/>
                      <a:r>
                        <a:rPr lang="ru-RU">
                          <a:effectLst/>
                        </a:rPr>
                        <a:t>Пропорційного ділення, часткової участі</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endParaRPr lang="ru-RU" dirty="0">
                        <a:effectLst/>
                      </a:endParaRPr>
                    </a:p>
                  </a:txBody>
                  <a:tcPr marL="53340" marR="53340" marT="53340" marB="53340"/>
                </a:tc>
                <a:extLst>
                  <a:ext uri="{0D108BD9-81ED-4DB2-BD59-A6C34878D82A}">
                    <a16:rowId xmlns:a16="http://schemas.microsoft.com/office/drawing/2014/main" val="2649870798"/>
                  </a:ext>
                </a:extLst>
              </a:tr>
              <a:tr h="510342">
                <a:tc>
                  <a:txBody>
                    <a:bodyPr/>
                    <a:lstStyle/>
                    <a:p>
                      <a:pPr algn="l"/>
                      <a:r>
                        <a:rPr lang="ru-RU">
                          <a:effectLst/>
                        </a:rPr>
                        <a:t>Інтегральний</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l"/>
                      <a:endParaRPr lang="ru-RU" dirty="0">
                        <a:effectLst/>
                      </a:endParaRPr>
                    </a:p>
                  </a:txBody>
                  <a:tcPr marL="53340" marR="53340" marT="53340" marB="53340"/>
                </a:tc>
                <a:extLst>
                  <a:ext uri="{0D108BD9-81ED-4DB2-BD59-A6C34878D82A}">
                    <a16:rowId xmlns:a16="http://schemas.microsoft.com/office/drawing/2014/main" val="1634051433"/>
                  </a:ext>
                </a:extLst>
              </a:tr>
              <a:tr h="510342">
                <a:tc>
                  <a:txBody>
                    <a:bodyPr/>
                    <a:lstStyle/>
                    <a:p>
                      <a:pPr algn="l"/>
                      <a:r>
                        <a:rPr lang="ru-RU">
                          <a:effectLst/>
                        </a:rPr>
                        <a:t>Логарифмічний</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tc>
                  <a:txBody>
                    <a:bodyPr/>
                    <a:lstStyle/>
                    <a:p>
                      <a:pPr algn="ctr"/>
                      <a:r>
                        <a:rPr lang="ru-RU" dirty="0">
                          <a:effectLst/>
                        </a:rPr>
                        <a:t>-</a:t>
                      </a:r>
                    </a:p>
                  </a:txBody>
                  <a:tcPr marL="53340" marR="53340" marT="53340" marB="53340"/>
                </a:tc>
                <a:extLst>
                  <a:ext uri="{0D108BD9-81ED-4DB2-BD59-A6C34878D82A}">
                    <a16:rowId xmlns:a16="http://schemas.microsoft.com/office/drawing/2014/main" val="1060446347"/>
                  </a:ext>
                </a:extLst>
              </a:tr>
            </a:tbl>
          </a:graphicData>
        </a:graphic>
      </p:graphicFrame>
      <p:pic>
        <p:nvPicPr>
          <p:cNvPr id="8" name="Рисунок 7">
            <a:extLst>
              <a:ext uri="{FF2B5EF4-FFF2-40B4-BE49-F238E27FC236}">
                <a16:creationId xmlns:a16="http://schemas.microsoft.com/office/drawing/2014/main" id="{4EB746F4-1C4E-4B0F-A787-11CAD55C8401}"/>
              </a:ext>
            </a:extLst>
          </p:cNvPr>
          <p:cNvPicPr>
            <a:picLocks noChangeAspect="1"/>
          </p:cNvPicPr>
          <p:nvPr/>
        </p:nvPicPr>
        <p:blipFill>
          <a:blip r:embed="rId2"/>
          <a:stretch>
            <a:fillRect/>
          </a:stretch>
        </p:blipFill>
        <p:spPr>
          <a:xfrm>
            <a:off x="8005665" y="2823386"/>
            <a:ext cx="942392" cy="246385"/>
          </a:xfrm>
          <a:prstGeom prst="rect">
            <a:avLst/>
          </a:prstGeom>
        </p:spPr>
      </p:pic>
      <p:pic>
        <p:nvPicPr>
          <p:cNvPr id="10" name="Рисунок 9">
            <a:extLst>
              <a:ext uri="{FF2B5EF4-FFF2-40B4-BE49-F238E27FC236}">
                <a16:creationId xmlns:a16="http://schemas.microsoft.com/office/drawing/2014/main" id="{01CE6E79-C47A-410D-8C91-ABDB55DCE4C4}"/>
              </a:ext>
            </a:extLst>
          </p:cNvPr>
          <p:cNvPicPr>
            <a:picLocks noChangeAspect="1"/>
          </p:cNvPicPr>
          <p:nvPr/>
        </p:nvPicPr>
        <p:blipFill>
          <a:blip r:embed="rId3"/>
          <a:stretch>
            <a:fillRect/>
          </a:stretch>
        </p:blipFill>
        <p:spPr>
          <a:xfrm>
            <a:off x="8294914" y="4441720"/>
            <a:ext cx="653144" cy="468378"/>
          </a:xfrm>
          <a:prstGeom prst="rect">
            <a:avLst/>
          </a:prstGeom>
        </p:spPr>
      </p:pic>
      <p:pic>
        <p:nvPicPr>
          <p:cNvPr id="12" name="Рисунок 11">
            <a:extLst>
              <a:ext uri="{FF2B5EF4-FFF2-40B4-BE49-F238E27FC236}">
                <a16:creationId xmlns:a16="http://schemas.microsoft.com/office/drawing/2014/main" id="{8ED468EC-8EF0-43DD-845E-4BC52E42581B}"/>
              </a:ext>
            </a:extLst>
          </p:cNvPr>
          <p:cNvPicPr>
            <a:picLocks noChangeAspect="1"/>
          </p:cNvPicPr>
          <p:nvPr/>
        </p:nvPicPr>
        <p:blipFill>
          <a:blip r:embed="rId4"/>
          <a:stretch>
            <a:fillRect/>
          </a:stretch>
        </p:blipFill>
        <p:spPr>
          <a:xfrm>
            <a:off x="8294914" y="5207702"/>
            <a:ext cx="730628" cy="468378"/>
          </a:xfrm>
          <a:prstGeom prst="rect">
            <a:avLst/>
          </a:prstGeom>
        </p:spPr>
      </p:pic>
    </p:spTree>
    <p:extLst>
      <p:ext uri="{BB962C8B-B14F-4D97-AF65-F5344CB8AC3E}">
        <p14:creationId xmlns:p14="http://schemas.microsoft.com/office/powerpoint/2010/main" val="16396089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17B218A-0CAB-43B5-AE02-FA025F3D0E7B}"/>
              </a:ext>
            </a:extLst>
          </p:cNvPr>
          <p:cNvSpPr txBox="1"/>
          <p:nvPr/>
        </p:nvSpPr>
        <p:spPr>
          <a:xfrm>
            <a:off x="1623527" y="1448506"/>
            <a:ext cx="7847044" cy="3139321"/>
          </a:xfrm>
          <a:prstGeom prst="rect">
            <a:avLst/>
          </a:prstGeom>
          <a:noFill/>
        </p:spPr>
        <p:txBody>
          <a:bodyPr wrap="square">
            <a:spAutoFit/>
          </a:bodyPr>
          <a:lstStyle/>
          <a:p>
            <a:r>
              <a:rPr lang="uk-UA" dirty="0"/>
              <a:t>Способи ланцюгових підстановок, абсолютних різниць, відносних різниць та індексний ґрунтуються на принципі елімінування (від лат. «</a:t>
            </a:r>
            <a:r>
              <a:rPr lang="en-US" dirty="0" err="1"/>
              <a:t>eliminare</a:t>
            </a:r>
            <a:r>
              <a:rPr lang="en-US" dirty="0"/>
              <a:t>» – </a:t>
            </a:r>
            <a:r>
              <a:rPr lang="uk-UA" dirty="0"/>
              <a:t>виключати, усувати).</a:t>
            </a:r>
          </a:p>
          <a:p>
            <a:endParaRPr lang="uk-UA" dirty="0"/>
          </a:p>
          <a:p>
            <a:r>
              <a:rPr lang="uk-UA" dirty="0"/>
              <a:t>Елімінування – означає усунення, виключення впливу всіх факторів на величину результативного показника, крім одного. При цьому виходять з умовного припущення про те, що всі фактори змінюються незалежно один від одного: спочатку змінюється один, а всі інші залишаються без зміни, потім змінюються два, потім три і </a:t>
            </a:r>
            <a:r>
              <a:rPr lang="uk-UA" dirty="0" err="1"/>
              <a:t>т.д</a:t>
            </a:r>
            <a:r>
              <a:rPr lang="uk-UA" dirty="0"/>
              <a:t>. за умови незмінності інших. Це дає можливість визначити вплив кожного фактору окремо на величину показника, що досліджується.</a:t>
            </a:r>
          </a:p>
        </p:txBody>
      </p:sp>
    </p:spTree>
    <p:extLst>
      <p:ext uri="{BB962C8B-B14F-4D97-AF65-F5344CB8AC3E}">
        <p14:creationId xmlns:p14="http://schemas.microsoft.com/office/powerpoint/2010/main" val="29628356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2B068B6-810D-4B2E-A521-451DD479653B}"/>
              </a:ext>
            </a:extLst>
          </p:cNvPr>
          <p:cNvSpPr txBox="1"/>
          <p:nvPr/>
        </p:nvSpPr>
        <p:spPr>
          <a:xfrm>
            <a:off x="1380931" y="1587006"/>
            <a:ext cx="8593493" cy="3693319"/>
          </a:xfrm>
          <a:prstGeom prst="rect">
            <a:avLst/>
          </a:prstGeom>
          <a:noFill/>
        </p:spPr>
        <p:txBody>
          <a:bodyPr wrap="square">
            <a:spAutoFit/>
          </a:bodyPr>
          <a:lstStyle/>
          <a:p>
            <a:r>
              <a:rPr lang="ru-RU" dirty="0"/>
              <a:t>Методична схема </a:t>
            </a:r>
            <a:r>
              <a:rPr lang="ru-RU" dirty="0" err="1"/>
              <a:t>застосування</a:t>
            </a:r>
            <a:r>
              <a:rPr lang="ru-RU" dirty="0"/>
              <a:t> способу </a:t>
            </a:r>
            <a:r>
              <a:rPr lang="ru-RU" dirty="0" err="1"/>
              <a:t>ланцюгових</a:t>
            </a:r>
            <a:r>
              <a:rPr lang="ru-RU" dirty="0"/>
              <a:t> </a:t>
            </a:r>
            <a:r>
              <a:rPr lang="ru-RU" dirty="0" err="1"/>
              <a:t>підстановок</a:t>
            </a:r>
            <a:r>
              <a:rPr lang="ru-RU" dirty="0"/>
              <a:t> у </a:t>
            </a:r>
            <a:r>
              <a:rPr lang="ru-RU" dirty="0" err="1"/>
              <a:t>мультиплікативних</a:t>
            </a:r>
            <a:r>
              <a:rPr lang="ru-RU" dirty="0"/>
              <a:t> моделях</a:t>
            </a:r>
          </a:p>
          <a:p>
            <a:endParaRPr lang="ru-RU" dirty="0"/>
          </a:p>
          <a:p>
            <a:r>
              <a:rPr lang="ru-RU" dirty="0"/>
              <a:t>Нехай У = А х В х С</a:t>
            </a:r>
          </a:p>
          <a:p>
            <a:endParaRPr lang="ru-RU" dirty="0"/>
          </a:p>
          <a:p>
            <a:r>
              <a:rPr lang="ru-RU" dirty="0" err="1"/>
              <a:t>трифакторна</a:t>
            </a:r>
            <a:r>
              <a:rPr lang="ru-RU" dirty="0"/>
              <a:t> </a:t>
            </a:r>
            <a:r>
              <a:rPr lang="ru-RU" dirty="0" err="1"/>
              <a:t>мультиплікативна</a:t>
            </a:r>
            <a:r>
              <a:rPr lang="ru-RU" dirty="0"/>
              <a:t> модель,</a:t>
            </a:r>
          </a:p>
          <a:p>
            <a:endParaRPr lang="ru-RU" dirty="0"/>
          </a:p>
          <a:p>
            <a:r>
              <a:rPr lang="ru-RU" dirty="0"/>
              <a:t>де У – </a:t>
            </a:r>
            <a:r>
              <a:rPr lang="ru-RU" dirty="0" err="1"/>
              <a:t>результативний</a:t>
            </a:r>
            <a:r>
              <a:rPr lang="ru-RU" dirty="0"/>
              <a:t> </a:t>
            </a:r>
            <a:r>
              <a:rPr lang="ru-RU" dirty="0" err="1"/>
              <a:t>показник</a:t>
            </a:r>
            <a:r>
              <a:rPr lang="ru-RU" dirty="0"/>
              <a:t>;</a:t>
            </a:r>
          </a:p>
          <a:p>
            <a:endParaRPr lang="ru-RU" dirty="0"/>
          </a:p>
          <a:p>
            <a:r>
              <a:rPr lang="ru-RU" dirty="0"/>
              <a:t>А, В, С – </a:t>
            </a:r>
            <a:r>
              <a:rPr lang="ru-RU" dirty="0" err="1"/>
              <a:t>факторні</a:t>
            </a:r>
            <a:r>
              <a:rPr lang="ru-RU" dirty="0"/>
              <a:t> </a:t>
            </a:r>
            <a:r>
              <a:rPr lang="ru-RU" dirty="0" err="1"/>
              <a:t>показники</a:t>
            </a:r>
            <a:r>
              <a:rPr lang="ru-RU" dirty="0"/>
              <a:t>.</a:t>
            </a:r>
          </a:p>
          <a:p>
            <a:endParaRPr lang="ru-RU" dirty="0"/>
          </a:p>
          <a:p>
            <a:r>
              <a:rPr lang="ru-RU" dirty="0" err="1"/>
              <a:t>Розрахунки</a:t>
            </a:r>
            <a:r>
              <a:rPr lang="ru-RU" dirty="0"/>
              <a:t> </a:t>
            </a:r>
            <a:r>
              <a:rPr lang="ru-RU" dirty="0" err="1"/>
              <a:t>впливу</a:t>
            </a:r>
            <a:r>
              <a:rPr lang="ru-RU" dirty="0"/>
              <a:t> </a:t>
            </a:r>
            <a:r>
              <a:rPr lang="ru-RU" dirty="0" err="1"/>
              <a:t>факторів</a:t>
            </a:r>
            <a:r>
              <a:rPr lang="ru-RU" dirty="0"/>
              <a:t> на </a:t>
            </a:r>
            <a:r>
              <a:rPr lang="ru-RU" dirty="0" err="1"/>
              <a:t>зміну</a:t>
            </a:r>
            <a:r>
              <a:rPr lang="ru-RU" dirty="0"/>
              <a:t> результативного </a:t>
            </a:r>
            <a:r>
              <a:rPr lang="ru-RU" dirty="0" err="1"/>
              <a:t>показника</a:t>
            </a:r>
            <a:r>
              <a:rPr lang="ru-RU" dirty="0"/>
              <a:t> </a:t>
            </a:r>
            <a:r>
              <a:rPr lang="ru-RU" dirty="0" err="1"/>
              <a:t>виконуються</a:t>
            </a:r>
            <a:r>
              <a:rPr lang="ru-RU" dirty="0"/>
              <a:t> у три </a:t>
            </a:r>
            <a:r>
              <a:rPr lang="ru-RU" dirty="0" err="1"/>
              <a:t>етапи</a:t>
            </a:r>
            <a:r>
              <a:rPr lang="ru-RU" dirty="0"/>
              <a:t>:</a:t>
            </a:r>
            <a:endParaRPr lang="uk-UA" dirty="0"/>
          </a:p>
        </p:txBody>
      </p:sp>
    </p:spTree>
    <p:extLst>
      <p:ext uri="{BB962C8B-B14F-4D97-AF65-F5344CB8AC3E}">
        <p14:creationId xmlns:p14="http://schemas.microsoft.com/office/powerpoint/2010/main" val="27783669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8298BA-A2C9-49FC-BD55-16F6F959AAD8}"/>
              </a:ext>
            </a:extLst>
          </p:cNvPr>
          <p:cNvSpPr txBox="1"/>
          <p:nvPr/>
        </p:nvSpPr>
        <p:spPr>
          <a:xfrm>
            <a:off x="979715" y="1172081"/>
            <a:ext cx="8360228" cy="3970318"/>
          </a:xfrm>
          <a:prstGeom prst="rect">
            <a:avLst/>
          </a:prstGeom>
          <a:noFill/>
        </p:spPr>
        <p:txBody>
          <a:bodyPr wrap="square">
            <a:spAutoFit/>
          </a:bodyPr>
          <a:lstStyle/>
          <a:p>
            <a:pPr algn="just"/>
            <a:r>
              <a:rPr lang="ru-RU" b="0" i="1" dirty="0">
                <a:solidFill>
                  <a:srgbClr val="000000"/>
                </a:solidFill>
                <a:effectLst/>
                <a:latin typeface="Arial" panose="020B0604020202020204" pitchFamily="34" charset="0"/>
              </a:rPr>
              <a:t>І </a:t>
            </a:r>
            <a:r>
              <a:rPr lang="ru-RU" b="0" i="1" dirty="0" err="1">
                <a:solidFill>
                  <a:srgbClr val="000000"/>
                </a:solidFill>
                <a:effectLst/>
                <a:latin typeface="Arial" panose="020B0604020202020204" pitchFamily="34" charset="0"/>
              </a:rPr>
              <a:t>етап</a:t>
            </a:r>
            <a:r>
              <a:rPr lang="ru-RU" b="0" i="1" dirty="0">
                <a:solidFill>
                  <a:srgbClr val="000000"/>
                </a:solidFill>
                <a:effectLst/>
                <a:latin typeface="Arial" panose="020B0604020202020204" pitchFamily="34" charset="0"/>
              </a:rPr>
              <a:t>.</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Розрахунок</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значень</a:t>
            </a:r>
            <a:r>
              <a:rPr lang="ru-RU" b="0" i="0" dirty="0">
                <a:solidFill>
                  <a:srgbClr val="000000"/>
                </a:solidFill>
                <a:effectLst/>
                <a:latin typeface="Arial" panose="020B0604020202020204" pitchFamily="34" charset="0"/>
              </a:rPr>
              <a:t> результативного </a:t>
            </a:r>
            <a:r>
              <a:rPr lang="ru-RU" b="0" i="0" dirty="0" err="1">
                <a:solidFill>
                  <a:srgbClr val="000000"/>
                </a:solidFill>
                <a:effectLst/>
                <a:latin typeface="Arial" panose="020B0604020202020204" pitchFamily="34" charset="0"/>
              </a:rPr>
              <a:t>показника</a:t>
            </a:r>
            <a:r>
              <a:rPr lang="ru-RU" b="0" i="0" dirty="0">
                <a:solidFill>
                  <a:srgbClr val="000000"/>
                </a:solidFill>
                <a:effectLst/>
                <a:latin typeface="Arial" panose="020B0604020202020204" pitchFamily="34" charset="0"/>
              </a:rPr>
              <a:t> у базовому </a:t>
            </a:r>
            <a:r>
              <a:rPr lang="ru-RU" b="0" i="0" dirty="0" err="1">
                <a:solidFill>
                  <a:srgbClr val="000000"/>
                </a:solidFill>
                <a:effectLst/>
                <a:latin typeface="Arial" panose="020B0604020202020204" pitchFamily="34" charset="0"/>
              </a:rPr>
              <a:t>періоді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умовних</a:t>
            </a:r>
            <a:r>
              <a:rPr lang="ru-RU" b="0" i="0" dirty="0">
                <a:solidFill>
                  <a:srgbClr val="000000"/>
                </a:solidFill>
                <a:effectLst/>
                <a:latin typeface="Arial" panose="020B0604020202020204" pitchFamily="34" charset="0"/>
              </a:rPr>
              <a:t> і </a:t>
            </a:r>
            <a:r>
              <a:rPr lang="ru-RU" b="0" i="0" dirty="0" err="1">
                <a:solidFill>
                  <a:srgbClr val="000000"/>
                </a:solidFill>
                <a:effectLst/>
                <a:latin typeface="Arial" panose="020B0604020202020204" pitchFamily="34" charset="0"/>
              </a:rPr>
              <a:t>звітному</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періоді</a:t>
            </a:r>
            <a:r>
              <a:rPr lang="ru-RU" b="0" i="0" dirty="0">
                <a:solidFill>
                  <a:srgbClr val="000000"/>
                </a:solidFill>
                <a:effectLst/>
                <a:latin typeface="Arial" panose="020B0604020202020204" pitchFamily="34" charset="0"/>
              </a:rPr>
              <a:t> шляхом </a:t>
            </a:r>
            <a:r>
              <a:rPr lang="ru-RU" b="0" i="0" dirty="0" err="1">
                <a:solidFill>
                  <a:srgbClr val="000000"/>
                </a:solidFill>
                <a:effectLst/>
                <a:latin typeface="Arial" panose="020B0604020202020204" pitchFamily="34" charset="0"/>
              </a:rPr>
              <a:t>послідовної</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заміни</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базових</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значень</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факторних</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показників</a:t>
            </a:r>
            <a:r>
              <a:rPr lang="ru-RU" b="0" i="0" dirty="0">
                <a:solidFill>
                  <a:srgbClr val="000000"/>
                </a:solidFill>
                <a:effectLst/>
                <a:latin typeface="Arial" panose="020B0604020202020204" pitchFamily="34" charset="0"/>
              </a:rPr>
              <a:t> на </a:t>
            </a:r>
            <a:r>
              <a:rPr lang="ru-RU" b="0" i="0" dirty="0" err="1">
                <a:solidFill>
                  <a:srgbClr val="000000"/>
                </a:solidFill>
                <a:effectLst/>
                <a:latin typeface="Arial" panose="020B0604020202020204" pitchFamily="34" charset="0"/>
              </a:rPr>
              <a:t>звітні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значення</a:t>
            </a:r>
            <a:r>
              <a:rPr lang="ru-RU" b="0" i="0" dirty="0">
                <a:solidFill>
                  <a:srgbClr val="000000"/>
                </a:solidFill>
                <a:effectLst/>
                <a:latin typeface="Arial" panose="020B0604020202020204" pitchFamily="34" charset="0"/>
              </a:rPr>
              <a:t>:</a:t>
            </a:r>
          </a:p>
          <a:p>
            <a:pPr algn="just"/>
            <a:endParaRPr lang="ru-RU" dirty="0">
              <a:solidFill>
                <a:srgbClr val="FFFFFF"/>
              </a:solidFill>
              <a:latin typeface="arial" panose="020B0604020202020204" pitchFamily="34" charset="0"/>
            </a:endParaRPr>
          </a:p>
          <a:p>
            <a:pPr algn="just"/>
            <a:r>
              <a:rPr lang="ru-RU" b="0" i="0" dirty="0">
                <a:solidFill>
                  <a:srgbClr val="000000"/>
                </a:solidFill>
                <a:effectLst/>
                <a:latin typeface="Arial" panose="020B0604020202020204" pitchFamily="34" charset="0"/>
              </a:rPr>
              <a:t>1. </a:t>
            </a:r>
            <a:r>
              <a:rPr lang="ru-RU" b="0" i="0" dirty="0" err="1">
                <a:solidFill>
                  <a:srgbClr val="000000"/>
                </a:solidFill>
                <a:effectLst/>
                <a:latin typeface="Arial" panose="020B0604020202020204" pitchFamily="34" charset="0"/>
              </a:rPr>
              <a:t>Показник</a:t>
            </a:r>
            <a:r>
              <a:rPr lang="ru-RU" b="0" i="0" dirty="0">
                <a:solidFill>
                  <a:srgbClr val="000000"/>
                </a:solidFill>
                <a:effectLst/>
                <a:latin typeface="Arial" panose="020B0604020202020204" pitchFamily="34" charset="0"/>
              </a:rPr>
              <a:t> базового </a:t>
            </a:r>
            <a:r>
              <a:rPr lang="ru-RU" b="0" i="0" dirty="0" err="1">
                <a:solidFill>
                  <a:srgbClr val="000000"/>
                </a:solidFill>
                <a:effectLst/>
                <a:latin typeface="Arial" panose="020B0604020202020204" pitchFamily="34" charset="0"/>
              </a:rPr>
              <a:t>періоду</a:t>
            </a:r>
            <a:r>
              <a:rPr lang="ru-RU" b="0" i="0" dirty="0">
                <a:solidFill>
                  <a:srgbClr val="000000"/>
                </a:solidFill>
                <a:effectLst/>
                <a:latin typeface="Arial" panose="020B0604020202020204" pitchFamily="34" charset="0"/>
              </a:rPr>
              <a:t>: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0</a:t>
            </a:r>
            <a:r>
              <a:rPr lang="ru-RU" b="0" i="1" dirty="0">
                <a:solidFill>
                  <a:srgbClr val="000000"/>
                </a:solidFill>
                <a:effectLst/>
                <a:latin typeface="Arial" panose="020B0604020202020204" pitchFamily="34" charset="0"/>
              </a:rPr>
              <a:t> = А</a:t>
            </a:r>
            <a:r>
              <a:rPr lang="ru-RU" b="0" i="1" baseline="-25000" dirty="0">
                <a:solidFill>
                  <a:srgbClr val="000000"/>
                </a:solidFill>
                <a:effectLst/>
                <a:latin typeface="Arial" panose="020B0604020202020204" pitchFamily="34" charset="0"/>
              </a:rPr>
              <a:t>0</a:t>
            </a:r>
            <a:r>
              <a:rPr lang="ru-RU" b="0" i="1" dirty="0">
                <a:solidFill>
                  <a:srgbClr val="000000"/>
                </a:solidFill>
                <a:effectLst/>
                <a:latin typeface="Arial" panose="020B0604020202020204" pitchFamily="34" charset="0"/>
              </a:rPr>
              <a:t> х В</a:t>
            </a:r>
            <a:r>
              <a:rPr lang="ru-RU" b="0" i="1" baseline="-25000" dirty="0">
                <a:solidFill>
                  <a:srgbClr val="000000"/>
                </a:solidFill>
                <a:effectLst/>
                <a:latin typeface="Arial" panose="020B0604020202020204" pitchFamily="34" charset="0"/>
              </a:rPr>
              <a:t>0</a:t>
            </a:r>
            <a:r>
              <a:rPr lang="ru-RU" b="0" i="1" dirty="0">
                <a:solidFill>
                  <a:srgbClr val="000000"/>
                </a:solidFill>
                <a:effectLst/>
                <a:latin typeface="Arial" panose="020B0604020202020204" pitchFamily="34" charset="0"/>
              </a:rPr>
              <a:t> х С</a:t>
            </a:r>
            <a:r>
              <a:rPr lang="ru-RU" b="0" i="1" baseline="-25000" dirty="0">
                <a:solidFill>
                  <a:srgbClr val="000000"/>
                </a:solidFill>
                <a:effectLst/>
                <a:latin typeface="Arial" panose="020B0604020202020204" pitchFamily="34" charset="0"/>
              </a:rPr>
              <a:t>0</a:t>
            </a:r>
            <a:r>
              <a:rPr lang="ru-RU" b="0" i="0" dirty="0">
                <a:solidFill>
                  <a:srgbClr val="000000"/>
                </a:solidFill>
                <a:effectLst/>
                <a:latin typeface="Arial" panose="020B0604020202020204" pitchFamily="34" charset="0"/>
              </a:rPr>
              <a:t>.</a:t>
            </a:r>
          </a:p>
          <a:p>
            <a:pPr algn="just"/>
            <a:endParaRPr lang="ru-RU" b="0" i="0" dirty="0">
              <a:solidFill>
                <a:srgbClr val="000000"/>
              </a:solidFill>
              <a:effectLst/>
              <a:latin typeface="Arial" panose="020B0604020202020204" pitchFamily="34" charset="0"/>
            </a:endParaRPr>
          </a:p>
          <a:p>
            <a:pPr algn="just"/>
            <a:r>
              <a:rPr lang="ru-RU" b="0" i="0" dirty="0">
                <a:solidFill>
                  <a:srgbClr val="000000"/>
                </a:solidFill>
                <a:effectLst/>
                <a:latin typeface="Arial" panose="020B0604020202020204" pitchFamily="34" charset="0"/>
              </a:rPr>
              <a:t>2. </a:t>
            </a:r>
            <a:r>
              <a:rPr lang="ru-RU" b="0" i="0" dirty="0" err="1">
                <a:solidFill>
                  <a:srgbClr val="000000"/>
                </a:solidFill>
                <a:effectLst/>
                <a:latin typeface="Arial" panose="020B0604020202020204" pitchFamily="34" charset="0"/>
              </a:rPr>
              <a:t>Показник</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умовний</a:t>
            </a:r>
            <a:r>
              <a:rPr lang="ru-RU" b="0" i="0" dirty="0">
                <a:solidFill>
                  <a:srgbClr val="000000"/>
                </a:solidFill>
                <a:effectLst/>
                <a:latin typeface="Arial" panose="020B0604020202020204" pitchFamily="34" charset="0"/>
              </a:rPr>
              <a:t> 1: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УМ1</a:t>
            </a:r>
            <a:r>
              <a:rPr lang="ru-RU" b="0" i="1" dirty="0">
                <a:solidFill>
                  <a:srgbClr val="000000"/>
                </a:solidFill>
                <a:effectLst/>
                <a:latin typeface="Arial" panose="020B0604020202020204" pitchFamily="34" charset="0"/>
              </a:rPr>
              <a:t> = А</a:t>
            </a:r>
            <a:r>
              <a:rPr lang="ru-RU" b="0" i="1" baseline="-25000" dirty="0">
                <a:solidFill>
                  <a:srgbClr val="000000"/>
                </a:solidFill>
                <a:effectLst/>
                <a:latin typeface="Arial" panose="020B0604020202020204" pitchFamily="34" charset="0"/>
              </a:rPr>
              <a:t>1</a:t>
            </a:r>
            <a:r>
              <a:rPr lang="ru-RU" b="0" i="1" dirty="0">
                <a:solidFill>
                  <a:srgbClr val="000000"/>
                </a:solidFill>
                <a:effectLst/>
                <a:latin typeface="Arial" panose="020B0604020202020204" pitchFamily="34" charset="0"/>
              </a:rPr>
              <a:t> х В</a:t>
            </a:r>
            <a:r>
              <a:rPr lang="ru-RU" b="0" i="1" baseline="-25000" dirty="0">
                <a:solidFill>
                  <a:srgbClr val="000000"/>
                </a:solidFill>
                <a:effectLst/>
                <a:latin typeface="Arial" panose="020B0604020202020204" pitchFamily="34" charset="0"/>
              </a:rPr>
              <a:t>0</a:t>
            </a:r>
            <a:r>
              <a:rPr lang="ru-RU" b="0" i="1" dirty="0">
                <a:solidFill>
                  <a:srgbClr val="000000"/>
                </a:solidFill>
                <a:effectLst/>
                <a:latin typeface="Arial" panose="020B0604020202020204" pitchFamily="34" charset="0"/>
              </a:rPr>
              <a:t> х С</a:t>
            </a:r>
            <a:r>
              <a:rPr lang="ru-RU" b="0" i="1" baseline="-25000" dirty="0">
                <a:solidFill>
                  <a:srgbClr val="000000"/>
                </a:solidFill>
                <a:effectLst/>
                <a:latin typeface="Arial" panose="020B0604020202020204" pitchFamily="34" charset="0"/>
              </a:rPr>
              <a:t>0</a:t>
            </a:r>
            <a:r>
              <a:rPr lang="ru-RU" b="0" i="0" dirty="0">
                <a:solidFill>
                  <a:srgbClr val="000000"/>
                </a:solidFill>
                <a:effectLst/>
                <a:latin typeface="Arial" panose="020B0604020202020204" pitchFamily="34" charset="0"/>
              </a:rPr>
              <a:t>. </a:t>
            </a:r>
          </a:p>
          <a:p>
            <a:pPr algn="just"/>
            <a:endParaRPr lang="ru-RU" b="0" i="0" dirty="0">
              <a:solidFill>
                <a:srgbClr val="000000"/>
              </a:solidFill>
              <a:effectLst/>
              <a:latin typeface="Arial" panose="020B0604020202020204" pitchFamily="34" charset="0"/>
            </a:endParaRPr>
          </a:p>
          <a:p>
            <a:pPr algn="just"/>
            <a:r>
              <a:rPr lang="ru-RU" b="0" i="0" dirty="0">
                <a:solidFill>
                  <a:srgbClr val="000000"/>
                </a:solidFill>
                <a:effectLst/>
                <a:latin typeface="Arial" panose="020B0604020202020204" pitchFamily="34" charset="0"/>
              </a:rPr>
              <a:t>3. </a:t>
            </a:r>
            <a:r>
              <a:rPr lang="ru-RU" b="0" i="0" dirty="0" err="1">
                <a:solidFill>
                  <a:srgbClr val="000000"/>
                </a:solidFill>
                <a:effectLst/>
                <a:latin typeface="Arial" panose="020B0604020202020204" pitchFamily="34" charset="0"/>
              </a:rPr>
              <a:t>Показник</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умовний</a:t>
            </a:r>
            <a:r>
              <a:rPr lang="ru-RU" b="0" i="0" dirty="0">
                <a:solidFill>
                  <a:srgbClr val="000000"/>
                </a:solidFill>
                <a:effectLst/>
                <a:latin typeface="Arial" panose="020B0604020202020204" pitchFamily="34" charset="0"/>
              </a:rPr>
              <a:t> 2: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УМ2</a:t>
            </a:r>
            <a:r>
              <a:rPr lang="ru-RU" b="0" i="1" dirty="0">
                <a:solidFill>
                  <a:srgbClr val="000000"/>
                </a:solidFill>
                <a:effectLst/>
                <a:latin typeface="Arial" panose="020B0604020202020204" pitchFamily="34" charset="0"/>
              </a:rPr>
              <a:t> = А</a:t>
            </a:r>
            <a:r>
              <a:rPr lang="ru-RU" b="0" i="1" baseline="-25000" dirty="0">
                <a:solidFill>
                  <a:srgbClr val="000000"/>
                </a:solidFill>
                <a:effectLst/>
                <a:latin typeface="Arial" panose="020B0604020202020204" pitchFamily="34" charset="0"/>
              </a:rPr>
              <a:t>1</a:t>
            </a:r>
            <a:r>
              <a:rPr lang="ru-RU" b="0" i="1" dirty="0">
                <a:solidFill>
                  <a:srgbClr val="000000"/>
                </a:solidFill>
                <a:effectLst/>
                <a:latin typeface="Arial" panose="020B0604020202020204" pitchFamily="34" charset="0"/>
              </a:rPr>
              <a:t> х В</a:t>
            </a:r>
            <a:r>
              <a:rPr lang="ru-RU" b="0" i="1" baseline="-25000" dirty="0">
                <a:solidFill>
                  <a:srgbClr val="000000"/>
                </a:solidFill>
                <a:effectLst/>
                <a:latin typeface="Arial" panose="020B0604020202020204" pitchFamily="34" charset="0"/>
              </a:rPr>
              <a:t>1</a:t>
            </a:r>
            <a:r>
              <a:rPr lang="ru-RU" b="0" i="1" dirty="0">
                <a:solidFill>
                  <a:srgbClr val="000000"/>
                </a:solidFill>
                <a:effectLst/>
                <a:latin typeface="Arial" panose="020B0604020202020204" pitchFamily="34" charset="0"/>
              </a:rPr>
              <a:t> х С</a:t>
            </a:r>
            <a:r>
              <a:rPr lang="ru-RU" b="0" i="1" baseline="-25000" dirty="0">
                <a:solidFill>
                  <a:srgbClr val="000000"/>
                </a:solidFill>
                <a:effectLst/>
                <a:latin typeface="Arial" panose="020B0604020202020204" pitchFamily="34" charset="0"/>
              </a:rPr>
              <a:t>0</a:t>
            </a:r>
            <a:r>
              <a:rPr lang="ru-RU" b="0" i="0" dirty="0">
                <a:solidFill>
                  <a:srgbClr val="000000"/>
                </a:solidFill>
                <a:effectLst/>
                <a:latin typeface="Arial" panose="020B0604020202020204" pitchFamily="34" charset="0"/>
              </a:rPr>
              <a:t>.</a:t>
            </a:r>
          </a:p>
          <a:p>
            <a:pPr algn="just"/>
            <a:endParaRPr lang="ru-RU" b="0" i="0" dirty="0">
              <a:solidFill>
                <a:srgbClr val="000000"/>
              </a:solidFill>
              <a:effectLst/>
              <a:latin typeface="Arial" panose="020B0604020202020204" pitchFamily="34" charset="0"/>
            </a:endParaRPr>
          </a:p>
          <a:p>
            <a:pPr algn="just"/>
            <a:r>
              <a:rPr lang="ru-RU" b="0" i="0" dirty="0">
                <a:solidFill>
                  <a:srgbClr val="000000"/>
                </a:solidFill>
                <a:effectLst/>
                <a:latin typeface="Arial" panose="020B0604020202020204" pitchFamily="34" charset="0"/>
              </a:rPr>
              <a:t>4. </a:t>
            </a:r>
            <a:r>
              <a:rPr lang="ru-RU" b="0" i="0" dirty="0" err="1">
                <a:solidFill>
                  <a:srgbClr val="000000"/>
                </a:solidFill>
                <a:effectLst/>
                <a:latin typeface="Arial" panose="020B0604020202020204" pitchFamily="34" charset="0"/>
              </a:rPr>
              <a:t>Показник</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звітного</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періоду</a:t>
            </a:r>
            <a:r>
              <a:rPr lang="ru-RU" b="0" i="0" dirty="0">
                <a:solidFill>
                  <a:srgbClr val="000000"/>
                </a:solidFill>
                <a:effectLst/>
                <a:latin typeface="Arial" panose="020B0604020202020204" pitchFamily="34" charset="0"/>
              </a:rPr>
              <a:t>: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1</a:t>
            </a:r>
            <a:r>
              <a:rPr lang="ru-RU" b="0" i="1" dirty="0">
                <a:solidFill>
                  <a:srgbClr val="000000"/>
                </a:solidFill>
                <a:effectLst/>
                <a:latin typeface="Arial" panose="020B0604020202020204" pitchFamily="34" charset="0"/>
              </a:rPr>
              <a:t> = А</a:t>
            </a:r>
            <a:r>
              <a:rPr lang="ru-RU" b="0" i="1" baseline="-25000" dirty="0">
                <a:solidFill>
                  <a:srgbClr val="000000"/>
                </a:solidFill>
                <a:effectLst/>
                <a:latin typeface="Arial" panose="020B0604020202020204" pitchFamily="34" charset="0"/>
              </a:rPr>
              <a:t>1</a:t>
            </a:r>
            <a:r>
              <a:rPr lang="ru-RU" b="0" i="1" dirty="0">
                <a:solidFill>
                  <a:srgbClr val="000000"/>
                </a:solidFill>
                <a:effectLst/>
                <a:latin typeface="Arial" panose="020B0604020202020204" pitchFamily="34" charset="0"/>
              </a:rPr>
              <a:t> х В</a:t>
            </a:r>
            <a:r>
              <a:rPr lang="ru-RU" b="0" i="1" baseline="-25000" dirty="0">
                <a:solidFill>
                  <a:srgbClr val="000000"/>
                </a:solidFill>
                <a:effectLst/>
                <a:latin typeface="Arial" panose="020B0604020202020204" pitchFamily="34" charset="0"/>
              </a:rPr>
              <a:t>1</a:t>
            </a:r>
            <a:r>
              <a:rPr lang="ru-RU" b="0" i="1" dirty="0">
                <a:solidFill>
                  <a:srgbClr val="000000"/>
                </a:solidFill>
                <a:effectLst/>
                <a:latin typeface="Arial" panose="020B0604020202020204" pitchFamily="34" charset="0"/>
              </a:rPr>
              <a:t> х С</a:t>
            </a:r>
            <a:r>
              <a:rPr lang="ru-RU" b="0" i="1" baseline="-25000" dirty="0">
                <a:solidFill>
                  <a:srgbClr val="000000"/>
                </a:solidFill>
                <a:effectLst/>
                <a:latin typeface="Arial" panose="020B0604020202020204" pitchFamily="34" charset="0"/>
              </a:rPr>
              <a:t>1</a:t>
            </a:r>
            <a:r>
              <a:rPr lang="ru-RU" b="0" i="0" dirty="0">
                <a:solidFill>
                  <a:srgbClr val="000000"/>
                </a:solidFill>
                <a:effectLst/>
                <a:latin typeface="Arial" panose="020B0604020202020204" pitchFamily="34" charset="0"/>
              </a:rPr>
              <a:t>.</a:t>
            </a:r>
          </a:p>
          <a:p>
            <a:pPr algn="just"/>
            <a:endParaRPr lang="ru-RU" b="0" i="0" dirty="0">
              <a:solidFill>
                <a:srgbClr val="000000"/>
              </a:solidFill>
              <a:effectLst/>
              <a:latin typeface="Arial" panose="020B0604020202020204" pitchFamily="34" charset="0"/>
            </a:endParaRPr>
          </a:p>
          <a:p>
            <a:pPr algn="just"/>
            <a:r>
              <a:rPr lang="ru-RU" b="0" i="0" dirty="0" err="1">
                <a:solidFill>
                  <a:srgbClr val="000000"/>
                </a:solidFill>
                <a:effectLst/>
                <a:latin typeface="Arial" panose="020B0604020202020204" pitchFamily="34" charset="0"/>
              </a:rPr>
              <a:t>Якщо</a:t>
            </a:r>
            <a:r>
              <a:rPr lang="ru-RU" b="0" i="0" dirty="0">
                <a:solidFill>
                  <a:srgbClr val="000000"/>
                </a:solidFill>
                <a:effectLst/>
                <a:latin typeface="Arial" panose="020B0604020202020204" pitchFamily="34" charset="0"/>
              </a:rPr>
              <a:t> за </a:t>
            </a:r>
            <a:r>
              <a:rPr lang="ru-RU" b="0" i="0" dirty="0" err="1">
                <a:solidFill>
                  <a:srgbClr val="000000"/>
                </a:solidFill>
                <a:effectLst/>
                <a:latin typeface="Arial" panose="020B0604020202020204" pitchFamily="34" charset="0"/>
              </a:rPr>
              <a:t>умовою</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задачі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відомі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значення</a:t>
            </a:r>
            <a:r>
              <a:rPr lang="ru-RU" b="0" i="0" dirty="0">
                <a:solidFill>
                  <a:srgbClr val="000000"/>
                </a:solidFill>
                <a:effectLst/>
                <a:latin typeface="Arial" panose="020B0604020202020204" pitchFamily="34" charset="0"/>
              </a:rPr>
              <a:t>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0</a:t>
            </a:r>
            <a:r>
              <a:rPr lang="ru-RU" b="0" i="0" dirty="0">
                <a:solidFill>
                  <a:srgbClr val="000000"/>
                </a:solidFill>
                <a:effectLst/>
                <a:latin typeface="Arial" panose="020B0604020202020204" pitchFamily="34" charset="0"/>
              </a:rPr>
              <a:t> і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1</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їх</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розрахунок</a:t>
            </a:r>
            <a:r>
              <a:rPr lang="ru-RU" b="0" i="0" dirty="0">
                <a:solidFill>
                  <a:srgbClr val="000000"/>
                </a:solidFill>
                <a:effectLst/>
                <a:latin typeface="Arial" panose="020B0604020202020204" pitchFamily="34" charset="0"/>
              </a:rPr>
              <a:t> не проводиться.</a:t>
            </a:r>
          </a:p>
        </p:txBody>
      </p:sp>
    </p:spTree>
    <p:extLst>
      <p:ext uri="{BB962C8B-B14F-4D97-AF65-F5344CB8AC3E}">
        <p14:creationId xmlns:p14="http://schemas.microsoft.com/office/powerpoint/2010/main" val="30652540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5EBC48-3A8F-434C-9BEE-06BD8CD10F3B}"/>
              </a:ext>
            </a:extLst>
          </p:cNvPr>
          <p:cNvSpPr txBox="1"/>
          <p:nvPr/>
        </p:nvSpPr>
        <p:spPr>
          <a:xfrm>
            <a:off x="1007706" y="1405345"/>
            <a:ext cx="8686800" cy="3416320"/>
          </a:xfrm>
          <a:prstGeom prst="rect">
            <a:avLst/>
          </a:prstGeom>
          <a:noFill/>
        </p:spPr>
        <p:txBody>
          <a:bodyPr wrap="square">
            <a:spAutoFit/>
          </a:bodyPr>
          <a:lstStyle/>
          <a:p>
            <a:pPr algn="just"/>
            <a:r>
              <a:rPr lang="ru-RU" b="0" i="1" dirty="0">
                <a:solidFill>
                  <a:srgbClr val="000000"/>
                </a:solidFill>
                <a:effectLst/>
                <a:latin typeface="Arial" panose="020B0604020202020204" pitchFamily="34" charset="0"/>
              </a:rPr>
              <a:t>ІІ </a:t>
            </a:r>
            <a:r>
              <a:rPr lang="ru-RU" b="0" i="1" dirty="0" err="1">
                <a:solidFill>
                  <a:srgbClr val="000000"/>
                </a:solidFill>
                <a:effectLst/>
                <a:latin typeface="Arial" panose="020B0604020202020204" pitchFamily="34" charset="0"/>
              </a:rPr>
              <a:t>етап</a:t>
            </a:r>
            <a:r>
              <a:rPr lang="ru-RU" b="0" i="1" dirty="0">
                <a:solidFill>
                  <a:srgbClr val="000000"/>
                </a:solidFill>
                <a:effectLst/>
                <a:latin typeface="Arial" panose="020B0604020202020204" pitchFamily="34" charset="0"/>
              </a:rPr>
              <a:t>.</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Розрахунок</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загальної</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зміни</a:t>
            </a:r>
            <a:r>
              <a:rPr lang="ru-RU" b="0" i="0" dirty="0">
                <a:solidFill>
                  <a:srgbClr val="000000"/>
                </a:solidFill>
                <a:effectLst/>
                <a:latin typeface="Arial" panose="020B0604020202020204" pitchFamily="34" charset="0"/>
              </a:rPr>
              <a:t> результативного </a:t>
            </a:r>
            <a:r>
              <a:rPr lang="ru-RU" b="0" i="0" dirty="0" err="1">
                <a:solidFill>
                  <a:srgbClr val="000000"/>
                </a:solidFill>
                <a:effectLst/>
                <a:latin typeface="Arial" panose="020B0604020202020204" pitchFamily="34" charset="0"/>
              </a:rPr>
              <a:t>показника</a:t>
            </a:r>
            <a:r>
              <a:rPr lang="ru-RU" b="0" i="0" dirty="0">
                <a:solidFill>
                  <a:srgbClr val="000000"/>
                </a:solidFill>
                <a:effectLst/>
                <a:latin typeface="Arial" panose="020B0604020202020204" pitchFamily="34" charset="0"/>
              </a:rPr>
              <a:t>, у тому </a:t>
            </a:r>
            <a:r>
              <a:rPr lang="ru-RU" b="0" i="0" dirty="0" err="1">
                <a:solidFill>
                  <a:srgbClr val="000000"/>
                </a:solidFill>
                <a:effectLst/>
                <a:latin typeface="Arial" panose="020B0604020202020204" pitchFamily="34" charset="0"/>
              </a:rPr>
              <a:t>числі</a:t>
            </a:r>
            <a:r>
              <a:rPr lang="ru-RU" b="0" i="0" dirty="0">
                <a:solidFill>
                  <a:srgbClr val="000000"/>
                </a:solidFill>
                <a:effectLst/>
                <a:latin typeface="Arial" panose="020B0604020202020204" pitchFamily="34" charset="0"/>
              </a:rPr>
              <a:t> за </a:t>
            </a:r>
            <a:r>
              <a:rPr lang="ru-RU" b="0" i="0" dirty="0" err="1">
                <a:solidFill>
                  <a:srgbClr val="000000"/>
                </a:solidFill>
                <a:effectLst/>
                <a:latin typeface="Arial" panose="020B0604020202020204" pitchFamily="34" charset="0"/>
              </a:rPr>
              <a:t>рахунок</a:t>
            </a:r>
            <a:r>
              <a:rPr lang="ru-RU" b="0" i="0" dirty="0">
                <a:solidFill>
                  <a:srgbClr val="000000"/>
                </a:solidFill>
                <a:effectLst/>
                <a:latin typeface="Arial" panose="020B0604020202020204" pitchFamily="34" charset="0"/>
              </a:rPr>
              <a:t> кожного фактора, </a:t>
            </a:r>
            <a:r>
              <a:rPr lang="ru-RU" b="0" i="0" dirty="0" err="1">
                <a:solidFill>
                  <a:srgbClr val="000000"/>
                </a:solidFill>
                <a:effectLst/>
                <a:latin typeface="Arial" panose="020B0604020202020204" pitchFamily="34" charset="0"/>
              </a:rPr>
              <a:t>які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включені</a:t>
            </a:r>
            <a:r>
              <a:rPr lang="ru-RU" b="0" i="0" dirty="0">
                <a:solidFill>
                  <a:srgbClr val="000000"/>
                </a:solidFill>
                <a:effectLst/>
                <a:latin typeface="Arial" panose="020B0604020202020204" pitchFamily="34" charset="0"/>
              </a:rPr>
              <a:t> у </a:t>
            </a:r>
            <a:r>
              <a:rPr lang="ru-RU" b="0" i="0" dirty="0" err="1">
                <a:solidFill>
                  <a:srgbClr val="000000"/>
                </a:solidFill>
                <a:effectLst/>
                <a:latin typeface="Arial" panose="020B0604020202020204" pitchFamily="34" charset="0"/>
              </a:rPr>
              <a:t>детерміновану</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факторну</a:t>
            </a:r>
            <a:r>
              <a:rPr lang="ru-RU" b="0" i="0" dirty="0">
                <a:solidFill>
                  <a:srgbClr val="000000"/>
                </a:solidFill>
                <a:effectLst/>
                <a:latin typeface="Arial" panose="020B0604020202020204" pitchFamily="34" charset="0"/>
              </a:rPr>
              <a:t> модель.</a:t>
            </a:r>
          </a:p>
          <a:p>
            <a:pPr algn="just"/>
            <a:r>
              <a:rPr lang="ru-RU" b="0" i="0" dirty="0" err="1">
                <a:solidFill>
                  <a:srgbClr val="000000"/>
                </a:solidFill>
                <a:effectLst/>
                <a:latin typeface="Arial" panose="020B0604020202020204" pitchFamily="34" charset="0"/>
              </a:rPr>
              <a:t>Загальна</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зміна</a:t>
            </a:r>
            <a:r>
              <a:rPr lang="ru-RU" b="0" i="0" dirty="0">
                <a:solidFill>
                  <a:srgbClr val="000000"/>
                </a:solidFill>
                <a:effectLst/>
                <a:latin typeface="Arial" panose="020B0604020202020204" pitchFamily="34" charset="0"/>
              </a:rPr>
              <a:t> (+,-) результативного </a:t>
            </a:r>
            <a:r>
              <a:rPr lang="ru-RU" b="0" i="0" dirty="0" err="1">
                <a:solidFill>
                  <a:srgbClr val="000000"/>
                </a:solidFill>
                <a:effectLst/>
                <a:latin typeface="Arial" panose="020B0604020202020204" pitchFamily="34" charset="0"/>
              </a:rPr>
              <a:t>показника</a:t>
            </a:r>
            <a:r>
              <a:rPr lang="ru-RU" b="0" i="0" dirty="0">
                <a:solidFill>
                  <a:srgbClr val="000000"/>
                </a:solidFill>
                <a:effectLst/>
                <a:latin typeface="Arial" panose="020B0604020202020204" pitchFamily="34" charset="0"/>
              </a:rPr>
              <a:t> </a:t>
            </a:r>
            <a:r>
              <a:rPr lang="ru-RU" b="0" i="1" dirty="0">
                <a:solidFill>
                  <a:srgbClr val="000000"/>
                </a:solidFill>
                <a:effectLst/>
                <a:latin typeface="Arial" panose="020B0604020202020204" pitchFamily="34" charset="0"/>
              </a:rPr>
              <a:t>У</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одиниця</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вимірювання</a:t>
            </a:r>
            <a:r>
              <a:rPr lang="ru-RU" b="0" i="0" dirty="0">
                <a:solidFill>
                  <a:srgbClr val="000000"/>
                </a:solidFill>
                <a:effectLst/>
                <a:latin typeface="Arial" panose="020B0604020202020204" pitchFamily="34" charset="0"/>
              </a:rPr>
              <a:t>:</a:t>
            </a:r>
          </a:p>
          <a:p>
            <a:pPr algn="ctr"/>
            <a:endParaRPr lang="ru-RU" b="0" i="0" dirty="0">
              <a:solidFill>
                <a:srgbClr val="000000"/>
              </a:solidFill>
              <a:effectLst/>
              <a:latin typeface="Arial" panose="020B0604020202020204" pitchFamily="34" charset="0"/>
            </a:endParaRPr>
          </a:p>
          <a:p>
            <a:pPr algn="ctr"/>
            <a:r>
              <a:rPr lang="el-GR" b="0" i="0" dirty="0">
                <a:solidFill>
                  <a:srgbClr val="000000"/>
                </a:solidFill>
                <a:effectLst/>
                <a:latin typeface="Arial" panose="020B0604020202020204" pitchFamily="34" charset="0"/>
              </a:rPr>
              <a:t>Δ</a:t>
            </a:r>
            <a:r>
              <a:rPr lang="ru-RU" b="0" i="1" dirty="0">
                <a:solidFill>
                  <a:srgbClr val="000000"/>
                </a:solidFill>
                <a:effectLst/>
                <a:latin typeface="Arial" panose="020B0604020202020204" pitchFamily="34" charset="0"/>
              </a:rPr>
              <a:t>У = У</a:t>
            </a:r>
            <a:r>
              <a:rPr lang="ru-RU" b="0" i="1" baseline="-25000" dirty="0">
                <a:solidFill>
                  <a:srgbClr val="000000"/>
                </a:solidFill>
                <a:effectLst/>
                <a:latin typeface="Arial" panose="020B0604020202020204" pitchFamily="34" charset="0"/>
              </a:rPr>
              <a:t>1</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0</a:t>
            </a:r>
            <a:r>
              <a:rPr lang="ru-RU" b="0" i="0" dirty="0">
                <a:solidFill>
                  <a:srgbClr val="000000"/>
                </a:solidFill>
                <a:effectLst/>
                <a:latin typeface="Arial" panose="020B0604020202020204" pitchFamily="34" charset="0"/>
              </a:rPr>
              <a:t> ,</a:t>
            </a:r>
          </a:p>
          <a:p>
            <a:pPr algn="just"/>
            <a:r>
              <a:rPr lang="ru-RU" b="0" i="0" dirty="0">
                <a:solidFill>
                  <a:srgbClr val="000000"/>
                </a:solidFill>
                <a:effectLst/>
                <a:latin typeface="Arial" panose="020B0604020202020204" pitchFamily="34" charset="0"/>
              </a:rPr>
              <a:t>у тому </a:t>
            </a:r>
            <a:r>
              <a:rPr lang="ru-RU" b="0" i="0" dirty="0" err="1">
                <a:solidFill>
                  <a:srgbClr val="000000"/>
                </a:solidFill>
                <a:effectLst/>
                <a:latin typeface="Arial" panose="020B0604020202020204" pitchFamily="34" charset="0"/>
              </a:rPr>
              <a:t>числі</a:t>
            </a:r>
            <a:r>
              <a:rPr lang="ru-RU" b="0" i="0" dirty="0">
                <a:solidFill>
                  <a:srgbClr val="000000"/>
                </a:solidFill>
                <a:effectLst/>
                <a:latin typeface="Arial" panose="020B0604020202020204" pitchFamily="34" charset="0"/>
              </a:rPr>
              <a:t> за </a:t>
            </a:r>
            <a:r>
              <a:rPr lang="ru-RU" b="0" i="0" dirty="0" err="1">
                <a:solidFill>
                  <a:srgbClr val="000000"/>
                </a:solidFill>
                <a:effectLst/>
                <a:latin typeface="Arial" panose="020B0604020202020204" pitchFamily="34" charset="0"/>
              </a:rPr>
              <a:t>рахунок</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факторів</a:t>
            </a:r>
            <a:r>
              <a:rPr lang="ru-RU" b="0" i="0" dirty="0">
                <a:solidFill>
                  <a:srgbClr val="000000"/>
                </a:solidFill>
                <a:effectLst/>
                <a:latin typeface="Arial" panose="020B0604020202020204" pitchFamily="34" charset="0"/>
              </a:rPr>
              <a:t>:</a:t>
            </a:r>
          </a:p>
          <a:p>
            <a:pPr algn="just"/>
            <a:endParaRPr lang="ru-RU" b="0" i="0" dirty="0">
              <a:solidFill>
                <a:srgbClr val="000000"/>
              </a:solidFill>
              <a:effectLst/>
              <a:latin typeface="Arial" panose="020B0604020202020204" pitchFamily="34" charset="0"/>
            </a:endParaRPr>
          </a:p>
          <a:p>
            <a:pPr algn="just"/>
            <a:r>
              <a:rPr lang="ru-RU" b="0" i="0" dirty="0">
                <a:solidFill>
                  <a:srgbClr val="000000"/>
                </a:solidFill>
                <a:effectLst/>
                <a:latin typeface="Arial" panose="020B0604020202020204" pitchFamily="34" charset="0"/>
              </a:rPr>
              <a:t>1) А: </a:t>
            </a:r>
            <a:r>
              <a:rPr lang="el-GR" b="0" dirty="0">
                <a:solidFill>
                  <a:srgbClr val="000000"/>
                </a:solidFill>
                <a:effectLst/>
                <a:latin typeface="Arial" panose="020B0604020202020204" pitchFamily="34" charset="0"/>
              </a:rPr>
              <a:t>Δ</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А</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УМ1</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0</a:t>
            </a:r>
            <a:r>
              <a:rPr lang="ru-RU" b="0" i="0" dirty="0">
                <a:solidFill>
                  <a:srgbClr val="000000"/>
                </a:solidFill>
                <a:effectLst/>
                <a:latin typeface="Arial" panose="020B0604020202020204" pitchFamily="34" charset="0"/>
              </a:rPr>
              <a:t> ;</a:t>
            </a:r>
          </a:p>
          <a:p>
            <a:pPr algn="just"/>
            <a:endParaRPr lang="ru-RU" b="0" i="0" dirty="0">
              <a:solidFill>
                <a:srgbClr val="000000"/>
              </a:solidFill>
              <a:effectLst/>
              <a:latin typeface="Arial" panose="020B0604020202020204" pitchFamily="34" charset="0"/>
            </a:endParaRPr>
          </a:p>
          <a:p>
            <a:pPr algn="just"/>
            <a:r>
              <a:rPr lang="ru-RU" b="0" i="0" dirty="0">
                <a:solidFill>
                  <a:srgbClr val="000000"/>
                </a:solidFill>
                <a:effectLst/>
                <a:latin typeface="Arial" panose="020B0604020202020204" pitchFamily="34" charset="0"/>
              </a:rPr>
              <a:t>2) В: </a:t>
            </a:r>
            <a:r>
              <a:rPr lang="el-GR" b="0" dirty="0">
                <a:solidFill>
                  <a:srgbClr val="000000"/>
                </a:solidFill>
                <a:effectLst/>
                <a:latin typeface="Arial" panose="020B0604020202020204" pitchFamily="34" charset="0"/>
              </a:rPr>
              <a:t> Δ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В</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УМ2</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УМ1</a:t>
            </a:r>
            <a:r>
              <a:rPr lang="ru-RU" b="0" i="1" dirty="0">
                <a:solidFill>
                  <a:srgbClr val="000000"/>
                </a:solidFill>
                <a:effectLst/>
                <a:latin typeface="Arial" panose="020B0604020202020204" pitchFamily="34" charset="0"/>
              </a:rPr>
              <a:t> </a:t>
            </a:r>
            <a:r>
              <a:rPr lang="ru-RU" b="0" i="0" dirty="0">
                <a:solidFill>
                  <a:srgbClr val="000000"/>
                </a:solidFill>
                <a:effectLst/>
                <a:latin typeface="Arial" panose="020B0604020202020204" pitchFamily="34" charset="0"/>
              </a:rPr>
              <a:t>;</a:t>
            </a:r>
          </a:p>
          <a:p>
            <a:pPr algn="just"/>
            <a:endParaRPr lang="ru-RU" b="0" i="0" dirty="0">
              <a:solidFill>
                <a:srgbClr val="000000"/>
              </a:solidFill>
              <a:effectLst/>
              <a:latin typeface="Arial" panose="020B0604020202020204" pitchFamily="34" charset="0"/>
            </a:endParaRPr>
          </a:p>
          <a:p>
            <a:pPr algn="just"/>
            <a:r>
              <a:rPr lang="ru-RU" b="0" i="0" dirty="0">
                <a:solidFill>
                  <a:srgbClr val="000000"/>
                </a:solidFill>
                <a:effectLst/>
                <a:latin typeface="Arial" panose="020B0604020202020204" pitchFamily="34" charset="0"/>
              </a:rPr>
              <a:t>3) С: </a:t>
            </a:r>
            <a:r>
              <a:rPr lang="el-GR" b="0" dirty="0">
                <a:solidFill>
                  <a:srgbClr val="000000"/>
                </a:solidFill>
                <a:effectLst/>
                <a:latin typeface="Arial" panose="020B0604020202020204" pitchFamily="34" charset="0"/>
              </a:rPr>
              <a:t> Δ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С</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1</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УМ2</a:t>
            </a:r>
            <a:r>
              <a:rPr lang="ru-RU" b="0" i="0" dirty="0">
                <a:solidFill>
                  <a:srgbClr val="000000"/>
                </a:solidFill>
                <a:effectLst/>
                <a:latin typeface="Arial" panose="020B0604020202020204" pitchFamily="34" charset="0"/>
              </a:rPr>
              <a:t> .</a:t>
            </a:r>
          </a:p>
        </p:txBody>
      </p:sp>
    </p:spTree>
    <p:extLst>
      <p:ext uri="{BB962C8B-B14F-4D97-AF65-F5344CB8AC3E}">
        <p14:creationId xmlns:p14="http://schemas.microsoft.com/office/powerpoint/2010/main" val="11983055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8410C5-D0BF-490B-B793-3FCFFC3352E1}"/>
              </a:ext>
            </a:extLst>
          </p:cNvPr>
          <p:cNvSpPr txBox="1"/>
          <p:nvPr/>
        </p:nvSpPr>
        <p:spPr>
          <a:xfrm>
            <a:off x="923730" y="1951672"/>
            <a:ext cx="8864082" cy="2031325"/>
          </a:xfrm>
          <a:prstGeom prst="rect">
            <a:avLst/>
          </a:prstGeom>
          <a:noFill/>
        </p:spPr>
        <p:txBody>
          <a:bodyPr wrap="square">
            <a:spAutoFit/>
          </a:bodyPr>
          <a:lstStyle/>
          <a:p>
            <a:pPr algn="just"/>
            <a:r>
              <a:rPr lang="ru-RU" b="0" i="1" dirty="0">
                <a:solidFill>
                  <a:srgbClr val="000000"/>
                </a:solidFill>
                <a:effectLst/>
                <a:latin typeface="Arial" panose="020B0604020202020204" pitchFamily="34" charset="0"/>
              </a:rPr>
              <a:t>ІІІ </a:t>
            </a:r>
            <a:r>
              <a:rPr lang="ru-RU" b="0" i="1" dirty="0" err="1">
                <a:solidFill>
                  <a:srgbClr val="000000"/>
                </a:solidFill>
                <a:effectLst/>
                <a:latin typeface="Arial" panose="020B0604020202020204" pitchFamily="34" charset="0"/>
              </a:rPr>
              <a:t>етап</a:t>
            </a:r>
            <a:r>
              <a:rPr lang="ru-RU" b="0" i="1"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Проведення</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перевірки</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правильності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виконаних</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розрахунків</a:t>
            </a:r>
            <a:r>
              <a:rPr lang="ru-RU" b="0" i="0" dirty="0">
                <a:solidFill>
                  <a:srgbClr val="000000"/>
                </a:solidFill>
                <a:effectLst/>
                <a:latin typeface="Arial" panose="020B0604020202020204" pitchFamily="34" charset="0"/>
              </a:rPr>
              <a:t> за формулою</a:t>
            </a:r>
          </a:p>
          <a:p>
            <a:pPr algn="just"/>
            <a:endParaRPr lang="ru-RU" b="0" i="0" dirty="0">
              <a:solidFill>
                <a:srgbClr val="000000"/>
              </a:solidFill>
              <a:effectLst/>
              <a:latin typeface="Arial" panose="020B0604020202020204" pitchFamily="34" charset="0"/>
            </a:endParaRPr>
          </a:p>
          <a:p>
            <a:pPr algn="ctr"/>
            <a:r>
              <a:rPr lang="el-GR" b="0" i="0" dirty="0">
                <a:solidFill>
                  <a:srgbClr val="000000"/>
                </a:solidFill>
                <a:effectLst/>
                <a:latin typeface="Arial" panose="020B0604020202020204" pitchFamily="34" charset="0"/>
              </a:rPr>
              <a:t>Δ </a:t>
            </a:r>
            <a:r>
              <a:rPr lang="ru-RU" b="0" i="1" dirty="0">
                <a:solidFill>
                  <a:srgbClr val="000000"/>
                </a:solidFill>
                <a:effectLst/>
                <a:latin typeface="Arial" panose="020B0604020202020204" pitchFamily="34" charset="0"/>
              </a:rPr>
              <a:t>У = </a:t>
            </a:r>
            <a:r>
              <a:rPr lang="el-GR" b="0" i="0" dirty="0">
                <a:solidFill>
                  <a:srgbClr val="000000"/>
                </a:solidFill>
                <a:effectLst/>
                <a:latin typeface="Arial" panose="020B0604020202020204" pitchFamily="34" charset="0"/>
              </a:rPr>
              <a:t> Δ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А</a:t>
            </a:r>
            <a:r>
              <a:rPr lang="ru-RU" b="0" i="1" dirty="0">
                <a:solidFill>
                  <a:srgbClr val="000000"/>
                </a:solidFill>
                <a:effectLst/>
                <a:latin typeface="Arial" panose="020B0604020202020204" pitchFamily="34" charset="0"/>
              </a:rPr>
              <a:t> + </a:t>
            </a:r>
            <a:r>
              <a:rPr lang="el-GR" b="0" i="0" dirty="0">
                <a:solidFill>
                  <a:srgbClr val="000000"/>
                </a:solidFill>
                <a:effectLst/>
                <a:latin typeface="Arial" panose="020B0604020202020204" pitchFamily="34" charset="0"/>
              </a:rPr>
              <a:t> Δ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В</a:t>
            </a:r>
            <a:r>
              <a:rPr lang="ru-RU" b="0" i="1" dirty="0">
                <a:solidFill>
                  <a:srgbClr val="000000"/>
                </a:solidFill>
                <a:effectLst/>
                <a:latin typeface="Arial" panose="020B0604020202020204" pitchFamily="34" charset="0"/>
              </a:rPr>
              <a:t> + </a:t>
            </a:r>
            <a:r>
              <a:rPr lang="el-GR" b="0" i="0" dirty="0">
                <a:solidFill>
                  <a:srgbClr val="000000"/>
                </a:solidFill>
                <a:effectLst/>
                <a:latin typeface="Arial" panose="020B0604020202020204" pitchFamily="34" charset="0"/>
              </a:rPr>
              <a:t> Δ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С</a:t>
            </a:r>
            <a:r>
              <a:rPr lang="ru-RU" b="0" i="0" dirty="0">
                <a:solidFill>
                  <a:srgbClr val="000000"/>
                </a:solidFill>
                <a:effectLst/>
                <a:latin typeface="Arial" panose="020B0604020202020204" pitchFamily="34" charset="0"/>
              </a:rPr>
              <a:t> ,</a:t>
            </a:r>
          </a:p>
          <a:p>
            <a:pPr algn="ctr"/>
            <a:endParaRPr lang="ru-RU" b="0" i="0" dirty="0">
              <a:solidFill>
                <a:srgbClr val="000000"/>
              </a:solidFill>
              <a:effectLst/>
              <a:latin typeface="Arial" panose="020B0604020202020204" pitchFamily="34" charset="0"/>
            </a:endParaRPr>
          </a:p>
          <a:p>
            <a:pPr algn="just"/>
            <a:r>
              <a:rPr lang="ru-RU" b="0" i="0" dirty="0" err="1">
                <a:solidFill>
                  <a:srgbClr val="000000"/>
                </a:solidFill>
                <a:effectLst/>
                <a:latin typeface="Arial" panose="020B0604020202020204" pitchFamily="34" charset="0"/>
              </a:rPr>
              <a:t>тобто</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алгебраїчна</a:t>
            </a:r>
            <a:r>
              <a:rPr lang="ru-RU" b="0" i="0" dirty="0">
                <a:solidFill>
                  <a:srgbClr val="000000"/>
                </a:solidFill>
                <a:effectLst/>
                <a:latin typeface="Arial" panose="020B0604020202020204" pitchFamily="34" charset="0"/>
              </a:rPr>
              <a:t> сума </a:t>
            </a:r>
            <a:r>
              <a:rPr lang="ru-RU" b="0" i="0" dirty="0" err="1">
                <a:solidFill>
                  <a:srgbClr val="000000"/>
                </a:solidFill>
                <a:effectLst/>
                <a:latin typeface="Arial" panose="020B0604020202020204" pitchFamily="34" charset="0"/>
              </a:rPr>
              <a:t>впливу</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факторів</a:t>
            </a:r>
            <a:r>
              <a:rPr lang="ru-RU" b="0" i="0" dirty="0">
                <a:solidFill>
                  <a:srgbClr val="000000"/>
                </a:solidFill>
                <a:effectLst/>
                <a:latin typeface="Arial" panose="020B0604020202020204" pitchFamily="34" charset="0"/>
              </a:rPr>
              <a:t> повинна </a:t>
            </a:r>
            <a:r>
              <a:rPr lang="ru-RU" b="0" i="0" dirty="0" err="1">
                <a:solidFill>
                  <a:srgbClr val="000000"/>
                </a:solidFill>
                <a:effectLst/>
                <a:latin typeface="Arial" panose="020B0604020202020204" pitchFamily="34" charset="0"/>
              </a:rPr>
              <a:t>дорівнювати</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загальній</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зміні</a:t>
            </a:r>
            <a:r>
              <a:rPr lang="ru-RU" b="0" i="0" dirty="0">
                <a:solidFill>
                  <a:srgbClr val="000000"/>
                </a:solidFill>
                <a:effectLst/>
                <a:latin typeface="Arial" panose="020B0604020202020204" pitchFamily="34" charset="0"/>
              </a:rPr>
              <a:t> результативного </a:t>
            </a:r>
            <a:r>
              <a:rPr lang="ru-RU" b="0" i="0" dirty="0" err="1">
                <a:solidFill>
                  <a:srgbClr val="000000"/>
                </a:solidFill>
                <a:effectLst/>
                <a:latin typeface="Arial" panose="020B0604020202020204" pitchFamily="34" charset="0"/>
              </a:rPr>
              <a:t>показника</a:t>
            </a:r>
            <a:r>
              <a:rPr lang="ru-RU" b="0" i="0" dirty="0">
                <a:solidFill>
                  <a:srgbClr val="000000"/>
                </a:solidFill>
                <a:effectLst/>
                <a:latin typeface="Arial" panose="020B0604020202020204" pitchFamily="34" charset="0"/>
              </a:rPr>
              <a:t>.</a:t>
            </a:r>
          </a:p>
        </p:txBody>
      </p:sp>
    </p:spTree>
    <p:extLst>
      <p:ext uri="{BB962C8B-B14F-4D97-AF65-F5344CB8AC3E}">
        <p14:creationId xmlns:p14="http://schemas.microsoft.com/office/powerpoint/2010/main" val="11769163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D6B08B-F750-4D91-A409-D2C682FA6081}"/>
              </a:ext>
            </a:extLst>
          </p:cNvPr>
          <p:cNvSpPr txBox="1"/>
          <p:nvPr/>
        </p:nvSpPr>
        <p:spPr>
          <a:xfrm>
            <a:off x="662474" y="850203"/>
            <a:ext cx="10030408" cy="5355312"/>
          </a:xfrm>
          <a:prstGeom prst="rect">
            <a:avLst/>
          </a:prstGeom>
          <a:noFill/>
        </p:spPr>
        <p:txBody>
          <a:bodyPr wrap="square">
            <a:spAutoFit/>
          </a:bodyPr>
          <a:lstStyle/>
          <a:p>
            <a:r>
              <a:rPr lang="uk-UA" dirty="0"/>
              <a:t>Використовуючи спосіб ланцюгових підстановок, потрібно дотримуватися певних правил, що визначають послідовність і особливості розрахунку:</a:t>
            </a:r>
          </a:p>
          <a:p>
            <a:endParaRPr lang="uk-UA" dirty="0"/>
          </a:p>
          <a:p>
            <a:r>
              <a:rPr lang="uk-UA" dirty="0"/>
              <a:t>1) кількість умовних значень результативного показника на одиницю менша від кількості факторів у детермінованій факторній моделі;</a:t>
            </a:r>
          </a:p>
          <a:p>
            <a:endParaRPr lang="uk-UA" dirty="0"/>
          </a:p>
          <a:p>
            <a:r>
              <a:rPr lang="uk-UA" dirty="0"/>
              <a:t>2) точність заокруглення значень результативного показника на першому етапі розрахунків повинна бути ідентичною (вона залежить від економічного змісту та одиниці вимірювання показника);</a:t>
            </a:r>
          </a:p>
          <a:p>
            <a:endParaRPr lang="uk-UA" dirty="0"/>
          </a:p>
          <a:p>
            <a:r>
              <a:rPr lang="uk-UA" dirty="0"/>
              <a:t>3) в першу чергу підлягають заміні кількісні фактори, далі – структурні, в останню чергу – якісні;</a:t>
            </a:r>
          </a:p>
          <a:p>
            <a:endParaRPr lang="uk-UA" dirty="0"/>
          </a:p>
          <a:p>
            <a:r>
              <a:rPr lang="uk-UA" dirty="0"/>
              <a:t>4) якщо в модель уключені декілька кількісних, структурних або якісних показників, послідовність підстановки залежить від рівня підпорядкування факторів: спочатку замінюють фактори першого рівня, потім другого і </a:t>
            </a:r>
            <a:r>
              <a:rPr lang="uk-UA" dirty="0" err="1"/>
              <a:t>т.д</a:t>
            </a:r>
            <a:r>
              <a:rPr lang="uk-UA" dirty="0"/>
              <a:t>.;</a:t>
            </a:r>
          </a:p>
          <a:p>
            <a:endParaRPr lang="uk-UA" dirty="0"/>
          </a:p>
          <a:p>
            <a:r>
              <a:rPr lang="uk-UA" dirty="0"/>
              <a:t>5) результати розрахунків на другому етапі відображаються числовими значеннями зі знаками „+” або „-”.</a:t>
            </a:r>
          </a:p>
        </p:txBody>
      </p:sp>
    </p:spTree>
    <p:extLst>
      <p:ext uri="{BB962C8B-B14F-4D97-AF65-F5344CB8AC3E}">
        <p14:creationId xmlns:p14="http://schemas.microsoft.com/office/powerpoint/2010/main" val="803510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A3919F73-D0EC-4BF4-8CFA-C2C1AA8BA5F0}"/>
              </a:ext>
            </a:extLst>
          </p:cNvPr>
          <p:cNvPicPr>
            <a:picLocks noChangeAspect="1"/>
          </p:cNvPicPr>
          <p:nvPr/>
        </p:nvPicPr>
        <p:blipFill>
          <a:blip r:embed="rId2"/>
          <a:stretch>
            <a:fillRect/>
          </a:stretch>
        </p:blipFill>
        <p:spPr>
          <a:xfrm>
            <a:off x="1912871" y="2208454"/>
            <a:ext cx="7249886" cy="3210033"/>
          </a:xfrm>
          <a:prstGeom prst="rect">
            <a:avLst/>
          </a:prstGeom>
        </p:spPr>
      </p:pic>
      <p:sp>
        <p:nvSpPr>
          <p:cNvPr id="3" name="Прямоугольник 2">
            <a:extLst>
              <a:ext uri="{FF2B5EF4-FFF2-40B4-BE49-F238E27FC236}">
                <a16:creationId xmlns:a16="http://schemas.microsoft.com/office/drawing/2014/main" id="{2EE2A63D-A4C7-4987-B91B-44F4ECCCD9E5}"/>
              </a:ext>
            </a:extLst>
          </p:cNvPr>
          <p:cNvSpPr/>
          <p:nvPr/>
        </p:nvSpPr>
        <p:spPr>
          <a:xfrm>
            <a:off x="1912871" y="1154054"/>
            <a:ext cx="7088957" cy="369332"/>
          </a:xfrm>
          <a:prstGeom prst="rect">
            <a:avLst/>
          </a:prstGeom>
        </p:spPr>
        <p:txBody>
          <a:bodyPr wrap="square">
            <a:spAutoFit/>
          </a:bodyPr>
          <a:lstStyle/>
          <a:p>
            <a:r>
              <a:rPr lang="uk-UA" dirty="0"/>
              <a:t>1. Економічний аналіз як база прийняття управлінських рішень</a:t>
            </a:r>
          </a:p>
        </p:txBody>
      </p:sp>
    </p:spTree>
    <p:extLst>
      <p:ext uri="{BB962C8B-B14F-4D97-AF65-F5344CB8AC3E}">
        <p14:creationId xmlns:p14="http://schemas.microsoft.com/office/powerpoint/2010/main" val="38465651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F132645-D496-4E9D-B396-415A3AD6CC53}"/>
              </a:ext>
            </a:extLst>
          </p:cNvPr>
          <p:cNvSpPr txBox="1"/>
          <p:nvPr/>
        </p:nvSpPr>
        <p:spPr>
          <a:xfrm>
            <a:off x="550507" y="894509"/>
            <a:ext cx="9032032" cy="5078313"/>
          </a:xfrm>
          <a:prstGeom prst="rect">
            <a:avLst/>
          </a:prstGeom>
          <a:noFill/>
        </p:spPr>
        <p:txBody>
          <a:bodyPr wrap="square">
            <a:spAutoFit/>
          </a:bodyPr>
          <a:lstStyle/>
          <a:p>
            <a:pPr algn="just"/>
            <a:r>
              <a:rPr lang="ru-RU" b="0" i="0" dirty="0" err="1">
                <a:solidFill>
                  <a:srgbClr val="000000"/>
                </a:solidFill>
                <a:effectLst/>
                <a:latin typeface="Arial" panose="020B0604020202020204" pitchFamily="34" charset="0"/>
              </a:rPr>
              <a:t>Спосіб</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ланцюгових</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підстановок</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має</a:t>
            </a:r>
            <a:r>
              <a:rPr lang="ru-RU" b="0" i="0" dirty="0">
                <a:solidFill>
                  <a:srgbClr val="000000"/>
                </a:solidFill>
                <a:effectLst/>
                <a:latin typeface="Arial" panose="020B0604020202020204" pitchFamily="34" charset="0"/>
              </a:rPr>
              <a:t> як </a:t>
            </a:r>
            <a:r>
              <a:rPr lang="ru-RU" b="0" i="0" dirty="0" err="1">
                <a:solidFill>
                  <a:srgbClr val="000000"/>
                </a:solidFill>
                <a:effectLst/>
                <a:latin typeface="Arial" panose="020B0604020202020204" pitchFamily="34" charset="0"/>
              </a:rPr>
              <a:t>переваги</a:t>
            </a:r>
            <a:r>
              <a:rPr lang="ru-RU" b="0" i="0" dirty="0">
                <a:solidFill>
                  <a:srgbClr val="000000"/>
                </a:solidFill>
                <a:effectLst/>
                <a:latin typeface="Arial" panose="020B0604020202020204" pitchFamily="34" charset="0"/>
              </a:rPr>
              <a:t>, так і </a:t>
            </a:r>
            <a:r>
              <a:rPr lang="ru-RU" b="0" i="0" dirty="0" err="1">
                <a:solidFill>
                  <a:srgbClr val="000000"/>
                </a:solidFill>
                <a:effectLst/>
                <a:latin typeface="Arial" panose="020B0604020202020204" pitchFamily="34" charset="0"/>
              </a:rPr>
              <a:t>недоліки</a:t>
            </a:r>
            <a:r>
              <a:rPr lang="ru-RU" b="0" i="0" dirty="0">
                <a:solidFill>
                  <a:srgbClr val="000000"/>
                </a:solidFill>
                <a:effectLst/>
                <a:latin typeface="Arial" panose="020B0604020202020204" pitchFamily="34" charset="0"/>
              </a:rPr>
              <a:t>.</a:t>
            </a:r>
          </a:p>
          <a:p>
            <a:pPr algn="just"/>
            <a:endParaRPr lang="ru-RU" b="0" i="1" dirty="0">
              <a:solidFill>
                <a:srgbClr val="000000"/>
              </a:solidFill>
              <a:effectLst/>
              <a:latin typeface="Arial" panose="020B0604020202020204" pitchFamily="34" charset="0"/>
            </a:endParaRPr>
          </a:p>
          <a:p>
            <a:pPr algn="just"/>
            <a:r>
              <a:rPr lang="ru-RU" b="0" i="1" dirty="0" err="1">
                <a:solidFill>
                  <a:srgbClr val="000000"/>
                </a:solidFill>
                <a:effectLst/>
                <a:latin typeface="Arial" panose="020B0604020202020204" pitchFamily="34" charset="0"/>
              </a:rPr>
              <a:t>Переваги</a:t>
            </a:r>
            <a:r>
              <a:rPr lang="ru-RU" b="0" i="0" dirty="0">
                <a:solidFill>
                  <a:srgbClr val="000000"/>
                </a:solidFill>
                <a:effectLst/>
                <a:latin typeface="Arial" panose="020B0604020202020204" pitchFamily="34" charset="0"/>
              </a:rPr>
              <a:t>:</a:t>
            </a:r>
          </a:p>
          <a:p>
            <a:pPr algn="just">
              <a:buFont typeface="Arial" panose="020B0604020202020204" pitchFamily="34" charset="0"/>
              <a:buChar char="•"/>
            </a:pPr>
            <a:r>
              <a:rPr lang="ru-RU" b="0" i="0" dirty="0" err="1">
                <a:solidFill>
                  <a:srgbClr val="000000"/>
                </a:solidFill>
                <a:effectLst/>
                <a:latin typeface="Arial" panose="020B0604020202020204" pitchFamily="34" charset="0"/>
              </a:rPr>
              <a:t>універсальність</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застосування</a:t>
            </a:r>
            <a:r>
              <a:rPr lang="ru-RU" b="0" i="0" dirty="0">
                <a:solidFill>
                  <a:srgbClr val="000000"/>
                </a:solidFill>
                <a:effectLst/>
                <a:latin typeface="Arial" panose="020B0604020202020204" pitchFamily="34" charset="0"/>
              </a:rPr>
              <a:t> (для </a:t>
            </a:r>
            <a:r>
              <a:rPr lang="ru-RU" b="0" i="0" dirty="0" err="1">
                <a:solidFill>
                  <a:srgbClr val="000000"/>
                </a:solidFill>
                <a:effectLst/>
                <a:latin typeface="Arial" panose="020B0604020202020204" pitchFamily="34" charset="0"/>
              </a:rPr>
              <a:t>всіх</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типів</a:t>
            </a:r>
            <a:r>
              <a:rPr lang="ru-RU" b="0" i="0" dirty="0">
                <a:solidFill>
                  <a:srgbClr val="000000"/>
                </a:solidFill>
                <a:effectLst/>
                <a:latin typeface="Arial" panose="020B0604020202020204" pitchFamily="34" charset="0"/>
              </a:rPr>
              <a:t> моделей);</a:t>
            </a:r>
          </a:p>
          <a:p>
            <a:pPr algn="just">
              <a:buFont typeface="Arial" panose="020B0604020202020204" pitchFamily="34" charset="0"/>
              <a:buChar char="•"/>
            </a:pPr>
            <a:r>
              <a:rPr lang="ru-RU" b="0" i="0" dirty="0">
                <a:solidFill>
                  <a:srgbClr val="000000"/>
                </a:solidFill>
                <a:effectLst/>
                <a:latin typeface="Arial" panose="020B0604020202020204" pitchFamily="34" charset="0"/>
              </a:rPr>
              <a:t>простота </a:t>
            </a:r>
            <a:r>
              <a:rPr lang="ru-RU" b="0" i="0" dirty="0" err="1">
                <a:solidFill>
                  <a:srgbClr val="000000"/>
                </a:solidFill>
                <a:effectLst/>
                <a:latin typeface="Arial" panose="020B0604020202020204" pitchFamily="34" charset="0"/>
              </a:rPr>
              <a:t>використання</a:t>
            </a:r>
            <a:r>
              <a:rPr lang="ru-RU" b="0" i="0" dirty="0">
                <a:solidFill>
                  <a:srgbClr val="000000"/>
                </a:solidFill>
                <a:effectLst/>
                <a:latin typeface="Arial" panose="020B0604020202020204" pitchFamily="34" charset="0"/>
              </a:rPr>
              <a:t>.</a:t>
            </a:r>
          </a:p>
          <a:p>
            <a:pPr algn="just"/>
            <a:endParaRPr lang="ru-RU" b="0" i="1" dirty="0">
              <a:solidFill>
                <a:srgbClr val="000000"/>
              </a:solidFill>
              <a:effectLst/>
              <a:latin typeface="Arial" panose="020B0604020202020204" pitchFamily="34" charset="0"/>
            </a:endParaRPr>
          </a:p>
          <a:p>
            <a:pPr algn="just"/>
            <a:r>
              <a:rPr lang="ru-RU" b="0" i="1" dirty="0" err="1">
                <a:solidFill>
                  <a:srgbClr val="000000"/>
                </a:solidFill>
                <a:effectLst/>
                <a:latin typeface="Arial" panose="020B0604020202020204" pitchFamily="34" charset="0"/>
              </a:rPr>
              <a:t>Недоліки</a:t>
            </a:r>
            <a:r>
              <a:rPr lang="ru-RU" b="0" i="0" dirty="0">
                <a:solidFill>
                  <a:srgbClr val="000000"/>
                </a:solidFill>
                <a:effectLst/>
                <a:latin typeface="Arial" panose="020B0604020202020204" pitchFamily="34" charset="0"/>
              </a:rPr>
              <a:t>:</a:t>
            </a:r>
          </a:p>
          <a:p>
            <a:pPr algn="just">
              <a:buFont typeface="Arial" panose="020B0604020202020204" pitchFamily="34" charset="0"/>
              <a:buChar char="•"/>
            </a:pPr>
            <a:r>
              <a:rPr lang="ru-RU" b="0" i="0" dirty="0" err="1">
                <a:solidFill>
                  <a:srgbClr val="000000"/>
                </a:solidFill>
                <a:effectLst/>
                <a:latin typeface="Arial" panose="020B0604020202020204" pitchFamily="34" charset="0"/>
              </a:rPr>
              <a:t>результати</a:t>
            </a:r>
            <a:r>
              <a:rPr lang="ru-RU" b="0" i="0" dirty="0">
                <a:solidFill>
                  <a:srgbClr val="000000"/>
                </a:solidFill>
                <a:effectLst/>
                <a:latin typeface="Arial" panose="020B0604020202020204" pitchFamily="34" charset="0"/>
              </a:rPr>
              <a:t> факторного </a:t>
            </a:r>
            <a:r>
              <a:rPr lang="ru-RU" b="0" i="0" dirty="0" err="1">
                <a:solidFill>
                  <a:srgbClr val="000000"/>
                </a:solidFill>
                <a:effectLst/>
                <a:latin typeface="Arial" panose="020B0604020202020204" pitchFamily="34" charset="0"/>
              </a:rPr>
              <a:t>аналізу</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залежать</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від</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вибраного</a:t>
            </a:r>
            <a:r>
              <a:rPr lang="ru-RU" b="0" i="0" dirty="0">
                <a:solidFill>
                  <a:srgbClr val="000000"/>
                </a:solidFill>
                <a:effectLst/>
                <a:latin typeface="Arial" panose="020B0604020202020204" pitchFamily="34" charset="0"/>
              </a:rPr>
              <a:t> порядку </a:t>
            </a:r>
            <a:r>
              <a:rPr lang="ru-RU" b="0" i="0" dirty="0" err="1">
                <a:solidFill>
                  <a:srgbClr val="000000"/>
                </a:solidFill>
                <a:effectLst/>
                <a:latin typeface="Arial" panose="020B0604020202020204" pitchFamily="34" charset="0"/>
              </a:rPr>
              <a:t>заміни</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факторів</a:t>
            </a:r>
            <a:r>
              <a:rPr lang="ru-RU" b="0" i="0" dirty="0">
                <a:solidFill>
                  <a:srgbClr val="000000"/>
                </a:solidFill>
                <a:effectLst/>
                <a:latin typeface="Arial" panose="020B0604020202020204" pitchFamily="34" charset="0"/>
              </a:rPr>
              <a:t>;</a:t>
            </a:r>
          </a:p>
          <a:p>
            <a:pPr algn="just"/>
            <a:endParaRPr lang="ru-RU" b="0" i="0" dirty="0">
              <a:solidFill>
                <a:srgbClr val="000000"/>
              </a:solidFill>
              <a:effectLst/>
              <a:latin typeface="Arial" panose="020B0604020202020204" pitchFamily="34" charset="0"/>
            </a:endParaRPr>
          </a:p>
          <a:p>
            <a:pPr algn="just">
              <a:buFont typeface="Arial" panose="020B0604020202020204" pitchFamily="34" charset="0"/>
              <a:buChar char="•"/>
            </a:pPr>
            <a:r>
              <a:rPr lang="ru-RU" b="0" i="0" dirty="0" err="1">
                <a:solidFill>
                  <a:srgbClr val="000000"/>
                </a:solidFill>
                <a:effectLst/>
                <a:latin typeface="Arial" panose="020B0604020202020204" pitchFamily="34" charset="0"/>
              </a:rPr>
              <a:t>якщо</a:t>
            </a:r>
            <a:r>
              <a:rPr lang="ru-RU" b="0" i="0" dirty="0">
                <a:solidFill>
                  <a:srgbClr val="000000"/>
                </a:solidFill>
                <a:effectLst/>
                <a:latin typeface="Arial" panose="020B0604020202020204" pitchFamily="34" charset="0"/>
              </a:rPr>
              <a:t> на </a:t>
            </a:r>
            <a:r>
              <a:rPr lang="ru-RU" b="0" i="0" dirty="0" err="1">
                <a:solidFill>
                  <a:srgbClr val="000000"/>
                </a:solidFill>
                <a:effectLst/>
                <a:latin typeface="Arial" panose="020B0604020202020204" pitchFamily="34" charset="0"/>
              </a:rPr>
              <a:t>першому</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етапі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допущені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помилки</a:t>
            </a:r>
            <a:r>
              <a:rPr lang="ru-RU" b="0" i="0" dirty="0">
                <a:solidFill>
                  <a:srgbClr val="000000"/>
                </a:solidFill>
                <a:effectLst/>
                <a:latin typeface="Arial" panose="020B0604020202020204" pitchFamily="34" charset="0"/>
              </a:rPr>
              <a:t> в </a:t>
            </a:r>
            <a:r>
              <a:rPr lang="ru-RU" b="0" i="0" dirty="0" err="1">
                <a:solidFill>
                  <a:srgbClr val="000000"/>
                </a:solidFill>
                <a:effectLst/>
                <a:latin typeface="Arial" panose="020B0604020202020204" pitchFamily="34" charset="0"/>
              </a:rPr>
              <a:t>розрахунках</a:t>
            </a:r>
            <a:r>
              <a:rPr lang="ru-RU" b="0" i="0" dirty="0">
                <a:solidFill>
                  <a:srgbClr val="000000"/>
                </a:solidFill>
                <a:effectLst/>
                <a:latin typeface="Arial" panose="020B0604020202020204" pitchFamily="34" charset="0"/>
              </a:rPr>
              <a:t>, то при </a:t>
            </a:r>
            <a:r>
              <a:rPr lang="ru-RU" b="0" i="0" dirty="0" err="1">
                <a:solidFill>
                  <a:srgbClr val="000000"/>
                </a:solidFill>
                <a:effectLst/>
                <a:latin typeface="Arial" panose="020B0604020202020204" pitchFamily="34" charset="0"/>
              </a:rPr>
              <a:t>перевірці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їх</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результатів</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третій</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етап</a:t>
            </a:r>
            <a:r>
              <a:rPr lang="ru-RU" b="0" i="0" dirty="0">
                <a:solidFill>
                  <a:srgbClr val="000000"/>
                </a:solidFill>
                <a:effectLst/>
                <a:latin typeface="Arial" panose="020B0604020202020204" pitchFamily="34" charset="0"/>
              </a:rPr>
              <a:t>) усе буде </a:t>
            </a:r>
            <a:r>
              <a:rPr lang="ru-RU" b="0" i="0" dirty="0" err="1">
                <a:solidFill>
                  <a:srgbClr val="000000"/>
                </a:solidFill>
                <a:effectLst/>
                <a:latin typeface="Arial" panose="020B0604020202020204" pitchFamily="34" charset="0"/>
              </a:rPr>
              <a:t>сходитися</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адже</a:t>
            </a:r>
            <a:r>
              <a:rPr lang="ru-RU" b="0" i="0" dirty="0">
                <a:solidFill>
                  <a:srgbClr val="000000"/>
                </a:solidFill>
                <a:effectLst/>
                <a:latin typeface="Arial" panose="020B0604020202020204" pitchFamily="34" charset="0"/>
              </a:rPr>
              <a:t>:</a:t>
            </a:r>
          </a:p>
          <a:p>
            <a:pPr algn="just">
              <a:buFont typeface="Arial" panose="020B0604020202020204" pitchFamily="34" charset="0"/>
              <a:buChar char="•"/>
            </a:pPr>
            <a:endParaRPr lang="ru-RU" b="0" i="0" dirty="0">
              <a:solidFill>
                <a:srgbClr val="000000"/>
              </a:solidFill>
              <a:effectLst/>
              <a:latin typeface="Arial" panose="020B0604020202020204" pitchFamily="34" charset="0"/>
            </a:endParaRPr>
          </a:p>
          <a:p>
            <a:pPr algn="just"/>
            <a:r>
              <a:rPr lang="el-GR" b="0" i="0" dirty="0">
                <a:solidFill>
                  <a:srgbClr val="000000"/>
                </a:solidFill>
                <a:effectLst/>
                <a:latin typeface="Arial" panose="020B0604020202020204" pitchFamily="34" charset="0"/>
              </a:rPr>
              <a:t>Δ </a:t>
            </a:r>
            <a:r>
              <a:rPr lang="ru-RU" b="0" i="1" dirty="0">
                <a:solidFill>
                  <a:srgbClr val="000000"/>
                </a:solidFill>
                <a:effectLst/>
                <a:latin typeface="Arial" panose="020B0604020202020204" pitchFamily="34" charset="0"/>
              </a:rPr>
              <a:t>У = </a:t>
            </a:r>
            <a:r>
              <a:rPr lang="el-GR" b="0" i="0" dirty="0">
                <a:solidFill>
                  <a:srgbClr val="000000"/>
                </a:solidFill>
                <a:effectLst/>
                <a:latin typeface="Arial" panose="020B0604020202020204" pitchFamily="34" charset="0"/>
              </a:rPr>
              <a:t> Δ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А</a:t>
            </a:r>
            <a:r>
              <a:rPr lang="ru-RU" b="0" i="1" dirty="0">
                <a:solidFill>
                  <a:srgbClr val="000000"/>
                </a:solidFill>
                <a:effectLst/>
                <a:latin typeface="Arial" panose="020B0604020202020204" pitchFamily="34" charset="0"/>
              </a:rPr>
              <a:t> + </a:t>
            </a:r>
            <a:r>
              <a:rPr lang="el-GR" b="0" i="0" dirty="0">
                <a:solidFill>
                  <a:srgbClr val="000000"/>
                </a:solidFill>
                <a:effectLst/>
                <a:latin typeface="Arial" panose="020B0604020202020204" pitchFamily="34" charset="0"/>
              </a:rPr>
              <a:t> Δ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В</a:t>
            </a:r>
            <a:r>
              <a:rPr lang="ru-RU" b="0" i="1" dirty="0">
                <a:solidFill>
                  <a:srgbClr val="000000"/>
                </a:solidFill>
                <a:effectLst/>
                <a:latin typeface="Arial" panose="020B0604020202020204" pitchFamily="34" charset="0"/>
              </a:rPr>
              <a:t> + </a:t>
            </a:r>
            <a:r>
              <a:rPr lang="el-GR" b="0" i="0" dirty="0">
                <a:solidFill>
                  <a:srgbClr val="000000"/>
                </a:solidFill>
                <a:effectLst/>
                <a:latin typeface="Arial" panose="020B0604020202020204" pitchFamily="34" charset="0"/>
              </a:rPr>
              <a:t> Δ </a:t>
            </a:r>
            <a:r>
              <a:rPr lang="ru-RU" b="0" i="1" dirty="0">
                <a:solidFill>
                  <a:srgbClr val="000000"/>
                </a:solidFill>
                <a:effectLst/>
                <a:latin typeface="Arial" panose="020B0604020202020204" pitchFamily="34" charset="0"/>
              </a:rPr>
              <a:t>У</a:t>
            </a:r>
            <a:r>
              <a:rPr lang="ru-RU" b="0" i="1" baseline="-25000" dirty="0">
                <a:solidFill>
                  <a:srgbClr val="000000"/>
                </a:solidFill>
                <a:effectLst/>
                <a:latin typeface="Arial" panose="020B0604020202020204" pitchFamily="34" charset="0"/>
              </a:rPr>
              <a:t>С</a:t>
            </a:r>
            <a:r>
              <a:rPr lang="ru-RU" b="0" i="1" dirty="0">
                <a:solidFill>
                  <a:srgbClr val="000000"/>
                </a:solidFill>
                <a:effectLst/>
                <a:latin typeface="Arial" panose="020B0604020202020204" pitchFamily="34" charset="0"/>
              </a:rPr>
              <a:t>= У</a:t>
            </a:r>
            <a:r>
              <a:rPr lang="ru-RU" b="0" i="1" baseline="-25000" dirty="0">
                <a:solidFill>
                  <a:srgbClr val="000000"/>
                </a:solidFill>
                <a:effectLst/>
                <a:latin typeface="Arial" panose="020B0604020202020204" pitchFamily="34" charset="0"/>
              </a:rPr>
              <a:t>УМ1</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0</a:t>
            </a:r>
            <a:r>
              <a:rPr lang="ru-RU" b="0" i="1" dirty="0">
                <a:solidFill>
                  <a:srgbClr val="000000"/>
                </a:solidFill>
                <a:effectLst/>
                <a:latin typeface="Arial" panose="020B0604020202020204" pitchFamily="34" charset="0"/>
              </a:rPr>
              <a:t>+ У</a:t>
            </a:r>
            <a:r>
              <a:rPr lang="ru-RU" b="0" i="1" baseline="-25000" dirty="0">
                <a:solidFill>
                  <a:srgbClr val="000000"/>
                </a:solidFill>
                <a:effectLst/>
                <a:latin typeface="Arial" panose="020B0604020202020204" pitchFamily="34" charset="0"/>
              </a:rPr>
              <a:t>УМ2</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УМ1</a:t>
            </a:r>
            <a:r>
              <a:rPr lang="ru-RU" b="0" i="1" dirty="0">
                <a:solidFill>
                  <a:srgbClr val="000000"/>
                </a:solidFill>
                <a:effectLst/>
                <a:latin typeface="Arial" panose="020B0604020202020204" pitchFamily="34" charset="0"/>
              </a:rPr>
              <a:t>+ У</a:t>
            </a:r>
            <a:r>
              <a:rPr lang="ru-RU" b="0" i="1" baseline="-25000" dirty="0">
                <a:solidFill>
                  <a:srgbClr val="000000"/>
                </a:solidFill>
                <a:effectLst/>
                <a:latin typeface="Arial" panose="020B0604020202020204" pitchFamily="34" charset="0"/>
              </a:rPr>
              <a:t>1</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УМ2 </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1</a:t>
            </a:r>
            <a:r>
              <a:rPr lang="ru-RU" b="0" i="1" dirty="0">
                <a:solidFill>
                  <a:srgbClr val="000000"/>
                </a:solidFill>
                <a:effectLst/>
                <a:latin typeface="Arial" panose="020B0604020202020204" pitchFamily="34" charset="0"/>
              </a:rPr>
              <a:t> – У</a:t>
            </a:r>
            <a:r>
              <a:rPr lang="ru-RU" b="0" i="1" baseline="-25000" dirty="0">
                <a:solidFill>
                  <a:srgbClr val="000000"/>
                </a:solidFill>
                <a:effectLst/>
                <a:latin typeface="Arial" panose="020B0604020202020204" pitchFamily="34" charset="0"/>
              </a:rPr>
              <a:t>0</a:t>
            </a:r>
            <a:r>
              <a:rPr lang="ru-RU" b="0" i="1" dirty="0">
                <a:solidFill>
                  <a:srgbClr val="000000"/>
                </a:solidFill>
                <a:effectLst/>
                <a:latin typeface="Arial" panose="020B0604020202020204" pitchFamily="34" charset="0"/>
              </a:rPr>
              <a:t> = </a:t>
            </a:r>
            <a:r>
              <a:rPr lang="el-GR" b="0" i="0" dirty="0">
                <a:solidFill>
                  <a:srgbClr val="000000"/>
                </a:solidFill>
                <a:effectLst/>
                <a:latin typeface="Arial" panose="020B0604020202020204" pitchFamily="34" charset="0"/>
              </a:rPr>
              <a:t> Δ </a:t>
            </a:r>
            <a:r>
              <a:rPr lang="ru-RU" b="0" i="1" dirty="0">
                <a:solidFill>
                  <a:srgbClr val="000000"/>
                </a:solidFill>
                <a:effectLst/>
                <a:latin typeface="Arial" panose="020B0604020202020204" pitchFamily="34" charset="0"/>
              </a:rPr>
              <a:t>У</a:t>
            </a:r>
            <a:r>
              <a:rPr lang="ru-RU" b="0" i="0" dirty="0">
                <a:solidFill>
                  <a:srgbClr val="000000"/>
                </a:solidFill>
                <a:effectLst/>
                <a:latin typeface="Arial" panose="020B0604020202020204" pitchFamily="34" charset="0"/>
              </a:rPr>
              <a:t> , </a:t>
            </a:r>
          </a:p>
          <a:p>
            <a:pPr algn="just"/>
            <a:endParaRPr lang="ru-RU" b="0" i="0">
              <a:solidFill>
                <a:srgbClr val="000000"/>
              </a:solidFill>
              <a:effectLst/>
              <a:latin typeface="Arial" panose="020B0604020202020204" pitchFamily="34" charset="0"/>
            </a:endParaRPr>
          </a:p>
          <a:p>
            <a:pPr algn="just"/>
            <a:r>
              <a:rPr lang="ru-RU" b="0" i="0">
                <a:solidFill>
                  <a:srgbClr val="000000"/>
                </a:solidFill>
                <a:effectLst/>
                <a:latin typeface="Arial" panose="020B0604020202020204" pitchFamily="34" charset="0"/>
              </a:rPr>
              <a:t>але </a:t>
            </a:r>
            <a:r>
              <a:rPr lang="ru-RU" b="0" i="0" dirty="0" err="1">
                <a:solidFill>
                  <a:srgbClr val="000000"/>
                </a:solidFill>
                <a:effectLst/>
                <a:latin typeface="Arial" panose="020B0604020202020204" pitchFamily="34" charset="0"/>
              </a:rPr>
              <a:t>такі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результати</a:t>
            </a:r>
            <a:r>
              <a:rPr lang="ru-RU" b="0" i="0" dirty="0">
                <a:solidFill>
                  <a:srgbClr val="000000"/>
                </a:solidFill>
                <a:effectLst/>
                <a:latin typeface="Arial" panose="020B0604020202020204" pitchFamily="34" charset="0"/>
              </a:rPr>
              <a:t> не </a:t>
            </a:r>
            <a:r>
              <a:rPr lang="ru-RU" b="0" i="0" dirty="0" err="1">
                <a:solidFill>
                  <a:srgbClr val="000000"/>
                </a:solidFill>
                <a:effectLst/>
                <a:latin typeface="Arial" panose="020B0604020202020204" pitchFamily="34" charset="0"/>
              </a:rPr>
              <a:t>матимуть</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економічного</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змісту</a:t>
            </a:r>
            <a:r>
              <a:rPr lang="ru-RU" b="0" i="0" dirty="0">
                <a:solidFill>
                  <a:srgbClr val="000000"/>
                </a:solidFill>
                <a:effectLst/>
                <a:latin typeface="Arial" panose="020B0604020202020204" pitchFamily="34" charset="0"/>
              </a:rPr>
              <a:t>;</a:t>
            </a:r>
          </a:p>
          <a:p>
            <a:pPr algn="just"/>
            <a:endParaRPr lang="ru-RU" b="0" i="0" dirty="0">
              <a:solidFill>
                <a:srgbClr val="000000"/>
              </a:solidFill>
              <a:effectLst/>
              <a:latin typeface="Arial" panose="020B0604020202020204" pitchFamily="34" charset="0"/>
            </a:endParaRPr>
          </a:p>
          <a:p>
            <a:pPr algn="just">
              <a:buFont typeface="Arial" panose="020B0604020202020204" pitchFamily="34" charset="0"/>
              <a:buChar char="•"/>
            </a:pPr>
            <a:r>
              <a:rPr lang="ru-RU" b="0" i="0" dirty="0">
                <a:solidFill>
                  <a:srgbClr val="000000"/>
                </a:solidFill>
                <a:effectLst/>
                <a:latin typeface="Arial" panose="020B0604020202020204" pitchFamily="34" charset="0"/>
              </a:rPr>
              <a:t>при </a:t>
            </a:r>
            <a:r>
              <a:rPr lang="ru-RU" b="0" i="0" dirty="0" err="1">
                <a:solidFill>
                  <a:srgbClr val="000000"/>
                </a:solidFill>
                <a:effectLst/>
                <a:latin typeface="Arial" panose="020B0604020202020204" pitchFamily="34" charset="0"/>
              </a:rPr>
              <a:t>застосуванні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цього</a:t>
            </a:r>
            <a:r>
              <a:rPr lang="ru-RU" b="0" i="0" dirty="0">
                <a:solidFill>
                  <a:srgbClr val="000000"/>
                </a:solidFill>
                <a:effectLst/>
                <a:latin typeface="Arial" panose="020B0604020202020204" pitchFamily="34" charset="0"/>
              </a:rPr>
              <a:t> способу </a:t>
            </a:r>
            <a:r>
              <a:rPr lang="ru-RU" b="0" i="0" dirty="0" err="1">
                <a:solidFill>
                  <a:srgbClr val="000000"/>
                </a:solidFill>
                <a:effectLst/>
                <a:latin typeface="Arial" panose="020B0604020202020204" pitchFamily="34" charset="0"/>
              </a:rPr>
              <a:t>виникає</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певний</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залишок</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зміни</a:t>
            </a:r>
            <a:r>
              <a:rPr lang="ru-RU" b="0" i="0" dirty="0">
                <a:solidFill>
                  <a:srgbClr val="000000"/>
                </a:solidFill>
                <a:effectLst/>
                <a:latin typeface="Arial" panose="020B0604020202020204" pitchFamily="34" charset="0"/>
              </a:rPr>
              <a:t> результативного </a:t>
            </a:r>
            <a:r>
              <a:rPr lang="ru-RU" b="0" i="0" dirty="0" err="1">
                <a:solidFill>
                  <a:srgbClr val="000000"/>
                </a:solidFill>
                <a:effectLst/>
                <a:latin typeface="Arial" panose="020B0604020202020204" pitchFamily="34" charset="0"/>
              </a:rPr>
              <a:t>показника</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який</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додається</a:t>
            </a:r>
            <a:r>
              <a:rPr lang="ru-RU" b="0" i="0" dirty="0">
                <a:solidFill>
                  <a:srgbClr val="000000"/>
                </a:solidFill>
                <a:effectLst/>
                <a:latin typeface="Arial" panose="020B0604020202020204" pitchFamily="34" charset="0"/>
              </a:rPr>
              <a:t> до </a:t>
            </a:r>
            <a:r>
              <a:rPr lang="ru-RU" b="0" i="0" dirty="0" err="1">
                <a:solidFill>
                  <a:srgbClr val="000000"/>
                </a:solidFill>
                <a:effectLst/>
                <a:latin typeface="Arial" panose="020B0604020202020204" pitchFamily="34" charset="0"/>
              </a:rPr>
              <a:t>величини</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впливу</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останнього</a:t>
            </a:r>
            <a:r>
              <a:rPr lang="ru-RU" b="0" i="0" dirty="0">
                <a:solidFill>
                  <a:srgbClr val="000000"/>
                </a:solidFill>
                <a:effectLst/>
                <a:latin typeface="Arial" panose="020B0604020202020204" pitchFamily="34" charset="0"/>
              </a:rPr>
              <a:t> фактора.</a:t>
            </a:r>
          </a:p>
        </p:txBody>
      </p:sp>
    </p:spTree>
    <p:extLst>
      <p:ext uri="{BB962C8B-B14F-4D97-AF65-F5344CB8AC3E}">
        <p14:creationId xmlns:p14="http://schemas.microsoft.com/office/powerpoint/2010/main" val="21911315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59A328A-78F6-4884-8C28-5F57047D9D58}"/>
              </a:ext>
            </a:extLst>
          </p:cNvPr>
          <p:cNvSpPr/>
          <p:nvPr/>
        </p:nvSpPr>
        <p:spPr>
          <a:xfrm>
            <a:off x="1451728" y="1467781"/>
            <a:ext cx="8540685" cy="3693319"/>
          </a:xfrm>
          <a:prstGeom prst="rect">
            <a:avLst/>
          </a:prstGeom>
        </p:spPr>
        <p:txBody>
          <a:bodyPr wrap="square">
            <a:spAutoFit/>
          </a:bodyPr>
          <a:lstStyle/>
          <a:p>
            <a:r>
              <a:rPr lang="uk-UA" b="1" dirty="0">
                <a:solidFill>
                  <a:srgbClr val="000000"/>
                </a:solidFill>
                <a:latin typeface="Times New Roman" panose="02020603050405020304" pitchFamily="18" charset="0"/>
              </a:rPr>
              <a:t>Контрольні питання </a:t>
            </a:r>
            <a:endParaRPr lang="uk-UA"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1. </a:t>
            </a:r>
            <a:r>
              <a:rPr lang="ru-RU" dirty="0" err="1">
                <a:solidFill>
                  <a:srgbClr val="000000"/>
                </a:solidFill>
                <a:latin typeface="Times New Roman" panose="02020603050405020304" pitchFamily="18" charset="0"/>
              </a:rPr>
              <a:t>Визначте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сутність</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основну</a:t>
            </a:r>
            <a:r>
              <a:rPr lang="ru-RU" dirty="0">
                <a:solidFill>
                  <a:srgbClr val="000000"/>
                </a:solidFill>
                <a:latin typeface="Times New Roman" panose="02020603050405020304" pitchFamily="18" charset="0"/>
              </a:rPr>
              <a:t> мету </a:t>
            </a:r>
            <a:r>
              <a:rPr lang="ru-RU" dirty="0" err="1">
                <a:solidFill>
                  <a:srgbClr val="000000"/>
                </a:solidFill>
                <a:latin typeface="Times New Roman" panose="02020603050405020304" pitchFamily="18" charset="0"/>
              </a:rPr>
              <a:t>економічного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аналізу</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контролінгу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2.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є предметом в </a:t>
            </a:r>
            <a:r>
              <a:rPr lang="ru-RU" dirty="0" err="1">
                <a:solidFill>
                  <a:srgbClr val="000000"/>
                </a:solidFill>
                <a:latin typeface="Times New Roman" panose="02020603050405020304" pitchFamily="18" charset="0"/>
              </a:rPr>
              <a:t>економічному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аналізі</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3. </a:t>
            </a:r>
            <a:r>
              <a:rPr lang="ru-RU" dirty="0" err="1">
                <a:solidFill>
                  <a:srgbClr val="000000"/>
                </a:solidFill>
                <a:latin typeface="Times New Roman" panose="02020603050405020304" pitchFamily="18" charset="0"/>
              </a:rPr>
              <a:t>Які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види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економічного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аналізу</a:t>
            </a:r>
            <a:r>
              <a:rPr lang="ru-RU" dirty="0">
                <a:solidFill>
                  <a:srgbClr val="000000"/>
                </a:solidFill>
                <a:latin typeface="Times New Roman" panose="02020603050405020304" pitchFamily="18" charset="0"/>
              </a:rPr>
              <a:t> Ви </a:t>
            </a:r>
            <a:r>
              <a:rPr lang="ru-RU" dirty="0" err="1">
                <a:solidFill>
                  <a:srgbClr val="000000"/>
                </a:solidFill>
                <a:latin typeface="Times New Roman" panose="02020603050405020304" pitchFamily="18" charset="0"/>
              </a:rPr>
              <a:t>знаєте</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4. Охарактеризуйте </a:t>
            </a:r>
            <a:r>
              <a:rPr lang="ru-RU" dirty="0" err="1">
                <a:solidFill>
                  <a:srgbClr val="000000"/>
                </a:solidFill>
                <a:latin typeface="Times New Roman" panose="02020603050405020304" pitchFamily="18" charset="0"/>
              </a:rPr>
              <a:t>сутність</a:t>
            </a:r>
            <a:r>
              <a:rPr lang="ru-RU" dirty="0">
                <a:solidFill>
                  <a:srgbClr val="000000"/>
                </a:solidFill>
                <a:latin typeface="Times New Roman" panose="02020603050405020304" pitchFamily="18" charset="0"/>
              </a:rPr>
              <a:t> оперативного </a:t>
            </a:r>
            <a:r>
              <a:rPr lang="ru-RU" dirty="0" err="1">
                <a:solidFill>
                  <a:srgbClr val="000000"/>
                </a:solidFill>
                <a:latin typeface="Times New Roman" panose="02020603050405020304" pitchFamily="18" charset="0"/>
              </a:rPr>
              <a:t>аналізу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діяльності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5. </a:t>
            </a:r>
            <a:r>
              <a:rPr lang="ru-RU" dirty="0" err="1">
                <a:solidFill>
                  <a:srgbClr val="000000"/>
                </a:solidFill>
                <a:latin typeface="Times New Roman" panose="02020603050405020304" pitchFamily="18" charset="0"/>
              </a:rPr>
              <a:t>Визначте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основні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завдання</a:t>
            </a:r>
            <a:r>
              <a:rPr lang="ru-RU" dirty="0">
                <a:solidFill>
                  <a:srgbClr val="000000"/>
                </a:solidFill>
                <a:latin typeface="Times New Roman" panose="02020603050405020304" pitchFamily="18" charset="0"/>
              </a:rPr>
              <a:t> поточного </a:t>
            </a:r>
            <a:r>
              <a:rPr lang="ru-RU" dirty="0" err="1">
                <a:solidFill>
                  <a:srgbClr val="000000"/>
                </a:solidFill>
                <a:latin typeface="Times New Roman" panose="02020603050405020304" pitchFamily="18" charset="0"/>
              </a:rPr>
              <a:t>економічного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аналізу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6. У </a:t>
            </a:r>
            <a:r>
              <a:rPr lang="ru-RU" dirty="0" err="1">
                <a:solidFill>
                  <a:srgbClr val="000000"/>
                </a:solidFill>
                <a:latin typeface="Times New Roman" panose="02020603050405020304" pitchFamily="18" charset="0"/>
              </a:rPr>
              <a:t>чому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полягає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процес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проведення</a:t>
            </a:r>
            <a:r>
              <a:rPr lang="ru-RU" dirty="0">
                <a:solidFill>
                  <a:srgbClr val="000000"/>
                </a:solidFill>
                <a:latin typeface="Times New Roman" panose="02020603050405020304" pitchFamily="18" charset="0"/>
              </a:rPr>
              <a:t> перспективного </a:t>
            </a:r>
            <a:r>
              <a:rPr lang="ru-RU" dirty="0" err="1">
                <a:solidFill>
                  <a:srgbClr val="000000"/>
                </a:solidFill>
                <a:latin typeface="Times New Roman" panose="02020603050405020304" pitchFamily="18" charset="0"/>
              </a:rPr>
              <a:t>економічного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аналізу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7. </a:t>
            </a:r>
            <a:r>
              <a:rPr lang="ru-RU" dirty="0" err="1">
                <a:solidFill>
                  <a:srgbClr val="000000"/>
                </a:solidFill>
                <a:latin typeface="Times New Roman" panose="02020603050405020304" pitchFamily="18" charset="0"/>
              </a:rPr>
              <a:t>Класифікуйте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показники</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економічному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аналізі</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основними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ознаками</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8. </a:t>
            </a:r>
            <a:r>
              <a:rPr lang="ru-RU" dirty="0" err="1">
                <a:solidFill>
                  <a:srgbClr val="000000"/>
                </a:solidFill>
                <a:latin typeface="Times New Roman" panose="02020603050405020304" pitchFamily="18" charset="0"/>
              </a:rPr>
              <a:t>Які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вимоги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повинні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дотримуватися</a:t>
            </a:r>
            <a:r>
              <a:rPr lang="ru-RU" dirty="0">
                <a:solidFill>
                  <a:srgbClr val="000000"/>
                </a:solidFill>
                <a:latin typeface="Times New Roman" panose="02020603050405020304" pitchFamily="18" charset="0"/>
              </a:rPr>
              <a:t> при </a:t>
            </a:r>
            <a:r>
              <a:rPr lang="ru-RU" dirty="0" err="1">
                <a:solidFill>
                  <a:srgbClr val="000000"/>
                </a:solidFill>
                <a:latin typeface="Times New Roman" panose="02020603050405020304" pitchFamily="18" charset="0"/>
              </a:rPr>
              <a:t>формуванні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системи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показників</a:t>
            </a:r>
            <a:r>
              <a:rPr lang="ru-RU" dirty="0">
                <a:solidFill>
                  <a:srgbClr val="000000"/>
                </a:solidFill>
                <a:latin typeface="Times New Roman" panose="02020603050405020304" pitchFamily="18" charset="0"/>
              </a:rPr>
              <a:t> оперативного </a:t>
            </a:r>
            <a:r>
              <a:rPr lang="ru-RU" dirty="0" err="1">
                <a:solidFill>
                  <a:srgbClr val="000000"/>
                </a:solidFill>
                <a:latin typeface="Times New Roman" panose="02020603050405020304" pitchFamily="18" charset="0"/>
              </a:rPr>
              <a:t>аналізу</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системі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контролінгу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9. </a:t>
            </a:r>
            <a:r>
              <a:rPr lang="ru-RU" dirty="0" err="1">
                <a:solidFill>
                  <a:srgbClr val="000000"/>
                </a:solidFill>
                <a:latin typeface="Times New Roman" panose="02020603050405020304" pitchFamily="18" charset="0"/>
              </a:rPr>
              <a:t>Визначте</a:t>
            </a:r>
            <a:r>
              <a:rPr lang="ru-RU" dirty="0">
                <a:solidFill>
                  <a:srgbClr val="000000"/>
                </a:solidFill>
                <a:latin typeface="Times New Roman" panose="02020603050405020304" pitchFamily="18" charset="0"/>
              </a:rPr>
              <a:t> роль </a:t>
            </a:r>
            <a:r>
              <a:rPr lang="ru-RU" dirty="0" err="1">
                <a:solidFill>
                  <a:srgbClr val="000000"/>
                </a:solidFill>
                <a:latin typeface="Times New Roman" panose="02020603050405020304" pitchFamily="18" charset="0"/>
              </a:rPr>
              <a:t>аналізу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відхилень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основних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діяльності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10. </a:t>
            </a:r>
            <a:r>
              <a:rPr lang="ru-RU" dirty="0" err="1">
                <a:solidFill>
                  <a:srgbClr val="000000"/>
                </a:solidFill>
                <a:latin typeface="Times New Roman" panose="02020603050405020304" pitchFamily="18" charset="0"/>
              </a:rPr>
              <a:t>Які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фактори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зумовлюють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виникнення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відхилень</a:t>
            </a:r>
            <a:r>
              <a:rPr lang="ru-RU"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909331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E48646-06B0-4C3B-94B0-F3CE243513EB}"/>
              </a:ext>
            </a:extLst>
          </p:cNvPr>
          <p:cNvSpPr txBox="1"/>
          <p:nvPr/>
        </p:nvSpPr>
        <p:spPr>
          <a:xfrm>
            <a:off x="1707502" y="1766320"/>
            <a:ext cx="7324530" cy="2308324"/>
          </a:xfrm>
          <a:prstGeom prst="rect">
            <a:avLst/>
          </a:prstGeom>
          <a:noFill/>
        </p:spPr>
        <p:txBody>
          <a:bodyPr wrap="square">
            <a:spAutoFit/>
          </a:bodyPr>
          <a:lstStyle/>
          <a:p>
            <a:r>
              <a:rPr lang="uk-UA" dirty="0"/>
              <a:t>У процесі аналізу первинна інформація проходить спеціальну обробку:</a:t>
            </a:r>
          </a:p>
          <a:p>
            <a:r>
              <a:rPr lang="uk-UA" dirty="0"/>
              <a:t>•	проводиться порівняння результатів діяльності підприємства за ряд періодів з показниками інших підприємств галузі;</a:t>
            </a:r>
          </a:p>
          <a:p>
            <a:r>
              <a:rPr lang="uk-UA" dirty="0"/>
              <a:t>•	визначається вплив різних чинників на величину підконтрольних показників;</a:t>
            </a:r>
          </a:p>
          <a:p>
            <a:r>
              <a:rPr lang="uk-UA" dirty="0"/>
              <a:t>•	виявляються недоліки та невикористані можливості;</a:t>
            </a:r>
          </a:p>
          <a:p>
            <a:r>
              <a:rPr lang="uk-UA" dirty="0"/>
              <a:t>•	окреслюється перспективи.</a:t>
            </a:r>
          </a:p>
        </p:txBody>
      </p:sp>
    </p:spTree>
    <p:extLst>
      <p:ext uri="{BB962C8B-B14F-4D97-AF65-F5344CB8AC3E}">
        <p14:creationId xmlns:p14="http://schemas.microsoft.com/office/powerpoint/2010/main" val="1525514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FAE6B8-12FE-4A4C-8899-34D4E1EA2EAC}"/>
              </a:ext>
            </a:extLst>
          </p:cNvPr>
          <p:cNvSpPr txBox="1"/>
          <p:nvPr/>
        </p:nvSpPr>
        <p:spPr>
          <a:xfrm>
            <a:off x="802434" y="1084297"/>
            <a:ext cx="8892072" cy="3693319"/>
          </a:xfrm>
          <a:prstGeom prst="rect">
            <a:avLst/>
          </a:prstGeom>
          <a:noFill/>
        </p:spPr>
        <p:txBody>
          <a:bodyPr wrap="square">
            <a:spAutoFit/>
          </a:bodyPr>
          <a:lstStyle/>
          <a:p>
            <a:r>
              <a:rPr lang="ru-RU" dirty="0" err="1"/>
              <a:t>Сутність</a:t>
            </a:r>
            <a:r>
              <a:rPr lang="ru-RU" dirty="0"/>
              <a:t> </a:t>
            </a:r>
            <a:r>
              <a:rPr lang="ru-RU" dirty="0" err="1"/>
              <a:t>проведення</a:t>
            </a:r>
            <a:r>
              <a:rPr lang="ru-RU" dirty="0"/>
              <a:t> </a:t>
            </a:r>
            <a:r>
              <a:rPr lang="ru-RU" dirty="0" err="1"/>
              <a:t>економічного</a:t>
            </a:r>
            <a:r>
              <a:rPr lang="ru-RU" dirty="0"/>
              <a:t> </a:t>
            </a:r>
            <a:r>
              <a:rPr lang="ru-RU" dirty="0" err="1"/>
              <a:t>аналізу</a:t>
            </a:r>
            <a:r>
              <a:rPr lang="ru-RU" dirty="0"/>
              <a:t> </a:t>
            </a:r>
            <a:r>
              <a:rPr lang="ru-RU" dirty="0" err="1"/>
              <a:t>підприємств</a:t>
            </a:r>
            <a:endParaRPr lang="ru-RU" dirty="0"/>
          </a:p>
          <a:p>
            <a:endParaRPr lang="ru-RU" dirty="0"/>
          </a:p>
          <a:p>
            <a:pPr algn="ctr"/>
            <a:r>
              <a:rPr lang="ru-RU" dirty="0"/>
              <a:t>ЕКОНОМІЧНИЙ АНАЛІЗ</a:t>
            </a:r>
          </a:p>
          <a:p>
            <a:pPr algn="just"/>
            <a:r>
              <a:rPr lang="ru-RU" dirty="0"/>
              <a:t>	</a:t>
            </a:r>
          </a:p>
          <a:p>
            <a:pPr algn="just"/>
            <a:r>
              <a:rPr lang="ru-RU" dirty="0"/>
              <a:t>	</a:t>
            </a:r>
            <a:r>
              <a:rPr lang="ru-RU" dirty="0" err="1"/>
              <a:t>передує</a:t>
            </a:r>
            <a:r>
              <a:rPr lang="ru-RU" dirty="0"/>
              <a:t> </a:t>
            </a:r>
            <a:r>
              <a:rPr lang="ru-RU" dirty="0" err="1"/>
              <a:t>рішенням</a:t>
            </a:r>
            <a:r>
              <a:rPr lang="ru-RU" dirty="0"/>
              <a:t> і </a:t>
            </a:r>
            <a:r>
              <a:rPr lang="ru-RU" dirty="0" err="1"/>
              <a:t>діям</a:t>
            </a:r>
            <a:r>
              <a:rPr lang="ru-RU" dirty="0"/>
              <a:t>, </a:t>
            </a:r>
            <a:r>
              <a:rPr lang="ru-RU" dirty="0" err="1"/>
              <a:t>обґрунтовує</a:t>
            </a:r>
            <a:r>
              <a:rPr lang="ru-RU" dirty="0"/>
              <a:t> </a:t>
            </a:r>
            <a:r>
              <a:rPr lang="ru-RU" dirty="0" err="1"/>
              <a:t>їх</a:t>
            </a:r>
            <a:r>
              <a:rPr lang="ru-RU" dirty="0"/>
              <a:t>;</a:t>
            </a:r>
          </a:p>
          <a:p>
            <a:pPr algn="just"/>
            <a:r>
              <a:rPr lang="ru-RU" dirty="0"/>
              <a:t>	</a:t>
            </a:r>
          </a:p>
          <a:p>
            <a:pPr algn="just"/>
            <a:r>
              <a:rPr lang="ru-RU" dirty="0"/>
              <a:t>	є основою </a:t>
            </a:r>
            <a:r>
              <a:rPr lang="ru-RU" dirty="0" err="1"/>
              <a:t>наукового</a:t>
            </a:r>
            <a:r>
              <a:rPr lang="ru-RU" dirty="0"/>
              <a:t> </a:t>
            </a:r>
            <a:r>
              <a:rPr lang="ru-RU" dirty="0" err="1"/>
              <a:t>управління</a:t>
            </a:r>
            <a:r>
              <a:rPr lang="ru-RU" dirty="0"/>
              <a:t> </a:t>
            </a:r>
            <a:r>
              <a:rPr lang="ru-RU" dirty="0" err="1"/>
              <a:t>виробництвом</a:t>
            </a:r>
            <a:r>
              <a:rPr lang="ru-RU" dirty="0"/>
              <a:t> та </a:t>
            </a:r>
            <a:r>
              <a:rPr lang="ru-RU" dirty="0" err="1"/>
              <a:t>забезпечує</a:t>
            </a:r>
            <a:r>
              <a:rPr lang="ru-RU" dirty="0"/>
              <a:t> </a:t>
            </a:r>
            <a:r>
              <a:rPr lang="ru-RU" dirty="0" err="1"/>
              <a:t>його</a:t>
            </a:r>
            <a:r>
              <a:rPr lang="ru-RU" dirty="0"/>
              <a:t> </a:t>
            </a:r>
            <a:r>
              <a:rPr lang="ru-RU" dirty="0" err="1"/>
              <a:t>ефективність</a:t>
            </a:r>
            <a:r>
              <a:rPr lang="ru-RU" dirty="0"/>
              <a:t>;</a:t>
            </a:r>
          </a:p>
          <a:p>
            <a:pPr algn="just"/>
            <a:r>
              <a:rPr lang="ru-RU" dirty="0"/>
              <a:t>	</a:t>
            </a:r>
          </a:p>
          <a:p>
            <a:pPr algn="just"/>
            <a:r>
              <a:rPr lang="ru-RU" dirty="0"/>
              <a:t>	є </a:t>
            </a:r>
            <a:r>
              <a:rPr lang="ru-RU" dirty="0" err="1"/>
              <a:t>функцією</a:t>
            </a:r>
            <a:r>
              <a:rPr lang="ru-RU" dirty="0"/>
              <a:t> </a:t>
            </a:r>
            <a:r>
              <a:rPr lang="ru-RU" dirty="0" err="1"/>
              <a:t>управління</a:t>
            </a:r>
            <a:r>
              <a:rPr lang="ru-RU" dirty="0"/>
              <a:t>, яка </a:t>
            </a:r>
            <a:r>
              <a:rPr lang="ru-RU" dirty="0" err="1"/>
              <a:t>забезпечує</a:t>
            </a:r>
            <a:r>
              <a:rPr lang="ru-RU" dirty="0"/>
              <a:t> </a:t>
            </a:r>
            <a:r>
              <a:rPr lang="ru-RU" dirty="0" err="1"/>
              <a:t>наукове</a:t>
            </a:r>
            <a:r>
              <a:rPr lang="ru-RU" dirty="0"/>
              <a:t> </a:t>
            </a:r>
            <a:r>
              <a:rPr lang="ru-RU" dirty="0" err="1"/>
              <a:t>обґрунтування</a:t>
            </a:r>
            <a:r>
              <a:rPr lang="ru-RU" dirty="0"/>
              <a:t> </a:t>
            </a:r>
            <a:r>
              <a:rPr lang="ru-RU" dirty="0" err="1"/>
              <a:t>рішень</a:t>
            </a:r>
            <a:r>
              <a:rPr lang="ru-RU" dirty="0"/>
              <a:t>;</a:t>
            </a:r>
          </a:p>
          <a:p>
            <a:pPr algn="just"/>
            <a:r>
              <a:rPr lang="ru-RU" dirty="0"/>
              <a:t>	</a:t>
            </a:r>
          </a:p>
          <a:p>
            <a:pPr algn="just"/>
            <a:r>
              <a:rPr lang="ru-RU" dirty="0"/>
              <a:t>	</a:t>
            </a:r>
            <a:r>
              <a:rPr lang="ru-RU" dirty="0" err="1"/>
              <a:t>виявляється</a:t>
            </a:r>
            <a:r>
              <a:rPr lang="ru-RU" dirty="0"/>
              <a:t> не </a:t>
            </a:r>
            <a:r>
              <a:rPr lang="ru-RU" dirty="0" err="1"/>
              <a:t>тільки</a:t>
            </a:r>
            <a:r>
              <a:rPr lang="ru-RU" dirty="0"/>
              <a:t> </a:t>
            </a:r>
            <a:r>
              <a:rPr lang="ru-RU" dirty="0" err="1"/>
              <a:t>засіб</a:t>
            </a:r>
            <a:r>
              <a:rPr lang="ru-RU" dirty="0"/>
              <a:t> </a:t>
            </a:r>
            <a:r>
              <a:rPr lang="ru-RU" dirty="0" err="1"/>
              <a:t>обґрунтування</a:t>
            </a:r>
            <a:r>
              <a:rPr lang="ru-RU" dirty="0"/>
              <a:t> </a:t>
            </a:r>
            <a:r>
              <a:rPr lang="ru-RU" dirty="0" err="1"/>
              <a:t>рішень</a:t>
            </a:r>
            <a:r>
              <a:rPr lang="ru-RU" dirty="0"/>
              <a:t>, а й як </a:t>
            </a:r>
            <a:r>
              <a:rPr lang="ru-RU" dirty="0" err="1"/>
              <a:t>засіб</a:t>
            </a:r>
            <a:r>
              <a:rPr lang="ru-RU" dirty="0"/>
              <a:t> для </a:t>
            </a:r>
            <a:r>
              <a:rPr lang="ru-RU" dirty="0" err="1"/>
              <a:t>подальшого</a:t>
            </a:r>
            <a:r>
              <a:rPr lang="ru-RU" dirty="0"/>
              <a:t> контролю за </a:t>
            </a:r>
            <a:r>
              <a:rPr lang="ru-RU" dirty="0" err="1"/>
              <a:t>їх</a:t>
            </a:r>
            <a:r>
              <a:rPr lang="ru-RU" dirty="0"/>
              <a:t> </a:t>
            </a:r>
            <a:r>
              <a:rPr lang="ru-RU" dirty="0" err="1"/>
              <a:t>виконанням</a:t>
            </a:r>
            <a:r>
              <a:rPr lang="ru-RU" dirty="0"/>
              <a:t>.</a:t>
            </a:r>
            <a:endParaRPr lang="uk-UA" dirty="0"/>
          </a:p>
        </p:txBody>
      </p:sp>
    </p:spTree>
    <p:extLst>
      <p:ext uri="{BB962C8B-B14F-4D97-AF65-F5344CB8AC3E}">
        <p14:creationId xmlns:p14="http://schemas.microsoft.com/office/powerpoint/2010/main" val="3522117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BC0445-DB82-4B2B-8DA7-32547D30B413}"/>
              </a:ext>
            </a:extLst>
          </p:cNvPr>
          <p:cNvSpPr txBox="1"/>
          <p:nvPr/>
        </p:nvSpPr>
        <p:spPr>
          <a:xfrm>
            <a:off x="722811" y="492603"/>
            <a:ext cx="8882743" cy="5632311"/>
          </a:xfrm>
          <a:prstGeom prst="rect">
            <a:avLst/>
          </a:prstGeom>
          <a:noFill/>
        </p:spPr>
        <p:txBody>
          <a:bodyPr wrap="square">
            <a:spAutoFit/>
          </a:bodyPr>
          <a:lstStyle/>
          <a:p>
            <a:r>
              <a:rPr lang="uk-UA" dirty="0"/>
              <a:t>	У залежності від моделі управління господарською діяльністю, у змісті якої переважають цикли управління чи відрізки часу здійснення господарських процесів, розрізняють </a:t>
            </a:r>
            <a:r>
              <a:rPr lang="uk-UA" b="1" i="1" dirty="0"/>
              <a:t>оперативний</a:t>
            </a:r>
            <a:r>
              <a:rPr lang="uk-UA" dirty="0"/>
              <a:t>, </a:t>
            </a:r>
            <a:r>
              <a:rPr lang="uk-UA" b="1" i="1" dirty="0"/>
              <a:t>поточний </a:t>
            </a:r>
            <a:r>
              <a:rPr lang="uk-UA" dirty="0"/>
              <a:t>та </a:t>
            </a:r>
            <a:r>
              <a:rPr lang="uk-UA" b="1" i="1" dirty="0"/>
              <a:t>перспективний аналіз.</a:t>
            </a:r>
          </a:p>
          <a:p>
            <a:endParaRPr lang="uk-UA" b="1" i="1" dirty="0"/>
          </a:p>
          <a:p>
            <a:pPr algn="ctr"/>
            <a:r>
              <a:rPr lang="ru-RU" b="1" i="1" dirty="0" err="1"/>
              <a:t>Оперативний</a:t>
            </a:r>
            <a:r>
              <a:rPr lang="ru-RU" b="1" i="1" dirty="0"/>
              <a:t> </a:t>
            </a:r>
            <a:r>
              <a:rPr lang="ru-RU" b="1" i="1" dirty="0" err="1"/>
              <a:t>аналіз</a:t>
            </a:r>
            <a:r>
              <a:rPr lang="ru-RU" b="1" i="1" dirty="0"/>
              <a:t> у </a:t>
            </a:r>
            <a:r>
              <a:rPr lang="ru-RU" b="1" i="1" dirty="0" err="1"/>
              <a:t>системі</a:t>
            </a:r>
            <a:r>
              <a:rPr lang="ru-RU" b="1" i="1" dirty="0"/>
              <a:t> </a:t>
            </a:r>
            <a:r>
              <a:rPr lang="ru-RU" b="1" i="1" dirty="0" err="1"/>
              <a:t>контролінгу</a:t>
            </a:r>
            <a:endParaRPr lang="ru-RU" b="1" i="1" dirty="0"/>
          </a:p>
          <a:p>
            <a:endParaRPr lang="ru-RU" b="1" i="1" dirty="0"/>
          </a:p>
          <a:p>
            <a:r>
              <a:rPr lang="ru-RU" b="1" i="1" dirty="0" err="1"/>
              <a:t>надає</a:t>
            </a:r>
            <a:r>
              <a:rPr lang="ru-RU" b="1" i="1" dirty="0"/>
              <a:t> </a:t>
            </a:r>
            <a:r>
              <a:rPr lang="ru-RU" b="1" i="1" dirty="0" err="1"/>
              <a:t>об’єктивну</a:t>
            </a:r>
            <a:r>
              <a:rPr lang="ru-RU" b="1" i="1" dirty="0"/>
              <a:t> </a:t>
            </a:r>
            <a:r>
              <a:rPr lang="ru-RU" b="1" i="1" dirty="0" err="1"/>
              <a:t>оцінку</a:t>
            </a:r>
            <a:r>
              <a:rPr lang="ru-RU" b="1" i="1" dirty="0"/>
              <a:t> </a:t>
            </a:r>
            <a:r>
              <a:rPr lang="ru-RU" b="1" i="1" dirty="0" err="1"/>
              <a:t>існуючим</a:t>
            </a:r>
            <a:r>
              <a:rPr lang="ru-RU" b="1" i="1" dirty="0"/>
              <a:t> </a:t>
            </a:r>
            <a:r>
              <a:rPr lang="ru-RU" b="1" i="1" dirty="0" err="1"/>
              <a:t>господарським</a:t>
            </a:r>
            <a:r>
              <a:rPr lang="ru-RU" b="1" i="1" dirty="0"/>
              <a:t> </a:t>
            </a:r>
            <a:r>
              <a:rPr lang="ru-RU" b="1" i="1" dirty="0" err="1"/>
              <a:t>ситуаціям</a:t>
            </a:r>
            <a:endParaRPr lang="ru-RU" b="1" i="1" dirty="0"/>
          </a:p>
          <a:p>
            <a:endParaRPr lang="ru-RU" b="1" i="1" dirty="0"/>
          </a:p>
          <a:p>
            <a:r>
              <a:rPr lang="ru-RU" b="1" i="1" dirty="0" err="1"/>
              <a:t>своєчасно</a:t>
            </a:r>
            <a:r>
              <a:rPr lang="ru-RU" b="1" i="1" dirty="0"/>
              <a:t> </a:t>
            </a:r>
            <a:r>
              <a:rPr lang="ru-RU" b="1" i="1" dirty="0" err="1"/>
              <a:t>виявляє</a:t>
            </a:r>
            <a:r>
              <a:rPr lang="ru-RU" b="1" i="1" dirty="0"/>
              <a:t> та </a:t>
            </a:r>
            <a:r>
              <a:rPr lang="ru-RU" b="1" i="1" dirty="0" err="1"/>
              <a:t>вимірювати</a:t>
            </a:r>
            <a:r>
              <a:rPr lang="ru-RU" b="1" i="1" dirty="0"/>
              <a:t> </a:t>
            </a:r>
            <a:r>
              <a:rPr lang="ru-RU" b="1" i="1" dirty="0" err="1"/>
              <a:t>вплив</a:t>
            </a:r>
            <a:r>
              <a:rPr lang="ru-RU" b="1" i="1" dirty="0"/>
              <a:t> </a:t>
            </a:r>
            <a:r>
              <a:rPr lang="ru-RU" b="1" i="1" dirty="0" err="1"/>
              <a:t>вирішальних</a:t>
            </a:r>
            <a:r>
              <a:rPr lang="ru-RU" b="1" i="1" dirty="0"/>
              <a:t> </a:t>
            </a:r>
            <a:r>
              <a:rPr lang="ru-RU" b="1" i="1" dirty="0" err="1"/>
              <a:t>чинників</a:t>
            </a:r>
            <a:r>
              <a:rPr lang="ru-RU" b="1" i="1" dirty="0"/>
              <a:t> на </a:t>
            </a:r>
            <a:r>
              <a:rPr lang="ru-RU" b="1" i="1" dirty="0" err="1"/>
              <a:t>відхилення</a:t>
            </a:r>
            <a:r>
              <a:rPr lang="ru-RU" b="1" i="1" dirty="0"/>
              <a:t> </a:t>
            </a:r>
            <a:r>
              <a:rPr lang="ru-RU" b="1" i="1" dirty="0" err="1"/>
              <a:t>програми</a:t>
            </a:r>
            <a:r>
              <a:rPr lang="ru-RU" b="1" i="1" dirty="0"/>
              <a:t> </a:t>
            </a:r>
            <a:r>
              <a:rPr lang="ru-RU" b="1" i="1" dirty="0" err="1"/>
              <a:t>розвитку</a:t>
            </a:r>
            <a:r>
              <a:rPr lang="ru-RU" b="1" i="1" dirty="0"/>
              <a:t>, </a:t>
            </a:r>
            <a:r>
              <a:rPr lang="ru-RU" b="1" i="1" dirty="0" err="1"/>
              <a:t>виявити</a:t>
            </a:r>
            <a:r>
              <a:rPr lang="ru-RU" b="1" i="1" dirty="0"/>
              <a:t> причини, </a:t>
            </a:r>
            <a:r>
              <a:rPr lang="ru-RU" b="1" i="1" dirty="0" err="1"/>
              <a:t>що</a:t>
            </a:r>
            <a:r>
              <a:rPr lang="ru-RU" b="1" i="1" dirty="0"/>
              <a:t> </a:t>
            </a:r>
            <a:r>
              <a:rPr lang="ru-RU" b="1" i="1" dirty="0" err="1"/>
              <a:t>їх</a:t>
            </a:r>
            <a:r>
              <a:rPr lang="ru-RU" b="1" i="1" dirty="0"/>
              <a:t> </a:t>
            </a:r>
            <a:r>
              <a:rPr lang="ru-RU" b="1" i="1" dirty="0" err="1"/>
              <a:t>обумовлюють</a:t>
            </a:r>
            <a:endParaRPr lang="ru-RU" b="1" i="1" dirty="0"/>
          </a:p>
          <a:p>
            <a:endParaRPr lang="ru-RU" b="1" i="1" dirty="0"/>
          </a:p>
          <a:p>
            <a:r>
              <a:rPr lang="ru-RU" b="1" i="1" dirty="0" err="1"/>
              <a:t>шукає</a:t>
            </a:r>
            <a:r>
              <a:rPr lang="ru-RU" b="1" i="1" dirty="0"/>
              <a:t> </a:t>
            </a:r>
            <a:r>
              <a:rPr lang="ru-RU" b="1" i="1" dirty="0" err="1"/>
              <a:t>резерви</a:t>
            </a:r>
            <a:r>
              <a:rPr lang="ru-RU" b="1" i="1" dirty="0"/>
              <a:t> з метою </a:t>
            </a:r>
            <a:r>
              <a:rPr lang="ru-RU" b="1" i="1" dirty="0" err="1"/>
              <a:t>прийняття</a:t>
            </a:r>
            <a:r>
              <a:rPr lang="ru-RU" b="1" i="1" dirty="0"/>
              <a:t> </a:t>
            </a:r>
            <a:r>
              <a:rPr lang="ru-RU" b="1" i="1" dirty="0" err="1"/>
              <a:t>оптимальних</a:t>
            </a:r>
            <a:r>
              <a:rPr lang="ru-RU" b="1" i="1" dirty="0"/>
              <a:t> </a:t>
            </a:r>
            <a:r>
              <a:rPr lang="ru-RU" b="1" i="1" dirty="0" err="1"/>
              <a:t>управлінських</a:t>
            </a:r>
            <a:r>
              <a:rPr lang="ru-RU" b="1" i="1" dirty="0"/>
              <a:t> </a:t>
            </a:r>
            <a:r>
              <a:rPr lang="ru-RU" b="1" i="1" dirty="0" err="1"/>
              <a:t>рішень</a:t>
            </a:r>
            <a:r>
              <a:rPr lang="ru-RU" b="1" i="1" dirty="0"/>
              <a:t> </a:t>
            </a:r>
            <a:r>
              <a:rPr lang="ru-RU" b="1" i="1" dirty="0" err="1"/>
              <a:t>щодо</a:t>
            </a:r>
            <a:r>
              <a:rPr lang="ru-RU" b="1" i="1" dirty="0"/>
              <a:t> </a:t>
            </a:r>
            <a:r>
              <a:rPr lang="ru-RU" b="1" i="1" dirty="0" err="1"/>
              <a:t>виконання</a:t>
            </a:r>
            <a:r>
              <a:rPr lang="ru-RU" b="1" i="1" dirty="0"/>
              <a:t> </a:t>
            </a:r>
            <a:r>
              <a:rPr lang="ru-RU" b="1" i="1" dirty="0" err="1"/>
              <a:t>програм</a:t>
            </a:r>
            <a:r>
              <a:rPr lang="ru-RU" b="1" i="1" dirty="0"/>
              <a:t> </a:t>
            </a:r>
            <a:r>
              <a:rPr lang="ru-RU" b="1" i="1" dirty="0" err="1"/>
              <a:t>розвитку</a:t>
            </a:r>
            <a:r>
              <a:rPr lang="ru-RU" b="1" i="1" dirty="0"/>
              <a:t> </a:t>
            </a:r>
            <a:r>
              <a:rPr lang="ru-RU" b="1" i="1" dirty="0" err="1"/>
              <a:t>підприємств</a:t>
            </a:r>
            <a:endParaRPr lang="ru-RU" b="1" i="1" dirty="0"/>
          </a:p>
          <a:p>
            <a:endParaRPr lang="ru-RU" b="1" i="1" dirty="0"/>
          </a:p>
          <a:p>
            <a:r>
              <a:rPr lang="ru-RU" b="1" i="1" dirty="0" err="1"/>
              <a:t>здійснюється</a:t>
            </a:r>
            <a:r>
              <a:rPr lang="ru-RU" b="1" i="1" dirty="0"/>
              <a:t> в </a:t>
            </a:r>
            <a:r>
              <a:rPr lang="ru-RU" b="1" i="1" dirty="0" err="1"/>
              <a:t>оперативній</a:t>
            </a:r>
            <a:r>
              <a:rPr lang="ru-RU" b="1" i="1" dirty="0"/>
              <a:t> </a:t>
            </a:r>
            <a:r>
              <a:rPr lang="ru-RU" b="1" i="1" dirty="0" err="1"/>
              <a:t>або</a:t>
            </a:r>
            <a:r>
              <a:rPr lang="ru-RU" b="1" i="1" dirty="0"/>
              <a:t> </a:t>
            </a:r>
            <a:r>
              <a:rPr lang="ru-RU" b="1" i="1" dirty="0" err="1"/>
              <a:t>короткостроковій</a:t>
            </a:r>
            <a:r>
              <a:rPr lang="ru-RU" b="1" i="1" dirty="0"/>
              <a:t> </a:t>
            </a:r>
            <a:r>
              <a:rPr lang="ru-RU" b="1" i="1" dirty="0" err="1"/>
              <a:t>системі</a:t>
            </a:r>
            <a:r>
              <a:rPr lang="ru-RU" b="1" i="1" dirty="0"/>
              <a:t> </a:t>
            </a:r>
            <a:r>
              <a:rPr lang="ru-RU" b="1" i="1" dirty="0" err="1"/>
              <a:t>управління</a:t>
            </a:r>
            <a:r>
              <a:rPr lang="ru-RU" b="1" i="1" dirty="0"/>
              <a:t> за декаду, </a:t>
            </a:r>
            <a:r>
              <a:rPr lang="ru-RU" b="1" i="1" dirty="0" err="1"/>
              <a:t>тиждень</a:t>
            </a:r>
            <a:r>
              <a:rPr lang="ru-RU" b="1" i="1" dirty="0"/>
              <a:t>, добу, </a:t>
            </a:r>
            <a:r>
              <a:rPr lang="ru-RU" b="1" i="1" dirty="0" err="1"/>
              <a:t>зміну</a:t>
            </a:r>
            <a:r>
              <a:rPr lang="ru-RU" b="1" i="1" dirty="0"/>
              <a:t>;</a:t>
            </a:r>
          </a:p>
          <a:p>
            <a:endParaRPr lang="ru-RU" b="1" i="1" dirty="0"/>
          </a:p>
          <a:p>
            <a:r>
              <a:rPr lang="ru-RU" b="1" i="1" dirty="0" err="1"/>
              <a:t>спрямований</a:t>
            </a:r>
            <a:r>
              <a:rPr lang="ru-RU" b="1" i="1" dirty="0"/>
              <a:t> на </a:t>
            </a:r>
            <a:r>
              <a:rPr lang="ru-RU" b="1" i="1" dirty="0" err="1"/>
              <a:t>вивчення</a:t>
            </a:r>
            <a:r>
              <a:rPr lang="ru-RU" b="1" i="1" dirty="0"/>
              <a:t> </a:t>
            </a:r>
            <a:r>
              <a:rPr lang="ru-RU" b="1" i="1" dirty="0" err="1"/>
              <a:t>первинних</a:t>
            </a:r>
            <a:r>
              <a:rPr lang="ru-RU" b="1" i="1" dirty="0"/>
              <a:t> </a:t>
            </a:r>
            <a:r>
              <a:rPr lang="ru-RU" b="1" i="1" dirty="0" err="1"/>
              <a:t>короткострокових</a:t>
            </a:r>
            <a:r>
              <a:rPr lang="ru-RU" b="1" i="1" dirty="0"/>
              <a:t> причинно- </a:t>
            </a:r>
            <a:r>
              <a:rPr lang="ru-RU" b="1" i="1" dirty="0" err="1"/>
              <a:t>наслідкових</a:t>
            </a:r>
            <a:r>
              <a:rPr lang="ru-RU" b="1" i="1" dirty="0"/>
              <a:t> </a:t>
            </a:r>
            <a:r>
              <a:rPr lang="ru-RU" b="1" i="1" dirty="0" err="1"/>
              <a:t>зв’язків</a:t>
            </a:r>
            <a:r>
              <a:rPr lang="ru-RU" b="1" i="1" dirty="0"/>
              <a:t> в </a:t>
            </a:r>
            <a:r>
              <a:rPr lang="ru-RU" b="1" i="1" dirty="0" err="1"/>
              <a:t>об’єкті</a:t>
            </a:r>
            <a:r>
              <a:rPr lang="ru-RU" b="1" i="1" dirty="0"/>
              <a:t> </a:t>
            </a:r>
            <a:r>
              <a:rPr lang="ru-RU" b="1" i="1" dirty="0" err="1"/>
              <a:t>управління</a:t>
            </a:r>
            <a:r>
              <a:rPr lang="ru-RU" b="1" i="1" dirty="0"/>
              <a:t>, </a:t>
            </a:r>
            <a:r>
              <a:rPr lang="ru-RU" b="1" i="1" dirty="0" err="1"/>
              <a:t>результати</a:t>
            </a:r>
            <a:r>
              <a:rPr lang="ru-RU" b="1" i="1" dirty="0"/>
              <a:t> </a:t>
            </a:r>
            <a:r>
              <a:rPr lang="ru-RU" b="1" i="1" dirty="0" err="1"/>
              <a:t>яких</a:t>
            </a:r>
            <a:r>
              <a:rPr lang="ru-RU" b="1" i="1" dirty="0"/>
              <a:t> </a:t>
            </a:r>
            <a:r>
              <a:rPr lang="ru-RU" b="1" i="1" dirty="0" err="1"/>
              <a:t>відображаються</a:t>
            </a:r>
            <a:r>
              <a:rPr lang="ru-RU" b="1" i="1" dirty="0"/>
              <a:t>, в основному, </a:t>
            </a:r>
            <a:r>
              <a:rPr lang="ru-RU" b="1" i="1" dirty="0" err="1"/>
              <a:t>оперативним</a:t>
            </a:r>
            <a:r>
              <a:rPr lang="ru-RU" b="1" i="1" dirty="0"/>
              <a:t> </a:t>
            </a:r>
            <a:r>
              <a:rPr lang="ru-RU" b="1" i="1" dirty="0" err="1"/>
              <a:t>обліком</a:t>
            </a:r>
            <a:r>
              <a:rPr lang="ru-RU" b="1" i="1" dirty="0"/>
              <a:t>.</a:t>
            </a:r>
            <a:endParaRPr lang="uk-UA" b="1" i="1" dirty="0"/>
          </a:p>
        </p:txBody>
      </p:sp>
    </p:spTree>
    <p:extLst>
      <p:ext uri="{BB962C8B-B14F-4D97-AF65-F5344CB8AC3E}">
        <p14:creationId xmlns:p14="http://schemas.microsoft.com/office/powerpoint/2010/main" val="780370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1471BE-6E7D-4F88-818F-3A8F8E72BE8F}"/>
              </a:ext>
            </a:extLst>
          </p:cNvPr>
          <p:cNvSpPr txBox="1"/>
          <p:nvPr/>
        </p:nvSpPr>
        <p:spPr>
          <a:xfrm>
            <a:off x="658368" y="1423476"/>
            <a:ext cx="9278112" cy="3416320"/>
          </a:xfrm>
          <a:prstGeom prst="rect">
            <a:avLst/>
          </a:prstGeom>
          <a:noFill/>
        </p:spPr>
        <p:txBody>
          <a:bodyPr wrap="square">
            <a:spAutoFit/>
          </a:bodyPr>
          <a:lstStyle/>
          <a:p>
            <a:pPr algn="ctr"/>
            <a:r>
              <a:rPr lang="uk-UA" b="1" i="1" dirty="0"/>
              <a:t>Поточний аналіз:</a:t>
            </a:r>
          </a:p>
          <a:p>
            <a:endParaRPr lang="uk-UA" b="1" i="1" dirty="0"/>
          </a:p>
          <a:p>
            <a:r>
              <a:rPr lang="uk-UA" dirty="0"/>
              <a:t>	</a:t>
            </a:r>
            <a:r>
              <a:rPr lang="uk-UA" b="1" i="1" dirty="0"/>
              <a:t>застосовується в поточній або середньостроковій системі управління;</a:t>
            </a:r>
          </a:p>
          <a:p>
            <a:endParaRPr lang="uk-UA" b="1" i="1" dirty="0"/>
          </a:p>
          <a:p>
            <a:r>
              <a:rPr lang="uk-UA" b="1" i="1" dirty="0"/>
              <a:t>	передбачає детальне вивчення характеру виконання планових та програмних завдань поточних періодів (місяців та кварталів з наростаючим підсумком);</a:t>
            </a:r>
          </a:p>
          <a:p>
            <a:endParaRPr lang="uk-UA" b="1" i="1" dirty="0"/>
          </a:p>
          <a:p>
            <a:r>
              <a:rPr lang="uk-UA" b="1" i="1" dirty="0"/>
              <a:t>	виявляє та усуває негативні причини, характерні для певної системи;</a:t>
            </a:r>
          </a:p>
          <a:p>
            <a:endParaRPr lang="uk-UA" b="1" i="1" dirty="0"/>
          </a:p>
          <a:p>
            <a:r>
              <a:rPr lang="uk-UA" b="1" i="1" dirty="0"/>
              <a:t>	активізує використання поточних резервів, які сприяють досягненню поставленої мети.</a:t>
            </a:r>
          </a:p>
        </p:txBody>
      </p:sp>
    </p:spTree>
    <p:extLst>
      <p:ext uri="{BB962C8B-B14F-4D97-AF65-F5344CB8AC3E}">
        <p14:creationId xmlns:p14="http://schemas.microsoft.com/office/powerpoint/2010/main" val="427371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3C1385-706C-4FD6-8CC4-4F7941CC8E81}"/>
              </a:ext>
            </a:extLst>
          </p:cNvPr>
          <p:cNvSpPr txBox="1"/>
          <p:nvPr/>
        </p:nvSpPr>
        <p:spPr>
          <a:xfrm>
            <a:off x="1280160" y="1723888"/>
            <a:ext cx="8217408" cy="3139321"/>
          </a:xfrm>
          <a:prstGeom prst="rect">
            <a:avLst/>
          </a:prstGeom>
          <a:noFill/>
        </p:spPr>
        <p:txBody>
          <a:bodyPr wrap="square">
            <a:spAutoFit/>
          </a:bodyPr>
          <a:lstStyle/>
          <a:p>
            <a:pPr algn="ctr"/>
            <a:r>
              <a:rPr lang="uk-UA" b="1" i="1" dirty="0"/>
              <a:t>Перспективний аналіз:</a:t>
            </a:r>
          </a:p>
          <a:p>
            <a:pPr algn="ctr"/>
            <a:endParaRPr lang="uk-UA" b="1" i="1" dirty="0"/>
          </a:p>
          <a:p>
            <a:r>
              <a:rPr lang="uk-UA" dirty="0"/>
              <a:t>•	здійснюється у перспективній або довгостроковій системі управління;</a:t>
            </a:r>
          </a:p>
          <a:p>
            <a:endParaRPr lang="uk-UA" dirty="0"/>
          </a:p>
          <a:p>
            <a:r>
              <a:rPr lang="uk-UA" dirty="0"/>
              <a:t>•	покликаний забезпечити обґрунтування прогнозованих результатів господарської діяльності, які відображені у довгострокових планах і програмах (на 5–15 років), надавати оцінку фактичного виконання цих програм;</a:t>
            </a:r>
          </a:p>
          <a:p>
            <a:endParaRPr lang="uk-UA" dirty="0"/>
          </a:p>
          <a:p>
            <a:r>
              <a:rPr lang="uk-UA" dirty="0"/>
              <a:t>•	являє собою вивчення чинників розвитку підприємства, взаємозв’язку та впливу на результативні показники у динаміці за тривалий період часу.</a:t>
            </a:r>
          </a:p>
        </p:txBody>
      </p:sp>
    </p:spTree>
    <p:extLst>
      <p:ext uri="{BB962C8B-B14F-4D97-AF65-F5344CB8AC3E}">
        <p14:creationId xmlns:p14="http://schemas.microsoft.com/office/powerpoint/2010/main" val="875284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3DC545-63CC-4C2B-9052-E1E689E869ED}"/>
              </a:ext>
            </a:extLst>
          </p:cNvPr>
          <p:cNvSpPr txBox="1"/>
          <p:nvPr/>
        </p:nvSpPr>
        <p:spPr>
          <a:xfrm>
            <a:off x="755904" y="1814590"/>
            <a:ext cx="9058656" cy="2308324"/>
          </a:xfrm>
          <a:prstGeom prst="rect">
            <a:avLst/>
          </a:prstGeom>
          <a:noFill/>
        </p:spPr>
        <p:txBody>
          <a:bodyPr wrap="square">
            <a:spAutoFit/>
          </a:bodyPr>
          <a:lstStyle/>
          <a:p>
            <a:pPr algn="just"/>
            <a:r>
              <a:rPr lang="ru-RU" dirty="0"/>
              <a:t>	</a:t>
            </a:r>
            <a:r>
              <a:rPr lang="ru-RU" dirty="0" err="1"/>
              <a:t>Оперативний</a:t>
            </a:r>
            <a:r>
              <a:rPr lang="ru-RU" dirty="0"/>
              <a:t> </a:t>
            </a:r>
            <a:r>
              <a:rPr lang="ru-RU" dirty="0" err="1"/>
              <a:t>аналіз</a:t>
            </a:r>
            <a:r>
              <a:rPr lang="ru-RU" dirty="0"/>
              <a:t> </a:t>
            </a:r>
            <a:r>
              <a:rPr lang="ru-RU" dirty="0" err="1"/>
              <a:t>базується</a:t>
            </a:r>
            <a:r>
              <a:rPr lang="ru-RU" dirty="0"/>
              <a:t> на широкому </a:t>
            </a:r>
            <a:r>
              <a:rPr lang="ru-RU" dirty="0" err="1"/>
              <a:t>використанні</a:t>
            </a:r>
            <a:r>
              <a:rPr lang="ru-RU" dirty="0"/>
              <a:t> </a:t>
            </a:r>
            <a:r>
              <a:rPr lang="ru-RU" dirty="0" err="1"/>
              <a:t>натуральних</a:t>
            </a:r>
            <a:r>
              <a:rPr lang="ru-RU" dirty="0"/>
              <a:t> </a:t>
            </a:r>
            <a:r>
              <a:rPr lang="ru-RU" dirty="0" err="1"/>
              <a:t>показників</a:t>
            </a:r>
            <a:r>
              <a:rPr lang="ru-RU" dirty="0"/>
              <a:t>, </a:t>
            </a:r>
            <a:r>
              <a:rPr lang="ru-RU" dirty="0" err="1"/>
              <a:t>які</a:t>
            </a:r>
            <a:r>
              <a:rPr lang="ru-RU" dirty="0"/>
              <a:t> </a:t>
            </a:r>
            <a:r>
              <a:rPr lang="ru-RU" dirty="0" err="1"/>
              <a:t>характеризують</a:t>
            </a:r>
            <a:r>
              <a:rPr lang="ru-RU" dirty="0"/>
              <a:t> </a:t>
            </a:r>
            <a:r>
              <a:rPr lang="ru-RU" dirty="0" err="1"/>
              <a:t>первинні</a:t>
            </a:r>
            <a:r>
              <a:rPr lang="ru-RU" dirty="0"/>
              <a:t> </a:t>
            </a:r>
            <a:r>
              <a:rPr lang="ru-RU" dirty="0" err="1"/>
              <a:t>чинники</a:t>
            </a:r>
            <a:r>
              <a:rPr lang="ru-RU" dirty="0"/>
              <a:t> </a:t>
            </a:r>
            <a:r>
              <a:rPr lang="ru-RU" dirty="0" err="1"/>
              <a:t>технічного</a:t>
            </a:r>
            <a:r>
              <a:rPr lang="ru-RU" dirty="0"/>
              <a:t> характеру, </a:t>
            </a:r>
            <a:r>
              <a:rPr lang="ru-RU" dirty="0" err="1"/>
              <a:t>що</a:t>
            </a:r>
            <a:r>
              <a:rPr lang="ru-RU" dirty="0"/>
              <a:t> </a:t>
            </a:r>
            <a:r>
              <a:rPr lang="ru-RU" dirty="0" err="1"/>
              <a:t>впливають</a:t>
            </a:r>
            <a:r>
              <a:rPr lang="ru-RU" dirty="0"/>
              <a:t> на </a:t>
            </a:r>
            <a:r>
              <a:rPr lang="ru-RU" dirty="0" err="1"/>
              <a:t>економічні</a:t>
            </a:r>
            <a:r>
              <a:rPr lang="ru-RU" dirty="0"/>
              <a:t> </a:t>
            </a:r>
            <a:r>
              <a:rPr lang="ru-RU" dirty="0" err="1"/>
              <a:t>показники</a:t>
            </a:r>
            <a:r>
              <a:rPr lang="ru-RU" dirty="0"/>
              <a:t>. Система </a:t>
            </a:r>
            <a:r>
              <a:rPr lang="ru-RU" dirty="0" err="1"/>
              <a:t>аналітичних</a:t>
            </a:r>
            <a:r>
              <a:rPr lang="ru-RU" dirty="0"/>
              <a:t> </a:t>
            </a:r>
            <a:r>
              <a:rPr lang="ru-RU" dirty="0" err="1"/>
              <a:t>показників</a:t>
            </a:r>
            <a:r>
              <a:rPr lang="ru-RU" dirty="0"/>
              <a:t> повинна </a:t>
            </a:r>
            <a:r>
              <a:rPr lang="ru-RU" dirty="0" err="1"/>
              <a:t>відображати</a:t>
            </a:r>
            <a:r>
              <a:rPr lang="ru-RU" dirty="0"/>
              <a:t> як </a:t>
            </a:r>
            <a:r>
              <a:rPr lang="ru-RU" dirty="0" err="1"/>
              <a:t>результати</a:t>
            </a:r>
            <a:r>
              <a:rPr lang="ru-RU" dirty="0"/>
              <a:t> </a:t>
            </a:r>
            <a:r>
              <a:rPr lang="ru-RU" dirty="0" err="1"/>
              <a:t>господарської</a:t>
            </a:r>
            <a:r>
              <a:rPr lang="ru-RU" dirty="0"/>
              <a:t> </a:t>
            </a:r>
            <a:r>
              <a:rPr lang="ru-RU" dirty="0" err="1"/>
              <a:t>діяльності</a:t>
            </a:r>
            <a:r>
              <a:rPr lang="ru-RU" dirty="0"/>
              <a:t> та </a:t>
            </a:r>
            <a:r>
              <a:rPr lang="ru-RU" dirty="0" err="1"/>
              <a:t>ефективність</a:t>
            </a:r>
            <a:r>
              <a:rPr lang="ru-RU" dirty="0"/>
              <a:t> </a:t>
            </a:r>
            <a:r>
              <a:rPr lang="ru-RU" dirty="0" err="1"/>
              <a:t>виробництва</a:t>
            </a:r>
            <a:r>
              <a:rPr lang="ru-RU" dirty="0"/>
              <a:t>, так і </a:t>
            </a:r>
            <a:r>
              <a:rPr lang="ru-RU" dirty="0" err="1"/>
              <a:t>наявні</a:t>
            </a:r>
            <a:r>
              <a:rPr lang="ru-RU" dirty="0"/>
              <a:t> та </a:t>
            </a:r>
            <a:r>
              <a:rPr lang="ru-RU" dirty="0" err="1"/>
              <a:t>використані</a:t>
            </a:r>
            <a:r>
              <a:rPr lang="ru-RU" dirty="0"/>
              <a:t> </a:t>
            </a:r>
            <a:r>
              <a:rPr lang="ru-RU" dirty="0" err="1"/>
              <a:t>ресурси</a:t>
            </a:r>
            <a:r>
              <a:rPr lang="ru-RU" dirty="0"/>
              <a:t>.</a:t>
            </a:r>
          </a:p>
          <a:p>
            <a:pPr algn="just"/>
            <a:endParaRPr lang="ru-RU" dirty="0"/>
          </a:p>
          <a:p>
            <a:pPr algn="just"/>
            <a:r>
              <a:rPr lang="ru-RU" dirty="0"/>
              <a:t>	</a:t>
            </a:r>
            <a:r>
              <a:rPr lang="ru-RU" b="1" dirty="0" err="1"/>
              <a:t>Показник</a:t>
            </a:r>
            <a:r>
              <a:rPr lang="ru-RU" dirty="0"/>
              <a:t> – </a:t>
            </a:r>
            <a:r>
              <a:rPr lang="ru-RU" dirty="0" err="1"/>
              <a:t>це</a:t>
            </a:r>
            <a:r>
              <a:rPr lang="ru-RU" dirty="0"/>
              <a:t> </a:t>
            </a:r>
            <a:r>
              <a:rPr lang="ru-RU" dirty="0" err="1"/>
              <a:t>кількісно-якісна</a:t>
            </a:r>
            <a:r>
              <a:rPr lang="ru-RU" dirty="0"/>
              <a:t> характеристика </a:t>
            </a:r>
            <a:r>
              <a:rPr lang="ru-RU" dirty="0" err="1"/>
              <a:t>соціально</a:t>
            </a:r>
            <a:r>
              <a:rPr lang="ru-RU" dirty="0"/>
              <a:t>- </a:t>
            </a:r>
            <a:r>
              <a:rPr lang="ru-RU" dirty="0" err="1"/>
              <a:t>економічних</a:t>
            </a:r>
            <a:r>
              <a:rPr lang="ru-RU" dirty="0"/>
              <a:t> </a:t>
            </a:r>
            <a:r>
              <a:rPr lang="ru-RU" dirty="0" err="1"/>
              <a:t>явищ</a:t>
            </a:r>
            <a:r>
              <a:rPr lang="ru-RU" dirty="0"/>
              <a:t> і </a:t>
            </a:r>
            <a:r>
              <a:rPr lang="ru-RU" dirty="0" err="1"/>
              <a:t>процесів</a:t>
            </a:r>
            <a:r>
              <a:rPr lang="ru-RU" dirty="0"/>
              <a:t> </a:t>
            </a:r>
            <a:endParaRPr lang="uk-UA" dirty="0"/>
          </a:p>
        </p:txBody>
      </p:sp>
    </p:spTree>
    <p:extLst>
      <p:ext uri="{BB962C8B-B14F-4D97-AF65-F5344CB8AC3E}">
        <p14:creationId xmlns:p14="http://schemas.microsoft.com/office/powerpoint/2010/main" val="3819542583"/>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249</TotalTime>
  <Words>2296</Words>
  <Application>Microsoft Office PowerPoint</Application>
  <PresentationFormat>Широкоэкранный</PresentationFormat>
  <Paragraphs>303</Paragraphs>
  <Slides>31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31</vt:i4>
      </vt:variant>
    </vt:vector>
  </HeadingPairs>
  <TitlesOfParts>
    <vt:vector size="38" baseType="lpstr">
      <vt:lpstr>Arial</vt:lpstr>
      <vt:lpstr>Arial</vt:lpstr>
      <vt:lpstr>Times New Roman</vt:lpstr>
      <vt:lpstr>Trebuchet MS</vt:lpstr>
      <vt:lpstr>Wingdings</vt:lpstr>
      <vt:lpstr>Wingdings 3</vt:lpstr>
      <vt:lpstr>Грань</vt:lpstr>
      <vt:lpstr>Економічний аналіз у контролінгу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Катерина Бужимська</dc:creator>
  <cp:lastModifiedBy>Катерина Бужимська</cp:lastModifiedBy>
  <cp:revision>34</cp:revision>
  <dcterms:created xsi:type="dcterms:W3CDTF">2020-11-03T14:35:32Z</dcterms:created>
  <dcterms:modified xsi:type="dcterms:W3CDTF">2021-10-27T08:13:15Z</dcterms:modified>
</cp:coreProperties>
</file>