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907D-B2F2-8F42-AC02-48AC3BD08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177866" cy="1646302"/>
          </a:xfrm>
        </p:spPr>
        <p:txBody>
          <a:bodyPr/>
          <a:lstStyle/>
          <a:p>
            <a:r>
              <a:rPr lang="uk-UA" sz="3200" dirty="0"/>
              <a:t>Бізнес-ризики та антикризове управління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B1EBAF-1C4A-5E40-A2D9-FDCFE5664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3906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68CB-A2D8-E04C-802C-EED16526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9503"/>
            <a:ext cx="9860568" cy="55618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тис. 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= 400000/ (14000-10000) = 100 од.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*14000 = 1 400 000 грн.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1290EC-2C27-A04E-B852-7CED7D3AD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9333"/>
            <a:ext cx="10927645" cy="642337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 = 26000 / (160-90) = 371 од.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371*160 = 59360 грн.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витрати+Операційний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(26000+10000)/ (160-90) = 514 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160*514 = 82240 грн.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Прибуток = Ціна*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ОбсягРеалізації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– Постійні витрати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= (Ціна-Змінні витрати)/Ціна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0,44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(125000 *160*0,44)-26000 = 8744 тис. грн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AB38F0-CAD4-4143-9115-712D8BEE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259645"/>
            <a:ext cx="8777291" cy="5781718"/>
          </a:xfrm>
        </p:spPr>
        <p:txBody>
          <a:bodyPr/>
          <a:lstStyle/>
          <a:p>
            <a:r>
              <a:rPr lang="uk-UA" dirty="0"/>
              <a:t>Обсяг реалізації </a:t>
            </a:r>
            <a:r>
              <a:rPr lang="en-US" dirty="0"/>
              <a:t>*</a:t>
            </a:r>
            <a:r>
              <a:rPr lang="uk-UA" dirty="0"/>
              <a:t>Ціну = Змінні витрати + Постійні витрати + Чистий Прибуток * (1-</a:t>
            </a:r>
            <a:r>
              <a:rPr lang="en-US" dirty="0"/>
              <a:t>t)</a:t>
            </a:r>
            <a:endParaRPr lang="uk-UA" dirty="0"/>
          </a:p>
          <a:p>
            <a:r>
              <a:rPr lang="en-US" dirty="0"/>
              <a:t>t</a:t>
            </a:r>
            <a:r>
              <a:rPr lang="uk-UA" dirty="0"/>
              <a:t>  = 18%, 0,18 – ставка податку на прибуток</a:t>
            </a:r>
          </a:p>
          <a:p>
            <a:r>
              <a:rPr lang="uk-UA" dirty="0"/>
              <a:t>1-0,18 = 0,82</a:t>
            </a:r>
          </a:p>
          <a:p>
            <a:r>
              <a:rPr lang="uk-UA" dirty="0" err="1"/>
              <a:t>Ор</a:t>
            </a:r>
            <a:r>
              <a:rPr lang="uk-UA" dirty="0"/>
              <a:t>*160 = 90+26000+14500 (0,82)</a:t>
            </a:r>
          </a:p>
          <a:p>
            <a:r>
              <a:rPr lang="uk-UA" dirty="0" err="1"/>
              <a:t>Ор</a:t>
            </a:r>
            <a:r>
              <a:rPr lang="uk-UA" dirty="0"/>
              <a:t>*160 = 37980</a:t>
            </a:r>
          </a:p>
          <a:p>
            <a:r>
              <a:rPr lang="uk-UA" dirty="0" err="1"/>
              <a:t>Ор</a:t>
            </a:r>
            <a:r>
              <a:rPr lang="uk-UA" dirty="0"/>
              <a:t> = 274 од.</a:t>
            </a:r>
          </a:p>
          <a:p>
            <a:r>
              <a:rPr lang="uk-UA" dirty="0" err="1"/>
              <a:t>Ор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/>
              <a:t>в грн. = 274 од *160 грн. = 43 840 грн</a:t>
            </a:r>
            <a:r>
              <a:rPr lang="uk-UA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D6BE2-49AD-D94F-8D25-0E04B154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8621"/>
            <a:ext cx="8542482" cy="5652742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(тис.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14 %. </a:t>
            </a:r>
          </a:p>
          <a:p>
            <a:endParaRPr lang="uk-UA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C6CB822-1E04-9B4E-95B9-D25F220B8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531" y="2297430"/>
            <a:ext cx="7569200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UA" dirty="0"/>
                  <a:t>Чиста приведена вартість</a:t>
                </a:r>
              </a:p>
              <a:p>
                <a:r>
                  <a:rPr lang="en-US" dirty="0"/>
                  <a:t>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UA" dirty="0"/>
                  <a:t> - грошові надходження протягом </a:t>
                </a:r>
                <a:r>
                  <a:rPr lang="en-US" dirty="0"/>
                  <a:t>n</a:t>
                </a:r>
                <a:r>
                  <a:rPr lang="ru-UA" dirty="0"/>
                  <a:t> років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UA" dirty="0"/>
                  <a:t> - стартові витрати</a:t>
                </a:r>
              </a:p>
              <a:p>
                <a:r>
                  <a:rPr lang="en-US" dirty="0"/>
                  <a:t>r </a:t>
                </a:r>
                <a:r>
                  <a:rPr lang="uk-UA" dirty="0"/>
                  <a:t>ставка дисконту</a:t>
                </a:r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110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- </a:t>
                </a:r>
                <a:r>
                  <a:rPr lang="uk-UA" dirty="0"/>
                  <a:t>витрати = 61,4 + 84,64 +91,12+92,96 – 280 = 50,12 тис. грн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</a:t>
                </a:r>
                <a:r>
                  <a:rPr lang="uk-UA" dirty="0"/>
                  <a:t>.</a:t>
                </a:r>
                <a:r>
                  <a:rPr lang="en-US" dirty="0"/>
                  <a:t> = </a:t>
                </a:r>
                <a:r>
                  <a:rPr lang="uk-UA" dirty="0"/>
                  <a:t>87,7 +107,73 +107,96 +100,65 – 320 = 84,04 тис грн. </a:t>
                </a:r>
              </a:p>
              <a:p>
                <a:r>
                  <a:rPr lang="uk-UA" dirty="0"/>
                  <a:t>Індекс прибутковості </a:t>
                </a:r>
              </a:p>
              <a:p>
                <a:r>
                  <a:rPr lang="en-US" dirty="0"/>
                  <a:t>PI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/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err="1"/>
                  <a:t>PIa</a:t>
                </a:r>
                <a:r>
                  <a:rPr lang="en-US" dirty="0"/>
                  <a:t> = 1,14</a:t>
                </a:r>
              </a:p>
              <a:p>
                <a:r>
                  <a:rPr lang="en-US" dirty="0" err="1"/>
                  <a:t>Pib</a:t>
                </a:r>
                <a:r>
                  <a:rPr lang="en-US" dirty="0"/>
                  <a:t> = 1,26</a:t>
                </a:r>
              </a:p>
              <a:p>
                <a:r>
                  <a:rPr lang="en-US" dirty="0"/>
                  <a:t>PP = I/</a:t>
                </a:r>
                <a:r>
                  <a:rPr lang="uk-UA" dirty="0"/>
                  <a:t>Середній грошовий потік</a:t>
                </a:r>
              </a:p>
              <a:p>
                <a:r>
                  <a:rPr lang="en-US" dirty="0"/>
                  <a:t>P</a:t>
                </a:r>
                <a:r>
                  <a:rPr lang="uk-UA" dirty="0"/>
                  <a:t>Ра = 280/ ((70+110+135+157)/4) = 2,37 років</a:t>
                </a:r>
              </a:p>
              <a:p>
                <a:r>
                  <a:rPr lang="en-US" dirty="0"/>
                  <a:t>P</a:t>
                </a:r>
                <a:r>
                  <a:rPr lang="uk-UA" dirty="0" err="1"/>
                  <a:t>Р</a:t>
                </a:r>
                <a:r>
                  <a:rPr lang="en-US" dirty="0"/>
                  <a:t>b</a:t>
                </a:r>
                <a:r>
                  <a:rPr lang="uk-UA" dirty="0"/>
                  <a:t> = 320 </a:t>
                </a:r>
                <a:r>
                  <a:rPr lang="uk-UA"/>
                  <a:t>/ ((100+140+160+170)/4) = 2,25 </a:t>
                </a:r>
                <a:r>
                  <a:rPr lang="uk-UA" dirty="0"/>
                  <a:t>років</a:t>
                </a:r>
              </a:p>
              <a:p>
                <a:endParaRPr lang="ru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  <a:blipFill>
                <a:blip r:embed="rId2"/>
                <a:stretch>
                  <a:fillRect l="-114" t="-85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0D3541-E5BD-A040-88D1-ED87B73A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5781"/>
            <a:ext cx="8596668" cy="551558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135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24 000 грн.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9 500 грн.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116000грн.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12 500 грн.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4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40E88193-C423-6F4A-8F30-3A7B4362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480061"/>
            <a:ext cx="8485332" cy="556130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задано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дисконту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014E9C-5E59-7D4B-9CDA-90FD2D5D0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0" y="1657350"/>
            <a:ext cx="723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0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2301</TotalTime>
  <Words>877</Words>
  <Application>Microsoft Macintosh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Аспект</vt:lpstr>
      <vt:lpstr>Бізнес-ризики та антикризове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19</cp:revision>
  <dcterms:created xsi:type="dcterms:W3CDTF">2021-09-19T07:59:44Z</dcterms:created>
  <dcterms:modified xsi:type="dcterms:W3CDTF">2024-09-26T14:05:08Z</dcterms:modified>
</cp:coreProperties>
</file>