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62" r:id="rId5"/>
    <p:sldId id="259" r:id="rId6"/>
    <p:sldId id="263" r:id="rId7"/>
    <p:sldId id="260" r:id="rId8"/>
    <p:sldId id="25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84"/>
  </p:normalViewPr>
  <p:slideViewPr>
    <p:cSldViewPr snapToGrid="0" snapToObjects="1">
      <p:cViewPr varScale="1">
        <p:scale>
          <a:sx n="113" d="100"/>
          <a:sy n="113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9/26/24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9/26/24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4B907D-B2F2-8F42-AC02-48AC3BD085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9177866" cy="1646302"/>
          </a:xfrm>
        </p:spPr>
        <p:txBody>
          <a:bodyPr/>
          <a:lstStyle/>
          <a:p>
            <a:r>
              <a:rPr lang="uk-UA" sz="3200" dirty="0"/>
              <a:t>Бізнес-ризики та антикризове управління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8B1EBAF-1C4A-5E40-A2D9-FDCFE5664B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Практика</a:t>
            </a:r>
          </a:p>
        </p:txBody>
      </p:sp>
    </p:spTree>
    <p:extLst>
      <p:ext uri="{BB962C8B-B14F-4D97-AF65-F5344CB8AC3E}">
        <p14:creationId xmlns:p14="http://schemas.microsoft.com/office/powerpoint/2010/main" val="390647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2D368CB-A2D8-E04C-802C-EED165267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79503"/>
            <a:ext cx="9860568" cy="556186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потужність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випуск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550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реалізуються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14 тис. 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незавершеного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400 тис.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– 10 тис. грн.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беззбитковості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грошовому та натуральному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=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ПостійніВитрати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= 400000/ (14000-10000) = 100 од.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*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100 *14000 = 1 400 000 грн.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вид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становить 160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90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26 000 грн.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Точку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беззбитковості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грошовому та натуральному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операційного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10 000 грн.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125 000 грн.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чистого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14 500 грн.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85952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71290EC-2C27-A04E-B852-7CED7D3ADE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69333"/>
            <a:ext cx="10927645" cy="6423378"/>
          </a:xfrm>
        </p:spPr>
        <p:txBody>
          <a:bodyPr/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вид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становить 160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90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26 000 грн.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Точку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беззбитковості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грошовому та натуральному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операційного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10 000 грн.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125 000 грн. </a:t>
            </a:r>
          </a:p>
          <a:p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для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чистого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сумі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14 500 грн.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 = 26000 / (160-90) = 371 од.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371*160 = 59360 грн.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витрати+Операційний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)/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= (26000+10000)/ (160-90) = 514 од.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160*514 = 82240 грн.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Прибуток = Ціна*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ОбсягРеалізації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Кмаржинального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доходу – Постійні витрати</a:t>
            </a:r>
          </a:p>
          <a:p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Кмаржинального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доходу = (Ціна-Змінні витрати)/Ціна</a:t>
            </a:r>
          </a:p>
          <a:p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Кмд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0,44</a:t>
            </a:r>
          </a:p>
          <a:p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(125000 *160*0,44)-26000 = 8744 тис. грн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35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EAB38F0-CAD4-4143-9115-712D8BEE1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711" y="259645"/>
            <a:ext cx="8777291" cy="5781718"/>
          </a:xfrm>
        </p:spPr>
        <p:txBody>
          <a:bodyPr/>
          <a:lstStyle/>
          <a:p>
            <a:r>
              <a:rPr lang="uk-UA" dirty="0"/>
              <a:t>Обсяг реалізації </a:t>
            </a:r>
            <a:r>
              <a:rPr lang="en-US" dirty="0"/>
              <a:t>*</a:t>
            </a:r>
            <a:r>
              <a:rPr lang="uk-UA" dirty="0"/>
              <a:t>Ціну = Змінні витрати + Постійні витрати + Чистий Прибуток * (1-</a:t>
            </a:r>
            <a:r>
              <a:rPr lang="en-US" dirty="0"/>
              <a:t>t)</a:t>
            </a:r>
            <a:endParaRPr lang="uk-UA" dirty="0"/>
          </a:p>
          <a:p>
            <a:r>
              <a:rPr lang="en-US" dirty="0"/>
              <a:t>t</a:t>
            </a:r>
            <a:r>
              <a:rPr lang="uk-UA" dirty="0"/>
              <a:t>  = 18%, 0,18 – ставка податку на прибуток</a:t>
            </a:r>
          </a:p>
          <a:p>
            <a:r>
              <a:rPr lang="uk-UA" dirty="0"/>
              <a:t>1-0,18 = 0,82</a:t>
            </a:r>
          </a:p>
          <a:p>
            <a:r>
              <a:rPr lang="uk-UA" dirty="0" err="1"/>
              <a:t>Ор</a:t>
            </a:r>
            <a:r>
              <a:rPr lang="uk-UA" dirty="0"/>
              <a:t>*160 = 90+26000+14500 (0,82)</a:t>
            </a:r>
          </a:p>
          <a:p>
            <a:r>
              <a:rPr lang="uk-UA" dirty="0" err="1"/>
              <a:t>Ор</a:t>
            </a:r>
            <a:r>
              <a:rPr lang="uk-UA" dirty="0"/>
              <a:t>*160 = 37980</a:t>
            </a:r>
          </a:p>
          <a:p>
            <a:r>
              <a:rPr lang="uk-UA" dirty="0" err="1"/>
              <a:t>Ор</a:t>
            </a:r>
            <a:r>
              <a:rPr lang="uk-UA" dirty="0"/>
              <a:t> = 274 од.</a:t>
            </a:r>
          </a:p>
          <a:p>
            <a:r>
              <a:rPr lang="uk-UA" dirty="0" err="1"/>
              <a:t>Ор</a:t>
            </a:r>
            <a:r>
              <a:rPr lang="uk-UA" dirty="0">
                <a:solidFill>
                  <a:schemeClr val="bg1"/>
                </a:solidFill>
              </a:rPr>
              <a:t> </a:t>
            </a:r>
            <a:r>
              <a:rPr lang="uk-UA" dirty="0"/>
              <a:t>в грн. = 274 од *160 грн. = 43 840 грн</a:t>
            </a:r>
            <a:r>
              <a:rPr lang="uk-UA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3226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5ED6BE2-49AD-D94F-8D25-0E04B1540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388621"/>
            <a:ext cx="8542482" cy="5652742"/>
          </a:xfrm>
        </p:spPr>
        <p:txBody>
          <a:bodyPr/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інвестиційних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їхньоі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інвестиційноі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1.1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Інвестиційні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потоки (тис.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дисконтна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ставка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14 %. </a:t>
            </a:r>
          </a:p>
          <a:p>
            <a:endParaRPr lang="uk-UA" dirty="0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DC6CB822-1E04-9B4E-95B9-D25F220B8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531" y="2297430"/>
            <a:ext cx="7569200" cy="212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077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946BD5A-7A66-ED05-90E6-D7FD242209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1867" y="485422"/>
                <a:ext cx="11085689" cy="5915377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ru-UA" dirty="0"/>
                  <a:t>Чиста приведена вартість</a:t>
                </a:r>
              </a:p>
              <a:p>
                <a:r>
                  <a:rPr lang="en-US" dirty="0"/>
                  <a:t>NPV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1+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− </m:t>
                        </m:r>
                        <m:nary>
                          <m:naryPr>
                            <m:chr m:val="∑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  <m:e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num>
                              <m:den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1+</m:t>
                                        </m:r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p>
                                </m:sSup>
                              </m:den>
                            </m:f>
                          </m:e>
                        </m:nary>
                      </m:e>
                    </m:nary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ru-UA" dirty="0"/>
                  <a:t> - грошові надходження протягом </a:t>
                </a:r>
                <a:r>
                  <a:rPr lang="en-US" dirty="0"/>
                  <a:t>n</a:t>
                </a:r>
                <a:r>
                  <a:rPr lang="ru-UA" dirty="0"/>
                  <a:t> років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ru-UA" dirty="0"/>
                  <a:t> - стартові витрати</a:t>
                </a:r>
              </a:p>
              <a:p>
                <a:r>
                  <a:rPr lang="en-US" dirty="0"/>
                  <a:t>r </a:t>
                </a:r>
                <a:r>
                  <a:rPr lang="uk-UA" dirty="0"/>
                  <a:t>ставка дисконту</a:t>
                </a:r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𝑁𝑃𝑉</m:t>
                    </m:r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70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1+0,14</m:t>
                                </m:r>
                              </m:e>
                            </m:d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110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1+0,14</m:t>
                                </m:r>
                              </m:e>
                            </m:d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135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1+0,14</m:t>
                                </m:r>
                              </m:e>
                            </m:d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157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1+0,14</m:t>
                                </m:r>
                              </m:e>
                            </m:d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  - </a:t>
                </a:r>
                <a:r>
                  <a:rPr lang="uk-UA" dirty="0"/>
                  <a:t>витрати = 61,4 + 84,64 +91,12+92,96 – 280 = 50,12 тис. грн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𝑁𝑃𝑉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b</a:t>
                </a:r>
                <a:r>
                  <a:rPr lang="uk-UA" dirty="0"/>
                  <a:t>.</a:t>
                </a:r>
                <a:r>
                  <a:rPr lang="en-US" dirty="0"/>
                  <a:t> = </a:t>
                </a:r>
                <a:r>
                  <a:rPr lang="uk-UA" dirty="0"/>
                  <a:t>87,7 +107,73 +107,96 +100,65 – 320 = 84,04 тис грн. </a:t>
                </a:r>
              </a:p>
              <a:p>
                <a:r>
                  <a:rPr lang="uk-UA" dirty="0"/>
                  <a:t>Індекс прибутковості </a:t>
                </a:r>
              </a:p>
              <a:p>
                <a:r>
                  <a:rPr lang="en-US" dirty="0"/>
                  <a:t>PI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1+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/ </m:t>
                        </m:r>
                        <m:nary>
                          <m:naryPr>
                            <m:chr m:val="∑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  <m:e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num>
                              <m:den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1+</m:t>
                                        </m:r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p>
                                </m:sSup>
                              </m:den>
                            </m:f>
                          </m:e>
                        </m:nary>
                      </m:e>
                    </m:nary>
                  </m:oMath>
                </a14:m>
                <a:endParaRPr lang="en-US" dirty="0"/>
              </a:p>
              <a:p>
                <a:r>
                  <a:rPr lang="en-US" dirty="0" err="1"/>
                  <a:t>PIa</a:t>
                </a:r>
                <a:r>
                  <a:rPr lang="en-US" dirty="0"/>
                  <a:t> = 1,14</a:t>
                </a:r>
              </a:p>
              <a:p>
                <a:r>
                  <a:rPr lang="en-US" dirty="0" err="1"/>
                  <a:t>Pib</a:t>
                </a:r>
                <a:r>
                  <a:rPr lang="en-US" dirty="0"/>
                  <a:t> = 1,26</a:t>
                </a:r>
              </a:p>
              <a:p>
                <a:r>
                  <a:rPr lang="en-US" dirty="0"/>
                  <a:t>PP = I/</a:t>
                </a:r>
                <a:r>
                  <a:rPr lang="uk-UA" dirty="0"/>
                  <a:t>Середній грошовий потік</a:t>
                </a:r>
              </a:p>
              <a:p>
                <a:r>
                  <a:rPr lang="en-US" dirty="0"/>
                  <a:t>P</a:t>
                </a:r>
                <a:r>
                  <a:rPr lang="uk-UA" dirty="0"/>
                  <a:t>Ра = 280/ ((70+110+135+157)/4) = 2,37 років</a:t>
                </a:r>
              </a:p>
              <a:p>
                <a:r>
                  <a:rPr lang="en-US" dirty="0"/>
                  <a:t>P</a:t>
                </a:r>
                <a:r>
                  <a:rPr lang="uk-UA" dirty="0" err="1"/>
                  <a:t>Р</a:t>
                </a:r>
                <a:r>
                  <a:rPr lang="en-US" dirty="0"/>
                  <a:t>b</a:t>
                </a:r>
                <a:r>
                  <a:rPr lang="uk-UA" dirty="0"/>
                  <a:t> = 320 </a:t>
                </a:r>
                <a:r>
                  <a:rPr lang="uk-UA"/>
                  <a:t>/ ((100+140+160+170)/4) = 2,25 </a:t>
                </a:r>
                <a:r>
                  <a:rPr lang="uk-UA" dirty="0"/>
                  <a:t>років</a:t>
                </a:r>
              </a:p>
              <a:p>
                <a:endParaRPr lang="ru-UA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946BD5A-7A66-ED05-90E6-D7FD242209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1867" y="485422"/>
                <a:ext cx="11085689" cy="5915377"/>
              </a:xfrm>
              <a:blipFill>
                <a:blip r:embed="rId2"/>
                <a:stretch>
                  <a:fillRect l="-114" t="-857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4253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E0D3541-E5BD-A040-88D1-ED87B73A1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25781"/>
            <a:ext cx="8596668" cy="5515582"/>
          </a:xfrm>
        </p:spPr>
        <p:txBody>
          <a:bodyPr/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вид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становить 135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78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24 000 грн.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Точку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беззбитковості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грошовому та натуральному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операційного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9 500 грн.</a:t>
            </a:r>
          </a:p>
          <a:p>
            <a:pPr algn="just"/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116000грн.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чистого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12 500 грн. 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5.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потужність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випуск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720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 тис. грн.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незавершеного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470 тис.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– 10 тис. грн.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беззбитковості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/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35485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>
            <a:extLst>
              <a:ext uri="{FF2B5EF4-FFF2-40B4-BE49-F238E27FC236}">
                <a16:creationId xmlns:a16="http://schemas.microsoft.com/office/drawing/2014/main" id="{40E88193-C423-6F4A-8F30-3A7B43628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670" y="480061"/>
            <a:ext cx="8485332" cy="5561302"/>
          </a:xfrm>
        </p:spPr>
        <p:txBody>
          <a:bodyPr/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6.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магазину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продовольчих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лічильників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них задано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1.2.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обрати,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 дисконту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становить 15 %.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Обчисліть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Зробіть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1014E9C-5E59-7D4B-9CDA-90FD2D5D0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490" y="1657350"/>
            <a:ext cx="72390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4081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2301</TotalTime>
  <Words>877</Words>
  <Application>Microsoft Macintosh PowerPoint</Application>
  <PresentationFormat>Широкоэкранный</PresentationFormat>
  <Paragraphs>76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Cambria Math</vt:lpstr>
      <vt:lpstr>Times New Roman</vt:lpstr>
      <vt:lpstr>Trebuchet MS</vt:lpstr>
      <vt:lpstr>Wingdings 3</vt:lpstr>
      <vt:lpstr>Аспект</vt:lpstr>
      <vt:lpstr>Бізнес-ризики та антикризове управління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Ризик-менеджмент</dc:title>
  <dc:creator>Александр Ткачук</dc:creator>
  <cp:lastModifiedBy>Александр Ткачук</cp:lastModifiedBy>
  <cp:revision>19</cp:revision>
  <dcterms:created xsi:type="dcterms:W3CDTF">2021-09-19T07:59:44Z</dcterms:created>
  <dcterms:modified xsi:type="dcterms:W3CDTF">2024-09-26T14:05:08Z</dcterms:modified>
</cp:coreProperties>
</file>