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1" r:id="rId4"/>
    <p:sldId id="262" r:id="rId5"/>
    <p:sldId id="259" r:id="rId6"/>
    <p:sldId id="263" r:id="rId7"/>
    <p:sldId id="260" r:id="rId8"/>
    <p:sldId id="258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5884"/>
  </p:normalViewPr>
  <p:slideViewPr>
    <p:cSldViewPr snapToGrid="0" snapToObjects="1">
      <p:cViewPr varScale="1">
        <p:scale>
          <a:sx n="113" d="100"/>
          <a:sy n="113" d="100"/>
        </p:scale>
        <p:origin x="52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9/26/24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9/26/24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9/26/24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9/26/24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4B907D-B2F2-8F42-AC02-48AC3BD085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9177866" cy="1646302"/>
          </a:xfrm>
        </p:spPr>
        <p:txBody>
          <a:bodyPr/>
          <a:lstStyle/>
          <a:p>
            <a:r>
              <a:rPr lang="uk-UA" sz="3200" dirty="0"/>
              <a:t>Бізнес-ризики та антикризове управління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8B1EBAF-1C4A-5E40-A2D9-FDCFE5664B1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Практика</a:t>
            </a:r>
          </a:p>
        </p:txBody>
      </p:sp>
    </p:spTree>
    <p:extLst>
      <p:ext uri="{BB962C8B-B14F-4D97-AF65-F5344CB8AC3E}">
        <p14:creationId xmlns:p14="http://schemas.microsoft.com/office/powerpoint/2010/main" val="3906478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2D368CB-A2D8-E04C-802C-EED1652679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479503"/>
            <a:ext cx="9860568" cy="5561860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1.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потужність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розрахована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випуск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550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реалізуються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ціною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14 тис. грн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вироблена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незавершеного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залишків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готовоі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дорівнюють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400 тис.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одиницю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– 10 тис. грн.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точку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беззбитковості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грошовому та натуральному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вигляді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=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ПостійніВитрати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/(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 = 400000/ (14000-10000) = 100 од.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Грошовий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Обсяг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*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100 *14000 = 1 400 000 грн.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2.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виготовляє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вид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Відомо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одиниці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становить 160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одиницю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90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постійні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26 000 грн. 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Точку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беззбитковості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грошовому та натуральному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Обсяг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операційного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розмірі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10 000 грн.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обсязі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125 000 грн.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Обсяг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чистого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сумі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14 500 грн. 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859527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71290EC-2C27-A04E-B852-7CED7D3ADE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69333"/>
            <a:ext cx="10927645" cy="6423378"/>
          </a:xfrm>
        </p:spPr>
        <p:txBody>
          <a:bodyPr/>
          <a:lstStyle/>
          <a:p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2.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виготовляє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вид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Відомо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одиниці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становить 160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одиницю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90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постійні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26 000 грн. 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Точку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беззбитковості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грошовому та натуральному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Обсяг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операційного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розмірі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10 000 грн.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обсязі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125 000 грн. </a:t>
            </a:r>
          </a:p>
          <a:p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Обсяг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необхіднии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для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чистого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сумі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14 500 грн.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О = 26000 / (160-90) = 371 од.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Огр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371*160 = 59360 грн.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Обсяг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витрати+Операційний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)/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= (26000+10000)/ (160-90) = 514 од.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160*514 = 82240 грн.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Прибуток = Ціна*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ОбсягРеалізації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Кмаржинального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доходу – Постійні витрати</a:t>
            </a:r>
          </a:p>
          <a:p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Кмаржинального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доходу = (Ціна-Змінні витрати)/Ціна</a:t>
            </a:r>
          </a:p>
          <a:p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Кмд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0,44</a:t>
            </a:r>
          </a:p>
          <a:p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(125000 *160*0,44)-26000 = 8744 тис. грн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352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EAB38F0-CAD4-4143-9115-712D8BEE10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711" y="259645"/>
            <a:ext cx="8777291" cy="5781718"/>
          </a:xfrm>
        </p:spPr>
        <p:txBody>
          <a:bodyPr/>
          <a:lstStyle/>
          <a:p>
            <a:r>
              <a:rPr lang="uk-UA" dirty="0"/>
              <a:t>Обсяг реалізації </a:t>
            </a:r>
            <a:r>
              <a:rPr lang="en-US" dirty="0"/>
              <a:t>*</a:t>
            </a:r>
            <a:r>
              <a:rPr lang="uk-UA" dirty="0"/>
              <a:t>Ціну = Змінні витрати + Постійні витрати + Чистий Прибуток * (1-</a:t>
            </a:r>
            <a:r>
              <a:rPr lang="en-US" dirty="0"/>
              <a:t>t)</a:t>
            </a:r>
            <a:endParaRPr lang="uk-UA" dirty="0"/>
          </a:p>
          <a:p>
            <a:r>
              <a:rPr lang="en-US" dirty="0"/>
              <a:t>t</a:t>
            </a:r>
            <a:r>
              <a:rPr lang="uk-UA" dirty="0"/>
              <a:t>  = 18%, 0,18 – ставка податку на прибуток</a:t>
            </a:r>
          </a:p>
          <a:p>
            <a:r>
              <a:rPr lang="uk-UA" dirty="0"/>
              <a:t>1-0,18 = 0,82</a:t>
            </a:r>
          </a:p>
          <a:p>
            <a:r>
              <a:rPr lang="uk-UA" dirty="0" err="1"/>
              <a:t>Ор</a:t>
            </a:r>
            <a:r>
              <a:rPr lang="uk-UA" dirty="0"/>
              <a:t>*160 = 90+26000+14500 (0,82)</a:t>
            </a:r>
          </a:p>
          <a:p>
            <a:r>
              <a:rPr lang="uk-UA" dirty="0" err="1"/>
              <a:t>Ор</a:t>
            </a:r>
            <a:r>
              <a:rPr lang="uk-UA" dirty="0"/>
              <a:t>*160 = 37980</a:t>
            </a:r>
          </a:p>
          <a:p>
            <a:r>
              <a:rPr lang="uk-UA" dirty="0" err="1"/>
              <a:t>Ор</a:t>
            </a:r>
            <a:r>
              <a:rPr lang="uk-UA" dirty="0"/>
              <a:t> = 274 од.</a:t>
            </a:r>
          </a:p>
          <a:p>
            <a:r>
              <a:rPr lang="uk-UA" dirty="0" err="1"/>
              <a:t>Ор</a:t>
            </a:r>
            <a:r>
              <a:rPr lang="uk-UA" dirty="0">
                <a:solidFill>
                  <a:schemeClr val="bg1"/>
                </a:solidFill>
              </a:rPr>
              <a:t> </a:t>
            </a:r>
            <a:r>
              <a:rPr lang="uk-UA" dirty="0"/>
              <a:t>в грн. = 274 од *160 грн. = 43 840 грн</a:t>
            </a:r>
            <a:r>
              <a:rPr lang="uk-UA" dirty="0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932263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5ED6BE2-49AD-D94F-8D25-0E04B15404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520" y="388621"/>
            <a:ext cx="8542482" cy="5652742"/>
          </a:xfrm>
        </p:spPr>
        <p:txBody>
          <a:bodyPr/>
          <a:lstStyle/>
          <a:p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3.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двох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наведених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таблиці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інвестиційних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зробити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їхньоі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інвестиційноі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привабливості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Таблиця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1.1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Інвестиційні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потоки (тис.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endParaRPr lang="uk-UA" dirty="0"/>
          </a:p>
          <a:p>
            <a:endParaRPr lang="uk-UA" dirty="0"/>
          </a:p>
          <a:p>
            <a:endParaRPr lang="uk-UA" dirty="0"/>
          </a:p>
          <a:p>
            <a:endParaRPr lang="uk-UA" dirty="0"/>
          </a:p>
          <a:p>
            <a:endParaRPr lang="uk-UA" dirty="0"/>
          </a:p>
          <a:p>
            <a:endParaRPr lang="uk-UA" dirty="0"/>
          </a:p>
          <a:p>
            <a:endParaRPr lang="uk-UA" dirty="0"/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дисконтна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ставка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дорівнює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14 %. </a:t>
            </a:r>
          </a:p>
          <a:p>
            <a:endParaRPr lang="uk-UA" dirty="0"/>
          </a:p>
        </p:txBody>
      </p:sp>
      <p:pic>
        <p:nvPicPr>
          <p:cNvPr id="4" name="Объект 4">
            <a:extLst>
              <a:ext uri="{FF2B5EF4-FFF2-40B4-BE49-F238E27FC236}">
                <a16:creationId xmlns:a16="http://schemas.microsoft.com/office/drawing/2014/main" id="{DC6CB822-1E04-9B4E-95B9-D25F220B85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6531" y="2297430"/>
            <a:ext cx="7569200" cy="2122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20773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B946BD5A-7A66-ED05-90E6-D7FD242209B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41867" y="485422"/>
                <a:ext cx="11085689" cy="5915377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ru-UA" dirty="0"/>
                  <a:t>Чиста приведена вартість</a:t>
                </a:r>
              </a:p>
              <a:p>
                <a:r>
                  <a:rPr lang="en-US" dirty="0"/>
                  <a:t>NPV =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f>
                          <m:f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b>
                            </m:sSub>
                          </m:num>
                          <m:den>
                            <m:sSup>
                              <m:sSup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1+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𝑟</m:t>
                                    </m:r>
                                  </m:e>
                                </m:d>
                              </m:e>
                              <m: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p>
                            </m:sSup>
                          </m:den>
                        </m:f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− </m:t>
                        </m:r>
                        <m:nary>
                          <m:naryPr>
                            <m:chr m:val="∑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=1</m:t>
                            </m:r>
                          </m:sub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p>
                          <m:e>
                            <m:f>
                              <m:f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𝐼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sub>
                                </m:sSub>
                              </m:num>
                              <m:den>
                                <m:sSup>
                                  <m:sSup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1+</m:t>
                                        </m:r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𝑟</m:t>
                                        </m:r>
                                      </m:e>
                                    </m:d>
                                  </m:e>
                                  <m:sup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sup>
                                </m:sSup>
                              </m:den>
                            </m:f>
                          </m:e>
                        </m:nary>
                      </m:e>
                    </m:nary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ru-UA" dirty="0"/>
                  <a:t> - грошові надходження протягом </a:t>
                </a:r>
                <a:r>
                  <a:rPr lang="en-US" dirty="0"/>
                  <a:t>n</a:t>
                </a:r>
                <a:r>
                  <a:rPr lang="ru-UA" dirty="0"/>
                  <a:t> років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ru-UA" dirty="0"/>
                  <a:t> - стартові витрати</a:t>
                </a:r>
              </a:p>
              <a:p>
                <a:r>
                  <a:rPr lang="en-US" dirty="0"/>
                  <a:t>r </a:t>
                </a:r>
                <a:r>
                  <a:rPr lang="uk-UA" dirty="0"/>
                  <a:t>ставка дисконту</a:t>
                </a:r>
              </a:p>
              <a:p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𝑁𝑃𝑉</m:t>
                    </m:r>
                    <m:r>
                      <a:rPr lang="en-US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>
                            <a:latin typeface="Cambria Math" panose="02040503050406030204" pitchFamily="18" charset="0"/>
                          </a:rPr>
                          <m:t>70</m:t>
                        </m:r>
                      </m:num>
                      <m:den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>
                                    <a:latin typeface="Cambria Math" panose="02040503050406030204" pitchFamily="18" charset="0"/>
                                  </a:rPr>
                                  <m:t>1+0,14</m:t>
                                </m:r>
                              </m:e>
                            </m:d>
                          </m:e>
                          <m:sup>
                            <m:r>
                              <a:rPr lang="en-US">
                                <a:latin typeface="Cambria Math" panose="02040503050406030204" pitchFamily="18" charset="0"/>
                              </a:rPr>
                              <m:t>1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/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>
                            <a:latin typeface="Cambria Math" panose="02040503050406030204" pitchFamily="18" charset="0"/>
                          </a:rPr>
                          <m:t>110</m:t>
                        </m:r>
                      </m:num>
                      <m:den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>
                                    <a:latin typeface="Cambria Math" panose="02040503050406030204" pitchFamily="18" charset="0"/>
                                  </a:rPr>
                                  <m:t>1+0,14</m:t>
                                </m:r>
                              </m:e>
                            </m:d>
                          </m:e>
                          <m:sup>
                            <m:r>
                              <a:rPr lang="en-US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/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>
                            <a:latin typeface="Cambria Math" panose="02040503050406030204" pitchFamily="18" charset="0"/>
                          </a:rPr>
                          <m:t>135</m:t>
                        </m:r>
                      </m:num>
                      <m:den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>
                                    <a:latin typeface="Cambria Math" panose="02040503050406030204" pitchFamily="18" charset="0"/>
                                  </a:rPr>
                                  <m:t>1+0,14</m:t>
                                </m:r>
                              </m:e>
                            </m:d>
                          </m:e>
                          <m:sup>
                            <m:r>
                              <a:rPr lang="en-US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den>
                    </m:f>
                    <m:r>
                      <a:rPr lang="en-US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>
                            <a:latin typeface="Cambria Math" panose="02040503050406030204" pitchFamily="18" charset="0"/>
                          </a:rPr>
                          <m:t>157</m:t>
                        </m:r>
                      </m:num>
                      <m:den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>
                                    <a:latin typeface="Cambria Math" panose="02040503050406030204" pitchFamily="18" charset="0"/>
                                  </a:rPr>
                                  <m:t>1+0,14</m:t>
                                </m:r>
                              </m:e>
                            </m:d>
                          </m:e>
                          <m:sup>
                            <m:r>
                              <a:rPr lang="en-US">
                                <a:latin typeface="Cambria Math" panose="02040503050406030204" pitchFamily="18" charset="0"/>
                              </a:rPr>
                              <m:t>4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/>
                  <a:t>  - </a:t>
                </a:r>
                <a:r>
                  <a:rPr lang="uk-UA" dirty="0"/>
                  <a:t>витрати = 61,4 + 84,64 +91,12+92,96 – 280 = 50,12 тис. грн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𝑁𝑃𝑉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b</a:t>
                </a:r>
                <a:r>
                  <a:rPr lang="uk-UA" dirty="0"/>
                  <a:t>.</a:t>
                </a:r>
                <a:r>
                  <a:rPr lang="en-US" dirty="0"/>
                  <a:t> = </a:t>
                </a:r>
                <a:r>
                  <a:rPr lang="uk-UA" dirty="0"/>
                  <a:t>87,7 +107,73 +107,96 +100,65 – 320 = 84,04 тис грн. </a:t>
                </a:r>
              </a:p>
              <a:p>
                <a:r>
                  <a:rPr lang="uk-UA" dirty="0"/>
                  <a:t>Індекс прибутковості </a:t>
                </a:r>
              </a:p>
              <a:p>
                <a:r>
                  <a:rPr lang="en-US" dirty="0"/>
                  <a:t>PI =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f>
                          <m:f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b>
                            </m:sSub>
                          </m:num>
                          <m:den>
                            <m:sSup>
                              <m:sSup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1+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𝑟</m:t>
                                    </m:r>
                                  </m:e>
                                </m:d>
                              </m:e>
                              <m: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p>
                            </m:sSup>
                          </m:den>
                        </m:f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/ </m:t>
                        </m:r>
                        <m:nary>
                          <m:naryPr>
                            <m:chr m:val="∑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=1</m:t>
                            </m:r>
                          </m:sub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p>
                          <m:e>
                            <m:f>
                              <m:f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𝐼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sub>
                                </m:sSub>
                              </m:num>
                              <m:den>
                                <m:sSup>
                                  <m:sSup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1+</m:t>
                                        </m:r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𝑟</m:t>
                                        </m:r>
                                      </m:e>
                                    </m:d>
                                  </m:e>
                                  <m:sup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sup>
                                </m:sSup>
                              </m:den>
                            </m:f>
                          </m:e>
                        </m:nary>
                      </m:e>
                    </m:nary>
                  </m:oMath>
                </a14:m>
                <a:endParaRPr lang="en-US" dirty="0"/>
              </a:p>
              <a:p>
                <a:r>
                  <a:rPr lang="en-US" dirty="0" err="1"/>
                  <a:t>PIa</a:t>
                </a:r>
                <a:r>
                  <a:rPr lang="en-US" dirty="0"/>
                  <a:t> = 1,14</a:t>
                </a:r>
              </a:p>
              <a:p>
                <a:r>
                  <a:rPr lang="en-US" dirty="0" err="1"/>
                  <a:t>Pib</a:t>
                </a:r>
                <a:r>
                  <a:rPr lang="en-US" dirty="0"/>
                  <a:t> = 1,26</a:t>
                </a:r>
              </a:p>
              <a:p>
                <a:r>
                  <a:rPr lang="en-US" dirty="0"/>
                  <a:t>PP = I/</a:t>
                </a:r>
                <a:r>
                  <a:rPr lang="uk-UA" dirty="0"/>
                  <a:t>Середній грошовий потік</a:t>
                </a:r>
              </a:p>
              <a:p>
                <a:r>
                  <a:rPr lang="en-US" dirty="0"/>
                  <a:t>P</a:t>
                </a:r>
                <a:r>
                  <a:rPr lang="uk-UA" dirty="0"/>
                  <a:t>Ра = 280/ ((70+110+135+157)/4) = 2,37 років</a:t>
                </a:r>
              </a:p>
              <a:p>
                <a:r>
                  <a:rPr lang="en-US" dirty="0"/>
                  <a:t>P</a:t>
                </a:r>
                <a:r>
                  <a:rPr lang="uk-UA" dirty="0" err="1"/>
                  <a:t>Р</a:t>
                </a:r>
                <a:r>
                  <a:rPr lang="en-US" dirty="0"/>
                  <a:t>b</a:t>
                </a:r>
                <a:r>
                  <a:rPr lang="uk-UA" dirty="0"/>
                  <a:t> = 320 </a:t>
                </a:r>
                <a:r>
                  <a:rPr lang="uk-UA"/>
                  <a:t>/ ((100+140+160+170)/4) = 2,25 </a:t>
                </a:r>
                <a:r>
                  <a:rPr lang="uk-UA" dirty="0"/>
                  <a:t>років</a:t>
                </a:r>
              </a:p>
              <a:p>
                <a:endParaRPr lang="ru-UA" dirty="0"/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B946BD5A-7A66-ED05-90E6-D7FD242209B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41867" y="485422"/>
                <a:ext cx="11085689" cy="5915377"/>
              </a:xfrm>
              <a:blipFill>
                <a:blip r:embed="rId2"/>
                <a:stretch>
                  <a:fillRect l="-114" t="-857"/>
                </a:stretch>
              </a:blipFill>
            </p:spPr>
            <p:txBody>
              <a:bodyPr/>
              <a:lstStyle/>
              <a:p>
                <a:r>
                  <a:rPr lang="ru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842534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E0D3541-E5BD-A040-88D1-ED87B73A1A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25781"/>
            <a:ext cx="8596668" cy="5515582"/>
          </a:xfrm>
        </p:spPr>
        <p:txBody>
          <a:bodyPr/>
          <a:lstStyle/>
          <a:p>
            <a:pPr algn="just"/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4.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виготовляє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вид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Відомо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одиниці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становить 135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одиницю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78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постійні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24 000 грн. 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Точку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беззбитковості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грошовому та натуральному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Обсяг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операційного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розмірі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9 500 грн.</a:t>
            </a:r>
          </a:p>
          <a:p>
            <a:pPr algn="just"/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обсязі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116000грн.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Обсяг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чистого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сумі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12 500 грн. </a:t>
            </a:r>
          </a:p>
          <a:p>
            <a:pPr algn="just"/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5.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потужність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розрахована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випуск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720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реалізуються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18 тис. грн.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вироблена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незавершеного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залишків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готовоі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дорівнюють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470 тис.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одиницю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– 10 тис. грн.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точку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беззбитковості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ru-RU" dirty="0"/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5354850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бъект 6">
            <a:extLst>
              <a:ext uri="{FF2B5EF4-FFF2-40B4-BE49-F238E27FC236}">
                <a16:creationId xmlns:a16="http://schemas.microsoft.com/office/drawing/2014/main" id="{40E88193-C423-6F4A-8F30-3A7B436284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8670" y="480061"/>
            <a:ext cx="8485332" cy="5561302"/>
          </a:xfrm>
        </p:spPr>
        <p:txBody>
          <a:bodyPr/>
          <a:lstStyle/>
          <a:p>
            <a:pPr algn="just"/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6.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Інвестор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обирає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один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двох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вкладення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коштів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придбання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магазину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продовольчих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газових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лічильників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В).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Очікувані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потоків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них задано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таблиці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1.2. 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обрати,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норма дисконту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урахуванням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інфляціі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становить 15 %.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Обчисліть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Зробіть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D1014E9C-5E59-7D4B-9CDA-90FD2D5D06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3490" y="1657350"/>
            <a:ext cx="7239000" cy="262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2540816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Аспект</Template>
  <TotalTime>2301</TotalTime>
  <Words>877</Words>
  <Application>Microsoft Macintosh PowerPoint</Application>
  <PresentationFormat>Широкоэкранный</PresentationFormat>
  <Paragraphs>76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Cambria Math</vt:lpstr>
      <vt:lpstr>Times New Roman</vt:lpstr>
      <vt:lpstr>Trebuchet MS</vt:lpstr>
      <vt:lpstr>Wingdings 3</vt:lpstr>
      <vt:lpstr>Аспект</vt:lpstr>
      <vt:lpstr>Бізнес-ризики та антикризове управління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Ризик-менеджмент</dc:title>
  <dc:creator>Александр Ткачук</dc:creator>
  <cp:lastModifiedBy>Александр Ткачук</cp:lastModifiedBy>
  <cp:revision>19</cp:revision>
  <dcterms:created xsi:type="dcterms:W3CDTF">2021-09-19T07:59:44Z</dcterms:created>
  <dcterms:modified xsi:type="dcterms:W3CDTF">2024-09-26T14:05:08Z</dcterms:modified>
</cp:coreProperties>
</file>