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25"/>
  </p:notesMasterIdLst>
  <p:sldIdLst>
    <p:sldId id="310" r:id="rId2"/>
    <p:sldId id="916" r:id="rId3"/>
    <p:sldId id="956" r:id="rId4"/>
    <p:sldId id="963" r:id="rId5"/>
    <p:sldId id="962" r:id="rId6"/>
    <p:sldId id="961" r:id="rId7"/>
    <p:sldId id="964" r:id="rId8"/>
    <p:sldId id="960" r:id="rId9"/>
    <p:sldId id="958" r:id="rId10"/>
    <p:sldId id="957" r:id="rId11"/>
    <p:sldId id="969" r:id="rId12"/>
    <p:sldId id="965" r:id="rId13"/>
    <p:sldId id="972" r:id="rId14"/>
    <p:sldId id="966" r:id="rId15"/>
    <p:sldId id="973" r:id="rId16"/>
    <p:sldId id="971" r:id="rId17"/>
    <p:sldId id="974" r:id="rId18"/>
    <p:sldId id="975" r:id="rId19"/>
    <p:sldId id="976" r:id="rId20"/>
    <p:sldId id="977" r:id="rId21"/>
    <p:sldId id="979" r:id="rId22"/>
    <p:sldId id="980" r:id="rId23"/>
    <p:sldId id="914" r:id="rId24"/>
  </p:sldIdLst>
  <p:sldSz cx="9144000" cy="6858000" type="screen4x3"/>
  <p:notesSz cx="6735763" cy="986948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979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E7FD"/>
    <a:srgbClr val="C1D9F3"/>
    <a:srgbClr val="CDD9FC"/>
    <a:srgbClr val="D1DAE4"/>
    <a:srgbClr val="A7BDF6"/>
    <a:srgbClr val="1D528D"/>
    <a:srgbClr val="91AAEC"/>
    <a:srgbClr val="144378"/>
    <a:srgbClr val="3186E3"/>
    <a:srgbClr val="0F2E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Помірний стиль 4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Помірний стиль 4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Помірний стиль 4 –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ітлий стиль 3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Помірний стиль 3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Світлий стиль 2 –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Світлий стиль 2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Світлий стиль 3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DF18680-E054-41AD-8BC1-D1AEF772440D}" styleName="Помірний стиль 2 –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Помірний стиль 1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5758FB7-9AC5-4552-8A53-C91805E547FA}" styleName="Стиль із теми 1 –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Помірний стиль 2 –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27F97BB-C833-4FB7-BDE5-3F7075034690}" styleName="Стиль із теми 2 –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Помірний стиль 3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Помірний стиль 1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16DA210-FB5B-4158-B5E0-FEB733F419BA}" styleName="Світли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ітлий стиль 1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Помір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75DCB02-9BB8-47FD-8907-85C794F793BA}" styleName="Стиль із теми 1 –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012ECD-51FC-41F1-AA8D-1B2483CD663E}" styleName="Світлий стиль 2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DBED569-4797-4DF1-A0F4-6AAB3CD982D8}" styleName="Світлий стиль 3 –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0" autoAdjust="0"/>
    <p:restoredTop sz="92326" autoAdjust="0"/>
  </p:normalViewPr>
  <p:slideViewPr>
    <p:cSldViewPr>
      <p:cViewPr varScale="1">
        <p:scale>
          <a:sx n="80" d="100"/>
          <a:sy n="80" d="100"/>
        </p:scale>
        <p:origin x="1536" y="58"/>
      </p:cViewPr>
      <p:guideLst>
        <p:guide orient="horz" pos="197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E6D5D5E-4555-4EF0-8AEE-7A76AEF5CAEB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79" tIns="45389" rIns="90779" bIns="45389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0779" tIns="45389" rIns="90779" bIns="45389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 anchor="b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2600"/>
            <a:ext cx="2919412" cy="495300"/>
          </a:xfrm>
          <a:prstGeom prst="rect">
            <a:avLst/>
          </a:prstGeom>
        </p:spPr>
        <p:txBody>
          <a:bodyPr vert="horz" wrap="square" lIns="90779" tIns="45389" rIns="90779" bIns="453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8B4526-B03E-4040-B591-F581FA3225D8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280402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A05ABA2-E792-4668-BF0F-AA519D8506F7}" type="slidenum">
              <a:rPr lang="ru-RU" altLang="uk-UA" smtClean="0"/>
              <a:pPr/>
              <a:t>2</a:t>
            </a:fld>
            <a:endParaRPr lang="ru-RU" altLang="uk-U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924B7-1AF8-422D-9ECD-83655AD77063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E69EE-5AEE-4D61-BEB5-FFBA04B6B967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94881985"/>
      </p:ext>
    </p:extLst>
  </p:cSld>
  <p:clrMapOvr>
    <a:masterClrMapping/>
  </p:clrMapOvr>
  <p:transition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96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96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76A1B-F1FC-4F9D-8735-539F3387C86B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4234D-8F3B-4B36-88F3-FF6DA08768BF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320398685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28725"/>
            <a:ext cx="8229600" cy="509587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C7B96-2133-482B-9A49-FB33CA307888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8EAAE-AAF7-4598-9176-0E6337A1B095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638147353"/>
      </p:ext>
    </p:extLst>
  </p:cSld>
  <p:clrMapOvr>
    <a:masterClrMapping/>
  </p:clrMapOvr>
  <p:transition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5189F-810A-42BE-A600-29357F47429B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726E3-ADF1-4069-9592-3BBB5420D5B9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89942812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748A7-4F09-4AD6-96DC-558999BC23B1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F2022-9459-4DBC-9158-8503C78619C1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292335475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3E7F4-FAEE-413D-A6F2-5D6E657EA765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21591-235F-4382-8E52-81C71355E20E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52994240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7033B-C7C1-4090-A704-DAC5E94A6E6E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DE7FE-B45A-4EDD-9D51-7705D656E2CE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43509584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D45D7-FA28-4CC1-B37C-FEB8251F7273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0A99C-F9F3-454D-B324-30F05E80CAA3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76136659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D4F03-9FAF-45E7-91E4-F69D2ED9C5E2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C1FA4-F55E-4F74-A03E-CEAB45C5171D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768877130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F2DC2-AFC0-4FE3-BD3F-2815475F871F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FF389-3B31-48CB-83E6-A38D2F71DEF5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73174158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F27D7-ACD6-4895-A554-A98199A5CD1A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FC59C-E7A5-41ED-A33D-5E7C81EBCB6A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5842649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1588" y="4763"/>
            <a:ext cx="9144000" cy="931862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1027" name="Group 16"/>
          <p:cNvGrpSpPr>
            <a:grpSpLocks/>
          </p:cNvGrpSpPr>
          <p:nvPr/>
        </p:nvGrpSpPr>
        <p:grpSpPr bwMode="auto">
          <a:xfrm>
            <a:off x="-12700" y="0"/>
            <a:ext cx="9150350" cy="1012825"/>
            <a:chOff x="476" y="-638"/>
            <a:chExt cx="5764" cy="638"/>
          </a:xfrm>
        </p:grpSpPr>
        <p:sp>
          <p:nvSpPr>
            <p:cNvPr id="1035" name="Oval 17"/>
            <p:cNvSpPr>
              <a:spLocks noChangeArrowheads="1"/>
            </p:cNvSpPr>
            <p:nvPr userDrawn="1"/>
          </p:nvSpPr>
          <p:spPr bwMode="gray">
            <a:xfrm>
              <a:off x="555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6" name="Oval 18"/>
            <p:cNvSpPr>
              <a:spLocks noChangeArrowheads="1"/>
            </p:cNvSpPr>
            <p:nvPr userDrawn="1"/>
          </p:nvSpPr>
          <p:spPr bwMode="gray">
            <a:xfrm>
              <a:off x="553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7" name="Oval 19"/>
            <p:cNvSpPr>
              <a:spLocks noChangeArrowheads="1"/>
            </p:cNvSpPr>
            <p:nvPr userDrawn="1"/>
          </p:nvSpPr>
          <p:spPr bwMode="gray">
            <a:xfrm>
              <a:off x="843" y="-42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8" name="Oval 20"/>
            <p:cNvSpPr>
              <a:spLocks noChangeArrowheads="1"/>
            </p:cNvSpPr>
            <p:nvPr userDrawn="1"/>
          </p:nvSpPr>
          <p:spPr bwMode="gray">
            <a:xfrm>
              <a:off x="843" y="-13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2" name="Oval 21"/>
            <p:cNvSpPr>
              <a:spLocks noChangeArrowheads="1"/>
            </p:cNvSpPr>
            <p:nvPr userDrawn="1"/>
          </p:nvSpPr>
          <p:spPr bwMode="gray">
            <a:xfrm>
              <a:off x="1113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0" name="Oval 22"/>
            <p:cNvSpPr>
              <a:spLocks noChangeArrowheads="1"/>
            </p:cNvSpPr>
            <p:nvPr userDrawn="1"/>
          </p:nvSpPr>
          <p:spPr bwMode="gray">
            <a:xfrm>
              <a:off x="1249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1" name="Line 23"/>
            <p:cNvSpPr>
              <a:spLocks noChangeShapeType="1"/>
            </p:cNvSpPr>
            <p:nvPr userDrawn="1"/>
          </p:nvSpPr>
          <p:spPr bwMode="gray">
            <a:xfrm>
              <a:off x="577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2" name="Line 24"/>
            <p:cNvSpPr>
              <a:spLocks noChangeShapeType="1"/>
            </p:cNvSpPr>
            <p:nvPr userDrawn="1"/>
          </p:nvSpPr>
          <p:spPr bwMode="gray">
            <a:xfrm>
              <a:off x="71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3" name="Line 25"/>
            <p:cNvSpPr>
              <a:spLocks noChangeShapeType="1"/>
            </p:cNvSpPr>
            <p:nvPr userDrawn="1"/>
          </p:nvSpPr>
          <p:spPr bwMode="gray">
            <a:xfrm>
              <a:off x="864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4" name="Line 26"/>
            <p:cNvSpPr>
              <a:spLocks noChangeShapeType="1"/>
            </p:cNvSpPr>
            <p:nvPr userDrawn="1"/>
          </p:nvSpPr>
          <p:spPr bwMode="gray">
            <a:xfrm>
              <a:off x="1000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5" name="Line 27"/>
            <p:cNvSpPr>
              <a:spLocks noChangeShapeType="1"/>
            </p:cNvSpPr>
            <p:nvPr userDrawn="1"/>
          </p:nvSpPr>
          <p:spPr bwMode="gray">
            <a:xfrm>
              <a:off x="1136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6" name="Line 28"/>
            <p:cNvSpPr>
              <a:spLocks noChangeShapeType="1"/>
            </p:cNvSpPr>
            <p:nvPr userDrawn="1"/>
          </p:nvSpPr>
          <p:spPr bwMode="gray">
            <a:xfrm>
              <a:off x="1272" y="-635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7" name="Line 29"/>
            <p:cNvSpPr>
              <a:spLocks noChangeShapeType="1"/>
            </p:cNvSpPr>
            <p:nvPr userDrawn="1"/>
          </p:nvSpPr>
          <p:spPr bwMode="gray">
            <a:xfrm>
              <a:off x="1414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8" name="Line 30"/>
            <p:cNvSpPr>
              <a:spLocks noChangeShapeType="1"/>
            </p:cNvSpPr>
            <p:nvPr userDrawn="1"/>
          </p:nvSpPr>
          <p:spPr bwMode="gray">
            <a:xfrm>
              <a:off x="1565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9" name="Line 31"/>
            <p:cNvSpPr>
              <a:spLocks noChangeShapeType="1"/>
            </p:cNvSpPr>
            <p:nvPr userDrawn="1"/>
          </p:nvSpPr>
          <p:spPr bwMode="gray">
            <a:xfrm>
              <a:off x="1701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0" name="Line 32"/>
            <p:cNvSpPr>
              <a:spLocks noChangeShapeType="1"/>
            </p:cNvSpPr>
            <p:nvPr userDrawn="1"/>
          </p:nvSpPr>
          <p:spPr bwMode="gray">
            <a:xfrm>
              <a:off x="1837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1" name="Line 33"/>
            <p:cNvSpPr>
              <a:spLocks noChangeShapeType="1"/>
            </p:cNvSpPr>
            <p:nvPr userDrawn="1"/>
          </p:nvSpPr>
          <p:spPr bwMode="gray">
            <a:xfrm>
              <a:off x="1973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2" name="Line 34"/>
            <p:cNvSpPr>
              <a:spLocks noChangeShapeType="1"/>
            </p:cNvSpPr>
            <p:nvPr userDrawn="1"/>
          </p:nvSpPr>
          <p:spPr bwMode="gray">
            <a:xfrm>
              <a:off x="210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3" name="Oval 35"/>
            <p:cNvSpPr>
              <a:spLocks noChangeArrowheads="1"/>
            </p:cNvSpPr>
            <p:nvPr userDrawn="1"/>
          </p:nvSpPr>
          <p:spPr bwMode="gray">
            <a:xfrm>
              <a:off x="1392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4" name="Oval 36"/>
            <p:cNvSpPr>
              <a:spLocks noChangeArrowheads="1"/>
            </p:cNvSpPr>
            <p:nvPr userDrawn="1"/>
          </p:nvSpPr>
          <p:spPr bwMode="gray">
            <a:xfrm>
              <a:off x="1390" y="-542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5" name="Oval 37"/>
            <p:cNvSpPr>
              <a:spLocks noChangeArrowheads="1"/>
            </p:cNvSpPr>
            <p:nvPr userDrawn="1"/>
          </p:nvSpPr>
          <p:spPr bwMode="gray">
            <a:xfrm>
              <a:off x="1680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6" name="Oval 38"/>
            <p:cNvSpPr>
              <a:spLocks noChangeArrowheads="1"/>
            </p:cNvSpPr>
            <p:nvPr userDrawn="1"/>
          </p:nvSpPr>
          <p:spPr bwMode="gray">
            <a:xfrm>
              <a:off x="1680" y="-54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7" name="Oval 39"/>
            <p:cNvSpPr>
              <a:spLocks noChangeArrowheads="1"/>
            </p:cNvSpPr>
            <p:nvPr userDrawn="1"/>
          </p:nvSpPr>
          <p:spPr bwMode="gray">
            <a:xfrm>
              <a:off x="1950" y="-28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8" name="Oval 40"/>
            <p:cNvSpPr>
              <a:spLocks noChangeArrowheads="1"/>
            </p:cNvSpPr>
            <p:nvPr userDrawn="1"/>
          </p:nvSpPr>
          <p:spPr bwMode="gray">
            <a:xfrm>
              <a:off x="2086" y="-1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9" name="Oval 41"/>
            <p:cNvSpPr>
              <a:spLocks noChangeArrowheads="1"/>
            </p:cNvSpPr>
            <p:nvPr userDrawn="1"/>
          </p:nvSpPr>
          <p:spPr bwMode="gray">
            <a:xfrm>
              <a:off x="2224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0" name="Oval 42"/>
            <p:cNvSpPr>
              <a:spLocks noChangeArrowheads="1"/>
            </p:cNvSpPr>
            <p:nvPr userDrawn="1"/>
          </p:nvSpPr>
          <p:spPr bwMode="gray">
            <a:xfrm>
              <a:off x="2222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1" name="Oval 43"/>
            <p:cNvSpPr>
              <a:spLocks noChangeArrowheads="1"/>
            </p:cNvSpPr>
            <p:nvPr userDrawn="1"/>
          </p:nvSpPr>
          <p:spPr bwMode="gray">
            <a:xfrm>
              <a:off x="2512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2" name="Oval 44"/>
            <p:cNvSpPr>
              <a:spLocks noChangeArrowheads="1"/>
            </p:cNvSpPr>
            <p:nvPr userDrawn="1"/>
          </p:nvSpPr>
          <p:spPr bwMode="gray">
            <a:xfrm>
              <a:off x="2512" y="-15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3" name="Oval 45"/>
            <p:cNvSpPr>
              <a:spLocks noChangeArrowheads="1"/>
            </p:cNvSpPr>
            <p:nvPr userDrawn="1"/>
          </p:nvSpPr>
          <p:spPr bwMode="gray">
            <a:xfrm>
              <a:off x="2782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4" name="Oval 46"/>
            <p:cNvSpPr>
              <a:spLocks noChangeArrowheads="1"/>
            </p:cNvSpPr>
            <p:nvPr userDrawn="1"/>
          </p:nvSpPr>
          <p:spPr bwMode="gray">
            <a:xfrm>
              <a:off x="2918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65" name="Group 47"/>
            <p:cNvGrpSpPr>
              <a:grpSpLocks/>
            </p:cNvGrpSpPr>
            <p:nvPr userDrawn="1"/>
          </p:nvGrpSpPr>
          <p:grpSpPr bwMode="auto">
            <a:xfrm>
              <a:off x="2246" y="-638"/>
              <a:ext cx="1532" cy="635"/>
              <a:chOff x="-765" y="-1448"/>
              <a:chExt cx="1532" cy="2896"/>
            </a:xfrm>
          </p:grpSpPr>
          <p:sp>
            <p:nvSpPr>
              <p:cNvPr id="1111" name="Line 48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2" name="Line 49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3" name="Line 50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4" name="Line 51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5" name="Line 52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6" name="Line 53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7" name="Line 54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8" name="Line 55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9" name="Line 56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0" name="Line 57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1" name="Line 58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2" name="Line 59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66" name="Oval 60"/>
            <p:cNvSpPr>
              <a:spLocks noChangeArrowheads="1"/>
            </p:cNvSpPr>
            <p:nvPr userDrawn="1"/>
          </p:nvSpPr>
          <p:spPr bwMode="gray">
            <a:xfrm>
              <a:off x="3061" y="-41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7" name="Oval 61"/>
            <p:cNvSpPr>
              <a:spLocks noChangeArrowheads="1"/>
            </p:cNvSpPr>
            <p:nvPr userDrawn="1"/>
          </p:nvSpPr>
          <p:spPr bwMode="gray">
            <a:xfrm>
              <a:off x="3059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8" name="Oval 62"/>
            <p:cNvSpPr>
              <a:spLocks noChangeArrowheads="1"/>
            </p:cNvSpPr>
            <p:nvPr userDrawn="1"/>
          </p:nvSpPr>
          <p:spPr bwMode="gray">
            <a:xfrm>
              <a:off x="3349" y="-41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9" name="Oval 63"/>
            <p:cNvSpPr>
              <a:spLocks noChangeArrowheads="1"/>
            </p:cNvSpPr>
            <p:nvPr userDrawn="1"/>
          </p:nvSpPr>
          <p:spPr bwMode="gray">
            <a:xfrm>
              <a:off x="3349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0" name="Oval 64"/>
            <p:cNvSpPr>
              <a:spLocks noChangeArrowheads="1"/>
            </p:cNvSpPr>
            <p:nvPr userDrawn="1"/>
          </p:nvSpPr>
          <p:spPr bwMode="gray">
            <a:xfrm>
              <a:off x="3619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1" name="Oval 65"/>
            <p:cNvSpPr>
              <a:spLocks noChangeArrowheads="1"/>
            </p:cNvSpPr>
            <p:nvPr userDrawn="1"/>
          </p:nvSpPr>
          <p:spPr bwMode="gray">
            <a:xfrm>
              <a:off x="3755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2" name="Oval 66"/>
            <p:cNvSpPr>
              <a:spLocks noChangeArrowheads="1"/>
            </p:cNvSpPr>
            <p:nvPr userDrawn="1"/>
          </p:nvSpPr>
          <p:spPr bwMode="gray">
            <a:xfrm>
              <a:off x="3913" y="-27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3" name="Oval 67"/>
            <p:cNvSpPr>
              <a:spLocks noChangeArrowheads="1"/>
            </p:cNvSpPr>
            <p:nvPr userDrawn="1"/>
          </p:nvSpPr>
          <p:spPr bwMode="gray">
            <a:xfrm>
              <a:off x="3911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4" name="Oval 68"/>
            <p:cNvSpPr>
              <a:spLocks noChangeArrowheads="1"/>
            </p:cNvSpPr>
            <p:nvPr userDrawn="1"/>
          </p:nvSpPr>
          <p:spPr bwMode="gray">
            <a:xfrm>
              <a:off x="4201" y="-45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5" name="Oval 69"/>
            <p:cNvSpPr>
              <a:spLocks noChangeArrowheads="1"/>
            </p:cNvSpPr>
            <p:nvPr userDrawn="1"/>
          </p:nvSpPr>
          <p:spPr bwMode="gray">
            <a:xfrm>
              <a:off x="4201" y="-1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6" name="Oval 70"/>
            <p:cNvSpPr>
              <a:spLocks noChangeArrowheads="1"/>
            </p:cNvSpPr>
            <p:nvPr userDrawn="1"/>
          </p:nvSpPr>
          <p:spPr bwMode="gray">
            <a:xfrm>
              <a:off x="4471" y="-29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7" name="Oval 71"/>
            <p:cNvSpPr>
              <a:spLocks noChangeArrowheads="1"/>
            </p:cNvSpPr>
            <p:nvPr userDrawn="1"/>
          </p:nvSpPr>
          <p:spPr bwMode="gray">
            <a:xfrm>
              <a:off x="4607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78" name="Group 72"/>
            <p:cNvGrpSpPr>
              <a:grpSpLocks/>
            </p:cNvGrpSpPr>
            <p:nvPr userDrawn="1"/>
          </p:nvGrpSpPr>
          <p:grpSpPr bwMode="auto">
            <a:xfrm>
              <a:off x="3935" y="-638"/>
              <a:ext cx="1532" cy="635"/>
              <a:chOff x="-765" y="-1448"/>
              <a:chExt cx="1532" cy="2896"/>
            </a:xfrm>
          </p:grpSpPr>
          <p:sp>
            <p:nvSpPr>
              <p:cNvPr id="1099" name="Line 73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0" name="Line 74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1" name="Line 75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2" name="Line 76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3" name="Line 77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4" name="Line 78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5" name="Line 79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6" name="Line 80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7" name="Line 81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8" name="Line 82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9" name="Line 83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0" name="Line 84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79" name="Oval 85"/>
            <p:cNvSpPr>
              <a:spLocks noChangeArrowheads="1"/>
            </p:cNvSpPr>
            <p:nvPr userDrawn="1"/>
          </p:nvSpPr>
          <p:spPr bwMode="gray">
            <a:xfrm>
              <a:off x="4750" y="-36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0" name="Oval 86"/>
            <p:cNvSpPr>
              <a:spLocks noChangeArrowheads="1"/>
            </p:cNvSpPr>
            <p:nvPr userDrawn="1"/>
          </p:nvSpPr>
          <p:spPr bwMode="gray">
            <a:xfrm>
              <a:off x="4748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1" name="Oval 87"/>
            <p:cNvSpPr>
              <a:spLocks noChangeArrowheads="1"/>
            </p:cNvSpPr>
            <p:nvPr userDrawn="1"/>
          </p:nvSpPr>
          <p:spPr bwMode="gray">
            <a:xfrm>
              <a:off x="5038" y="-42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2" name="Oval 88"/>
            <p:cNvSpPr>
              <a:spLocks noChangeArrowheads="1"/>
            </p:cNvSpPr>
            <p:nvPr userDrawn="1"/>
          </p:nvSpPr>
          <p:spPr bwMode="gray">
            <a:xfrm>
              <a:off x="5038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3" name="Oval 89"/>
            <p:cNvSpPr>
              <a:spLocks noChangeArrowheads="1"/>
            </p:cNvSpPr>
            <p:nvPr userDrawn="1"/>
          </p:nvSpPr>
          <p:spPr bwMode="gray">
            <a:xfrm>
              <a:off x="5308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4" name="Oval 90"/>
            <p:cNvSpPr>
              <a:spLocks noChangeArrowheads="1"/>
            </p:cNvSpPr>
            <p:nvPr userDrawn="1"/>
          </p:nvSpPr>
          <p:spPr bwMode="gray">
            <a:xfrm>
              <a:off x="5444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5" name="Oval 91"/>
            <p:cNvSpPr>
              <a:spLocks noChangeArrowheads="1"/>
            </p:cNvSpPr>
            <p:nvPr userDrawn="1"/>
          </p:nvSpPr>
          <p:spPr bwMode="gray">
            <a:xfrm>
              <a:off x="5580" y="-28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6" name="Oval 92"/>
            <p:cNvSpPr>
              <a:spLocks noChangeArrowheads="1"/>
            </p:cNvSpPr>
            <p:nvPr userDrawn="1"/>
          </p:nvSpPr>
          <p:spPr bwMode="gray">
            <a:xfrm>
              <a:off x="5578" y="-5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7" name="Oval 93"/>
            <p:cNvSpPr>
              <a:spLocks noChangeArrowheads="1"/>
            </p:cNvSpPr>
            <p:nvPr userDrawn="1"/>
          </p:nvSpPr>
          <p:spPr bwMode="gray">
            <a:xfrm>
              <a:off x="5868" y="-42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8" name="Oval 94"/>
            <p:cNvSpPr>
              <a:spLocks noChangeArrowheads="1"/>
            </p:cNvSpPr>
            <p:nvPr userDrawn="1"/>
          </p:nvSpPr>
          <p:spPr bwMode="gray">
            <a:xfrm>
              <a:off x="5868" y="-15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9" name="Oval 95"/>
            <p:cNvSpPr>
              <a:spLocks noChangeArrowheads="1"/>
            </p:cNvSpPr>
            <p:nvPr userDrawn="1"/>
          </p:nvSpPr>
          <p:spPr bwMode="gray">
            <a:xfrm>
              <a:off x="6138" y="-28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90" name="Line 96"/>
            <p:cNvSpPr>
              <a:spLocks noChangeShapeType="1"/>
            </p:cNvSpPr>
            <p:nvPr userDrawn="1"/>
          </p:nvSpPr>
          <p:spPr bwMode="gray">
            <a:xfrm>
              <a:off x="5602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1" name="Line 97"/>
            <p:cNvSpPr>
              <a:spLocks noChangeShapeType="1"/>
            </p:cNvSpPr>
            <p:nvPr userDrawn="1"/>
          </p:nvSpPr>
          <p:spPr bwMode="gray">
            <a:xfrm>
              <a:off x="5753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2" name="Line 98"/>
            <p:cNvSpPr>
              <a:spLocks noChangeShapeType="1"/>
            </p:cNvSpPr>
            <p:nvPr userDrawn="1"/>
          </p:nvSpPr>
          <p:spPr bwMode="gray">
            <a:xfrm>
              <a:off x="5889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3" name="Line 99"/>
            <p:cNvSpPr>
              <a:spLocks noChangeShapeType="1"/>
            </p:cNvSpPr>
            <p:nvPr userDrawn="1"/>
          </p:nvSpPr>
          <p:spPr bwMode="gray">
            <a:xfrm>
              <a:off x="6025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4" name="Line 100"/>
            <p:cNvSpPr>
              <a:spLocks noChangeShapeType="1"/>
            </p:cNvSpPr>
            <p:nvPr userDrawn="1"/>
          </p:nvSpPr>
          <p:spPr bwMode="gray">
            <a:xfrm>
              <a:off x="6161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5" name="Line 101"/>
            <p:cNvSpPr>
              <a:spLocks noChangeShapeType="1"/>
            </p:cNvSpPr>
            <p:nvPr userDrawn="1"/>
          </p:nvSpPr>
          <p:spPr bwMode="gray">
            <a:xfrm>
              <a:off x="476" y="-525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6" name="Line 102"/>
            <p:cNvSpPr>
              <a:spLocks noChangeShapeType="1"/>
            </p:cNvSpPr>
            <p:nvPr userDrawn="1"/>
          </p:nvSpPr>
          <p:spPr bwMode="gray">
            <a:xfrm>
              <a:off x="477" y="-389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7" name="Line 103"/>
            <p:cNvSpPr>
              <a:spLocks noChangeShapeType="1"/>
            </p:cNvSpPr>
            <p:nvPr userDrawn="1"/>
          </p:nvSpPr>
          <p:spPr bwMode="gray">
            <a:xfrm>
              <a:off x="478" y="-253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8" name="Line 104"/>
            <p:cNvSpPr>
              <a:spLocks noChangeShapeType="1"/>
            </p:cNvSpPr>
            <p:nvPr userDrawn="1"/>
          </p:nvSpPr>
          <p:spPr bwMode="gray">
            <a:xfrm>
              <a:off x="480" y="-126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1129" name="Rectangle 105"/>
          <p:cNvSpPr>
            <a:spLocks noChangeArrowheads="1"/>
          </p:cNvSpPr>
          <p:nvPr/>
        </p:nvSpPr>
        <p:spPr bwMode="gray">
          <a:xfrm>
            <a:off x="0" y="800100"/>
            <a:ext cx="9144000" cy="301625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</a:schemeClr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029" name="Oval 106" descr="06_original_w"/>
          <p:cNvSpPr>
            <a:spLocks noChangeArrowheads="1"/>
          </p:cNvSpPr>
          <p:nvPr/>
        </p:nvSpPr>
        <p:spPr bwMode="gray">
          <a:xfrm>
            <a:off x="7956550" y="404813"/>
            <a:ext cx="936625" cy="1008062"/>
          </a:xfrm>
          <a:prstGeom prst="ellipse">
            <a:avLst/>
          </a:prstGeom>
          <a:blipFill dpi="0" rotWithShape="1">
            <a:blip r:embed="rId13"/>
            <a:srcRect/>
            <a:stretch>
              <a:fillRect/>
            </a:stretch>
          </a:blip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uk-UA" altLang="uk-UA" smtClean="0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09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текста</a:t>
            </a:r>
          </a:p>
          <a:p>
            <a:pPr lvl="1"/>
            <a:r>
              <a:rPr lang="en-US" altLang="uk-UA" smtClean="0"/>
              <a:t>Второй уровень</a:t>
            </a:r>
          </a:p>
          <a:p>
            <a:pPr lvl="2"/>
            <a:r>
              <a:rPr lang="en-US" altLang="uk-UA" smtClean="0"/>
              <a:t>Третий уровень</a:t>
            </a:r>
          </a:p>
          <a:p>
            <a:pPr lvl="3"/>
            <a:r>
              <a:rPr lang="en-US" altLang="uk-UA" smtClean="0"/>
              <a:t>Четвертый уровень</a:t>
            </a:r>
          </a:p>
          <a:p>
            <a:pPr lvl="4"/>
            <a:r>
              <a:rPr lang="en-US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A95AFC7E-0181-4ED6-9046-95DD480F976B}" type="datetimeFigureOut">
              <a:rPr lang="ru-RU"/>
              <a:pPr>
                <a:defRPr/>
              </a:pPr>
              <a:t>28.03.2026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9EE5AEF-E962-4A57-8304-8F18007BB3C8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28600"/>
            <a:ext cx="73914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5" r:id="rId1"/>
    <p:sldLayoutId id="2147485276" r:id="rId2"/>
    <p:sldLayoutId id="2147485277" r:id="rId3"/>
    <p:sldLayoutId id="2147485278" r:id="rId4"/>
    <p:sldLayoutId id="2147485279" r:id="rId5"/>
    <p:sldLayoutId id="2147485280" r:id="rId6"/>
    <p:sldLayoutId id="2147485281" r:id="rId7"/>
    <p:sldLayoutId id="2147485282" r:id="rId8"/>
    <p:sldLayoutId id="2147485283" r:id="rId9"/>
    <p:sldLayoutId id="2147485284" r:id="rId10"/>
    <p:sldLayoutId id="2147485285" r:id="rId11"/>
  </p:sldLayoutIdLst>
  <p:transition>
    <p:strips dir="ld"/>
  </p:transition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4929187"/>
          </a:xfrm>
        </p:spPr>
        <p:txBody>
          <a:bodyPr/>
          <a:lstStyle/>
          <a:p>
            <a:pPr algn="ctr">
              <a:defRPr/>
            </a:pPr>
            <a:r>
              <a:rPr lang="uk-UA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Тема </a:t>
            </a:r>
            <a:r>
              <a:rPr lang="en-US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7</a:t>
            </a:r>
            <a:r>
              <a:rPr lang="uk-UA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.</a:t>
            </a:r>
            <a:r>
              <a:rPr lang="ru-RU" sz="4400" i="0" dirty="0">
                <a:latin typeface="Bookman Old Style" pitchFamily="18" charset="0"/>
              </a:rPr>
              <a:t/>
            </a:r>
            <a:br>
              <a:rPr lang="ru-RU" sz="4400" i="0" dirty="0">
                <a:latin typeface="Bookman Old Style" pitchFamily="18" charset="0"/>
              </a:rPr>
            </a:br>
            <a:r>
              <a:rPr lang="ru-RU" sz="4400" i="0" dirty="0" err="1" smtClean="0">
                <a:latin typeface="Bookman Old Style" pitchFamily="18" charset="0"/>
              </a:rPr>
              <a:t>Методологія</a:t>
            </a:r>
            <a:r>
              <a:rPr lang="ru-RU" sz="4400" i="0" dirty="0" smtClean="0">
                <a:latin typeface="Bookman Old Style" pitchFamily="18" charset="0"/>
              </a:rPr>
              <a:t> </a:t>
            </a:r>
            <a:r>
              <a:rPr lang="ru-RU" sz="4400" i="0" dirty="0" err="1">
                <a:latin typeface="Bookman Old Style" pitchFamily="18" charset="0"/>
              </a:rPr>
              <a:t>наукових</a:t>
            </a:r>
            <a:r>
              <a:rPr lang="ru-RU" sz="4400" i="0" dirty="0">
                <a:latin typeface="Bookman Old Style" pitchFamily="18" charset="0"/>
              </a:rPr>
              <a:t> </a:t>
            </a:r>
            <a:r>
              <a:rPr lang="ru-RU" sz="4400" i="0" dirty="0" err="1">
                <a:latin typeface="Bookman Old Style" pitchFamily="18" charset="0"/>
              </a:rPr>
              <a:t>досліджень</a:t>
            </a:r>
            <a:r>
              <a:rPr lang="ru-RU" sz="4400" i="0" dirty="0">
                <a:latin typeface="Bookman Old Style" pitchFamily="18" charset="0"/>
              </a:rPr>
              <a:t> </a:t>
            </a:r>
            <a:r>
              <a:rPr lang="ru-RU" sz="5400" dirty="0"/>
              <a:t/>
            </a:r>
            <a:br>
              <a:rPr lang="ru-RU" sz="5400" dirty="0"/>
            </a:br>
            <a:endParaRPr lang="ru-RU" sz="5400" i="0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9939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err="1">
                <a:latin typeface="Bookman Old Style" panose="02050604050505020204" pitchFamily="18" charset="0"/>
              </a:rPr>
              <a:t>Основні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техніко-економічні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показники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підприємства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лісового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господарства</a:t>
            </a:r>
            <a:endParaRPr lang="uk-UA" sz="28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0553495"/>
              </p:ext>
            </p:extLst>
          </p:nvPr>
        </p:nvGraphicFramePr>
        <p:xfrm>
          <a:off x="0" y="2276872"/>
          <a:ext cx="9144002" cy="3154680"/>
        </p:xfrm>
        <a:graphic>
          <a:graphicData uri="http://schemas.openxmlformats.org/drawingml/2006/table">
            <a:tbl>
              <a:tblPr firstRow="1" firstCol="1" lastCol="1" bandRow="1">
                <a:tableStyleId>{69CF1AB2-1976-4502-BF36-3FF5EA218861}</a:tableStyleId>
              </a:tblPr>
              <a:tblGrid>
                <a:gridCol w="1552754">
                  <a:extLst>
                    <a:ext uri="{9D8B030D-6E8A-4147-A177-3AD203B41FA5}">
                      <a16:colId xmlns:a16="http://schemas.microsoft.com/office/drawing/2014/main" val="3976364990"/>
                    </a:ext>
                  </a:extLst>
                </a:gridCol>
                <a:gridCol w="1035170">
                  <a:extLst>
                    <a:ext uri="{9D8B030D-6E8A-4147-A177-3AD203B41FA5}">
                      <a16:colId xmlns:a16="http://schemas.microsoft.com/office/drawing/2014/main" val="2059467848"/>
                    </a:ext>
                  </a:extLst>
                </a:gridCol>
                <a:gridCol w="1035170">
                  <a:extLst>
                    <a:ext uri="{9D8B030D-6E8A-4147-A177-3AD203B41FA5}">
                      <a16:colId xmlns:a16="http://schemas.microsoft.com/office/drawing/2014/main" val="2078462429"/>
                    </a:ext>
                  </a:extLst>
                </a:gridCol>
                <a:gridCol w="996830">
                  <a:extLst>
                    <a:ext uri="{9D8B030D-6E8A-4147-A177-3AD203B41FA5}">
                      <a16:colId xmlns:a16="http://schemas.microsoft.com/office/drawing/2014/main" val="2570563000"/>
                    </a:ext>
                  </a:extLst>
                </a:gridCol>
                <a:gridCol w="979578">
                  <a:extLst>
                    <a:ext uri="{9D8B030D-6E8A-4147-A177-3AD203B41FA5}">
                      <a16:colId xmlns:a16="http://schemas.microsoft.com/office/drawing/2014/main" val="3649873692"/>
                    </a:ext>
                  </a:extLst>
                </a:gridCol>
                <a:gridCol w="1035170">
                  <a:extLst>
                    <a:ext uri="{9D8B030D-6E8A-4147-A177-3AD203B41FA5}">
                      <a16:colId xmlns:a16="http://schemas.microsoft.com/office/drawing/2014/main" val="466675725"/>
                    </a:ext>
                  </a:extLst>
                </a:gridCol>
                <a:gridCol w="690114">
                  <a:extLst>
                    <a:ext uri="{9D8B030D-6E8A-4147-A177-3AD203B41FA5}">
                      <a16:colId xmlns:a16="http://schemas.microsoft.com/office/drawing/2014/main" val="533720136"/>
                    </a:ext>
                  </a:extLst>
                </a:gridCol>
                <a:gridCol w="956574">
                  <a:extLst>
                    <a:ext uri="{9D8B030D-6E8A-4147-A177-3AD203B41FA5}">
                      <a16:colId xmlns:a16="http://schemas.microsoft.com/office/drawing/2014/main" val="3014887507"/>
                    </a:ext>
                  </a:extLst>
                </a:gridCol>
                <a:gridCol w="862642">
                  <a:extLst>
                    <a:ext uri="{9D8B030D-6E8A-4147-A177-3AD203B41FA5}">
                      <a16:colId xmlns:a16="http://schemas.microsoft.com/office/drawing/2014/main" val="122008633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Назва показника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Од. виміру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План на 2011 р.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Факт на 2011 р.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Факт 2012 р.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До плану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%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До минул. року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%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509696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Обсяг реалізації без ПДВ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тис. грн.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16225,6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14888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18586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-1337,6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91,8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-3698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80,1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70875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Обсяг реалізації на експорт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тис. грн.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11324,3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8804,2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14801,1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-2520,1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77,7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-5996,9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59,5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09288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Частка 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%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69,8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59,1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79,6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-10,7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84,7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-20,5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74,2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8363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006198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dirty="0" err="1">
                <a:latin typeface="Bookman Old Style" panose="02050604050505020204" pitchFamily="18" charset="0"/>
              </a:rPr>
              <a:t>Динаміка</a:t>
            </a:r>
            <a:r>
              <a:rPr lang="ru-RU" sz="2200" dirty="0">
                <a:latin typeface="Bookman Old Style" panose="02050604050505020204" pitchFamily="18" charset="0"/>
              </a:rPr>
              <a:t> </a:t>
            </a:r>
            <a:r>
              <a:rPr lang="ru-RU" sz="2200" dirty="0" err="1">
                <a:latin typeface="Bookman Old Style" panose="02050604050505020204" pitchFamily="18" charset="0"/>
              </a:rPr>
              <a:t>зміни</a:t>
            </a:r>
            <a:r>
              <a:rPr lang="ru-RU" sz="2200" dirty="0">
                <a:latin typeface="Bookman Old Style" panose="02050604050505020204" pitchFamily="18" charset="0"/>
              </a:rPr>
              <a:t> </a:t>
            </a:r>
            <a:r>
              <a:rPr lang="ru-RU" sz="2200" dirty="0" err="1">
                <a:latin typeface="Bookman Old Style" panose="02050604050505020204" pitchFamily="18" charset="0"/>
              </a:rPr>
              <a:t>обсягів</a:t>
            </a:r>
            <a:r>
              <a:rPr lang="ru-RU" sz="2200" dirty="0">
                <a:latin typeface="Bookman Old Style" panose="02050604050505020204" pitchFamily="18" charset="0"/>
              </a:rPr>
              <a:t> </a:t>
            </a:r>
            <a:r>
              <a:rPr lang="ru-RU" sz="2200" dirty="0" err="1">
                <a:latin typeface="Bookman Old Style" panose="02050604050505020204" pitchFamily="18" charset="0"/>
              </a:rPr>
              <a:t>виробництва</a:t>
            </a:r>
            <a:r>
              <a:rPr lang="ru-RU" sz="2200" dirty="0">
                <a:latin typeface="Bookman Old Style" panose="02050604050505020204" pitchFamily="18" charset="0"/>
              </a:rPr>
              <a:t> </a:t>
            </a:r>
            <a:r>
              <a:rPr lang="ru-RU" sz="2200" dirty="0" err="1">
                <a:latin typeface="Bookman Old Style" panose="02050604050505020204" pitchFamily="18" charset="0"/>
              </a:rPr>
              <a:t>продукції</a:t>
            </a:r>
            <a:r>
              <a:rPr lang="ru-RU" sz="2200" dirty="0">
                <a:latin typeface="Bookman Old Style" panose="02050604050505020204" pitchFamily="18" charset="0"/>
              </a:rPr>
              <a:t> </a:t>
            </a:r>
            <a:r>
              <a:rPr lang="ru-RU" sz="2200" dirty="0" err="1">
                <a:latin typeface="Bookman Old Style" panose="02050604050505020204" pitchFamily="18" charset="0"/>
              </a:rPr>
              <a:t>лісового</a:t>
            </a:r>
            <a:r>
              <a:rPr lang="ru-RU" sz="2200" dirty="0">
                <a:latin typeface="Bookman Old Style" panose="02050604050505020204" pitchFamily="18" charset="0"/>
              </a:rPr>
              <a:t> </a:t>
            </a:r>
            <a:r>
              <a:rPr lang="ru-RU" sz="2200" dirty="0" err="1">
                <a:latin typeface="Bookman Old Style" panose="02050604050505020204" pitchFamily="18" charset="0"/>
              </a:rPr>
              <a:t>господарства</a:t>
            </a:r>
            <a:r>
              <a:rPr lang="ru-RU" sz="2200" dirty="0">
                <a:latin typeface="Bookman Old Style" panose="02050604050505020204" pitchFamily="18" charset="0"/>
              </a:rPr>
              <a:t> за 2001 – 2008 </a:t>
            </a:r>
            <a:r>
              <a:rPr lang="ru-RU" sz="2200" dirty="0" err="1">
                <a:latin typeface="Bookman Old Style" panose="02050604050505020204" pitchFamily="18" charset="0"/>
              </a:rPr>
              <a:t>рр</a:t>
            </a:r>
            <a:r>
              <a:rPr lang="ru-RU" sz="2200" dirty="0">
                <a:latin typeface="Bookman Old Style" panose="02050604050505020204" pitchFamily="18" charset="0"/>
              </a:rPr>
              <a:t>. (у % до </a:t>
            </a:r>
            <a:r>
              <a:rPr lang="ru-RU" sz="2200" dirty="0" err="1">
                <a:latin typeface="Bookman Old Style" panose="02050604050505020204" pitchFamily="18" charset="0"/>
              </a:rPr>
              <a:t>попереднього</a:t>
            </a:r>
            <a:r>
              <a:rPr lang="ru-RU" sz="2200" dirty="0">
                <a:latin typeface="Bookman Old Style" panose="02050604050505020204" pitchFamily="18" charset="0"/>
              </a:rPr>
              <a:t> </a:t>
            </a:r>
            <a:r>
              <a:rPr lang="ru-RU" sz="2200" dirty="0" smtClean="0">
                <a:latin typeface="Bookman Old Style" panose="02050604050505020204" pitchFamily="18" charset="0"/>
              </a:rPr>
              <a:t>р.)</a:t>
            </a:r>
            <a:endParaRPr lang="uk-UA" sz="2200" dirty="0">
              <a:latin typeface="Bookman Old Style" panose="020506040505050202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98598"/>
            <a:ext cx="9144000" cy="5359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69825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0" y="-9939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Bookman Old Style" panose="02050604050505020204" pitchFamily="18" charset="0"/>
              </a:rPr>
              <a:t>Анкета “</a:t>
            </a:r>
            <a:r>
              <a:rPr lang="ru-RU" sz="2800" dirty="0" err="1">
                <a:latin typeface="Bookman Old Style" panose="02050604050505020204" pitchFamily="18" charset="0"/>
              </a:rPr>
              <a:t>Податковий</a:t>
            </a:r>
            <a:r>
              <a:rPr lang="ru-RU" sz="2800" dirty="0">
                <a:latin typeface="Bookman Old Style" panose="02050604050505020204" pitchFamily="18" charset="0"/>
              </a:rPr>
              <a:t> кодекс України – перший </a:t>
            </a:r>
            <a:r>
              <a:rPr lang="ru-RU" sz="2800" dirty="0" err="1">
                <a:latin typeface="Bookman Old Style" panose="02050604050505020204" pitchFamily="18" charset="0"/>
              </a:rPr>
              <a:t>рік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застосування</a:t>
            </a:r>
            <a:r>
              <a:rPr lang="ru-RU" sz="2800" dirty="0">
                <a:latin typeface="Bookman Old Style" panose="02050604050505020204" pitchFamily="18" charset="0"/>
              </a:rPr>
              <a:t>”</a:t>
            </a:r>
            <a:endParaRPr lang="uk-UA" sz="28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608685"/>
              </p:ext>
            </p:extLst>
          </p:nvPr>
        </p:nvGraphicFramePr>
        <p:xfrm>
          <a:off x="0" y="1412776"/>
          <a:ext cx="9143999" cy="5378408"/>
        </p:xfrm>
        <a:graphic>
          <a:graphicData uri="http://schemas.openxmlformats.org/drawingml/2006/table">
            <a:tbl>
              <a:tblPr bandCol="1">
                <a:tableStyleId>{BC89EF96-8CEA-46FF-86C4-4CE0E7609802}</a:tableStyleId>
              </a:tblPr>
              <a:tblGrid>
                <a:gridCol w="347864">
                  <a:extLst>
                    <a:ext uri="{9D8B030D-6E8A-4147-A177-3AD203B41FA5}">
                      <a16:colId xmlns:a16="http://schemas.microsoft.com/office/drawing/2014/main" val="1544026800"/>
                    </a:ext>
                  </a:extLst>
                </a:gridCol>
                <a:gridCol w="8796135">
                  <a:extLst>
                    <a:ext uri="{9D8B030D-6E8A-4147-A177-3AD203B41FA5}">
                      <a16:colId xmlns:a16="http://schemas.microsoft.com/office/drawing/2014/main" val="358119451"/>
                    </a:ext>
                  </a:extLst>
                </a:gridCol>
              </a:tblGrid>
              <a:tr h="324742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 1. Чи стало більш зрозумілим податкове законодавство у зв’язку з введенням в дію Податкового Кодексу України?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1030563"/>
                  </a:ext>
                </a:extLst>
              </a:tr>
              <a:tr h="445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так, оскільки Кодекс уніфікував численні законодавчі акти з питань  оподаткування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3290471"/>
                  </a:ext>
                </a:extLst>
              </a:tr>
              <a:tr h="214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так, проте окремі норми потребують доопрацювання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72320306"/>
                  </a:ext>
                </a:extLst>
              </a:tr>
              <a:tr h="445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ні, вважаю, що у новому податковому законодавстві зорієнтуватися  складно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1390222"/>
                  </a:ext>
                </a:extLst>
              </a:tr>
              <a:tr h="445876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 2. Як вплинули на ведення Вашого бізнесу зміни у податковому законодавстві?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5474495"/>
                  </a:ext>
                </a:extLst>
              </a:tr>
              <a:tr h="445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позитивно, оскільки зменшилося фінансове навантаження на підприємство та скоротилася кількість звітності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3271532"/>
                  </a:ext>
                </a:extLst>
              </a:tr>
              <a:tr h="214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ці зміни не стосувалися моєї діяльності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47996490"/>
                  </a:ext>
                </a:extLst>
              </a:tr>
              <a:tr h="214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зовсім не вплинули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0761935"/>
                  </a:ext>
                </a:extLst>
              </a:tr>
              <a:tr h="44587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90">
                          <a:effectLst/>
                          <a:latin typeface="Bookman Old Style" panose="02050604050505020204" pitchFamily="18" charset="0"/>
                        </a:rPr>
                        <a:t>3. Чи є необхідність у спрощенні форм податкової звітності (декларацій), а також – у зменшенні її кількості?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342004"/>
                  </a:ext>
                </a:extLst>
              </a:tr>
              <a:tr h="214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ні, не бачу такої необхідності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8794905"/>
                  </a:ext>
                </a:extLst>
              </a:tr>
              <a:tr h="214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так, проте вона стосується не всіх форм звітності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8597142"/>
                  </a:ext>
                </a:extLst>
              </a:tr>
              <a:tr h="214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більшість форм податкової звітності потребує спрощення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6816491"/>
                  </a:ext>
                </a:extLst>
              </a:tr>
              <a:tr h="214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було б доцільно зменшити кількість податкових звітів та декларацій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87508155"/>
                  </a:ext>
                </a:extLst>
              </a:tr>
              <a:tr h="214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так, ця необхідність існує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5194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577073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" y="2276872"/>
            <a:ext cx="914399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spc="-60" dirty="0" smtClean="0">
                <a:latin typeface="Bookman Old Style" panose="02050604050505020204" pitchFamily="18" charset="0"/>
              </a:rPr>
              <a:t>З1РП </a:t>
            </a:r>
            <a:r>
              <a:rPr lang="uk-UA" sz="2800" b="1" spc="-60" dirty="0">
                <a:latin typeface="Bookman Old Style" panose="02050604050505020204" pitchFamily="18" charset="0"/>
              </a:rPr>
              <a:t>= </a:t>
            </a:r>
            <a:r>
              <a:rPr lang="uk-UA" sz="2800" b="1" spc="-60" dirty="0" err="1" smtClean="0">
                <a:latin typeface="Bookman Old Style" panose="02050604050505020204" pitchFamily="18" charset="0"/>
              </a:rPr>
              <a:t>Пс-сть</a:t>
            </a:r>
            <a:r>
              <a:rPr lang="uk-UA" sz="2800" b="1" spc="-60" dirty="0" smtClean="0">
                <a:latin typeface="Bookman Old Style" panose="02050604050505020204" pitchFamily="18" charset="0"/>
              </a:rPr>
              <a:t>/ТП(РП)  </a:t>
            </a:r>
            <a:r>
              <a:rPr lang="uk-UA" sz="2800" b="1" spc="-60" dirty="0">
                <a:latin typeface="Bookman Old Style" panose="02050604050505020204" pitchFamily="18" charset="0"/>
              </a:rPr>
              <a:t>або З1ТП= (</a:t>
            </a:r>
            <a:r>
              <a:rPr lang="uk-UA" sz="2800" b="1" spc="-60" dirty="0" smtClean="0">
                <a:latin typeface="Bookman Old Style" panose="02050604050505020204" pitchFamily="18" charset="0"/>
              </a:rPr>
              <a:t>∑</a:t>
            </a:r>
            <a:r>
              <a:rPr lang="en-US" sz="2800" b="1" spc="-60" dirty="0" smtClean="0">
                <a:latin typeface="Bookman Old Style" panose="02050604050505020204" pitchFamily="18" charset="0"/>
              </a:rPr>
              <a:t>q*z)/(∑q*p),</a:t>
            </a:r>
            <a:endParaRPr lang="uk-UA" sz="2800" b="1" spc="-60" dirty="0" smtClean="0">
              <a:latin typeface="Bookman Old Style" panose="02050604050505020204" pitchFamily="18" charset="0"/>
            </a:endParaRPr>
          </a:p>
          <a:p>
            <a:endParaRPr lang="uk-UA" sz="2800" b="1" dirty="0">
              <a:latin typeface="Bookman Old Style" panose="02050604050505020204" pitchFamily="18" charset="0"/>
            </a:endParaRPr>
          </a:p>
          <a:p>
            <a:r>
              <a:rPr lang="uk-UA" sz="2800" dirty="0">
                <a:solidFill>
                  <a:schemeClr val="tx2"/>
                </a:solidFill>
                <a:latin typeface="Bookman Old Style" panose="02050604050505020204" pitchFamily="18" charset="0"/>
              </a:rPr>
              <a:t>д</a:t>
            </a:r>
            <a:r>
              <a:rPr lang="uk-UA" sz="28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е </a:t>
            </a:r>
            <a:r>
              <a:rPr lang="en-US" sz="28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 q</a:t>
            </a:r>
            <a:r>
              <a:rPr lang="uk-UA" sz="28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 – кількість продукції в натуральних одиницях;</a:t>
            </a:r>
          </a:p>
          <a:p>
            <a:r>
              <a:rPr lang="pl-PL" sz="28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Z</a:t>
            </a:r>
            <a:r>
              <a:rPr lang="uk-UA" sz="28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 – витрати на 1 грн. продукції, грн.;</a:t>
            </a:r>
            <a:endParaRPr lang="pl-PL" sz="2800" dirty="0" smtClean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r>
              <a:rPr lang="en-US" sz="28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P</a:t>
            </a:r>
            <a:r>
              <a:rPr lang="uk-UA" sz="28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 – ціна за одиницю продукції, грн.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1" y="0"/>
            <a:ext cx="91439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>
                <a:latin typeface="Bookman Old Style" panose="02050604050505020204" pitchFamily="18" charset="0"/>
              </a:rPr>
              <a:t>Розрахунковий метод</a:t>
            </a:r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938871"/>
              </p:ext>
            </p:extLst>
          </p:nvPr>
        </p:nvGraphicFramePr>
        <p:xfrm>
          <a:off x="0" y="2132856"/>
          <a:ext cx="9143999" cy="792088"/>
        </p:xfrm>
        <a:graphic>
          <a:graphicData uri="http://schemas.openxmlformats.org/drawingml/2006/table">
            <a:tbl>
              <a:tblPr/>
              <a:tblGrid>
                <a:gridCol w="9143999">
                  <a:extLst>
                    <a:ext uri="{9D8B030D-6E8A-4147-A177-3AD203B41FA5}">
                      <a16:colId xmlns:a16="http://schemas.microsoft.com/office/drawing/2014/main" val="3451000242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84866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098421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>
                <a:latin typeface="Bookman Old Style" panose="02050604050505020204" pitchFamily="18" charset="0"/>
              </a:rPr>
              <a:t>Розрахунок</a:t>
            </a:r>
            <a:r>
              <a:rPr lang="ru-RU" sz="2400" dirty="0">
                <a:latin typeface="Bookman Old Style" panose="02050604050505020204" pitchFamily="18" charset="0"/>
              </a:rPr>
              <a:t> </a:t>
            </a:r>
            <a:r>
              <a:rPr lang="ru-RU" sz="2400" dirty="0" err="1">
                <a:latin typeface="Bookman Old Style" panose="02050604050505020204" pitchFamily="18" charset="0"/>
              </a:rPr>
              <a:t>впливу</a:t>
            </a:r>
            <a:r>
              <a:rPr lang="ru-RU" sz="2400" dirty="0">
                <a:latin typeface="Bookman Old Style" panose="02050604050505020204" pitchFamily="18" charset="0"/>
              </a:rPr>
              <a:t> </a:t>
            </a:r>
            <a:r>
              <a:rPr lang="ru-RU" sz="2400" dirty="0" err="1">
                <a:latin typeface="Bookman Old Style" panose="02050604050505020204" pitchFamily="18" charset="0"/>
              </a:rPr>
              <a:t>факторів</a:t>
            </a:r>
            <a:r>
              <a:rPr lang="ru-RU" sz="2400" dirty="0">
                <a:latin typeface="Bookman Old Style" panose="02050604050505020204" pitchFamily="18" charset="0"/>
              </a:rPr>
              <a:t> на </a:t>
            </a:r>
            <a:r>
              <a:rPr lang="ru-RU" sz="2400" dirty="0" err="1">
                <a:latin typeface="Bookman Old Style" panose="02050604050505020204" pitchFamily="18" charset="0"/>
              </a:rPr>
              <a:t>показник</a:t>
            </a:r>
            <a:r>
              <a:rPr lang="ru-RU" sz="2400" dirty="0">
                <a:latin typeface="Bookman Old Style" panose="02050604050505020204" pitchFamily="18" charset="0"/>
              </a:rPr>
              <a:t> </a:t>
            </a:r>
            <a:r>
              <a:rPr lang="ru-RU" sz="2400" dirty="0" err="1">
                <a:latin typeface="Bookman Old Style" panose="02050604050505020204" pitchFamily="18" charset="0"/>
              </a:rPr>
              <a:t>витрати</a:t>
            </a:r>
            <a:r>
              <a:rPr lang="ru-RU" sz="2400" dirty="0">
                <a:latin typeface="Bookman Old Style" panose="02050604050505020204" pitchFamily="18" charset="0"/>
              </a:rPr>
              <a:t> на одну </a:t>
            </a:r>
            <a:r>
              <a:rPr lang="ru-RU" sz="2400" dirty="0" err="1" smtClean="0">
                <a:latin typeface="Bookman Old Style" panose="02050604050505020204" pitchFamily="18" charset="0"/>
              </a:rPr>
              <a:t>гривню</a:t>
            </a:r>
            <a:r>
              <a:rPr lang="ru-RU" sz="2400" dirty="0" smtClean="0">
                <a:latin typeface="Bookman Old Style" panose="02050604050505020204" pitchFamily="18" charset="0"/>
              </a:rPr>
              <a:t> </a:t>
            </a:r>
            <a:r>
              <a:rPr lang="ru-RU" sz="2400" dirty="0" err="1" smtClean="0">
                <a:latin typeface="Bookman Old Style" panose="02050604050505020204" pitchFamily="18" charset="0"/>
              </a:rPr>
              <a:t>товарної</a:t>
            </a:r>
            <a:r>
              <a:rPr lang="ru-RU" sz="2400" dirty="0" smtClean="0">
                <a:latin typeface="Bookman Old Style" panose="02050604050505020204" pitchFamily="18" charset="0"/>
              </a:rPr>
              <a:t> </a:t>
            </a:r>
            <a:r>
              <a:rPr lang="ru-RU" sz="2400" dirty="0" err="1">
                <a:latin typeface="Bookman Old Style" panose="02050604050505020204" pitchFamily="18" charset="0"/>
              </a:rPr>
              <a:t>продукції</a:t>
            </a:r>
            <a:endParaRPr lang="ru-RU" sz="24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7" name="Таблиця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2125"/>
              </p:ext>
            </p:extLst>
          </p:nvPr>
        </p:nvGraphicFramePr>
        <p:xfrm>
          <a:off x="0" y="2492896"/>
          <a:ext cx="9144000" cy="2839212"/>
        </p:xfrm>
        <a:graphic>
          <a:graphicData uri="http://schemas.openxmlformats.org/drawingml/2006/table">
            <a:tbl>
              <a:tblPr firstRow="1" firstCol="1" lastRow="1">
                <a:tableStyleId>{BC89EF96-8CEA-46FF-86C4-4CE0E7609802}</a:tableStyleId>
              </a:tblPr>
              <a:tblGrid>
                <a:gridCol w="2241113">
                  <a:extLst>
                    <a:ext uri="{9D8B030D-6E8A-4147-A177-3AD203B41FA5}">
                      <a16:colId xmlns:a16="http://schemas.microsoft.com/office/drawing/2014/main" val="4168809914"/>
                    </a:ext>
                  </a:extLst>
                </a:gridCol>
                <a:gridCol w="1188002">
                  <a:extLst>
                    <a:ext uri="{9D8B030D-6E8A-4147-A177-3AD203B41FA5}">
                      <a16:colId xmlns:a16="http://schemas.microsoft.com/office/drawing/2014/main" val="560240344"/>
                    </a:ext>
                  </a:extLst>
                </a:gridCol>
                <a:gridCol w="1286902">
                  <a:extLst>
                    <a:ext uri="{9D8B030D-6E8A-4147-A177-3AD203B41FA5}">
                      <a16:colId xmlns:a16="http://schemas.microsoft.com/office/drawing/2014/main" val="286344852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847351404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209251265"/>
                    </a:ext>
                  </a:extLst>
                </a:gridCol>
                <a:gridCol w="1619671">
                  <a:extLst>
                    <a:ext uri="{9D8B030D-6E8A-4147-A177-3AD203B41FA5}">
                      <a16:colId xmlns:a16="http://schemas.microsoft.com/office/drawing/2014/main" val="2909591458"/>
                    </a:ext>
                  </a:extLst>
                </a:gridCol>
              </a:tblGrid>
              <a:tr h="76200">
                <a:tc rowSpan="2">
                  <a:txBody>
                    <a:bodyPr/>
                    <a:lstStyle/>
                    <a:p>
                      <a:pPr indent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</a:p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Показники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План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q</a:t>
                      </a:r>
                      <a:r>
                        <a:rPr lang="uk-UA" sz="1800" baseline="3000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, z</a:t>
                      </a:r>
                      <a:r>
                        <a:rPr lang="uk-UA" sz="1800" baseline="3000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r>
                        <a:rPr lang="uk-UA" sz="1800" baseline="-25000">
                          <a:effectLst/>
                          <a:latin typeface="Bookman Old Style" panose="02050604050505020204" pitchFamily="18" charset="0"/>
                        </a:rPr>
                        <a:t>зм</a:t>
                      </a: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z</a:t>
                      </a:r>
                      <a:r>
                        <a:rPr lang="uk-UA" sz="1800" baseline="3000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r>
                        <a:rPr lang="uk-UA" sz="1800" baseline="-25000">
                          <a:effectLst/>
                          <a:latin typeface="Bookman Old Style" panose="02050604050505020204" pitchFamily="18" charset="0"/>
                        </a:rPr>
                        <a:t>пост</a:t>
                      </a: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, p</a:t>
                      </a:r>
                      <a:r>
                        <a:rPr lang="uk-UA" sz="1800" baseline="3000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Відкориговані показники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Фактично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q</a:t>
                      </a:r>
                      <a:r>
                        <a:rPr lang="uk-UA" sz="1800" baseline="3000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, z</a:t>
                      </a:r>
                      <a:r>
                        <a:rPr lang="uk-UA" sz="1800" baseline="3000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r>
                        <a:rPr lang="uk-UA" sz="1800" baseline="-25000">
                          <a:effectLst/>
                          <a:latin typeface="Bookman Old Style" panose="02050604050505020204" pitchFamily="18" charset="0"/>
                        </a:rPr>
                        <a:t>зм</a:t>
                      </a: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z</a:t>
                      </a:r>
                      <a:r>
                        <a:rPr lang="uk-UA" sz="1800" baseline="3000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r>
                        <a:rPr lang="uk-UA" sz="1800" baseline="-25000">
                          <a:effectLst/>
                          <a:latin typeface="Bookman Old Style" panose="02050604050505020204" pitchFamily="18" charset="0"/>
                        </a:rPr>
                        <a:t>пост</a:t>
                      </a: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, p</a:t>
                      </a:r>
                      <a:r>
                        <a:rPr lang="uk-UA" sz="1800" baseline="3000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4168941"/>
                  </a:ext>
                </a:extLst>
              </a:tr>
              <a:tr h="28575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q</a:t>
                      </a:r>
                      <a:r>
                        <a:rPr lang="uk-UA" sz="1800" b="1" baseline="300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, z</a:t>
                      </a:r>
                      <a:r>
                        <a:rPr lang="uk-UA" sz="1800" b="1" baseline="30000" dirty="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r>
                        <a:rPr lang="uk-UA" sz="1800" b="1" baseline="-25000" dirty="0">
                          <a:effectLst/>
                          <a:latin typeface="Bookman Old Style" panose="02050604050505020204" pitchFamily="18" charset="0"/>
                        </a:rPr>
                        <a:t>зм</a:t>
                      </a: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z</a:t>
                      </a:r>
                      <a:r>
                        <a:rPr lang="uk-UA" sz="1800" b="1" baseline="30000" dirty="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r>
                        <a:rPr lang="uk-UA" sz="1800" b="1" baseline="-25000" dirty="0">
                          <a:effectLst/>
                          <a:latin typeface="Bookman Old Style" panose="02050604050505020204" pitchFamily="18" charset="0"/>
                        </a:rPr>
                        <a:t>пост</a:t>
                      </a: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, p</a:t>
                      </a:r>
                      <a:r>
                        <a:rPr lang="uk-UA" sz="1800" b="1" baseline="30000" dirty="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endParaRPr lang="uk-UA" sz="18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q</a:t>
                      </a:r>
                      <a:r>
                        <a:rPr lang="uk-UA" sz="1800" b="1" baseline="300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, z</a:t>
                      </a:r>
                      <a:r>
                        <a:rPr lang="uk-UA" sz="1800" b="1" baseline="300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r>
                        <a:rPr lang="uk-UA" sz="1800" b="1" baseline="-25000" dirty="0">
                          <a:effectLst/>
                          <a:latin typeface="Bookman Old Style" panose="02050604050505020204" pitchFamily="18" charset="0"/>
                        </a:rPr>
                        <a:t>зм</a:t>
                      </a: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z</a:t>
                      </a:r>
                      <a:r>
                        <a:rPr lang="uk-UA" sz="1800" b="1" baseline="30000" dirty="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r>
                        <a:rPr lang="uk-UA" sz="1800" b="1" baseline="-25000" dirty="0">
                          <a:effectLst/>
                          <a:latin typeface="Bookman Old Style" panose="02050604050505020204" pitchFamily="18" charset="0"/>
                        </a:rPr>
                        <a:t>пост</a:t>
                      </a: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,p</a:t>
                      </a:r>
                      <a:r>
                        <a:rPr lang="uk-UA" sz="1800" b="1" baseline="30000" dirty="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endParaRPr lang="uk-UA" sz="18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q</a:t>
                      </a:r>
                      <a:r>
                        <a:rPr lang="uk-UA" sz="1800" b="1" baseline="300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, z</a:t>
                      </a:r>
                      <a:r>
                        <a:rPr lang="uk-UA" sz="1800" b="1" baseline="300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r>
                        <a:rPr lang="uk-UA" sz="1800" b="1" baseline="-25000" dirty="0">
                          <a:effectLst/>
                          <a:latin typeface="Bookman Old Style" panose="02050604050505020204" pitchFamily="18" charset="0"/>
                        </a:rPr>
                        <a:t>зм</a:t>
                      </a: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z</a:t>
                      </a:r>
                      <a:r>
                        <a:rPr lang="uk-UA" sz="1800" b="1" baseline="300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r>
                        <a:rPr lang="uk-UA" sz="1800" b="1" baseline="-25000" dirty="0">
                          <a:effectLst/>
                          <a:latin typeface="Bookman Old Style" panose="02050604050505020204" pitchFamily="18" charset="0"/>
                        </a:rPr>
                        <a:t>пост</a:t>
                      </a: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, p</a:t>
                      </a:r>
                      <a:r>
                        <a:rPr lang="uk-UA" sz="1800" b="1" baseline="30000" dirty="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endParaRPr lang="uk-UA" sz="18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76256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1. Витрати змінні (q*z</a:t>
                      </a:r>
                      <a:r>
                        <a:rPr lang="uk-UA" sz="1800" baseline="3000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r>
                        <a:rPr lang="uk-UA" sz="1800" baseline="-25000">
                          <a:effectLst/>
                          <a:latin typeface="Bookman Old Style" panose="02050604050505020204" pitchFamily="18" charset="0"/>
                        </a:rPr>
                        <a:t>зм</a:t>
                      </a: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)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9567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9854,01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12579,48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12579,48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12579,48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018928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2. Витрати постійні (z</a:t>
                      </a:r>
                      <a:r>
                        <a:rPr lang="uk-UA" sz="1800" baseline="3000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r>
                        <a:rPr lang="uk-UA" sz="1800" baseline="-25000">
                          <a:effectLst/>
                          <a:latin typeface="Bookman Old Style" panose="02050604050505020204" pitchFamily="18" charset="0"/>
                        </a:rPr>
                        <a:t>пост</a:t>
                      </a: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)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4428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4428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4428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4930,76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4930,76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10963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3. Витрати разом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13995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14282,01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17007,48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17510,24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17510,24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9746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730955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1714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err="1">
                <a:latin typeface="Bookman Old Style" panose="02050604050505020204" pitchFamily="18" charset="0"/>
              </a:rPr>
              <a:t>Періодизація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розвитку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обліку</a:t>
            </a:r>
            <a:r>
              <a:rPr lang="ru-RU" sz="3200" dirty="0">
                <a:latin typeface="Bookman Old Style" panose="02050604050505020204" pitchFamily="18" charset="0"/>
              </a:rPr>
              <a:t>, </a:t>
            </a:r>
            <a:r>
              <a:rPr lang="ru-RU" sz="3200" dirty="0" err="1">
                <a:latin typeface="Bookman Old Style" panose="02050604050505020204" pitchFamily="18" charset="0"/>
              </a:rPr>
              <a:t>запропонована</a:t>
            </a:r>
            <a:r>
              <a:rPr lang="ru-RU" sz="3200" dirty="0">
                <a:latin typeface="Bookman Old Style" panose="02050604050505020204" pitchFamily="18" charset="0"/>
              </a:rPr>
              <a:t> М. С. Пушкарем </a:t>
            </a:r>
            <a:endParaRPr lang="uk-UA" sz="32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315234"/>
              </p:ext>
            </p:extLst>
          </p:nvPr>
        </p:nvGraphicFramePr>
        <p:xfrm>
          <a:off x="-4564" y="1196752"/>
          <a:ext cx="9144000" cy="5486400"/>
        </p:xfrm>
        <a:graphic>
          <a:graphicData uri="http://schemas.openxmlformats.org/drawingml/2006/table">
            <a:tbl>
              <a:tblPr firstRow="1" firstCol="1" lastCol="1" bandRow="1" bandCol="1">
                <a:tableStyleId>{BDBED569-4797-4DF1-A0F4-6AAB3CD982D8}</a:tableStyleId>
              </a:tblPr>
              <a:tblGrid>
                <a:gridCol w="1264196">
                  <a:extLst>
                    <a:ext uri="{9D8B030D-6E8A-4147-A177-3AD203B41FA5}">
                      <a16:colId xmlns:a16="http://schemas.microsoft.com/office/drawing/2014/main" val="2348056363"/>
                    </a:ext>
                  </a:extLst>
                </a:gridCol>
                <a:gridCol w="7879804">
                  <a:extLst>
                    <a:ext uri="{9D8B030D-6E8A-4147-A177-3AD203B41FA5}">
                      <a16:colId xmlns:a16="http://schemas.microsoft.com/office/drawing/2014/main" val="2265582913"/>
                    </a:ext>
                  </a:extLst>
                </a:gridCol>
              </a:tblGrid>
              <a:tr h="2291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Період 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Характеристика 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/>
                </a:tc>
                <a:extLst>
                  <a:ext uri="{0D108BD9-81ED-4DB2-BD59-A6C34878D82A}">
                    <a16:rowId xmlns:a16="http://schemas.microsoft.com/office/drawing/2014/main" val="1546179843"/>
                  </a:ext>
                </a:extLst>
              </a:tr>
              <a:tr h="16038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1917-1932 рр.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Облік перехідного періоду від капіталізму до соціалізму (характеризується поступовим відходом від форм і методів обліку попереднього періоду (капіталізму) та формуванням основ обліку соціалістичного типу. Цей період закінчується утворенням спеціального бюрократичного органу держави – Центрального управління народногосподарського обліку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/>
                </a:tc>
                <a:extLst>
                  <a:ext uri="{0D108BD9-81ED-4DB2-BD59-A6C34878D82A}">
                    <a16:rowId xmlns:a16="http://schemas.microsoft.com/office/drawing/2014/main" val="4183037296"/>
                  </a:ext>
                </a:extLst>
              </a:tr>
              <a:tr h="16038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1932-1945 рр.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Розвиток методології та організації обліку, спрямованого на контроль за виконанням планів, збереження соціалістичної власності, здійснення режиму економії, створенням нових форм обліку, прийомів та методів обліку витрат і калькулювання собівартості продукції, становлення галузевого обліку та внутрішньогосподарського контролю 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/>
                </a:tc>
                <a:extLst>
                  <a:ext uri="{0D108BD9-81ED-4DB2-BD59-A6C34878D82A}">
                    <a16:rowId xmlns:a16="http://schemas.microsoft.com/office/drawing/2014/main" val="1472783942"/>
                  </a:ext>
                </a:extLst>
              </a:tr>
              <a:tr h="16038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1945-1965 рр.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Удосконалення єдиної системи бухгалтерського обліку в масштабі країни: оновлення нормативних актів з окремих об’єктів обліку, які відповідають новим умовам господарювання, впровадження нових планів рахунків, форм обліку, регламентація змісту первинної документації, впровадження нормативного методу обліку та калькулювання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/>
                </a:tc>
                <a:extLst>
                  <a:ext uri="{0D108BD9-81ED-4DB2-BD59-A6C34878D82A}">
                    <a16:rowId xmlns:a16="http://schemas.microsoft.com/office/drawing/2014/main" val="4153552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607987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1714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err="1">
                <a:latin typeface="Bookman Old Style" panose="02050604050505020204" pitchFamily="18" charset="0"/>
              </a:rPr>
              <a:t>Періодизація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розвитку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обліку</a:t>
            </a:r>
            <a:r>
              <a:rPr lang="ru-RU" sz="3200" dirty="0">
                <a:latin typeface="Bookman Old Style" panose="02050604050505020204" pitchFamily="18" charset="0"/>
              </a:rPr>
              <a:t>, </a:t>
            </a:r>
            <a:r>
              <a:rPr lang="ru-RU" sz="3200" dirty="0" err="1">
                <a:latin typeface="Bookman Old Style" panose="02050604050505020204" pitchFamily="18" charset="0"/>
              </a:rPr>
              <a:t>запропонована</a:t>
            </a:r>
            <a:r>
              <a:rPr lang="ru-RU" sz="3200" dirty="0">
                <a:latin typeface="Bookman Old Style" panose="02050604050505020204" pitchFamily="18" charset="0"/>
              </a:rPr>
              <a:t> М. С. Пушкарем </a:t>
            </a:r>
            <a:endParaRPr lang="uk-UA" sz="32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9355538"/>
              </p:ext>
            </p:extLst>
          </p:nvPr>
        </p:nvGraphicFramePr>
        <p:xfrm>
          <a:off x="-6187" y="1988840"/>
          <a:ext cx="9143999" cy="3840480"/>
        </p:xfrm>
        <a:graphic>
          <a:graphicData uri="http://schemas.openxmlformats.org/drawingml/2006/table">
            <a:tbl>
              <a:tblPr firstRow="1" firstCol="1" lastCol="1" bandRow="1" bandCol="1">
                <a:tableStyleId>{BDBED569-4797-4DF1-A0F4-6AAB3CD982D8}</a:tableStyleId>
              </a:tblPr>
              <a:tblGrid>
                <a:gridCol w="1200809">
                  <a:extLst>
                    <a:ext uri="{9D8B030D-6E8A-4147-A177-3AD203B41FA5}">
                      <a16:colId xmlns:a16="http://schemas.microsoft.com/office/drawing/2014/main" val="2348056363"/>
                    </a:ext>
                  </a:extLst>
                </a:gridCol>
                <a:gridCol w="7943190">
                  <a:extLst>
                    <a:ext uri="{9D8B030D-6E8A-4147-A177-3AD203B41FA5}">
                      <a16:colId xmlns:a16="http://schemas.microsoft.com/office/drawing/2014/main" val="2265582913"/>
                    </a:ext>
                  </a:extLst>
                </a:gridCol>
              </a:tblGrid>
              <a:tr h="14778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Період 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Характеристика 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/>
                </a:tc>
                <a:extLst>
                  <a:ext uri="{0D108BD9-81ED-4DB2-BD59-A6C34878D82A}">
                    <a16:rowId xmlns:a16="http://schemas.microsoft.com/office/drawing/2014/main" val="1546179843"/>
                  </a:ext>
                </a:extLst>
              </a:tr>
              <a:tr h="11101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1965-1991 рр.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Проведення економічної реформи, направленої на розширення повноваження підприємств, зміна методики планування обсягу реалізації, посилення ролі госпрозрахунку та методика обліку госпрозрахункових показників, удосконалення плану рахунків, розроблення загальних і галузевих положень з планування, обліку і калькулювання собівартості продукції, створення автоматизованих систем управління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/>
                </a:tc>
                <a:extLst>
                  <a:ext uri="{0D108BD9-81ED-4DB2-BD59-A6C34878D82A}">
                    <a16:rowId xmlns:a16="http://schemas.microsoft.com/office/drawing/2014/main" val="2055467730"/>
                  </a:ext>
                </a:extLst>
              </a:tr>
              <a:tr h="7893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1991 донині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Формування обліку перехідного періоду до ринкових відносин (характеризується еклектичністю, змішуванням старих форм та методів обліку з новими, які характерні для західних країн. Пошук шляхів розвитку національної системи бухгалтерського обліку України). 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/>
                </a:tc>
                <a:extLst>
                  <a:ext uri="{0D108BD9-81ED-4DB2-BD59-A6C34878D82A}">
                    <a16:rowId xmlns:a16="http://schemas.microsoft.com/office/drawing/2014/main" val="3450245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8250338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odern Accounting and the Role of Technology in Accounting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628800"/>
            <a:ext cx="7797316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4789202"/>
      </p:ext>
    </p:extLst>
  </p:cSld>
  <p:clrMapOvr>
    <a:masterClrMapping/>
  </p:clrMapOvr>
  <p:transition>
    <p:strips dir="l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Modern Accounting and the Role of Technology in Accounting | Order to Cash  Knowledge Cen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060848"/>
            <a:ext cx="8388424" cy="3229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6263461"/>
      </p:ext>
    </p:extLst>
  </p:cSld>
  <p:clrMapOvr>
    <a:masterClrMapping/>
  </p:clrMapOvr>
  <p:transition>
    <p:strips dir="l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ypes of Research Methodology| Uses, Types &amp; Benefi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556792"/>
            <a:ext cx="8064894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0600875"/>
      </p:ext>
    </p:extLst>
  </p:cSld>
  <p:clrMapOvr>
    <a:masterClrMapping/>
  </p:clrMapOvr>
  <p:transition>
    <p:strips dir="l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28600"/>
            <a:ext cx="8353425" cy="563563"/>
          </a:xfrm>
        </p:spPr>
        <p:txBody>
          <a:bodyPr/>
          <a:lstStyle/>
          <a:p>
            <a:pPr algn="ctr">
              <a:defRPr/>
            </a:pPr>
            <a:r>
              <a:rPr lang="uk-UA" sz="5000" i="0" dirty="0" smtClean="0">
                <a:solidFill>
                  <a:schemeClr val="accent4">
                    <a:lumMod val="50000"/>
                  </a:schemeClr>
                </a:solidFill>
                <a:latin typeface="Bookman Old Style" panose="02050604050505020204" pitchFamily="18" charset="0"/>
              </a:rPr>
              <a:t>ЗМІСТ</a:t>
            </a:r>
            <a:endParaRPr lang="uk-UA" sz="5000" i="0" dirty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23528" y="1268760"/>
            <a:ext cx="8640960" cy="4968552"/>
          </a:xfrm>
        </p:spPr>
        <p:txBody>
          <a:bodyPr/>
          <a:lstStyle/>
          <a:p>
            <a:pPr marL="0" indent="0">
              <a:buNone/>
            </a:pPr>
            <a:r>
              <a:rPr lang="uk-UA" sz="28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7.1</a:t>
            </a:r>
            <a:r>
              <a:rPr lang="uk-UA" sz="28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 </a:t>
            </a:r>
            <a:r>
              <a:rPr lang="uk-UA" sz="28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Поняття про методологію і методи наукових досліджень</a:t>
            </a:r>
          </a:p>
          <a:p>
            <a:pPr marL="0" indent="0">
              <a:buNone/>
            </a:pPr>
            <a:r>
              <a:rPr lang="uk-UA" sz="28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7.2. Характеристика методів наукового дослідження</a:t>
            </a:r>
          </a:p>
          <a:p>
            <a:pPr marL="0" indent="0">
              <a:buNone/>
            </a:pPr>
            <a:r>
              <a:rPr lang="uk-UA" sz="28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7.3. Вибір методів дослідження для вирішення проблем в сфері обліку і оподаткування</a:t>
            </a:r>
          </a:p>
          <a:p>
            <a:pPr marL="0" indent="0">
              <a:buNone/>
            </a:pPr>
            <a:r>
              <a:rPr lang="uk-UA" sz="28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7.4. Сучасна методологічна палітра бухгалтерських досліджень</a:t>
            </a:r>
          </a:p>
          <a:p>
            <a:pPr marL="0" indent="0">
              <a:buNone/>
            </a:pPr>
            <a:r>
              <a:rPr lang="uk-UA" sz="28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7.5. Актуальні напрями та об’єкти сучасних досліджень в бухгалтерській науці </a:t>
            </a:r>
            <a:br>
              <a:rPr lang="uk-UA" sz="28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</a:br>
            <a:r>
              <a:rPr lang="ru-RU" sz="4000" dirty="0"/>
              <a:t/>
            </a:r>
            <a:br>
              <a:rPr lang="ru-RU" sz="4000" dirty="0"/>
            </a:br>
            <a:endParaRPr lang="uk-UA" sz="3600" spc="-40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51520" y="1268760"/>
            <a:ext cx="878497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Цифрова трансформація </a:t>
            </a:r>
            <a:r>
              <a:rPr lang="uk-UA" sz="2000" b="1" dirty="0" smtClean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en-US" sz="2000" b="1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2000" b="1" dirty="0" smtClean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 віртуального середовища та автоматизовані </a:t>
            </a:r>
            <a:r>
              <a:rPr lang="uk-UA" sz="2000" b="1" dirty="0" smtClean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бізнес-процеси.</a:t>
            </a:r>
            <a:endParaRPr lang="uk-UA" sz="2000" dirty="0">
              <a:solidFill>
                <a:srgbClr val="0F111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 динамічним актуальним напрямом сучасної бухгалтерської науки є дослідження впливу цифровізації на облікову методологію, де об’єкти дослідження набувають принципово нової природи. Якщо традиційна бухгалтерія оперувала матеріальними активами та </a:t>
            </a:r>
            <a:r>
              <a:rPr lang="uk-UA" sz="2000" dirty="0" smtClean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документально </a:t>
            </a:r>
            <a:r>
              <a:rPr lang="uk-UA" sz="20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підтвердженими операціями, то сьогодні об’єктами дослідження стають цифрові активи (</a:t>
            </a:r>
            <a:r>
              <a:rPr lang="uk-UA" sz="2000" dirty="0" err="1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криптовалюти</a:t>
            </a:r>
            <a:r>
              <a:rPr lang="uk-UA" sz="20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dirty="0" err="1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токени</a:t>
            </a:r>
            <a:r>
              <a:rPr lang="uk-UA" sz="20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віртуальні активи), смарт-контракти, що автоматизують фіксацію господарських операцій без участі людини, а також дані як нематеріальний актив, вартість якого часто перевищує вартість матеріальних засобів підприємства. О</a:t>
            </a:r>
            <a:r>
              <a:rPr lang="uk-UA" sz="2000" dirty="0" smtClean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б’єктом </a:t>
            </a:r>
            <a:r>
              <a:rPr lang="uk-UA" sz="20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стають алгоритми штучного інтелекту, інтегровані в </a:t>
            </a:r>
            <a:r>
              <a:rPr lang="en-US" sz="20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ERP-</a:t>
            </a:r>
            <a:r>
              <a:rPr lang="uk-UA" sz="20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системи, які не лише автоматизують рутинні операції, але й самостійно класифікують господарські факти, ідентифікують аномалії та формують прогнозну аналітику, що вимагає переосмислення місця людини-бухгалтера в обліковому циклі.</a:t>
            </a:r>
            <a:endParaRPr lang="uk-UA" sz="2000" b="0" dirty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19794"/>
      </p:ext>
    </p:extLst>
  </p:cSld>
  <p:clrMapOvr>
    <a:masterClrMapping/>
  </p:clrMapOvr>
  <p:transition>
    <p:strips dir="l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79512" y="1484784"/>
            <a:ext cx="878497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 smtClean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000" b="1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Інтеграція сталого розвитку та </a:t>
            </a:r>
            <a:r>
              <a:rPr lang="en-US" sz="2000" b="1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ESG-</a:t>
            </a:r>
            <a:r>
              <a:rPr lang="uk-UA" sz="2000" b="1" dirty="0" smtClean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звітності.</a:t>
            </a:r>
          </a:p>
          <a:p>
            <a:pPr algn="just"/>
            <a:r>
              <a:rPr lang="uk-UA" sz="2000" dirty="0" smtClean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Другим </a:t>
            </a:r>
            <a:r>
              <a:rPr lang="uk-UA" sz="20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магістральним напрямом сучасних досліджень є трансформація облікової науки під впливом концепції сталого розвитку, що призводить до суттєвого розширення об’єктів обліку за межі традиційних фінансових категорій. </a:t>
            </a:r>
            <a:r>
              <a:rPr lang="uk-UA" sz="20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 об’єктами дослідження виступають нефінансові показники: вуглецевий слід підприємства, споживання природних ресурсів, соціальна відповідальність бізнесу, корпоративне управління та дотримання прав людини в ланцюгах постачання. Актуальним напрямом є розробка методології </a:t>
            </a:r>
            <a:r>
              <a:rPr lang="en-US" sz="20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ESG-</a:t>
            </a:r>
            <a:r>
              <a:rPr lang="uk-UA" sz="2000" dirty="0" smtClean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звітності</a:t>
            </a:r>
            <a:r>
              <a:rPr lang="uk-UA" sz="20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smtClean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sz="20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 уніфікація відповідно до </a:t>
            </a:r>
            <a:r>
              <a:rPr lang="en-US" sz="2000" dirty="0" smtClean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ISSB, </a:t>
            </a:r>
            <a:r>
              <a:rPr lang="uk-UA" sz="20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вимагає інтеграції різнорідних даних у єдину облікову систему</a:t>
            </a:r>
            <a:r>
              <a:rPr lang="uk-UA" sz="2000" dirty="0" smtClean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2000" dirty="0" smtClean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Особливої </a:t>
            </a:r>
            <a:r>
              <a:rPr lang="uk-UA" sz="20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уваги набувають дослідження, спрямовані на подолання розриву між фінансовим та нефінансовим обліком, створення механізмів подвійної </a:t>
            </a:r>
            <a:r>
              <a:rPr lang="uk-UA" sz="2000" dirty="0" smtClean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суттєвості</a:t>
            </a:r>
            <a:r>
              <a:rPr lang="en-US" sz="2000" dirty="0" smtClean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dirty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 об’єктом виступає не лише вплив кліматичних ризиків на фінансовий стан компанії, але й зворотний вплив діяльності компанії на довкілля та суспільство.</a:t>
            </a:r>
          </a:p>
        </p:txBody>
      </p:sp>
    </p:spTree>
    <p:extLst>
      <p:ext uri="{BB962C8B-B14F-4D97-AF65-F5344CB8AC3E}">
        <p14:creationId xmlns:p14="http://schemas.microsoft.com/office/powerpoint/2010/main" val="1004264886"/>
      </p:ext>
    </p:extLst>
  </p:cSld>
  <p:clrMapOvr>
    <a:masterClrMapping/>
  </p:clrMapOvr>
  <p:transition>
    <p:strips dir="l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51520" y="1340768"/>
            <a:ext cx="878497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 smtClean="0">
                <a:solidFill>
                  <a:srgbClr val="0F11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Поведінкова бухгалтерія та когнітивні аспекти облікових </a:t>
            </a:r>
            <a:r>
              <a:rPr lang="uk-UA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рішень.</a:t>
            </a:r>
            <a:endParaRPr lang="uk-UA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Третім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 напрямом, що долає технократичний підхід класичної бухгалтерської науки, є розвиток </a:t>
            </a:r>
            <a:r>
              <a:rPr lang="uk-UA" sz="20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поведінкової </a:t>
            </a:r>
            <a:r>
              <a:rPr lang="uk-UA" sz="20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бухгалтерії</a:t>
            </a:r>
            <a:r>
              <a:rPr lang="en-US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 об’єктом дослідження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0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людина як суб’єкт облікового процесу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з її когнітивними обмеженнями, упередженнями та мотиваційними установками. Актуальні дослідження зосереджуються на вивченні того, як </a:t>
            </a:r>
            <a:r>
              <a:rPr lang="uk-UA" sz="20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когнітивні </a:t>
            </a:r>
            <a:r>
              <a:rPr lang="uk-UA" sz="20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викривлення</a:t>
            </a:r>
            <a:r>
              <a:rPr lang="en-US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 на якість професійних суджень бухгалтера та аудитора, особливо в умовах невизначеності, пов’язаної із застосуванням оціночних значень та прогнозів. Окремим об’єктом дослідження стає </a:t>
            </a:r>
            <a:r>
              <a:rPr lang="uk-UA" sz="20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професійний скептицизм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як ключова компетенція, що формується під впливом інституційного середовища, корпоративної культури та етичних орієнтирів. Крім того, увага науковців спрямовується на </a:t>
            </a:r>
            <a:r>
              <a:rPr lang="uk-UA" sz="20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трансформацію професійної ідентичності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бухгалтера в умовах 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автоматизації. Досліджується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uk-UA" sz="20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цифровізація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змінює структуру професійних компетенцій, породжуючи нові об’єкти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«гібридні» ролі бухгалтера-аналітика, бухгалтера-дата-менеджера та консультанта з впровадження цифрових рішень, що вимагає перегляду традиційних моделей підготовки фахівців та безперервного професійного розвитку</a:t>
            </a:r>
            <a:r>
              <a:rPr lang="uk-UA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solidFill>
                <a:srgbClr val="0F111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100988"/>
      </p:ext>
    </p:extLst>
  </p:cSld>
  <p:clrMapOvr>
    <a:masterClrMapping/>
  </p:clrMapOvr>
  <p:transition>
    <p:strips dir="l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Дякую </a:t>
            </a: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за увагу! </a:t>
            </a:r>
            <a:endParaRPr lang="uk-UA" sz="8000" b="1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кутник 2"/>
          <p:cNvSpPr/>
          <p:nvPr/>
        </p:nvSpPr>
        <p:spPr>
          <a:xfrm>
            <a:off x="179512" y="0"/>
            <a:ext cx="89644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>
                <a:latin typeface="Bookman Old Style" panose="02050604050505020204" pitchFamily="18" charset="0"/>
              </a:rPr>
              <a:t>Дефініція “науковий факт”</a:t>
            </a:r>
          </a:p>
        </p:txBody>
      </p:sp>
      <p:graphicFrame>
        <p:nvGraphicFramePr>
          <p:cNvPr id="6" name="Таблиця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7381372"/>
              </p:ext>
            </p:extLst>
          </p:nvPr>
        </p:nvGraphicFramePr>
        <p:xfrm>
          <a:off x="121845" y="1196752"/>
          <a:ext cx="8900309" cy="5577840"/>
        </p:xfrm>
        <a:graphic>
          <a:graphicData uri="http://schemas.openxmlformats.org/drawingml/2006/table">
            <a:tbl>
              <a:tblPr firstRow="1" firstCol="1" lastCol="1" bandRow="1">
                <a:tableStyleId>{BC89EF96-8CEA-46FF-86C4-4CE0E7609802}</a:tableStyleId>
              </a:tblPr>
              <a:tblGrid>
                <a:gridCol w="2482297">
                  <a:extLst>
                    <a:ext uri="{9D8B030D-6E8A-4147-A177-3AD203B41FA5}">
                      <a16:colId xmlns:a16="http://schemas.microsoft.com/office/drawing/2014/main" val="3859474653"/>
                    </a:ext>
                  </a:extLst>
                </a:gridCol>
                <a:gridCol w="6418012">
                  <a:extLst>
                    <a:ext uri="{9D8B030D-6E8A-4147-A177-3AD203B41FA5}">
                      <a16:colId xmlns:a16="http://schemas.microsoft.com/office/drawing/2014/main" val="3334944171"/>
                    </a:ext>
                  </a:extLst>
                </a:gridCol>
              </a:tblGrid>
              <a:tr h="3494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Bookman Old Style" panose="02050604050505020204" pitchFamily="18" charset="0"/>
                        </a:rPr>
                        <a:t>Автор</a:t>
                      </a:r>
                      <a:endParaRPr lang="uk-UA" sz="2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Bookman Old Style" panose="02050604050505020204" pitchFamily="18" charset="0"/>
                        </a:rPr>
                        <a:t>Визначення</a:t>
                      </a:r>
                      <a:endParaRPr lang="uk-UA" sz="2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8165963"/>
                  </a:ext>
                </a:extLst>
              </a:tr>
              <a:tr h="78618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 err="1">
                          <a:effectLst/>
                          <a:latin typeface="Bookman Old Style" panose="02050604050505020204" pitchFamily="18" charset="0"/>
                        </a:rPr>
                        <a:t>Пуанкаре</a:t>
                      </a:r>
                      <a:endParaRPr lang="uk-UA" sz="1800" i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effectLst/>
                          <a:latin typeface="Bookman Old Style" panose="02050604050505020204" pitchFamily="18" charset="0"/>
                        </a:rPr>
                        <a:t>Науковий факт – це довільна конструкція вченого, відокремлена прірвою від безпосередньої реальності “недоведених” фактів</a:t>
                      </a:r>
                      <a:endParaRPr lang="uk-UA" sz="18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7221638"/>
                  </a:ext>
                </a:extLst>
              </a:tr>
              <a:tr h="26206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О.О</a:t>
                      </a:r>
                      <a:r>
                        <a:rPr lang="uk-UA" sz="1800" i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Андрєєв 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Науковий факт – це базис емпіричного узагальнення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3182748"/>
                  </a:ext>
                </a:extLst>
              </a:tr>
              <a:tr h="78618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С.Д</a:t>
                      </a:r>
                      <a:r>
                        <a:rPr lang="uk-UA" sz="1800" i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800" i="1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Цехмістрова</a:t>
                      </a:r>
                      <a:r>
                        <a:rPr lang="uk-UA" sz="1800" i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Науковий факт – це складова частина наукових знань, якщо вони виступають у систематизованому узагальненому вигляді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7474769"/>
                  </a:ext>
                </a:extLst>
              </a:tr>
              <a:tr h="131031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С.Д</a:t>
                      </a:r>
                      <a:r>
                        <a:rPr lang="uk-UA" sz="1800" i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800" i="1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Гусарєв</a:t>
                      </a:r>
                      <a:r>
                        <a:rPr lang="uk-UA" sz="1800" i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Науковий факт – це певна форма знання, більш-менш логічно опрацьована, тобто та сторона або частина дійсності, що перетворилася на об'єкт дослідження і уточнена суб'єктом пізнання за допомогою засобів виміру, опису тощо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7110512"/>
                  </a:ext>
                </a:extLst>
              </a:tr>
              <a:tr h="104824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В. </a:t>
                      </a:r>
                      <a:r>
                        <a:rPr lang="uk-UA" sz="1800" i="1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Ядов</a:t>
                      </a:r>
                      <a:r>
                        <a:rPr lang="uk-UA" sz="1800" i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Науковий факт – це не початок пізнання, а його висновок. Зазвичай такі факти вводяться у ту </a:t>
                      </a: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систему знання, з якої були здобуті початкові </a:t>
                      </a:r>
                      <a:r>
                        <a:rPr lang="uk-UA" sz="1800" b="0" u="none" strike="noStrike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гіпотези</a:t>
                      </a: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43841865"/>
                  </a:ext>
                </a:extLst>
              </a:tr>
              <a:tr h="78618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М.Ф</a:t>
                      </a:r>
                      <a:r>
                        <a:rPr lang="uk-UA" sz="1800" i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Юрій 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Наукові факти включені у сукупні наукові знання і відображені у книгах, рукописах, наукових доповідях чи зафіксовані іншим способом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2708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379450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кутник 2"/>
          <p:cNvSpPr/>
          <p:nvPr/>
        </p:nvSpPr>
        <p:spPr>
          <a:xfrm>
            <a:off x="-209362" y="0"/>
            <a:ext cx="9562724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400" dirty="0">
                <a:latin typeface="Bookman Old Style" panose="02050604050505020204" pitchFamily="18" charset="0"/>
              </a:rPr>
              <a:t>Дефініція “метод наукового </a:t>
            </a:r>
            <a:r>
              <a:rPr lang="uk-UA" sz="3400" dirty="0" smtClean="0">
                <a:latin typeface="Bookman Old Style" panose="02050604050505020204" pitchFamily="18" charset="0"/>
              </a:rPr>
              <a:t>дослідження”</a:t>
            </a:r>
            <a:endParaRPr lang="uk-UA" sz="34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6" name="Таблиця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76613"/>
              </p:ext>
            </p:extLst>
          </p:nvPr>
        </p:nvGraphicFramePr>
        <p:xfrm>
          <a:off x="175597" y="1556792"/>
          <a:ext cx="8792805" cy="4992624"/>
        </p:xfrm>
        <a:graphic>
          <a:graphicData uri="http://schemas.openxmlformats.org/drawingml/2006/table">
            <a:tbl>
              <a:tblPr firstRow="1" firstCol="1" lastCol="1" bandRow="1">
                <a:tableStyleId>{BC89EF96-8CEA-46FF-86C4-4CE0E7609802}</a:tableStyleId>
              </a:tblPr>
              <a:tblGrid>
                <a:gridCol w="2884235">
                  <a:extLst>
                    <a:ext uri="{9D8B030D-6E8A-4147-A177-3AD203B41FA5}">
                      <a16:colId xmlns:a16="http://schemas.microsoft.com/office/drawing/2014/main" val="3859474653"/>
                    </a:ext>
                  </a:extLst>
                </a:gridCol>
                <a:gridCol w="5908570">
                  <a:extLst>
                    <a:ext uri="{9D8B030D-6E8A-4147-A177-3AD203B41FA5}">
                      <a16:colId xmlns:a16="http://schemas.microsoft.com/office/drawing/2014/main" val="3334944171"/>
                    </a:ext>
                  </a:extLst>
                </a:gridCol>
              </a:tblGrid>
              <a:tr h="2246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Bookman Old Style" panose="02050604050505020204" pitchFamily="18" charset="0"/>
                        </a:rPr>
                        <a:t>Автор</a:t>
                      </a:r>
                      <a:endParaRPr lang="uk-UA" sz="2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Bookman Old Style" panose="02050604050505020204" pitchFamily="18" charset="0"/>
                        </a:rPr>
                        <a:t>Визначення</a:t>
                      </a:r>
                      <a:endParaRPr lang="uk-UA" sz="2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8165963"/>
                  </a:ext>
                </a:extLst>
              </a:tr>
              <a:tr h="7567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300" i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Н. М. </a:t>
                      </a:r>
                      <a:r>
                        <a:rPr lang="uk-UA" sz="2300" i="1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Малюга</a:t>
                      </a:r>
                      <a:r>
                        <a:rPr lang="uk-UA" sz="2300" i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3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 прийом або система способів пізнання певного суб’єкта чи явища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7221638"/>
                  </a:ext>
                </a:extLst>
              </a:tr>
              <a:tr h="10151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300" i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М. Т. Білуха </a:t>
                      </a:r>
                      <a:endParaRPr lang="uk-UA" sz="23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Спосіб дослідження явищ, який визначає планомірний підхід до вивчення їх наукового пізнання та встановлення істини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3182748"/>
                  </a:ext>
                </a:extLst>
              </a:tr>
              <a:tr h="15318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300" i="1" spc="-4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Г.С.</a:t>
                      </a:r>
                      <a:r>
                        <a:rPr lang="uk-UA" sz="2300" i="1" spc="-40" baseline="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300" i="1" spc="-40" dirty="0" err="1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Цехмістрова</a:t>
                      </a:r>
                      <a:r>
                        <a:rPr lang="uk-UA" sz="2300" i="1" spc="-4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300" spc="-4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Спосіб пізнання явищ дійсності в їх взаємозв’язку та розвитку, спосіб досягнення поставленої мети і завдань дослідження і відповідає на запитання: “Як пізнавати?”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7474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91722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1" y="-9939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err="1"/>
              <a:t>Основні</a:t>
            </a:r>
            <a:r>
              <a:rPr lang="ru-RU" sz="2800" dirty="0"/>
              <a:t> </a:t>
            </a:r>
            <a:r>
              <a:rPr lang="ru-RU" sz="2800" dirty="0" err="1"/>
              <a:t>методи</a:t>
            </a:r>
            <a:r>
              <a:rPr lang="ru-RU" sz="2800" dirty="0"/>
              <a:t> </a:t>
            </a:r>
            <a:r>
              <a:rPr lang="ru-RU" sz="2800" dirty="0" err="1"/>
              <a:t>наукових</a:t>
            </a:r>
            <a:r>
              <a:rPr lang="ru-RU" sz="2800" dirty="0"/>
              <a:t> </a:t>
            </a:r>
            <a:r>
              <a:rPr lang="ru-RU" sz="2800" dirty="0" err="1"/>
              <a:t>досліджень</a:t>
            </a:r>
            <a:r>
              <a:rPr lang="ru-RU" sz="2800" dirty="0"/>
              <a:t>,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використовуються</a:t>
            </a:r>
            <a:r>
              <a:rPr lang="ru-RU" sz="2800" dirty="0"/>
              <a:t> у </a:t>
            </a:r>
            <a:r>
              <a:rPr lang="ru-RU" sz="2800" dirty="0" err="1"/>
              <a:t>пізнанні</a:t>
            </a:r>
            <a:r>
              <a:rPr lang="ru-RU" sz="2800" dirty="0"/>
              <a:t> </a:t>
            </a:r>
            <a:endParaRPr lang="uk-UA" sz="2800" dirty="0"/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722027"/>
              </p:ext>
            </p:extLst>
          </p:nvPr>
        </p:nvGraphicFramePr>
        <p:xfrm>
          <a:off x="0" y="1079973"/>
          <a:ext cx="9143999" cy="576072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599606">
                  <a:extLst>
                    <a:ext uri="{9D8B030D-6E8A-4147-A177-3AD203B41FA5}">
                      <a16:colId xmlns:a16="http://schemas.microsoft.com/office/drawing/2014/main" val="665988138"/>
                    </a:ext>
                  </a:extLst>
                </a:gridCol>
                <a:gridCol w="2202587">
                  <a:extLst>
                    <a:ext uri="{9D8B030D-6E8A-4147-A177-3AD203B41FA5}">
                      <a16:colId xmlns:a16="http://schemas.microsoft.com/office/drawing/2014/main" val="1787041445"/>
                    </a:ext>
                  </a:extLst>
                </a:gridCol>
                <a:gridCol w="6341806">
                  <a:extLst>
                    <a:ext uri="{9D8B030D-6E8A-4147-A177-3AD203B41FA5}">
                      <a16:colId xmlns:a16="http://schemas.microsoft.com/office/drawing/2014/main" val="3073169344"/>
                    </a:ext>
                  </a:extLst>
                </a:gridCol>
              </a:tblGrid>
              <a:tr h="3840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№ з/п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Класифікаційна ознака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Групи методів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37996430"/>
                  </a:ext>
                </a:extLst>
              </a:tr>
              <a:tr h="9601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Рівні методологічного аналізу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Загальнонаукові;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сходження від абстрактного до конкретного; діалектичні;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методи суміжних галузей науки;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методи окремих галузей науки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0975047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Види дослідження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Емпіричні – спостереження, експеримент, </a:t>
                      </a:r>
                      <a:r>
                        <a:rPr lang="uk-UA" sz="1800" dirty="0" err="1">
                          <a:effectLst/>
                          <a:latin typeface="Bookman Old Style" panose="02050604050505020204" pitchFamily="18" charset="0"/>
                        </a:rPr>
                        <a:t>тестування;моделювання</a:t>
                      </a: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теоретичні – аналогія, аналіз і  синтез, індукція і дедукція, аксіоматика, узагальнення;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err="1">
                          <a:effectLst/>
                          <a:latin typeface="Bookman Old Style" panose="02050604050505020204" pitchFamily="18" charset="0"/>
                        </a:rPr>
                        <a:t>метатеоретичні</a:t>
                      </a: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 – методи системного і комплексного аналізу, термінологічний підхід, періодизація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0063374"/>
                  </a:ext>
                </a:extLst>
              </a:tr>
              <a:tr h="153617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3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Сфера застосування методів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Організаційні – порівняльний, </a:t>
                      </a:r>
                      <a:r>
                        <a:rPr lang="uk-UA" sz="1800" dirty="0" err="1">
                          <a:effectLst/>
                          <a:latin typeface="Bookman Old Style" panose="02050604050505020204" pitchFamily="18" charset="0"/>
                        </a:rPr>
                        <a:t>лонгітюдний</a:t>
                      </a: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, комплексний;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емпіричні – спостереження, діагностичні, експериментальні, </a:t>
                      </a:r>
                      <a:r>
                        <a:rPr lang="uk-UA" sz="1800" dirty="0" err="1">
                          <a:effectLst/>
                          <a:latin typeface="Bookman Old Style" panose="02050604050505020204" pitchFamily="18" charset="0"/>
                        </a:rPr>
                        <a:t>праксометричні</a:t>
                      </a: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методи обробки даних – кількісні – кореляційний аналіз, факторний аналіз, регресивний аналіз, дисперсійний аналіз, кластерний аналіз;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якісні – класифікація, диференціація, категоризація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14362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237564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1714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Bookman Old Style" panose="02050604050505020204" pitchFamily="18" charset="0"/>
              </a:rPr>
              <a:t>Види </a:t>
            </a:r>
            <a:r>
              <a:rPr lang="ru-RU" sz="3200" dirty="0" err="1">
                <a:latin typeface="Bookman Old Style" panose="02050604050505020204" pitchFamily="18" charset="0"/>
              </a:rPr>
              <a:t>спостережень</a:t>
            </a:r>
            <a:r>
              <a:rPr lang="ru-RU" sz="3200" dirty="0">
                <a:latin typeface="Bookman Old Style" panose="02050604050505020204" pitchFamily="18" charset="0"/>
              </a:rPr>
              <a:t> у </a:t>
            </a:r>
            <a:r>
              <a:rPr lang="ru-RU" sz="3200" dirty="0" err="1" smtClean="0">
                <a:latin typeface="Bookman Old Style" panose="02050604050505020204" pitchFamily="18" charset="0"/>
              </a:rPr>
              <a:t>наукових</a:t>
            </a:r>
            <a:r>
              <a:rPr lang="ru-RU" sz="3200" dirty="0" smtClean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дослідженнях</a:t>
            </a:r>
            <a:endParaRPr lang="uk-UA" sz="3200" dirty="0">
              <a:latin typeface="Bookman Old Style" panose="020506040505050202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 bwMode="auto">
          <a:xfrm>
            <a:off x="575556" y="1916832"/>
            <a:ext cx="7992888" cy="93610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Види спостережень у наукових дослідженнях</a:t>
            </a:r>
          </a:p>
        </p:txBody>
      </p:sp>
      <p:sp>
        <p:nvSpPr>
          <p:cNvPr id="4" name="Прямокутник 3"/>
          <p:cNvSpPr/>
          <p:nvPr/>
        </p:nvSpPr>
        <p:spPr bwMode="auto">
          <a:xfrm>
            <a:off x="567028" y="3778583"/>
            <a:ext cx="2448272" cy="1368152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Первинне</a:t>
            </a:r>
          </a:p>
        </p:txBody>
      </p:sp>
      <p:sp>
        <p:nvSpPr>
          <p:cNvPr id="5" name="Прямокутник 4"/>
          <p:cNvSpPr/>
          <p:nvPr/>
        </p:nvSpPr>
        <p:spPr bwMode="auto">
          <a:xfrm>
            <a:off x="6128700" y="3778583"/>
            <a:ext cx="2448272" cy="1368152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Третинне</a:t>
            </a:r>
          </a:p>
        </p:txBody>
      </p:sp>
      <p:sp>
        <p:nvSpPr>
          <p:cNvPr id="6" name="Прямокутник 5"/>
          <p:cNvSpPr/>
          <p:nvPr/>
        </p:nvSpPr>
        <p:spPr bwMode="auto">
          <a:xfrm>
            <a:off x="3347864" y="3778583"/>
            <a:ext cx="2448272" cy="1368152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Вторинне</a:t>
            </a:r>
          </a:p>
        </p:txBody>
      </p:sp>
      <p:cxnSp>
        <p:nvCxnSpPr>
          <p:cNvPr id="8" name="Пряма зі стрілкою 7"/>
          <p:cNvCxnSpPr>
            <a:stCxn id="3" idx="2"/>
            <a:endCxn id="4" idx="0"/>
          </p:cNvCxnSpPr>
          <p:nvPr/>
        </p:nvCxnSpPr>
        <p:spPr bwMode="auto">
          <a:xfrm flipH="1">
            <a:off x="1791164" y="2852936"/>
            <a:ext cx="2780836" cy="925647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 зі стрілкою 9"/>
          <p:cNvCxnSpPr>
            <a:stCxn id="3" idx="2"/>
            <a:endCxn id="6" idx="0"/>
          </p:cNvCxnSpPr>
          <p:nvPr/>
        </p:nvCxnSpPr>
        <p:spPr bwMode="auto">
          <a:xfrm>
            <a:off x="4572000" y="2852936"/>
            <a:ext cx="0" cy="925647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 зі стрілкою 14"/>
          <p:cNvCxnSpPr>
            <a:stCxn id="3" idx="2"/>
            <a:endCxn id="5" idx="0"/>
          </p:cNvCxnSpPr>
          <p:nvPr/>
        </p:nvCxnSpPr>
        <p:spPr bwMode="auto">
          <a:xfrm>
            <a:off x="4572000" y="2852936"/>
            <a:ext cx="2780836" cy="925647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7239897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Сполучна лінія уступом 9"/>
          <p:cNvCxnSpPr>
            <a:stCxn id="3" idx="1"/>
            <a:endCxn id="5" idx="1"/>
          </p:cNvCxnSpPr>
          <p:nvPr/>
        </p:nvCxnSpPr>
        <p:spPr bwMode="auto">
          <a:xfrm rot="10800000" flipH="1" flipV="1">
            <a:off x="89756" y="1976001"/>
            <a:ext cx="926682" cy="2080064"/>
          </a:xfrm>
          <a:prstGeom prst="bentConnector3">
            <a:avLst>
              <a:gd name="adj1" fmla="val 44464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Округлений прямокутник 3"/>
          <p:cNvSpPr/>
          <p:nvPr/>
        </p:nvSpPr>
        <p:spPr bwMode="auto">
          <a:xfrm>
            <a:off x="999515" y="2832443"/>
            <a:ext cx="7992380" cy="622767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528D"/>
                </a:solidFill>
                <a:effectLst/>
                <a:uLnTx/>
                <a:uFillTx/>
                <a:latin typeface="Bookman Old Style" panose="02050604050505020204" pitchFamily="18" charset="0"/>
                <a:cs typeface="Times New Roman" panose="02020603050405020304" pitchFamily="18" charset="0"/>
              </a:rPr>
              <a:t>Отримання </a:t>
            </a:r>
            <a:r>
              <a:rPr kumimoji="0" lang="uk-UA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1D528D"/>
                </a:solidFill>
                <a:effectLst/>
                <a:uLnTx/>
                <a:uFillTx/>
                <a:latin typeface="Bookman Old Style" panose="02050604050505020204" pitchFamily="18" charset="0"/>
                <a:cs typeface="Times New Roman" panose="02020603050405020304" pitchFamily="18" charset="0"/>
              </a:rPr>
              <a:t>інформаці</a:t>
            </a: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rgbClr val="1D528D"/>
              </a:solidFill>
              <a:effectLst/>
              <a:uLnTx/>
              <a:uFillTx/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1016438" y="3792666"/>
            <a:ext cx="7992380" cy="526798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528D"/>
                </a:solidFill>
                <a:effectLst/>
                <a:uLnTx/>
                <a:uFillTx/>
                <a:latin typeface="Bookman Old Style" panose="02050604050505020204" pitchFamily="18" charset="0"/>
                <a:cs typeface="Times New Roman" panose="02020603050405020304" pitchFamily="18" charset="0"/>
              </a:rPr>
              <a:t>Сприйняття інформації</a:t>
            </a: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rgbClr val="1D528D"/>
              </a:solidFill>
              <a:effectLst/>
              <a:uLnTx/>
              <a:uFillTx/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1021210" y="4662107"/>
            <a:ext cx="7992380" cy="601016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528D"/>
                </a:solidFill>
                <a:effectLst/>
                <a:uLnTx/>
                <a:uFillTx/>
                <a:latin typeface="Bookman Old Style" panose="02050604050505020204" pitchFamily="18" charset="0"/>
                <a:cs typeface="Times New Roman" panose="02020603050405020304" pitchFamily="18" charset="0"/>
              </a:rPr>
              <a:t>Вимірювання</a:t>
            </a: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rgbClr val="1D528D"/>
              </a:solidFill>
              <a:effectLst/>
              <a:uLnTx/>
              <a:uFillTx/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1021210" y="5595391"/>
            <a:ext cx="7992380" cy="610878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528D"/>
                </a:solidFill>
                <a:effectLst/>
                <a:uLnTx/>
                <a:uFillTx/>
                <a:latin typeface="Bookman Old Style" panose="02050604050505020204" pitchFamily="18" charset="0"/>
                <a:cs typeface="Times New Roman" panose="02020603050405020304" pitchFamily="18" charset="0"/>
              </a:rPr>
              <a:t>Реєстрація</a:t>
            </a: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rgbClr val="1D528D"/>
              </a:solidFill>
              <a:effectLst/>
              <a:uLnTx/>
              <a:uFillTx/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Сполучна лінія уступом 15"/>
          <p:cNvCxnSpPr>
            <a:stCxn id="3" idx="1"/>
            <a:endCxn id="6" idx="1"/>
          </p:cNvCxnSpPr>
          <p:nvPr/>
        </p:nvCxnSpPr>
        <p:spPr bwMode="auto">
          <a:xfrm rot="10800000" flipH="1" flipV="1">
            <a:off x="89756" y="1976001"/>
            <a:ext cx="931454" cy="2986614"/>
          </a:xfrm>
          <a:prstGeom prst="bentConnector3">
            <a:avLst>
              <a:gd name="adj1" fmla="val 44659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Сполучна лінія уступом 17"/>
          <p:cNvCxnSpPr>
            <a:stCxn id="3" idx="1"/>
            <a:endCxn id="7" idx="1"/>
          </p:cNvCxnSpPr>
          <p:nvPr/>
        </p:nvCxnSpPr>
        <p:spPr bwMode="auto">
          <a:xfrm rot="10800000" flipH="1" flipV="1">
            <a:off x="89756" y="1976000"/>
            <a:ext cx="931454" cy="3924829"/>
          </a:xfrm>
          <a:prstGeom prst="bentConnector3">
            <a:avLst>
              <a:gd name="adj1" fmla="val 45847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Сполучна лінія уступом 20"/>
          <p:cNvCxnSpPr>
            <a:stCxn id="3" idx="1"/>
            <a:endCxn id="4" idx="1"/>
          </p:cNvCxnSpPr>
          <p:nvPr/>
        </p:nvCxnSpPr>
        <p:spPr bwMode="auto">
          <a:xfrm rot="10800000" flipH="1" flipV="1">
            <a:off x="89755" y="1976001"/>
            <a:ext cx="909759" cy="1167826"/>
          </a:xfrm>
          <a:prstGeom prst="bentConnector3">
            <a:avLst>
              <a:gd name="adj1" fmla="val 45724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Округлений прямокутник 2"/>
          <p:cNvSpPr/>
          <p:nvPr/>
        </p:nvSpPr>
        <p:spPr bwMode="auto">
          <a:xfrm>
            <a:off x="89756" y="1628311"/>
            <a:ext cx="8964488" cy="695379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D528D"/>
                </a:solidFill>
                <a:effectLst/>
                <a:uLnTx/>
                <a:uFillTx/>
                <a:latin typeface="Bookman Old Style" panose="02050604050505020204" pitchFamily="18" charset="0"/>
                <a:cs typeface="Times New Roman" panose="02020603050405020304" pitchFamily="18" charset="0"/>
              </a:rPr>
              <a:t>ЕТАПИ</a:t>
            </a:r>
          </a:p>
        </p:txBody>
      </p:sp>
      <p:sp>
        <p:nvSpPr>
          <p:cNvPr id="17" name="Прямокутник 16"/>
          <p:cNvSpPr/>
          <p:nvPr/>
        </p:nvSpPr>
        <p:spPr>
          <a:xfrm>
            <a:off x="0" y="-9939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err="1">
                <a:latin typeface="Bookman Old Style" panose="02050604050505020204" pitchFamily="18" charset="0"/>
              </a:rPr>
              <a:t>Етапи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процесу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первинного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спостереження</a:t>
            </a:r>
            <a:r>
              <a:rPr lang="ru-RU" sz="2800" dirty="0">
                <a:latin typeface="Bookman Old Style" panose="02050604050505020204" pitchFamily="18" charset="0"/>
              </a:rPr>
              <a:t> у </a:t>
            </a:r>
            <a:r>
              <a:rPr lang="ru-RU" sz="2800" dirty="0" err="1">
                <a:latin typeface="Bookman Old Style" panose="02050604050505020204" pitchFamily="18" charset="0"/>
              </a:rPr>
              <a:t>бухгалтерських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 smtClean="0">
                <a:latin typeface="Bookman Old Style" panose="02050604050505020204" pitchFamily="18" charset="0"/>
              </a:rPr>
              <a:t>наукових</a:t>
            </a:r>
            <a:r>
              <a:rPr lang="ru-RU" sz="2800" dirty="0" smtClean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дослідженнях</a:t>
            </a:r>
            <a:endParaRPr lang="ru-RU" sz="2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12840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28267" y="-9939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Bookman Old Style" panose="02050604050505020204" pitchFamily="18" charset="0"/>
              </a:rPr>
              <a:t>Журнал </a:t>
            </a:r>
            <a:r>
              <a:rPr lang="ru-RU" sz="2800" dirty="0" err="1">
                <a:latin typeface="Bookman Old Style" panose="02050604050505020204" pitchFamily="18" charset="0"/>
              </a:rPr>
              <a:t>реєстрації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прибуткових</a:t>
            </a:r>
            <a:r>
              <a:rPr lang="ru-RU" sz="2800" dirty="0">
                <a:latin typeface="Bookman Old Style" panose="02050604050505020204" pitchFamily="18" charset="0"/>
              </a:rPr>
              <a:t> і </a:t>
            </a:r>
            <a:r>
              <a:rPr lang="ru-RU" sz="2800" dirty="0" err="1">
                <a:latin typeface="Bookman Old Style" panose="02050604050505020204" pitchFamily="18" charset="0"/>
              </a:rPr>
              <a:t>видаткових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касових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ордерів</a:t>
            </a:r>
            <a:endParaRPr lang="uk-UA" sz="2800" dirty="0">
              <a:latin typeface="Bookman Old Style" panose="020506040505050202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484784"/>
            <a:ext cx="8568952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358859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1714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err="1">
                <a:latin typeface="Bookman Old Style" panose="02050604050505020204" pitchFamily="18" charset="0"/>
              </a:rPr>
              <a:t>Відображення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операцій</a:t>
            </a:r>
            <a:r>
              <a:rPr lang="ru-RU" sz="3200" dirty="0">
                <a:latin typeface="Bookman Old Style" panose="02050604050505020204" pitchFamily="18" charset="0"/>
              </a:rPr>
              <a:t> з </a:t>
            </a:r>
            <a:r>
              <a:rPr lang="ru-RU" sz="3200" dirty="0" err="1">
                <a:latin typeface="Bookman Old Style" panose="02050604050505020204" pitchFamily="18" charset="0"/>
              </a:rPr>
              <a:t>обліку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витрат</a:t>
            </a:r>
            <a:r>
              <a:rPr lang="ru-RU" sz="3200" dirty="0">
                <a:latin typeface="Bookman Old Style" panose="02050604050505020204" pitchFamily="18" charset="0"/>
              </a:rPr>
              <a:t> у </a:t>
            </a:r>
            <a:r>
              <a:rPr lang="ru-RU" sz="3200" dirty="0" err="1">
                <a:latin typeface="Bookman Old Style" panose="02050604050505020204" pitchFamily="18" charset="0"/>
              </a:rPr>
              <a:t>лісовому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господарстві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endParaRPr lang="uk-UA" sz="32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318864"/>
              </p:ext>
            </p:extLst>
          </p:nvPr>
        </p:nvGraphicFramePr>
        <p:xfrm>
          <a:off x="0" y="1700808"/>
          <a:ext cx="9143997" cy="4400182"/>
        </p:xfrm>
        <a:graphic>
          <a:graphicData uri="http://schemas.openxmlformats.org/drawingml/2006/table">
            <a:tbl>
              <a:tblPr firstRow="1" firstCol="1" lastCol="1" bandCol="1">
                <a:tableStyleId>{BC89EF96-8CEA-46FF-86C4-4CE0E7609802}</a:tableStyleId>
              </a:tblPr>
              <a:tblGrid>
                <a:gridCol w="733472">
                  <a:extLst>
                    <a:ext uri="{9D8B030D-6E8A-4147-A177-3AD203B41FA5}">
                      <a16:colId xmlns:a16="http://schemas.microsoft.com/office/drawing/2014/main" val="3955351253"/>
                    </a:ext>
                  </a:extLst>
                </a:gridCol>
                <a:gridCol w="5328592">
                  <a:extLst>
                    <a:ext uri="{9D8B030D-6E8A-4147-A177-3AD203B41FA5}">
                      <a16:colId xmlns:a16="http://schemas.microsoft.com/office/drawing/2014/main" val="187061206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528847916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870340173"/>
                    </a:ext>
                  </a:extLst>
                </a:gridCol>
                <a:gridCol w="1857797">
                  <a:extLst>
                    <a:ext uri="{9D8B030D-6E8A-4147-A177-3AD203B41FA5}">
                      <a16:colId xmlns:a16="http://schemas.microsoft.com/office/drawing/2014/main" val="1420688070"/>
                    </a:ext>
                  </a:extLst>
                </a:gridCol>
              </a:tblGrid>
              <a:tr h="5580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№ з/п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Зміст операції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 dirty="0" err="1" smtClean="0">
                          <a:effectLst/>
                          <a:latin typeface="Bookman Old Style" panose="02050604050505020204" pitchFamily="18" charset="0"/>
                        </a:rPr>
                        <a:t>Д</a:t>
                      </a:r>
                      <a:r>
                        <a:rPr lang="uk-UA" sz="2200" baseline="30000" dirty="0" err="1" smtClean="0">
                          <a:effectLst/>
                          <a:latin typeface="Bookman Old Style" panose="02050604050505020204" pitchFamily="18" charset="0"/>
                        </a:rPr>
                        <a:t>т</a:t>
                      </a:r>
                      <a:endParaRPr lang="uk-UA" sz="2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К</a:t>
                      </a:r>
                      <a:r>
                        <a:rPr lang="uk-UA" sz="2200" baseline="30000">
                          <a:effectLst/>
                          <a:latin typeface="Bookman Old Style" panose="02050604050505020204" pitchFamily="18" charset="0"/>
                        </a:rPr>
                        <a:t>т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Σ, грн.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400279"/>
                  </a:ext>
                </a:extLst>
              </a:tr>
              <a:tr h="1141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1 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 dirty="0">
                          <a:effectLst/>
                          <a:latin typeface="Bookman Old Style" panose="02050604050505020204" pitchFamily="18" charset="0"/>
                        </a:rPr>
                        <a:t>Списання частини загальновиробничих витрат, які належать до витрат виробництва</a:t>
                      </a:r>
                      <a:endParaRPr lang="uk-UA" sz="2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23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91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31966,40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6663709"/>
                  </a:ext>
                </a:extLst>
              </a:tr>
              <a:tr h="8505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 dirty="0">
                          <a:effectLst/>
                          <a:latin typeface="Bookman Old Style" panose="02050604050505020204" pitchFamily="18" charset="0"/>
                        </a:rPr>
                        <a:t>Списання виробничої собівартості реалізованих робіт, послуг</a:t>
                      </a:r>
                      <a:endParaRPr lang="uk-UA" sz="2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90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23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869467,49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95070867"/>
                  </a:ext>
                </a:extLst>
              </a:tr>
              <a:tr h="8505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3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 dirty="0">
                          <a:effectLst/>
                          <a:latin typeface="Bookman Old Style" panose="02050604050505020204" pitchFamily="18" charset="0"/>
                        </a:rPr>
                        <a:t>Списання виробничої собівартості реалізованої готової продукції</a:t>
                      </a:r>
                      <a:endParaRPr lang="uk-UA" sz="2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90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26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135979,29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904334"/>
                  </a:ext>
                </a:extLst>
              </a:tr>
              <a:tr h="5601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4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 dirty="0">
                          <a:effectLst/>
                          <a:latin typeface="Bookman Old Style" panose="02050604050505020204" pitchFamily="18" charset="0"/>
                        </a:rPr>
                        <a:t>Списання загальновиробничих витрат на собівартість реалізації</a:t>
                      </a:r>
                      <a:endParaRPr lang="uk-UA" sz="2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90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91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 dirty="0">
                          <a:effectLst/>
                          <a:latin typeface="Bookman Old Style" panose="02050604050505020204" pitchFamily="18" charset="0"/>
                        </a:rPr>
                        <a:t>29468,82</a:t>
                      </a:r>
                      <a:endParaRPr lang="uk-UA" sz="2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5350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415085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00l">
  <a:themeElements>
    <a:clrScheme name="cdb2004100l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F85F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C2FA"/>
      </a:accent5>
      <a:accent6>
        <a:srgbClr val="E78A00"/>
      </a:accent6>
      <a:hlink>
        <a:srgbClr val="5AD9F2"/>
      </a:hlink>
      <a:folHlink>
        <a:srgbClr val="969696"/>
      </a:folHlink>
    </a:clrScheme>
    <a:fontScheme name="cdb2004100l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db2004100l 1">
        <a:dk1>
          <a:srgbClr val="29698D"/>
        </a:dk1>
        <a:lt1>
          <a:srgbClr val="FFFFFF"/>
        </a:lt1>
        <a:dk2>
          <a:srgbClr val="000000"/>
        </a:dk2>
        <a:lt2>
          <a:srgbClr val="D6E1E2"/>
        </a:lt2>
        <a:accent1>
          <a:srgbClr val="0099CC"/>
        </a:accent1>
        <a:accent2>
          <a:srgbClr val="FF9933"/>
        </a:accent2>
        <a:accent3>
          <a:srgbClr val="FFFFFF"/>
        </a:accent3>
        <a:accent4>
          <a:srgbClr val="215978"/>
        </a:accent4>
        <a:accent5>
          <a:srgbClr val="AACAE2"/>
        </a:accent5>
        <a:accent6>
          <a:srgbClr val="E78A2D"/>
        </a:accent6>
        <a:hlink>
          <a:srgbClr val="33CCCC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2">
        <a:dk1>
          <a:srgbClr val="592C0D"/>
        </a:dk1>
        <a:lt1>
          <a:srgbClr val="FFFFFF"/>
        </a:lt1>
        <a:dk2>
          <a:srgbClr val="000000"/>
        </a:dk2>
        <a:lt2>
          <a:srgbClr val="C0C0C0"/>
        </a:lt2>
        <a:accent1>
          <a:srgbClr val="5B9569"/>
        </a:accent1>
        <a:accent2>
          <a:srgbClr val="5D8FC1"/>
        </a:accent2>
        <a:accent3>
          <a:srgbClr val="FFFFFF"/>
        </a:accent3>
        <a:accent4>
          <a:srgbClr val="4B2409"/>
        </a:accent4>
        <a:accent5>
          <a:srgbClr val="B5C8B9"/>
        </a:accent5>
        <a:accent6>
          <a:srgbClr val="5381AF"/>
        </a:accent6>
        <a:hlink>
          <a:srgbClr val="C5C059"/>
        </a:hlink>
        <a:folHlink>
          <a:srgbClr val="999C9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F85F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C2FA"/>
        </a:accent5>
        <a:accent6>
          <a:srgbClr val="E78A00"/>
        </a:accent6>
        <a:hlink>
          <a:srgbClr val="5AD9F2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12474</TotalTime>
  <Words>1214</Words>
  <Application>Microsoft Office PowerPoint</Application>
  <PresentationFormat>Екран (4:3)</PresentationFormat>
  <Paragraphs>229</Paragraphs>
  <Slides>23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23</vt:i4>
      </vt:variant>
    </vt:vector>
  </HeadingPairs>
  <TitlesOfParts>
    <vt:vector size="30" baseType="lpstr">
      <vt:lpstr>Arial</vt:lpstr>
      <vt:lpstr>Bookman Old Style</vt:lpstr>
      <vt:lpstr>Calibri</vt:lpstr>
      <vt:lpstr>Times New Roman</vt:lpstr>
      <vt:lpstr>Verdana</vt:lpstr>
      <vt:lpstr>Wingdings</vt:lpstr>
      <vt:lpstr>cdb2004100l</vt:lpstr>
      <vt:lpstr>Тема 7. Методологія наукових досліджень  </vt:lpstr>
      <vt:lpstr>ЗМІСТ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Інститути та їх функції в економіці. Базисні інститути національної економіки</dc:title>
  <dc:creator>Baggio</dc:creator>
  <cp:lastModifiedBy>Житомирська Політехніка</cp:lastModifiedBy>
  <cp:revision>1079</cp:revision>
  <dcterms:modified xsi:type="dcterms:W3CDTF">2026-03-28T12:44:36Z</dcterms:modified>
</cp:coreProperties>
</file>