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53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1967" TargetMode="External"/><Relationship Id="rId2" Type="http://schemas.openxmlformats.org/officeDocument/2006/relationships/hyperlink" Target="https://uk.wikipedia.org/wiki/%D0%9E%D0%9E%D0%9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k.wikipedia.org/wiki/%D0%A8%D0%B2%D0%B5%D0%B9%D1%86%D0%B0%D1%80%D1%96%D1%8F" TargetMode="External"/><Relationship Id="rId5" Type="http://schemas.openxmlformats.org/officeDocument/2006/relationships/hyperlink" Target="https://uk.wikipedia.org/wiki/%D0%96%D0%B5%D0%BD%D0%B5%D0%B2%D0%B0" TargetMode="External"/><Relationship Id="rId4" Type="http://schemas.openxmlformats.org/officeDocument/2006/relationships/hyperlink" Target="https://uk.wikipedia.org/wiki/%D0%86%D0%BD%D1%82%D0%B5%D0%BB%D0%B5%D0%BA%D1%82%D1%83%D0%B0%D0%BB%D1%8C%D0%BD%D0%B0_%D0%B2%D0%BB%D0%B0%D1%81%D0%BD%D1%96%D1%81%D1%82%D1%8C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E2829-D6A9-48C2-9E80-0D2D20BF9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213336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uk-UA" dirty="0"/>
              <a:t>Тема 5. МІЖНАРОДНИЙ НАУКОВО–ТЕХНІЧНИЙ ОБМІН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7284FAA-1254-488C-ABE5-DE491CD92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3815863"/>
            <a:ext cx="8915399" cy="2087800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uk-UA" dirty="0"/>
              <a:t>Технології як предмет міжнародного обміну </a:t>
            </a:r>
          </a:p>
          <a:p>
            <a:pPr marL="342900" indent="-342900">
              <a:buAutoNum type="arabicPeriod"/>
            </a:pPr>
            <a:r>
              <a:rPr lang="uk-UA" dirty="0"/>
              <a:t>Основні форми трансферту і правового захисту інновацій і технологій</a:t>
            </a:r>
          </a:p>
          <a:p>
            <a:pPr marL="342900" indent="-342900">
              <a:buAutoNum type="arabicPeriod"/>
            </a:pPr>
            <a:r>
              <a:rPr lang="uk-UA" dirty="0"/>
              <a:t>Особливості світового ринку технологій </a:t>
            </a:r>
          </a:p>
          <a:p>
            <a:pPr marL="342900" indent="-342900">
              <a:buAutoNum type="arabicPeriod"/>
            </a:pPr>
            <a:r>
              <a:rPr lang="uk-UA" dirty="0"/>
              <a:t>Міжнародні організації, що регулюють обмін технологіями</a:t>
            </a:r>
          </a:p>
        </p:txBody>
      </p:sp>
    </p:spTree>
    <p:extLst>
      <p:ext uri="{BB962C8B-B14F-4D97-AF65-F5344CB8AC3E}">
        <p14:creationId xmlns:p14="http://schemas.microsoft.com/office/powerpoint/2010/main" val="570529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433B31-7FFE-4681-AEB1-B7B7FE790562}"/>
              </a:ext>
            </a:extLst>
          </p:cNvPr>
          <p:cNvSpPr txBox="1"/>
          <p:nvPr/>
        </p:nvSpPr>
        <p:spPr>
          <a:xfrm>
            <a:off x="1972235" y="700595"/>
            <a:ext cx="940845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Суб'єкт, який продає ліцензію, позначається терміном </a:t>
            </a:r>
            <a:r>
              <a:rPr lang="uk-UA" sz="2000" b="1" dirty="0"/>
              <a:t>«ліцензіар», </a:t>
            </a:r>
            <a:r>
              <a:rPr lang="uk-UA" sz="2000" dirty="0"/>
              <a:t>що набуває її, – </a:t>
            </a:r>
            <a:r>
              <a:rPr lang="uk-UA" sz="2000" b="1" dirty="0"/>
              <a:t>«ліцензіат». </a:t>
            </a:r>
          </a:p>
          <a:p>
            <a:pPr algn="just"/>
            <a:r>
              <a:rPr lang="uk-UA" sz="2000" dirty="0"/>
              <a:t>Продаж ліцензії іноземним фірмам визнається виправданим, якщо це відкриває доступ до нових ринків, допомагає здолати митні бар'єри та імпортні заборони, веде до здобуття від ліцензіата «ноу–хау» аналогічного рівня. </a:t>
            </a:r>
          </a:p>
          <a:p>
            <a:pPr algn="just"/>
            <a:r>
              <a:rPr lang="uk-UA" sz="2000" dirty="0"/>
              <a:t>Тобто ліцензію вигідно продавати </a:t>
            </a:r>
            <a:r>
              <a:rPr lang="uk-UA" sz="2000" b="1" dirty="0"/>
              <a:t>іноземним фірмам у тому випадку</a:t>
            </a:r>
            <a:r>
              <a:rPr lang="uk-UA" sz="2000" dirty="0"/>
              <a:t>, якщо: </a:t>
            </a:r>
          </a:p>
          <a:p>
            <a:pPr algn="just"/>
            <a:r>
              <a:rPr lang="uk-UA" sz="2000" dirty="0"/>
              <a:t>– існує недостатній розвиток власного виробництва в умовах динамічного розвитку попиту на даний виріб; </a:t>
            </a:r>
          </a:p>
          <a:p>
            <a:pPr algn="just"/>
            <a:r>
              <a:rPr lang="uk-UA" sz="2000" dirty="0"/>
              <a:t>– проводиться протекціоністська політика уряду у країні, куди очікуються постачання (тому замість цього продаж); </a:t>
            </a:r>
          </a:p>
          <a:p>
            <a:pPr algn="just"/>
            <a:r>
              <a:rPr lang="uk-UA" sz="2000" dirty="0"/>
              <a:t>– продаж ліцензій виявляється вигідним, якщо подальший розвиток експорту здається ризикованим через небезпеку скорочення кон'юнктури і пов'язаних з цим збитків; </a:t>
            </a:r>
          </a:p>
          <a:p>
            <a:pPr algn="just"/>
            <a:r>
              <a:rPr lang="uk-UA" sz="2000" dirty="0"/>
              <a:t>– продаж ліцензій може бути способом виходу фірми – продавця на «ноу–хау» та інші досягнення фірми–покупця. </a:t>
            </a:r>
          </a:p>
        </p:txBody>
      </p:sp>
    </p:spTree>
    <p:extLst>
      <p:ext uri="{BB962C8B-B14F-4D97-AF65-F5344CB8AC3E}">
        <p14:creationId xmlns:p14="http://schemas.microsoft.com/office/powerpoint/2010/main" val="3124132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7CF85A-BDB2-4C10-B040-FE8AD61C1ADA}"/>
              </a:ext>
            </a:extLst>
          </p:cNvPr>
          <p:cNvSpPr txBox="1"/>
          <p:nvPr/>
        </p:nvSpPr>
        <p:spPr>
          <a:xfrm>
            <a:off x="2402541" y="1175635"/>
            <a:ext cx="817581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Дозвіл і сприяння власником технології особі або організації приводить до складання ліцензійних угод. </a:t>
            </a:r>
          </a:p>
          <a:p>
            <a:pPr algn="just"/>
            <a:r>
              <a:rPr lang="uk-UA" b="1" dirty="0"/>
              <a:t>Ліцензійна угода на світовому ринку </a:t>
            </a:r>
            <a:r>
              <a:rPr lang="uk-UA" dirty="0"/>
              <a:t>– міжнародна комерційна операція щодо надання власником патентів, непатентних знань і досвіду, технологій покупцеві права на їх використання в певних межах. </a:t>
            </a:r>
          </a:p>
          <a:p>
            <a:pPr algn="just"/>
            <a:r>
              <a:rPr lang="uk-UA" dirty="0"/>
              <a:t>Ліцензійні операції на світовому ринку можуть здійснюватися на основі ліцензійних договорів та угод як типового, так і нетипового характеру. </a:t>
            </a:r>
          </a:p>
          <a:p>
            <a:pPr algn="just"/>
            <a:r>
              <a:rPr lang="uk-UA" b="1" dirty="0"/>
              <a:t>Типові міжнародні ліцензійні угоди </a:t>
            </a:r>
            <a:r>
              <a:rPr lang="uk-UA" dirty="0"/>
              <a:t>розробляються організаціями глобального і регіонального характеру: комісіями ООН, Євросоюзу та іншими. </a:t>
            </a:r>
          </a:p>
          <a:p>
            <a:pPr algn="just"/>
            <a:r>
              <a:rPr lang="uk-UA" b="1" dirty="0"/>
              <a:t>Міжнародні ліцензійні угоди нетипового (відносно першого) характеру</a:t>
            </a:r>
            <a:r>
              <a:rPr lang="uk-UA" dirty="0"/>
              <a:t>, розробляються крупними фірмами, які, таким чином, диктують свої умови контрагентам. </a:t>
            </a:r>
          </a:p>
        </p:txBody>
      </p:sp>
    </p:spTree>
    <p:extLst>
      <p:ext uri="{BB962C8B-B14F-4D97-AF65-F5344CB8AC3E}">
        <p14:creationId xmlns:p14="http://schemas.microsoft.com/office/powerpoint/2010/main" val="592043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830B5E-122F-46D3-AF73-A426218B9058}"/>
              </a:ext>
            </a:extLst>
          </p:cNvPr>
          <p:cNvSpPr txBox="1"/>
          <p:nvPr/>
        </p:nvSpPr>
        <p:spPr>
          <a:xfrm>
            <a:off x="1918447" y="1037135"/>
            <a:ext cx="880816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До основних умов ліцензійних угод зазвичай відносять: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визначення сторін угоди;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визначення території, на яку поширюється дія угоди;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трактування термінів, що використовувались в ліцензійній угоді;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визначення погоджених форм і порядку виплати винагороди;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опис предмета ліцензійної угоди;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вказівка вигляду ліцензії, що передається разом з перерахуванням прав та обов’язків, що передаються ліцензіату;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визначення форм мінімальних і максимальних об'ємів, а також термінів використання винаходу;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виклад обов'язків ліцензіара;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/>
              <a:t>визначення обов'язків ліцензіара і ліцензіата з захисту прав патентовласника і розподіл виникаючих витрат. </a:t>
            </a:r>
          </a:p>
          <a:p>
            <a:pPr algn="just"/>
            <a:r>
              <a:rPr lang="uk-UA" dirty="0"/>
              <a:t>Окрім цього, угоди можуть включати й </a:t>
            </a:r>
            <a:r>
              <a:rPr lang="uk-UA" b="1" dirty="0"/>
              <a:t>інші умови: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/>
              <a:t>умови гарантій і платежів,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/>
              <a:t>перевірку виконання зобов'язань та ін. </a:t>
            </a:r>
          </a:p>
        </p:txBody>
      </p:sp>
    </p:spTree>
    <p:extLst>
      <p:ext uri="{BB962C8B-B14F-4D97-AF65-F5344CB8AC3E}">
        <p14:creationId xmlns:p14="http://schemas.microsoft.com/office/powerpoint/2010/main" val="2119533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BA20C1-009B-4A58-A995-DBD475FC1E38}"/>
              </a:ext>
            </a:extLst>
          </p:cNvPr>
          <p:cNvSpPr txBox="1"/>
          <p:nvPr/>
        </p:nvSpPr>
        <p:spPr>
          <a:xfrm>
            <a:off x="1828800" y="1729632"/>
            <a:ext cx="841785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Окрім умов, ліцензійні угоди в обов'язковому порядку встановлюють вигляд ліцензії, об'єм прав на використання технології, виробничу сферу і територіальні кордони використання предмету ліцензії, термін дії ліцензії. </a:t>
            </a:r>
          </a:p>
          <a:p>
            <a:pPr algn="just"/>
            <a:r>
              <a:rPr lang="uk-UA" dirty="0"/>
              <a:t>Термін дії ліцензійних угод різний і залежить від наступних чинників: </a:t>
            </a:r>
          </a:p>
          <a:p>
            <a:pPr algn="just"/>
            <a:r>
              <a:rPr lang="uk-UA" dirty="0"/>
              <a:t>– часу на освоєння ліцензії; </a:t>
            </a:r>
          </a:p>
          <a:p>
            <a:pPr algn="just"/>
            <a:r>
              <a:rPr lang="uk-UA" dirty="0"/>
              <a:t>– умов платежу; </a:t>
            </a:r>
          </a:p>
          <a:p>
            <a:pPr algn="just"/>
            <a:r>
              <a:rPr lang="uk-UA" dirty="0"/>
              <a:t>– наявність висновків про удосконалення об'єкта угоди в період його дії;</a:t>
            </a:r>
          </a:p>
          <a:p>
            <a:pPr algn="just"/>
            <a:r>
              <a:rPr lang="uk-UA" dirty="0"/>
              <a:t>– періоду дії патентів, їх надійності, міри новизни і вірогідності розкриття «ноу–хау»; </a:t>
            </a:r>
          </a:p>
          <a:p>
            <a:pPr algn="just"/>
            <a:r>
              <a:rPr lang="uk-UA" dirty="0"/>
              <a:t>– умов за іншими операціями на аналогічну продукцію. </a:t>
            </a:r>
          </a:p>
        </p:txBody>
      </p:sp>
    </p:spTree>
    <p:extLst>
      <p:ext uri="{BB962C8B-B14F-4D97-AF65-F5344CB8AC3E}">
        <p14:creationId xmlns:p14="http://schemas.microsoft.com/office/powerpoint/2010/main" val="3354950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AB1587-47D2-4CFD-A4D0-E96CAC8BBA95}"/>
              </a:ext>
            </a:extLst>
          </p:cNvPr>
          <p:cNvSpPr txBox="1"/>
          <p:nvPr/>
        </p:nvSpPr>
        <p:spPr>
          <a:xfrm>
            <a:off x="1676400" y="1314134"/>
            <a:ext cx="862404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важливої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технологій</a:t>
            </a:r>
            <a:r>
              <a:rPr lang="ru-RU" dirty="0"/>
              <a:t> – </a:t>
            </a:r>
            <a:r>
              <a:rPr lang="ru-RU" b="1" dirty="0"/>
              <a:t>«ноу–хау», </a:t>
            </a:r>
            <a:r>
              <a:rPr lang="ru-RU" dirty="0"/>
              <a:t>то передача «ноу–хау» – </a:t>
            </a:r>
            <a:r>
              <a:rPr lang="ru-RU" dirty="0" err="1"/>
              <a:t>прикладних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досвіду</a:t>
            </a:r>
            <a:r>
              <a:rPr lang="ru-RU" dirty="0"/>
              <a:t> і «</a:t>
            </a:r>
            <a:r>
              <a:rPr lang="ru-RU" dirty="0" err="1"/>
              <a:t>секретів</a:t>
            </a:r>
            <a:r>
              <a:rPr lang="ru-RU" dirty="0"/>
              <a:t>», </a:t>
            </a:r>
            <a:r>
              <a:rPr lang="ru-RU" dirty="0" err="1"/>
              <a:t>технологій</a:t>
            </a:r>
            <a:r>
              <a:rPr lang="ru-RU" dirty="0"/>
              <a:t>, не </a:t>
            </a:r>
            <a:r>
              <a:rPr lang="ru-RU" dirty="0" err="1"/>
              <a:t>патентуються</a:t>
            </a:r>
            <a:r>
              <a:rPr lang="ru-RU" dirty="0"/>
              <a:t>, але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практичну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b="1" dirty="0"/>
              <a:t>ноу–хау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і </a:t>
            </a:r>
            <a:r>
              <a:rPr lang="ru-RU" dirty="0" err="1"/>
              <a:t>досвід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. </a:t>
            </a:r>
            <a:r>
              <a:rPr lang="ru-RU" dirty="0" err="1"/>
              <a:t>Споживчі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«ноу–хау» </a:t>
            </a:r>
            <a:r>
              <a:rPr lang="ru-RU" dirty="0" err="1"/>
              <a:t>полягають</a:t>
            </a:r>
            <a:r>
              <a:rPr lang="ru-RU" dirty="0"/>
              <a:t> в </a:t>
            </a:r>
            <a:r>
              <a:rPr lang="ru-RU" dirty="0" err="1"/>
              <a:t>корисності</a:t>
            </a:r>
            <a:r>
              <a:rPr lang="ru-RU" dirty="0"/>
              <a:t> і </a:t>
            </a:r>
            <a:r>
              <a:rPr lang="ru-RU" dirty="0" err="1"/>
              <a:t>конфіденційності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в них. </a:t>
            </a:r>
            <a:r>
              <a:rPr lang="ru-RU" dirty="0" err="1"/>
              <a:t>Поняття</a:t>
            </a:r>
            <a:r>
              <a:rPr lang="ru-RU" dirty="0"/>
              <a:t> «ноу–хау»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чіткого</a:t>
            </a:r>
            <a:r>
              <a:rPr lang="ru-RU" dirty="0"/>
              <a:t> однозначного </a:t>
            </a:r>
            <a:r>
              <a:rPr lang="ru-RU" dirty="0" err="1"/>
              <a:t>визначення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.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торговельна</a:t>
            </a:r>
            <a:r>
              <a:rPr lang="ru-RU" dirty="0"/>
              <a:t> палата в 1977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запропонувала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проект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b="1" dirty="0"/>
              <a:t>«ноу–хау»: </a:t>
            </a:r>
            <a:r>
              <a:rPr lang="ru-RU" b="1" dirty="0" err="1"/>
              <a:t>сукупність</a:t>
            </a:r>
            <a:r>
              <a:rPr lang="ru-RU" b="1" dirty="0"/>
              <a:t> </a:t>
            </a:r>
            <a:r>
              <a:rPr lang="ru-RU" b="1" dirty="0" err="1"/>
              <a:t>відомостей</a:t>
            </a:r>
            <a:r>
              <a:rPr lang="ru-RU" b="1" dirty="0"/>
              <a:t>, </a:t>
            </a:r>
            <a:r>
              <a:rPr lang="ru-RU" b="1" dirty="0" err="1"/>
              <a:t>професійних</a:t>
            </a:r>
            <a:r>
              <a:rPr lang="ru-RU" b="1" dirty="0"/>
              <a:t> </a:t>
            </a:r>
            <a:r>
              <a:rPr lang="ru-RU" b="1" dirty="0" err="1"/>
              <a:t>знань</a:t>
            </a:r>
            <a:r>
              <a:rPr lang="ru-RU" b="1" dirty="0"/>
              <a:t> і </a:t>
            </a:r>
            <a:r>
              <a:rPr lang="ru-RU" b="1" dirty="0" err="1"/>
              <a:t>досвіду</a:t>
            </a:r>
            <a:r>
              <a:rPr lang="ru-RU" b="1" dirty="0"/>
              <a:t> в </a:t>
            </a:r>
            <a:r>
              <a:rPr lang="ru-RU" b="1" dirty="0" err="1"/>
              <a:t>процесі</a:t>
            </a:r>
            <a:r>
              <a:rPr lang="ru-RU" b="1" dirty="0"/>
              <a:t> </a:t>
            </a:r>
            <a:r>
              <a:rPr lang="ru-RU" b="1" dirty="0" err="1"/>
              <a:t>виготовлення</a:t>
            </a:r>
            <a:r>
              <a:rPr lang="ru-RU" b="1" dirty="0"/>
              <a:t> і </a:t>
            </a:r>
            <a:r>
              <a:rPr lang="ru-RU" b="1" dirty="0" err="1"/>
              <a:t>технічного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якого</a:t>
            </a:r>
            <a:r>
              <a:rPr lang="ru-RU" b="1" dirty="0"/>
              <a:t>–</a:t>
            </a:r>
            <a:r>
              <a:rPr lang="ru-RU" b="1" dirty="0" err="1"/>
              <a:t>небудь</a:t>
            </a:r>
            <a:r>
              <a:rPr lang="ru-RU" b="1" dirty="0"/>
              <a:t> продукту </a:t>
            </a:r>
            <a:r>
              <a:rPr lang="ru-RU" b="1" dirty="0" err="1"/>
              <a:t>може</a:t>
            </a:r>
            <a:r>
              <a:rPr lang="ru-RU" b="1" dirty="0"/>
              <a:t> бути названа «ноу–хау».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776874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DD921E-395E-4A46-A0E8-707B081A0DB3}"/>
              </a:ext>
            </a:extLst>
          </p:cNvPr>
          <p:cNvSpPr txBox="1"/>
          <p:nvPr/>
        </p:nvSpPr>
        <p:spPr>
          <a:xfrm>
            <a:off x="2169459" y="964510"/>
            <a:ext cx="820270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Ноу–хау не патентується, оскільки в значній частині складається з певних прийомів, навиків і тому подібне. </a:t>
            </a:r>
          </a:p>
          <a:p>
            <a:pPr algn="just"/>
            <a:r>
              <a:rPr lang="uk-UA" dirty="0"/>
              <a:t>Ноу–хау належить до інтелектуальної власності. </a:t>
            </a:r>
          </a:p>
          <a:p>
            <a:pPr algn="just"/>
            <a:r>
              <a:rPr lang="uk-UA" b="1" dirty="0"/>
              <a:t>Інтелектуальна власність </a:t>
            </a:r>
            <a:r>
              <a:rPr lang="uk-UA" dirty="0"/>
              <a:t>– це сукупність виняткових прав громадянина або юридичної особи на результати інтелектуальної діяльності, а також на деякі інші прирівняні до них об'єкти, конкретний перелік яких встановлюється законодавством відповідної країни. «Ноу–хау» певного виробничого процесу є власністю тієї або іншої юридичної особи і відповідно стає предметом купівлі – продажу.</a:t>
            </a:r>
          </a:p>
          <a:p>
            <a:pPr algn="just"/>
            <a:r>
              <a:rPr lang="uk-UA" dirty="0"/>
              <a:t> </a:t>
            </a:r>
            <a:r>
              <a:rPr lang="uk-UA" i="1" dirty="0"/>
              <a:t>Як правило, ноу–хау як товар супроводжує продаж патентів і ліцензій, є ніби додатком до них, але може реалізовуватися і самостійно. </a:t>
            </a:r>
          </a:p>
        </p:txBody>
      </p:sp>
    </p:spTree>
    <p:extLst>
      <p:ext uri="{BB962C8B-B14F-4D97-AF65-F5344CB8AC3E}">
        <p14:creationId xmlns:p14="http://schemas.microsoft.com/office/powerpoint/2010/main" val="3885067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A4A477-EB07-4380-9552-9384D2CFA6A4}"/>
              </a:ext>
            </a:extLst>
          </p:cNvPr>
          <p:cNvSpPr txBox="1"/>
          <p:nvPr/>
        </p:nvSpPr>
        <p:spPr>
          <a:xfrm>
            <a:off x="2637692" y="1591133"/>
            <a:ext cx="793066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Функціонування світового ринку технологій включає цілу низку інших важливих понять, таких як копірайт, товарний знак тощо. </a:t>
            </a:r>
            <a:r>
              <a:rPr lang="uk-UA" b="1" dirty="0"/>
              <a:t>Копірайт</a:t>
            </a:r>
            <a:r>
              <a:rPr lang="uk-UA" dirty="0"/>
              <a:t> – ексклюзивне право автора літературного, аудіо або відео продукту на показ і відтворення своєї роботи. Копірайт захищає від копіювання витвору мистецтва і літератури – книги, фільми, радіопередачі і </a:t>
            </a:r>
            <a:r>
              <a:rPr lang="uk-UA" dirty="0" err="1"/>
              <a:t>т.п</a:t>
            </a:r>
            <a:r>
              <a:rPr lang="uk-UA" dirty="0"/>
              <a:t>. Він часто розповсюджується на знання, що використовуються у виробництві, у вигляді ескізів, макетів, малюнків, креслень тощо. </a:t>
            </a:r>
          </a:p>
          <a:p>
            <a:pPr algn="just"/>
            <a:r>
              <a:rPr lang="uk-UA" b="1" dirty="0"/>
              <a:t>Договори з приводу </a:t>
            </a:r>
            <a:r>
              <a:rPr lang="uk-UA" b="1" dirty="0" err="1"/>
              <a:t>копірайта</a:t>
            </a:r>
            <a:r>
              <a:rPr lang="uk-UA" b="1" dirty="0"/>
              <a:t> </a:t>
            </a:r>
            <a:r>
              <a:rPr lang="uk-UA" dirty="0"/>
              <a:t>– надходження виняткового права автора на інтелектуальну власність, зокрема друкарську продукцію.</a:t>
            </a:r>
          </a:p>
          <a:p>
            <a:pPr algn="just"/>
            <a:r>
              <a:rPr lang="ru-RU" b="1" dirty="0" err="1"/>
              <a:t>Товарний</a:t>
            </a:r>
            <a:r>
              <a:rPr lang="ru-RU" b="1" dirty="0"/>
              <a:t> знак </a:t>
            </a:r>
            <a:r>
              <a:rPr lang="ru-RU" dirty="0"/>
              <a:t>– символ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використовуваний</a:t>
            </a:r>
            <a:r>
              <a:rPr lang="ru-RU" dirty="0"/>
              <a:t> для </a:t>
            </a:r>
            <a:r>
              <a:rPr lang="ru-RU" dirty="0" err="1"/>
              <a:t>індивідуалізації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товару, і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використаний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 без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автора.</a:t>
            </a:r>
            <a:endParaRPr lang="uk-UA" i="1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9302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3B35B3-1BA7-49F6-AED6-B509186611DE}"/>
              </a:ext>
            </a:extLst>
          </p:cNvPr>
          <p:cNvSpPr txBox="1"/>
          <p:nvPr/>
        </p:nvSpPr>
        <p:spPr>
          <a:xfrm>
            <a:off x="1730188" y="896787"/>
            <a:ext cx="87326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3.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світового</a:t>
            </a:r>
            <a:r>
              <a:rPr lang="ru-RU" b="1" dirty="0"/>
              <a:t> ринку </a:t>
            </a:r>
            <a:r>
              <a:rPr lang="ru-RU" b="1" dirty="0" err="1"/>
              <a:t>технологій</a:t>
            </a:r>
            <a:endParaRPr lang="ru-RU" b="1" dirty="0"/>
          </a:p>
          <a:p>
            <a:pPr algn="just"/>
            <a:endParaRPr lang="ru-RU" b="1" dirty="0"/>
          </a:p>
          <a:p>
            <a:pPr algn="just"/>
            <a:r>
              <a:rPr lang="uk-UA" dirty="0"/>
              <a:t>Сьогодні розповсюдженою формою міжнародного технологічного обміну є, наприклад, інжиніринг. </a:t>
            </a:r>
          </a:p>
          <a:p>
            <a:pPr algn="just"/>
            <a:r>
              <a:rPr lang="uk-UA" b="1" dirty="0"/>
              <a:t>Міжнародний інжиніринг </a:t>
            </a:r>
            <a:r>
              <a:rPr lang="uk-UA" dirty="0"/>
              <a:t>– це діяльність спеціалізованих фірм за поданням комплексу послуг виробничого, комерційного і науково–технічного характеру, що надаються фірмою–консультантом фірмі–клієнтові при будівництві промислових, житлових об'єктів, об'єктів інфраструктури та ін., а також їх обслуговуванні в іншій країні. </a:t>
            </a:r>
          </a:p>
          <a:p>
            <a:pPr algn="just"/>
            <a:r>
              <a:rPr lang="uk-UA" dirty="0"/>
              <a:t>Повний інжиніринговий цикл дуже великий і включає велику кількість етапів, починаючи від маркетингового обслуговування проекту і закінчуючи експлуатаційним супроводом.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145167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B0E9C5-A823-4339-A7F6-A7BF50CBADA3}"/>
              </a:ext>
            </a:extLst>
          </p:cNvPr>
          <p:cNvSpPr txBox="1"/>
          <p:nvPr/>
        </p:nvSpPr>
        <p:spPr>
          <a:xfrm>
            <a:off x="2106706" y="621637"/>
            <a:ext cx="8229599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Зазвичай виділяють такі етапи: </a:t>
            </a:r>
          </a:p>
          <a:p>
            <a:pPr algn="just"/>
            <a:r>
              <a:rPr lang="uk-UA" dirty="0"/>
              <a:t>– дослідження маркетингової доцільності проекту; </a:t>
            </a:r>
          </a:p>
          <a:p>
            <a:pPr algn="just"/>
            <a:r>
              <a:rPr lang="uk-UA" dirty="0"/>
              <a:t>– вивчення технічної можливості його реалізації; </a:t>
            </a:r>
          </a:p>
          <a:p>
            <a:pPr algn="just"/>
            <a:r>
              <a:rPr lang="uk-UA" dirty="0"/>
              <a:t>– техніко–економічна оптимізація і складання попереднього проекту з орієнтовною прив'язкою його до місцевості та вказівкою вимог до земельної ділянки; </a:t>
            </a:r>
          </a:p>
          <a:p>
            <a:pPr algn="just"/>
            <a:r>
              <a:rPr lang="uk-UA" dirty="0"/>
              <a:t>– складання робочого проекту і підготовка торгів на устаткування; </a:t>
            </a:r>
          </a:p>
          <a:p>
            <a:pPr algn="just"/>
            <a:r>
              <a:rPr lang="uk-UA" dirty="0"/>
              <a:t>– оцінка пропозицій, що поступили на торги; </a:t>
            </a:r>
          </a:p>
          <a:p>
            <a:pPr algn="just"/>
            <a:r>
              <a:rPr lang="uk-UA" dirty="0"/>
              <a:t>– складання інженерно–будівельних проектів під вибране в результаті торгів устаткування; </a:t>
            </a:r>
          </a:p>
          <a:p>
            <a:pPr algn="just"/>
            <a:r>
              <a:rPr lang="uk-UA" dirty="0"/>
              <a:t>– підготовка торгів на інженерно–будівельні роботи;</a:t>
            </a:r>
          </a:p>
          <a:p>
            <a:pPr algn="just"/>
            <a:r>
              <a:rPr lang="uk-UA" dirty="0"/>
              <a:t>– оцінка пропозицій, що поступили; </a:t>
            </a:r>
          </a:p>
          <a:p>
            <a:pPr algn="just"/>
            <a:r>
              <a:rPr lang="uk-UA" dirty="0"/>
              <a:t>– нагляд за виготовленням устаткування і його випробування;</a:t>
            </a:r>
          </a:p>
          <a:p>
            <a:pPr algn="just"/>
            <a:r>
              <a:rPr lang="uk-UA" dirty="0"/>
              <a:t>– координація інженерно–будівельних робіт, постачань і монтажу; </a:t>
            </a:r>
          </a:p>
          <a:p>
            <a:pPr algn="just"/>
            <a:r>
              <a:rPr lang="uk-UA" dirty="0"/>
              <a:t>– допомога в підготовці обслуговуючого персоналу замовника;</a:t>
            </a:r>
          </a:p>
          <a:p>
            <a:pPr algn="just"/>
            <a:r>
              <a:rPr lang="uk-UA" dirty="0"/>
              <a:t>– пуск підприємства або іншого об'єкту в експлуатацію і здача замовникові «під ключ»;</a:t>
            </a:r>
          </a:p>
          <a:p>
            <a:pPr algn="just"/>
            <a:r>
              <a:rPr lang="uk-UA" dirty="0"/>
              <a:t>– спостереження і консультації під час експлуатації об'єкту після здачі.</a:t>
            </a:r>
          </a:p>
        </p:txBody>
      </p:sp>
    </p:spTree>
    <p:extLst>
      <p:ext uri="{BB962C8B-B14F-4D97-AF65-F5344CB8AC3E}">
        <p14:creationId xmlns:p14="http://schemas.microsoft.com/office/powerpoint/2010/main" val="3225663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B105CF-92D8-4F21-8B4D-EEDDF05B8259}"/>
              </a:ext>
            </a:extLst>
          </p:cNvPr>
          <p:cNvSpPr txBox="1"/>
          <p:nvPr/>
        </p:nvSpPr>
        <p:spPr>
          <a:xfrm>
            <a:off x="2277035" y="822889"/>
            <a:ext cx="843578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Структура ринку </a:t>
            </a:r>
            <a:r>
              <a:rPr lang="uk-UA" dirty="0" err="1"/>
              <a:t>інжинірингово</a:t>
            </a:r>
            <a:r>
              <a:rPr lang="uk-UA" dirty="0"/>
              <a:t>–консультаційних послуг усе більше відповідає сучасним потребам науково–технічного прогресу. Відповідно до цієї закономірності останніми роками відзначається поява на світовому ринку послуг нового їх виду – </a:t>
            </a:r>
            <a:r>
              <a:rPr lang="uk-UA" b="1" dirty="0" err="1"/>
              <a:t>реінжинірінгу</a:t>
            </a:r>
            <a:r>
              <a:rPr lang="uk-UA" dirty="0"/>
              <a:t>. </a:t>
            </a:r>
            <a:r>
              <a:rPr lang="uk-UA" b="1" dirty="0" err="1"/>
              <a:t>Реінжинірінг</a:t>
            </a:r>
            <a:r>
              <a:rPr lang="uk-UA" dirty="0"/>
              <a:t> – це інженерно–консультаційні послуги з перебудови системи організації управління виробничим процесом, торговельним та інвестиційним процесами господарюючих суб'єктів з метою підвищення їх конкурентоспроможності і фінансової стійкості. </a:t>
            </a:r>
          </a:p>
          <a:p>
            <a:pPr algn="just"/>
            <a:r>
              <a:rPr lang="uk-UA" b="1" dirty="0" err="1"/>
              <a:t>Реінжинірінг</a:t>
            </a:r>
            <a:r>
              <a:rPr lang="uk-UA" b="1" dirty="0"/>
              <a:t> виступає у двох видах: </a:t>
            </a:r>
            <a:r>
              <a:rPr lang="uk-UA" dirty="0"/>
              <a:t>кризисний і </a:t>
            </a:r>
            <a:r>
              <a:rPr lang="uk-UA" dirty="0" err="1"/>
              <a:t>реінжинірінг</a:t>
            </a:r>
            <a:r>
              <a:rPr lang="uk-UA" dirty="0"/>
              <a:t> розвитку.</a:t>
            </a:r>
          </a:p>
          <a:p>
            <a:pPr algn="just"/>
            <a:r>
              <a:rPr lang="uk-UA" b="1" dirty="0"/>
              <a:t>Перший</a:t>
            </a:r>
            <a:r>
              <a:rPr lang="uk-UA" dirty="0"/>
              <a:t> – спрямований на вирішення кризових проблем господарюючих суб'єктів. </a:t>
            </a:r>
          </a:p>
          <a:p>
            <a:pPr algn="just"/>
            <a:r>
              <a:rPr lang="uk-UA" b="1" dirty="0"/>
              <a:t>Другий </a:t>
            </a:r>
            <a:r>
              <a:rPr lang="uk-UA" dirty="0"/>
              <a:t>– застосовується у випадках зниження динаміки результатів роботи, досягнення граничного рівня рентабельності діючою структурою організації і управління торговельним й інвестиційним процесом. </a:t>
            </a:r>
          </a:p>
        </p:txBody>
      </p:sp>
    </p:spTree>
    <p:extLst>
      <p:ext uri="{BB962C8B-B14F-4D97-AF65-F5344CB8AC3E}">
        <p14:creationId xmlns:p14="http://schemas.microsoft.com/office/powerpoint/2010/main" val="1250813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E00A9E-3637-4932-9723-89C18E1763F2}"/>
              </a:ext>
            </a:extLst>
          </p:cNvPr>
          <p:cNvSpPr txBox="1"/>
          <p:nvPr/>
        </p:nvSpPr>
        <p:spPr>
          <a:xfrm>
            <a:off x="1441939" y="650603"/>
            <a:ext cx="1002392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uk-UA" sz="2000" b="1" dirty="0"/>
              <a:t>Технології як предмет міжнародного обміну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dirty="0"/>
              <a:t>Під міжнародним науково-технологічним обміном (МНТО) </a:t>
            </a:r>
            <a:r>
              <a:rPr lang="uk-UA" sz="2000" dirty="0"/>
              <a:t>слід розуміти сукупність економічних відносин між іноземними контрагентами з приводу використання результатів </a:t>
            </a:r>
            <a:r>
              <a:rPr lang="uk-UA" sz="2000" dirty="0" err="1"/>
              <a:t>науковотехнічної</a:t>
            </a:r>
            <a:r>
              <a:rPr lang="uk-UA" sz="2000" dirty="0"/>
              <a:t> діяльності, що мають наукову і практичну цінність; передачу знань і технологій, що стосуються певних виробничих процесів, в межах світового господарства. </a:t>
            </a:r>
          </a:p>
          <a:p>
            <a:pPr algn="just"/>
            <a:r>
              <a:rPr lang="uk-UA" sz="2000" dirty="0"/>
              <a:t>Міжнародні документи ООН та інших організацій трактують поняття «технологія» (</a:t>
            </a:r>
            <a:r>
              <a:rPr lang="en-GB" sz="2000" dirty="0"/>
              <a:t>technology) </a:t>
            </a:r>
            <a:r>
              <a:rPr lang="uk-UA" sz="2000" dirty="0"/>
              <a:t>досить широко. Воно включає у себе: </a:t>
            </a:r>
          </a:p>
          <a:p>
            <a:pPr marL="457200" indent="-457200" algn="just">
              <a:buAutoNum type="arabicParenR"/>
            </a:pPr>
            <a:r>
              <a:rPr lang="uk-UA" sz="2000" dirty="0"/>
              <a:t>власне технологію (</a:t>
            </a:r>
            <a:r>
              <a:rPr lang="en-GB" sz="2000" dirty="0"/>
              <a:t>dissembled technology), </a:t>
            </a:r>
            <a:r>
              <a:rPr lang="uk-UA" sz="2000" dirty="0"/>
              <a:t>яка розуміється як набір конструкторських рішень, методів та процесів виробництва товарів та надання послуг; </a:t>
            </a:r>
          </a:p>
          <a:p>
            <a:pPr marL="457200" indent="-457200" algn="just">
              <a:buAutoNum type="arabicParenR"/>
            </a:pPr>
            <a:r>
              <a:rPr lang="uk-UA" sz="2000" dirty="0"/>
              <a:t>матеріалізовану технологію (</a:t>
            </a:r>
            <a:r>
              <a:rPr lang="en-GB" sz="2000" dirty="0"/>
              <a:t>embodied technology), </a:t>
            </a:r>
            <a:r>
              <a:rPr lang="uk-UA" sz="2000" dirty="0"/>
              <a:t>тобто технологію, втілену у машинах, обладнанні тощо.  </a:t>
            </a:r>
          </a:p>
          <a:p>
            <a:pPr algn="just"/>
            <a:r>
              <a:rPr lang="uk-UA" sz="2000" b="1" dirty="0"/>
              <a:t>Носіями технології </a:t>
            </a:r>
            <a:r>
              <a:rPr lang="uk-UA" sz="2000" dirty="0"/>
              <a:t>у чистому вигляді у процесі її передачі користувачу можуть виступати документація, машинні носії, науково-технічні спеціалісти. </a:t>
            </a:r>
          </a:p>
          <a:p>
            <a:pPr algn="just"/>
            <a:r>
              <a:rPr lang="uk-UA" sz="2000" b="1" dirty="0"/>
              <a:t>Носіями матеріалізованої технології </a:t>
            </a:r>
            <a:r>
              <a:rPr lang="uk-UA" sz="2000" dirty="0"/>
              <a:t>- об'єкти, які передаються користувачу, зокрема промислові об'єкти, комплектне обладнання прилади тощо.</a:t>
            </a:r>
          </a:p>
        </p:txBody>
      </p:sp>
    </p:spTree>
    <p:extLst>
      <p:ext uri="{BB962C8B-B14F-4D97-AF65-F5344CB8AC3E}">
        <p14:creationId xmlns:p14="http://schemas.microsoft.com/office/powerpoint/2010/main" val="222666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0E5CD1-62C8-4038-BB62-3D0072982992}"/>
              </a:ext>
            </a:extLst>
          </p:cNvPr>
          <p:cNvSpPr txBox="1"/>
          <p:nvPr/>
        </p:nvSpPr>
        <p:spPr>
          <a:xfrm>
            <a:off x="2338322" y="965418"/>
            <a:ext cx="811452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У </a:t>
            </a:r>
            <a:r>
              <a:rPr lang="ru-RU" b="1" dirty="0" err="1"/>
              <a:t>системі</a:t>
            </a:r>
            <a:r>
              <a:rPr lang="ru-RU" b="1" dirty="0"/>
              <a:t> </a:t>
            </a:r>
            <a:r>
              <a:rPr lang="ru-RU" b="1" dirty="0" err="1"/>
              <a:t>сучасного</a:t>
            </a:r>
            <a:r>
              <a:rPr lang="ru-RU" b="1" dirty="0"/>
              <a:t> </a:t>
            </a:r>
            <a:r>
              <a:rPr lang="ru-RU" b="1" dirty="0" err="1"/>
              <a:t>світового</a:t>
            </a:r>
            <a:r>
              <a:rPr lang="ru-RU" b="1" dirty="0"/>
              <a:t> ринку </a:t>
            </a:r>
            <a:r>
              <a:rPr lang="ru-RU" b="1" dirty="0" err="1"/>
              <a:t>технологій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</a:t>
            </a:r>
            <a:r>
              <a:rPr lang="ru-RU" b="1" dirty="0" err="1"/>
              <a:t>виокремити</a:t>
            </a:r>
            <a:r>
              <a:rPr lang="ru-RU" b="1" dirty="0"/>
              <a:t> і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, як: </a:t>
            </a:r>
          </a:p>
          <a:p>
            <a:pPr algn="just"/>
            <a:r>
              <a:rPr lang="ru-RU" dirty="0"/>
              <a:t>–</a:t>
            </a:r>
            <a:r>
              <a:rPr lang="ru-RU" b="1" dirty="0"/>
              <a:t> </a:t>
            </a:r>
            <a:r>
              <a:rPr lang="ru-RU" b="1" dirty="0" err="1"/>
              <a:t>лізинг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довгострокова</a:t>
            </a:r>
            <a:r>
              <a:rPr lang="ru-RU" dirty="0"/>
              <a:t> </a:t>
            </a:r>
            <a:r>
              <a:rPr lang="ru-RU" dirty="0" err="1"/>
              <a:t>оренда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високотехнологічного</a:t>
            </a:r>
            <a:r>
              <a:rPr lang="ru-RU" dirty="0"/>
              <a:t>, з метою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прибуткового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мінімальних</a:t>
            </a:r>
            <a:r>
              <a:rPr lang="ru-RU" dirty="0"/>
              <a:t> </a:t>
            </a:r>
            <a:r>
              <a:rPr lang="ru-RU" dirty="0" err="1"/>
              <a:t>стартових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– </a:t>
            </a:r>
            <a:r>
              <a:rPr lang="ru-RU" b="1" dirty="0"/>
              <a:t>франчайзинг</a:t>
            </a:r>
            <a:r>
              <a:rPr lang="ru-RU" dirty="0"/>
              <a:t> – </a:t>
            </a:r>
            <a:r>
              <a:rPr lang="ru-RU" dirty="0" err="1"/>
              <a:t>використання</a:t>
            </a:r>
            <a:r>
              <a:rPr lang="ru-RU" dirty="0"/>
              <a:t> для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марки (</a:t>
            </a:r>
            <a:r>
              <a:rPr lang="ru-RU" dirty="0" err="1"/>
              <a:t>індивідуального</a:t>
            </a:r>
            <a:r>
              <a:rPr lang="ru-RU" dirty="0"/>
              <a:t> символу)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збереженням</a:t>
            </a:r>
            <a:r>
              <a:rPr lang="ru-RU" dirty="0"/>
              <a:t> за </a:t>
            </a:r>
            <a:r>
              <a:rPr lang="ru-RU" dirty="0" err="1"/>
              <a:t>останнім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технологію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–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наукомістких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 у сферах </a:t>
            </a:r>
            <a:r>
              <a:rPr lang="ru-RU" b="1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обігу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консалтинг, </a:t>
            </a:r>
            <a:r>
              <a:rPr lang="ru-RU" dirty="0" err="1"/>
              <a:t>інформінг</a:t>
            </a:r>
            <a:r>
              <a:rPr lang="ru-RU" dirty="0"/>
              <a:t>, менеджмент, </a:t>
            </a:r>
            <a:r>
              <a:rPr lang="ru-RU" dirty="0" err="1"/>
              <a:t>підготовку</a:t>
            </a:r>
            <a:r>
              <a:rPr lang="ru-RU" dirty="0"/>
              <a:t> персоналу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трансферу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доповнюють</a:t>
            </a:r>
            <a:r>
              <a:rPr lang="ru-RU" dirty="0"/>
              <a:t> одна одну, особливо в </a:t>
            </a:r>
            <a:r>
              <a:rPr lang="ru-RU" dirty="0" err="1"/>
              <a:t>масштабних</a:t>
            </a:r>
            <a:r>
              <a:rPr lang="ru-RU" dirty="0"/>
              <a:t> проектах, у </a:t>
            </a:r>
            <a:r>
              <a:rPr lang="ru-RU" dirty="0" err="1"/>
              <a:t>міждержавних</a:t>
            </a:r>
            <a:r>
              <a:rPr lang="ru-RU" dirty="0"/>
              <a:t> </a:t>
            </a:r>
            <a:r>
              <a:rPr lang="ru-RU" dirty="0" err="1"/>
              <a:t>угодах</a:t>
            </a:r>
            <a:r>
              <a:rPr lang="ru-RU" dirty="0"/>
              <a:t> про </a:t>
            </a:r>
            <a:r>
              <a:rPr lang="ru-RU" dirty="0" err="1"/>
              <a:t>промислово</a:t>
            </a:r>
            <a:r>
              <a:rPr lang="ru-RU" dirty="0"/>
              <a:t>–</a:t>
            </a:r>
            <a:r>
              <a:rPr lang="ru-RU" dirty="0" err="1"/>
              <a:t>інвестиційне</a:t>
            </a:r>
            <a:r>
              <a:rPr lang="ru-RU" dirty="0"/>
              <a:t> </a:t>
            </a:r>
            <a:r>
              <a:rPr lang="ru-RU" dirty="0" err="1"/>
              <a:t>співробітництво</a:t>
            </a:r>
            <a:r>
              <a:rPr lang="ru-RU" dirty="0"/>
              <a:t>, </a:t>
            </a:r>
            <a:r>
              <a:rPr lang="ru-RU" dirty="0" err="1"/>
              <a:t>науково</a:t>
            </a:r>
            <a:r>
              <a:rPr lang="ru-RU" dirty="0"/>
              <a:t>–</a:t>
            </a:r>
            <a:r>
              <a:rPr lang="ru-RU" dirty="0" err="1"/>
              <a:t>технічну</a:t>
            </a:r>
            <a:r>
              <a:rPr lang="ru-RU" dirty="0"/>
              <a:t> та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кооперацію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2722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C67183-E05C-494B-B17E-D2E4226C3BBF}"/>
              </a:ext>
            </a:extLst>
          </p:cNvPr>
          <p:cNvSpPr txBox="1"/>
          <p:nvPr/>
        </p:nvSpPr>
        <p:spPr>
          <a:xfrm>
            <a:off x="2659672" y="883394"/>
            <a:ext cx="792626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З </a:t>
            </a:r>
            <a:r>
              <a:rPr lang="ru-RU" dirty="0" err="1"/>
              <a:t>економічної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, </a:t>
            </a:r>
            <a:r>
              <a:rPr lang="ru-RU" b="1" dirty="0" err="1"/>
              <a:t>лізинг</a:t>
            </a:r>
            <a:r>
              <a:rPr lang="ru-RU" b="1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схожість</a:t>
            </a:r>
            <a:r>
              <a:rPr lang="ru-RU" dirty="0"/>
              <a:t> з кредитом,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на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. При </a:t>
            </a:r>
            <a:r>
              <a:rPr lang="ru-RU" dirty="0" err="1"/>
              <a:t>кредиті</a:t>
            </a:r>
            <a:r>
              <a:rPr lang="ru-RU" dirty="0"/>
              <a:t> в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вносить у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плату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покриття</a:t>
            </a:r>
            <a:r>
              <a:rPr lang="ru-RU" dirty="0"/>
              <a:t> боргу: при </a:t>
            </a:r>
            <a:r>
              <a:rPr lang="ru-RU" dirty="0" err="1"/>
              <a:t>цьому</a:t>
            </a:r>
            <a:r>
              <a:rPr lang="ru-RU" dirty="0"/>
              <a:t> банк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кредиту </a:t>
            </a:r>
            <a:r>
              <a:rPr lang="ru-RU" dirty="0" err="1"/>
              <a:t>зберігає</a:t>
            </a:r>
            <a:r>
              <a:rPr lang="ru-RU" dirty="0"/>
              <a:t> за собою право </a:t>
            </a:r>
            <a:r>
              <a:rPr lang="ru-RU" dirty="0" err="1"/>
              <a:t>власності</a:t>
            </a:r>
            <a:r>
              <a:rPr lang="ru-RU" dirty="0"/>
              <a:t> на кредитований </a:t>
            </a:r>
            <a:r>
              <a:rPr lang="ru-RU" dirty="0" err="1"/>
              <a:t>об'єкт</a:t>
            </a:r>
            <a:r>
              <a:rPr lang="ru-RU" dirty="0"/>
              <a:t> до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. При </a:t>
            </a:r>
            <a:r>
              <a:rPr lang="ru-RU" dirty="0" err="1"/>
              <a:t>лізингу</a:t>
            </a:r>
            <a:r>
              <a:rPr lang="ru-RU" dirty="0"/>
              <a:t> </a:t>
            </a:r>
            <a:r>
              <a:rPr lang="ru-RU" dirty="0" err="1"/>
              <a:t>орендар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одержаного</a:t>
            </a:r>
            <a:r>
              <a:rPr lang="ru-RU" dirty="0"/>
              <a:t> в </a:t>
            </a:r>
            <a:r>
              <a:rPr lang="ru-RU" dirty="0" err="1"/>
              <a:t>оренду</a:t>
            </a:r>
            <a:r>
              <a:rPr lang="ru-RU" dirty="0"/>
              <a:t> майна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договору та </a:t>
            </a:r>
            <a:r>
              <a:rPr lang="ru-RU" dirty="0" err="1"/>
              <a:t>сплати</a:t>
            </a:r>
            <a:r>
              <a:rPr lang="ru-RU" dirty="0"/>
              <a:t> ним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орендованого</a:t>
            </a:r>
            <a:r>
              <a:rPr lang="ru-RU" dirty="0"/>
              <a:t> майна.</a:t>
            </a:r>
          </a:p>
          <a:p>
            <a:pPr algn="just"/>
            <a:r>
              <a:rPr lang="uk-UA" b="1" dirty="0"/>
              <a:t>Основу лізингової угоди складають: </a:t>
            </a:r>
          </a:p>
          <a:p>
            <a:pPr algn="just"/>
            <a:r>
              <a:rPr lang="uk-UA" dirty="0"/>
              <a:t> об'єкт угоди; </a:t>
            </a:r>
          </a:p>
          <a:p>
            <a:pPr algn="just"/>
            <a:r>
              <a:rPr lang="uk-UA" dirty="0"/>
              <a:t> суб'єкт угоди (сторони лізингового договору); </a:t>
            </a:r>
          </a:p>
          <a:p>
            <a:pPr algn="just"/>
            <a:r>
              <a:rPr lang="uk-UA" dirty="0"/>
              <a:t> термін лізингового договору (період лізингу); </a:t>
            </a:r>
          </a:p>
          <a:p>
            <a:pPr algn="just"/>
            <a:r>
              <a:rPr lang="uk-UA" dirty="0"/>
              <a:t> лізингові виплати; </a:t>
            </a:r>
          </a:p>
          <a:p>
            <a:pPr algn="just"/>
            <a:r>
              <a:rPr lang="uk-UA" dirty="0"/>
              <a:t> послуги, що надаються за лізингом.</a:t>
            </a:r>
          </a:p>
        </p:txBody>
      </p:sp>
    </p:spTree>
    <p:extLst>
      <p:ext uri="{BB962C8B-B14F-4D97-AF65-F5344CB8AC3E}">
        <p14:creationId xmlns:p14="http://schemas.microsoft.com/office/powerpoint/2010/main" val="1096861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62D7A6-E134-4004-A387-767AB61A3CE2}"/>
              </a:ext>
            </a:extLst>
          </p:cNvPr>
          <p:cNvSpPr txBox="1"/>
          <p:nvPr/>
        </p:nvSpPr>
        <p:spPr>
          <a:xfrm>
            <a:off x="2549770" y="760136"/>
            <a:ext cx="8598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Крім того, трансфер технологій може здійснюватися, зокрема, шляхом укладення таких договорів: </a:t>
            </a:r>
          </a:p>
          <a:p>
            <a:pPr algn="just"/>
            <a:r>
              <a:rPr lang="uk-UA" dirty="0"/>
              <a:t> </a:t>
            </a:r>
            <a:r>
              <a:rPr lang="uk-UA" b="1" dirty="0"/>
              <a:t>технічно-промислової кооперації </a:t>
            </a:r>
            <a:r>
              <a:rPr lang="uk-UA" dirty="0"/>
              <a:t>- укладається з метою набуття знань та одержання послуг для виробництва промислової продукції, напівфабрикатів, обладнання і комплектуючих, що відповідають умовам застосування технології, та інших складових, необхідних для її застосування; </a:t>
            </a:r>
          </a:p>
          <a:p>
            <a:pPr algn="just"/>
            <a:r>
              <a:rPr lang="uk-UA" dirty="0"/>
              <a:t> </a:t>
            </a:r>
            <a:r>
              <a:rPr lang="uk-UA" b="1" dirty="0"/>
              <a:t>про надання технічних послуг </a:t>
            </a:r>
            <a:r>
              <a:rPr lang="uk-UA" dirty="0"/>
              <a:t>- щодо надання послуг із планування, розроблення програми досліджень та проектів, а також здійснення або надання спеціальних послуг, потрібних для виробництва певної продукції;</a:t>
            </a:r>
          </a:p>
          <a:p>
            <a:pPr algn="just"/>
            <a:r>
              <a:rPr lang="uk-UA" dirty="0"/>
              <a:t>  </a:t>
            </a:r>
            <a:r>
              <a:rPr lang="uk-UA" b="1" dirty="0"/>
              <a:t>інжинірингу</a:t>
            </a:r>
            <a:r>
              <a:rPr lang="uk-UA" dirty="0"/>
              <a:t> - про виконання робіт і надання послуг, у тому числі складання технічного завдання, проведення </a:t>
            </a:r>
            <a:r>
              <a:rPr lang="uk-UA" dirty="0" err="1"/>
              <a:t>допроектних</a:t>
            </a:r>
            <a:r>
              <a:rPr lang="uk-UA" dirty="0"/>
              <a:t> робіт, зокрема техніко-економічних обстежень та інженерно-розвідувальних робіт, пов'язаних з будівництвом виробничих, складських та інших приміщень тощо.</a:t>
            </a:r>
          </a:p>
        </p:txBody>
      </p:sp>
    </p:spTree>
    <p:extLst>
      <p:ext uri="{BB962C8B-B14F-4D97-AF65-F5344CB8AC3E}">
        <p14:creationId xmlns:p14="http://schemas.microsoft.com/office/powerpoint/2010/main" val="1583698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FBA5C3-F027-4981-B967-98165083AB41}"/>
              </a:ext>
            </a:extLst>
          </p:cNvPr>
          <p:cNvSpPr txBox="1"/>
          <p:nvPr/>
        </p:nvSpPr>
        <p:spPr>
          <a:xfrm>
            <a:off x="1846384" y="1217336"/>
            <a:ext cx="92670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 про створення спільних підприємств - у разі часткової передачі майнових прав на технології та їх складові; </a:t>
            </a:r>
          </a:p>
          <a:p>
            <a:pPr algn="just"/>
            <a:r>
              <a:rPr lang="uk-UA" dirty="0"/>
              <a:t> </a:t>
            </a:r>
            <a:r>
              <a:rPr lang="uk-UA" b="1" dirty="0"/>
              <a:t>комерційної концесії (франчайзингу), </a:t>
            </a:r>
            <a:r>
              <a:rPr lang="uk-UA" dirty="0"/>
              <a:t>який передбачає використання комплексу наданих користувачеві прав, ділової репутації і комерційного досвіду </a:t>
            </a:r>
            <a:r>
              <a:rPr lang="uk-UA" dirty="0" err="1"/>
              <a:t>правоволодільця</a:t>
            </a:r>
            <a:r>
              <a:rPr lang="uk-UA" dirty="0"/>
              <a:t> в певному обсязі, із зазначенням або без зазначення території використання щодо певної сфери підприємницької діяльності. </a:t>
            </a:r>
          </a:p>
          <a:p>
            <a:pPr algn="just"/>
            <a:r>
              <a:rPr lang="uk-UA" b="1" dirty="0"/>
              <a:t>За договором комерційної концесії одна сторона </a:t>
            </a:r>
            <a:r>
              <a:rPr lang="uk-UA" dirty="0"/>
              <a:t>(</a:t>
            </a:r>
            <a:r>
              <a:rPr lang="uk-UA" dirty="0" err="1"/>
              <a:t>правоволоділець</a:t>
            </a:r>
            <a:r>
              <a:rPr lang="uk-UA" dirty="0"/>
              <a:t>) зобов'язується надати другій стороні (користувачеві) на строк або без визначення строку право використання в підприємницькій діяльності користувача комплексу прав, належних </a:t>
            </a:r>
            <a:r>
              <a:rPr lang="uk-UA" dirty="0" err="1"/>
              <a:t>правоволодільцеві</a:t>
            </a:r>
            <a:r>
              <a:rPr lang="uk-UA" dirty="0"/>
              <a:t>, а користувач зобов'язується дотримуватися умов використання наданих йому прав та сплатити </a:t>
            </a:r>
            <a:r>
              <a:rPr lang="uk-UA" dirty="0" err="1"/>
              <a:t>правоволодільцеві</a:t>
            </a:r>
            <a:r>
              <a:rPr lang="uk-UA" dirty="0"/>
              <a:t> обумовлену договором винагороду.</a:t>
            </a:r>
          </a:p>
        </p:txBody>
      </p:sp>
    </p:spTree>
    <p:extLst>
      <p:ext uri="{BB962C8B-B14F-4D97-AF65-F5344CB8AC3E}">
        <p14:creationId xmlns:p14="http://schemas.microsoft.com/office/powerpoint/2010/main" val="2212332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AA51B1-B43D-4372-A782-A383A09DA629}"/>
              </a:ext>
            </a:extLst>
          </p:cNvPr>
          <p:cNvSpPr txBox="1"/>
          <p:nvPr/>
        </p:nvSpPr>
        <p:spPr>
          <a:xfrm>
            <a:off x="2019645" y="1248315"/>
            <a:ext cx="815271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Міжнародна передача технології здійснюється трьома каналами: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uk-UA" b="1" dirty="0" err="1"/>
              <a:t>внутрішньофірмовими</a:t>
            </a:r>
            <a:r>
              <a:rPr lang="uk-UA" dirty="0"/>
              <a:t> (реалізація науково-технічних досягнень у закордонних філіях фірми (зазвичай, ТНК),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uk-UA" b="1" dirty="0"/>
              <a:t> </a:t>
            </a:r>
            <a:r>
              <a:rPr lang="uk-UA" b="1" dirty="0" err="1"/>
              <a:t>міжфірмовими</a:t>
            </a:r>
            <a:r>
              <a:rPr lang="uk-UA" b="1" dirty="0"/>
              <a:t> </a:t>
            </a:r>
            <a:r>
              <a:rPr lang="uk-UA" dirty="0"/>
              <a:t>(надання науково-технічних досягнень незалежним іноземним фірмам у межах ліцензійних, зовнішньоторговельних, коопераційних угод, угод про спільне підприємництво тощо);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 err="1"/>
              <a:t>зовнішньоторговельними</a:t>
            </a:r>
            <a:r>
              <a:rPr lang="ru-RU" dirty="0"/>
              <a:t> - разом з </a:t>
            </a:r>
            <a:r>
              <a:rPr lang="ru-RU" dirty="0" err="1"/>
              <a:t>експортними</a:t>
            </a:r>
            <a:r>
              <a:rPr lang="ru-RU" dirty="0"/>
              <a:t> поставками машин, </a:t>
            </a:r>
            <a:r>
              <a:rPr lang="ru-RU" dirty="0" err="1"/>
              <a:t>устаткування</a:t>
            </a:r>
            <a:r>
              <a:rPr lang="ru-RU" dirty="0"/>
              <a:t> й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2479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14AC96-3E18-4283-8BE4-3E73E56DC299}"/>
              </a:ext>
            </a:extLst>
          </p:cNvPr>
          <p:cNvSpPr txBox="1"/>
          <p:nvPr/>
        </p:nvSpPr>
        <p:spPr>
          <a:xfrm>
            <a:off x="2106706" y="1775490"/>
            <a:ext cx="822511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Нормативно-правову базу функціонування міжнародного обміну технологій забезпечують: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- Міжнародний кодекс поведінки у сфері передачі технологій;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- Угода СОТ щодо аспектів прав на інтелектуальну власність;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dirty="0"/>
              <a:t>Головними міжнародними організаціями, </a:t>
            </a:r>
            <a:r>
              <a:rPr lang="uk-UA" sz="2000" dirty="0"/>
              <a:t>що регулюють обмін технологіями є: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- Всесвітня організація інтелектуальної власності;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- Комітет з передачі технології Конференції ООН з торгівлі й розвитку.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123C1-EDB9-4C3E-90C1-AE5E05884726}"/>
              </a:ext>
            </a:extLst>
          </p:cNvPr>
          <p:cNvSpPr txBox="1"/>
          <p:nvPr/>
        </p:nvSpPr>
        <p:spPr>
          <a:xfrm>
            <a:off x="2796989" y="57334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4. Міжнародні організації, що регулюють обмін технологіями</a:t>
            </a:r>
          </a:p>
        </p:txBody>
      </p:sp>
    </p:spTree>
    <p:extLst>
      <p:ext uri="{BB962C8B-B14F-4D97-AF65-F5344CB8AC3E}">
        <p14:creationId xmlns:p14="http://schemas.microsoft.com/office/powerpoint/2010/main" val="1451581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77197B-343C-4C29-B290-55291691B449}"/>
              </a:ext>
            </a:extLst>
          </p:cNvPr>
          <p:cNvSpPr txBox="1"/>
          <p:nvPr/>
        </p:nvSpPr>
        <p:spPr>
          <a:xfrm>
            <a:off x="2466243" y="1061252"/>
            <a:ext cx="859448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Угода про торговельні аспекти прав інтелектуальної власності (</a:t>
            </a:r>
            <a:r>
              <a:rPr lang="en-GB" sz="2000" b="1" dirty="0"/>
              <a:t>TRIPS), </a:t>
            </a:r>
            <a:r>
              <a:rPr lang="uk-UA" sz="2000" dirty="0"/>
              <a:t>укладена у 1995 р. в рамках </a:t>
            </a:r>
            <a:r>
              <a:rPr lang="en-GB" sz="2000" dirty="0"/>
              <a:t>COT, </a:t>
            </a:r>
            <a:r>
              <a:rPr lang="uk-UA" sz="2000" dirty="0"/>
              <a:t>стала найбільш масштабним міжнародним правовим документом з регулювання обміну об'єктами інтелектуальної власності. Угода поширює застосування режиму найбільшого сприяння та національного режиму на об'єкти інтелектуальної власності, встановлює стандарти і механізм забезпечення захисту прав інтелектуальної власності, порядок вирішення спорів, не забороняючи при цьому країнам </a:t>
            </a:r>
            <a:r>
              <a:rPr lang="en-GB" sz="2000" dirty="0"/>
              <a:t>COT </a:t>
            </a:r>
            <a:r>
              <a:rPr lang="uk-UA" sz="2000" dirty="0"/>
              <a:t>запроваджувати жорсткіші вимоги щодо дотримання прав інтелектуальної власності. Додержання вимог </a:t>
            </a:r>
            <a:r>
              <a:rPr lang="en-GB" sz="2000" dirty="0"/>
              <a:t>TRIPS </a:t>
            </a:r>
            <a:r>
              <a:rPr lang="uk-UA" sz="2000" dirty="0"/>
              <a:t>повинно сприяти запровадженню технологічних нововведень та передачі і поширенню технологій для взаємної вигоди виробників і користувачів технологічних знань у спосіб, що прияє соціальному і економічному добробуту, а також балансу прав і обов'язків сторін.</a:t>
            </a:r>
          </a:p>
        </p:txBody>
      </p:sp>
    </p:spTree>
    <p:extLst>
      <p:ext uri="{BB962C8B-B14F-4D97-AF65-F5344CB8AC3E}">
        <p14:creationId xmlns:p14="http://schemas.microsoft.com/office/powerpoint/2010/main" val="28782999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56B7C6-0C70-4A60-9E0B-69CDEA403CAE}"/>
              </a:ext>
            </a:extLst>
          </p:cNvPr>
          <p:cNvSpPr txBox="1"/>
          <p:nvPr/>
        </p:nvSpPr>
        <p:spPr>
          <a:xfrm>
            <a:off x="1441939" y="1074509"/>
            <a:ext cx="1042767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Всесвітня організація інтелектуальної власності </a:t>
            </a:r>
            <a:r>
              <a:rPr lang="en-GB" sz="2000" dirty="0"/>
              <a:t>— </a:t>
            </a:r>
            <a:r>
              <a:rPr lang="uk-UA" sz="2000" dirty="0"/>
              <a:t>одне зі спеціалізованих агентств </a:t>
            </a:r>
            <a:r>
              <a:rPr lang="uk-UA" sz="2000" dirty="0">
                <a:hlinkClick r:id="rId2" tooltip="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ООН</a:t>
            </a:r>
            <a:r>
              <a:rPr lang="uk-UA" sz="2000" dirty="0"/>
              <a:t>.</a:t>
            </a:r>
          </a:p>
          <a:p>
            <a:pPr algn="just"/>
            <a:r>
              <a:rPr lang="uk-UA" sz="2000" dirty="0"/>
              <a:t>Створена в </a:t>
            </a:r>
            <a:r>
              <a:rPr lang="uk-UA" sz="2000" dirty="0">
                <a:hlinkClick r:id="rId3" tooltip="196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1967</a:t>
            </a:r>
            <a:r>
              <a:rPr lang="uk-UA" sz="2000" dirty="0"/>
              <a:t> з метою заохотити творчу діяльність та забезпечити захист </a:t>
            </a:r>
            <a:r>
              <a:rPr lang="uk-UA" sz="2000" dirty="0">
                <a:hlinkClick r:id="rId4" tooltip="Інтелектуальна власні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інтелектуальної власності</a:t>
            </a:r>
            <a:r>
              <a:rPr lang="uk-UA" sz="2000" dirty="0"/>
              <a:t> в усьому світі.</a:t>
            </a:r>
          </a:p>
          <a:p>
            <a:pPr algn="just"/>
            <a:r>
              <a:rPr lang="uk-UA" sz="2000" dirty="0"/>
              <a:t>ВОІВ має три керівні органи, які затверджені в рамках Конвенції ВОІВ: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Генеральна Асамблея — членами якої є держави-члени ВОІВ, які також є членами Паризького та/або Бернського союзів;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Конференція — членами якої є всі держави-члени ВОІВ;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/>
              <a:t>Координаційний комітет.</a:t>
            </a:r>
          </a:p>
          <a:p>
            <a:pPr algn="just"/>
            <a:r>
              <a:rPr lang="uk-UA" sz="2000" dirty="0"/>
              <a:t>Генеральною Асамблеєю ВОІВ обирається Генеральний директор на шестирічний термін, який може бути продовжений. Сесії Генеральної асамблеї ВОІВ проводяться один раз на два роки в </a:t>
            </a:r>
            <a:r>
              <a:rPr lang="uk-UA" sz="2000" dirty="0">
                <a:hlinkClick r:id="rId5" tooltip="Жене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Женева</a:t>
            </a:r>
            <a:r>
              <a:rPr lang="uk-UA" sz="2000" dirty="0"/>
              <a:t>, </a:t>
            </a:r>
            <a:r>
              <a:rPr lang="uk-UA" sz="2000" dirty="0">
                <a:hlinkClick r:id="rId6" tooltip="Швейцар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Швейцарія</a:t>
            </a:r>
            <a:r>
              <a:rPr lang="uk-UA" sz="2000" dirty="0"/>
              <a:t>. В цьому місті знаходиться штаб-квартира цієї ВОІВ.</a:t>
            </a:r>
          </a:p>
          <a:p>
            <a:pPr algn="just"/>
            <a:r>
              <a:rPr lang="uk-UA" sz="2000" dirty="0"/>
              <a:t>Станом на 01.01.2012 року ВОІВ нараховує 188 членів та адмініструє 26 міжнародних угод.</a:t>
            </a:r>
          </a:p>
        </p:txBody>
      </p:sp>
    </p:spTree>
    <p:extLst>
      <p:ext uri="{BB962C8B-B14F-4D97-AF65-F5344CB8AC3E}">
        <p14:creationId xmlns:p14="http://schemas.microsoft.com/office/powerpoint/2010/main" val="10272124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72E53-5284-4518-8AFC-59D621548EC7}"/>
              </a:ext>
            </a:extLst>
          </p:cNvPr>
          <p:cNvSpPr txBox="1"/>
          <p:nvPr/>
        </p:nvSpPr>
        <p:spPr>
          <a:xfrm>
            <a:off x="1758462" y="1292194"/>
            <a:ext cx="916158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 err="1"/>
              <a:t>Конфере́нція</a:t>
            </a:r>
            <a:r>
              <a:rPr lang="uk-UA" sz="2000" b="1" dirty="0"/>
              <a:t> ООН з </a:t>
            </a:r>
            <a:r>
              <a:rPr lang="uk-UA" sz="2000" b="1" dirty="0" err="1"/>
              <a:t>торгі́влі</a:t>
            </a:r>
            <a:r>
              <a:rPr lang="uk-UA" sz="2000" b="1" dirty="0"/>
              <a:t> та </a:t>
            </a:r>
            <a:r>
              <a:rPr lang="uk-UA" sz="2000" b="1" dirty="0" err="1"/>
              <a:t>ро́звитку</a:t>
            </a:r>
            <a:r>
              <a:rPr lang="uk-UA" sz="2000" b="1" dirty="0"/>
              <a:t>, ЮНКТАД (</a:t>
            </a:r>
            <a:r>
              <a:rPr lang="uk-UA" sz="2000" b="1" dirty="0" err="1">
                <a:hlinkClick r:id="rId2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</a:t>
            </a:r>
            <a:r>
              <a:rPr lang="uk-UA" sz="2000" b="1" dirty="0">
                <a:hlinkClick r:id="rId2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uk-UA" sz="2000" b="1" dirty="0"/>
              <a:t> </a:t>
            </a:r>
            <a:r>
              <a:rPr lang="en-GB" sz="2000" b="1" dirty="0"/>
              <a:t>UNCTAD</a:t>
            </a:r>
            <a:r>
              <a:rPr lang="en-GB" sz="2000" dirty="0"/>
              <a:t>) — </a:t>
            </a:r>
            <a:r>
              <a:rPr lang="uk-UA" sz="2000" dirty="0"/>
              <a:t>орган Генеральної асамблеї ООН, який не є міжнародною торговельною організацією. Створений в 1964 р. і нараховує 194 країн-членів. Основні завдання — сприяння розвитку міжнародної торгівлі, рівноправної взаємовигідної співпраці між державами, напрацювання рекомендацій по функціонуванню міжнародних економічних відносин. Резолюції, заяви ЮНКТАД мають характер рекомендацій. Під егідою ЮНКТАД розробляються багатосторонні угоди й конвенції. Найвищий орган ЮНКТАД — Конференція і Рада з торгівлі та розвитку, у рамках якої працює шість комітетів.</a:t>
            </a:r>
          </a:p>
          <a:p>
            <a:pPr algn="just"/>
            <a:r>
              <a:rPr lang="ru-RU" sz="2000" dirty="0" err="1"/>
              <a:t>Питаннями</a:t>
            </a:r>
            <a:r>
              <a:rPr lang="ru-RU" sz="2000" dirty="0"/>
              <a:t> </a:t>
            </a:r>
            <a:r>
              <a:rPr lang="ru-RU" sz="2000" dirty="0" err="1"/>
              <a:t>регулювання</a:t>
            </a:r>
            <a:r>
              <a:rPr lang="ru-RU" sz="2000" dirty="0"/>
              <a:t> та контролю </a:t>
            </a:r>
            <a:r>
              <a:rPr lang="ru-RU" sz="2000" dirty="0" err="1"/>
              <a:t>міжнародного</a:t>
            </a:r>
            <a:r>
              <a:rPr lang="ru-RU" sz="2000" dirty="0"/>
              <a:t> </a:t>
            </a:r>
            <a:r>
              <a:rPr lang="ru-RU" sz="2000" dirty="0" err="1"/>
              <a:t>технологічного</a:t>
            </a:r>
            <a:r>
              <a:rPr lang="ru-RU" sz="2000" dirty="0"/>
              <a:t> </a:t>
            </a:r>
            <a:r>
              <a:rPr lang="ru-RU" sz="2000" dirty="0" err="1"/>
              <a:t>обміну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займаються</a:t>
            </a:r>
            <a:r>
              <a:rPr lang="ru-RU" sz="2000" dirty="0"/>
              <a:t> </a:t>
            </a:r>
            <a:r>
              <a:rPr lang="ru-RU" sz="2000" dirty="0" err="1"/>
              <a:t>Комітет</a:t>
            </a:r>
            <a:r>
              <a:rPr lang="ru-RU" sz="2000" dirty="0"/>
              <a:t> з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технології</a:t>
            </a:r>
            <a:r>
              <a:rPr lang="ru-RU" sz="2000" dirty="0"/>
              <a:t> </a:t>
            </a:r>
            <a:r>
              <a:rPr lang="ru-RU" sz="2000" dirty="0" err="1"/>
              <a:t>Конференції</a:t>
            </a:r>
            <a:r>
              <a:rPr lang="ru-RU" sz="2000" dirty="0"/>
              <a:t> ООН з </a:t>
            </a:r>
            <a:r>
              <a:rPr lang="ru-RU" sz="2000" dirty="0" err="1"/>
              <a:t>торгівлі</a:t>
            </a:r>
            <a:r>
              <a:rPr lang="ru-RU" sz="2000" dirty="0"/>
              <a:t> і </a:t>
            </a:r>
            <a:r>
              <a:rPr lang="ru-RU" sz="2000" dirty="0" err="1"/>
              <a:t>розвитку</a:t>
            </a:r>
            <a:r>
              <a:rPr lang="ru-RU" sz="2000" dirty="0"/>
              <a:t> (ЮНКТАД)</a:t>
            </a:r>
            <a:r>
              <a:rPr lang="uk-UA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648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696922-7FAE-46CD-B19D-30BC676501A2}"/>
              </a:ext>
            </a:extLst>
          </p:cNvPr>
          <p:cNvSpPr txBox="1"/>
          <p:nvPr/>
        </p:nvSpPr>
        <p:spPr>
          <a:xfrm>
            <a:off x="1954304" y="1107945"/>
            <a:ext cx="871990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До основних передумов</a:t>
            </a:r>
            <a:r>
              <a:rPr lang="uk-UA" sz="2000" dirty="0"/>
              <a:t>, що обумовили бурхливий розвиток міжнародного обміну технологіями, можна віднести: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на рівні країни – нерівномірність розвитку країн світового господарства в науково-технічній сфері, що може бути пов'язано з недостатнім обсягом витрат на науково-дослідні, дослідницько-конструкторські роботи (НДДКР) у деяких країнах і з розходженням цілей їхнього застосування;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на рівні підприємств - придбання технології сприяє рішенню конкретних економічних і науково-технічних проблем;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подоланню вузькості науково-технічної бази, недоліку виробничих </a:t>
            </a:r>
            <a:r>
              <a:rPr lang="uk-UA" sz="2000" dirty="0" err="1"/>
              <a:t>потужностей</a:t>
            </a:r>
            <a:r>
              <a:rPr lang="uk-UA" sz="2000" dirty="0"/>
              <a:t> та інших ресурсів; </a:t>
            </a:r>
          </a:p>
          <a:p>
            <a:pPr marL="285750" indent="-285750" algn="just">
              <a:buFontTx/>
              <a:buChar char="-"/>
            </a:pPr>
            <a:r>
              <a:rPr lang="uk-UA" sz="2000" dirty="0"/>
              <a:t>одержанню нових стратегічних можливостей у розвитку.</a:t>
            </a:r>
          </a:p>
        </p:txBody>
      </p:sp>
    </p:spTree>
    <p:extLst>
      <p:ext uri="{BB962C8B-B14F-4D97-AF65-F5344CB8AC3E}">
        <p14:creationId xmlns:p14="http://schemas.microsoft.com/office/powerpoint/2010/main" val="191126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538448-522B-49DC-B741-DEFBACDCB83D}"/>
              </a:ext>
            </a:extLst>
          </p:cNvPr>
          <p:cNvSpPr txBox="1"/>
          <p:nvPr/>
        </p:nvSpPr>
        <p:spPr>
          <a:xfrm>
            <a:off x="2223591" y="917848"/>
            <a:ext cx="861646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Міжнародний обмін технології може здійснюватися або в «</a:t>
            </a:r>
            <a:r>
              <a:rPr lang="uk-UA" sz="2000" b="1" dirty="0"/>
              <a:t>чистому вигляді</a:t>
            </a:r>
            <a:r>
              <a:rPr lang="uk-UA" sz="2000" dirty="0"/>
              <a:t>» – у вигляді знань, досвіду, науково–технічної інформації, або в «</a:t>
            </a:r>
            <a:r>
              <a:rPr lang="uk-UA" sz="2000" b="1" dirty="0"/>
              <a:t>у </a:t>
            </a:r>
            <a:r>
              <a:rPr lang="uk-UA" sz="2000" b="1" dirty="0" err="1"/>
              <a:t>предметненому</a:t>
            </a:r>
            <a:r>
              <a:rPr lang="uk-UA" sz="2000" dirty="0"/>
              <a:t>» – в матеріалах, машинах, устаткуванні. Він може здійснюватися на комерційній основі через надання іноземному партнерові результатів науково–технічної діяльності. </a:t>
            </a:r>
          </a:p>
          <a:p>
            <a:pPr algn="just"/>
            <a:r>
              <a:rPr lang="uk-UA" sz="2000" dirty="0"/>
              <a:t>Цей тип технологічного обміну пов'язаний з прямими інвестиціями в будівництво, реконструкцію, модернізацію фірм і виробництва і, як правило, включає: </a:t>
            </a:r>
          </a:p>
          <a:p>
            <a:pPr algn="just"/>
            <a:r>
              <a:rPr lang="uk-UA" sz="2000" dirty="0"/>
              <a:t>– матеріальні види технологій: технологічні лінії; підприємства під ключ; агрегати; інструменти і тому подібне; </a:t>
            </a:r>
          </a:p>
          <a:p>
            <a:pPr algn="just"/>
            <a:r>
              <a:rPr lang="uk-UA" sz="2000" dirty="0"/>
              <a:t>– нематеріальні види технологій: патенти, ліцензії, товарний знак, «ноу–хау»; </a:t>
            </a:r>
          </a:p>
          <a:p>
            <a:pPr algn="just"/>
            <a:r>
              <a:rPr lang="uk-UA" sz="2000" dirty="0"/>
              <a:t>– послуги: інжинірингові, консультаційні, науково–технічні та ін. </a:t>
            </a:r>
          </a:p>
        </p:txBody>
      </p:sp>
    </p:spTree>
    <p:extLst>
      <p:ext uri="{BB962C8B-B14F-4D97-AF65-F5344CB8AC3E}">
        <p14:creationId xmlns:p14="http://schemas.microsoft.com/office/powerpoint/2010/main" val="28042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56752-A689-4528-ACF7-6C0EB838C08A}"/>
              </a:ext>
            </a:extLst>
          </p:cNvPr>
          <p:cNvSpPr txBox="1"/>
          <p:nvPr/>
        </p:nvSpPr>
        <p:spPr>
          <a:xfrm>
            <a:off x="2402542" y="1508638"/>
            <a:ext cx="85702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Некомерційна форма технологічного обміну включає:</a:t>
            </a:r>
          </a:p>
          <a:p>
            <a:pPr algn="just"/>
            <a:r>
              <a:rPr lang="uk-UA" sz="2000" dirty="0"/>
              <a:t> – проведення міжнародних наукових конференцій, симпозіумів, виставок, ярмарків; </a:t>
            </a:r>
          </a:p>
          <a:p>
            <a:pPr algn="just"/>
            <a:r>
              <a:rPr lang="uk-UA" sz="2000" dirty="0"/>
              <a:t>– бази і банки даних;</a:t>
            </a:r>
          </a:p>
          <a:p>
            <a:pPr algn="just"/>
            <a:r>
              <a:rPr lang="uk-UA" sz="2000" dirty="0"/>
              <a:t> – обмін делегаціями; </a:t>
            </a:r>
          </a:p>
          <a:p>
            <a:pPr algn="just"/>
            <a:r>
              <a:rPr lang="uk-UA" sz="2000" dirty="0"/>
              <a:t>– технічні, наукові та професійні журнали, патентні видання і спеціальну літературу; </a:t>
            </a:r>
          </a:p>
          <a:p>
            <a:pPr algn="just"/>
            <a:r>
              <a:rPr lang="uk-UA" sz="2000" dirty="0"/>
              <a:t>– стажування і міграцію учених, фахівців;</a:t>
            </a:r>
          </a:p>
          <a:p>
            <a:pPr algn="just"/>
            <a:r>
              <a:rPr lang="uk-UA" sz="2000" dirty="0"/>
              <a:t> – навчання студентів і аспірантів; </a:t>
            </a:r>
          </a:p>
          <a:p>
            <a:pPr algn="just"/>
            <a:r>
              <a:rPr lang="uk-UA" sz="2000" dirty="0"/>
              <a:t>– діяльність міжнародних організацій у сфері науки і техніки. </a:t>
            </a:r>
          </a:p>
        </p:txBody>
      </p:sp>
    </p:spTree>
    <p:extLst>
      <p:ext uri="{BB962C8B-B14F-4D97-AF65-F5344CB8AC3E}">
        <p14:creationId xmlns:p14="http://schemas.microsoft.com/office/powerpoint/2010/main" val="105655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79D6EC-5A8A-43DE-93EC-D794FBC18EED}"/>
              </a:ext>
            </a:extLst>
          </p:cNvPr>
          <p:cNvSpPr txBox="1"/>
          <p:nvPr/>
        </p:nvSpPr>
        <p:spPr>
          <a:xfrm>
            <a:off x="1685365" y="821822"/>
            <a:ext cx="973567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5890" indent="180340" algn="just"/>
            <a:r>
              <a:rPr lang="uk-UA" sz="2000" b="1" dirty="0"/>
              <a:t>Міжнародне технологічне сприяння </a:t>
            </a:r>
            <a:r>
              <a:rPr lang="uk-UA" sz="2000" dirty="0"/>
              <a:t>надається у формах:</a:t>
            </a:r>
          </a:p>
          <a:p>
            <a:pPr marL="0" marR="13589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i="1" dirty="0"/>
              <a:t>технологічних грантів</a:t>
            </a:r>
            <a:r>
              <a:rPr lang="uk-UA" sz="2000" dirty="0"/>
              <a:t>, тобто безкоштовної передачі технологій і устаткування, у вигляді консалтингу і підготовки національних кадрів;</a:t>
            </a:r>
          </a:p>
          <a:p>
            <a:pPr marL="0" marR="13843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i="1" dirty="0"/>
              <a:t>співфінансування</a:t>
            </a:r>
            <a:r>
              <a:rPr lang="uk-UA" sz="2000" dirty="0"/>
              <a:t>, а саме реалізація спільних проектів по покриттю певної частини витрат за рахунок країни–реципієнта.</a:t>
            </a:r>
          </a:p>
          <a:p>
            <a:pPr marR="135890" indent="180340" algn="just"/>
            <a:r>
              <a:rPr lang="uk-UA" sz="2000" dirty="0"/>
              <a:t>Міжнародний обмін технології специфічний, на відміну від традиційного обміну товарами не виступає як разовий акт</a:t>
            </a:r>
            <a:br>
              <a:rPr lang="uk-UA" sz="2000" dirty="0"/>
            </a:br>
            <a:r>
              <a:rPr lang="uk-UA" sz="2000" dirty="0"/>
              <a:t>купівлі–продажу, а включає тривалі економічні стосунки, які, на наш погляд, і дозволяють його виділити в окрему форму міжнародної взаємодії. </a:t>
            </a:r>
          </a:p>
          <a:p>
            <a:pPr marR="135890" indent="180340" algn="just"/>
            <a:r>
              <a:rPr lang="uk-UA" sz="2000" b="1" dirty="0"/>
              <a:t>Зазвичай, такий процес включає</a:t>
            </a:r>
            <a:r>
              <a:rPr lang="uk-UA" sz="2000" dirty="0"/>
              <a:t>:</a:t>
            </a:r>
          </a:p>
          <a:p>
            <a:pPr lvl="0" indent="-342900" algn="just">
              <a:buSzPts val="1100"/>
              <a:buFont typeface="Times New Roman" panose="02020603050405020304" pitchFamily="18" charset="0"/>
              <a:buChar char="–"/>
              <a:tabLst>
                <a:tab pos="518795" algn="l"/>
              </a:tabLst>
            </a:pPr>
            <a:r>
              <a:rPr lang="uk-UA" sz="2000" dirty="0"/>
              <a:t>підбір і придбання технології;</a:t>
            </a:r>
          </a:p>
          <a:p>
            <a:pPr lvl="0" indent="-342900" algn="just">
              <a:buSzPts val="1100"/>
              <a:buFont typeface="Times New Roman" panose="02020603050405020304" pitchFamily="18" charset="0"/>
              <a:buChar char="–"/>
              <a:tabLst>
                <a:tab pos="518795" algn="l"/>
              </a:tabLst>
            </a:pPr>
            <a:r>
              <a:rPr lang="uk-UA" sz="2000" dirty="0"/>
              <a:t>адаптацію і освоєння придбаної технології;</a:t>
            </a:r>
          </a:p>
          <a:p>
            <a:pPr marR="316865" lvl="0" indent="-342900" algn="just"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z="2000" dirty="0"/>
              <a:t>розвиток національних можливостей по вдосконаленню технології із врахуванням потреб розвитку економіки.</a:t>
            </a:r>
          </a:p>
        </p:txBody>
      </p:sp>
    </p:spTree>
    <p:extLst>
      <p:ext uri="{BB962C8B-B14F-4D97-AF65-F5344CB8AC3E}">
        <p14:creationId xmlns:p14="http://schemas.microsoft.com/office/powerpoint/2010/main" val="4113609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6DB92B-940C-4478-9441-75FE4D3CEC3F}"/>
              </a:ext>
            </a:extLst>
          </p:cNvPr>
          <p:cNvSpPr txBox="1"/>
          <p:nvPr/>
        </p:nvSpPr>
        <p:spPr>
          <a:xfrm>
            <a:off x="1902371" y="733246"/>
            <a:ext cx="9808983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2. Основні форми трансферту і правового захисту </a:t>
            </a:r>
            <a:br>
              <a:rPr lang="uk-UA" b="1" dirty="0"/>
            </a:br>
            <a:r>
              <a:rPr lang="uk-UA" b="1" dirty="0"/>
              <a:t>інновацій і технологій</a:t>
            </a:r>
          </a:p>
          <a:p>
            <a:pPr algn="ctr"/>
            <a:endParaRPr lang="uk-UA" dirty="0"/>
          </a:p>
          <a:p>
            <a:pPr algn="just"/>
            <a:r>
              <a:rPr lang="uk-UA" sz="2000" dirty="0"/>
              <a:t>Основними категоріями в економічній науці, що опосередкують міжнародний трансферт технологій, виступають: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патент; патентна угода; ліцензія;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ліцензійна угода;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передача «ноу–хау»;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договори з приводу </a:t>
            </a:r>
            <a:r>
              <a:rPr lang="uk-UA" sz="2000" dirty="0" err="1"/>
              <a:t>копірайта</a:t>
            </a:r>
            <a:r>
              <a:rPr lang="uk-UA" sz="2000" dirty="0"/>
              <a:t>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надання наукомістких послуг у різних сферах типу інжинірингу,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консалтингу,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менеджменту,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err="1"/>
              <a:t>інформінгу</a:t>
            </a:r>
            <a:r>
              <a:rPr lang="uk-UA" sz="2000" dirty="0"/>
              <a:t>, підготовку персоналу та ін. </a:t>
            </a:r>
          </a:p>
          <a:p>
            <a:pPr algn="just"/>
            <a:r>
              <a:rPr lang="uk-UA" sz="2000" dirty="0"/>
              <a:t>Успішно доповнюючи один одного, дані економічні категорії у процесі міжнародної взаємодії постійно розвиваються, вдосконалюються, спонукаючи появу і функціонування таких явищ і понять, як міжнародний ринок технологій, інтернаціональний обмін технологій, </a:t>
            </a:r>
            <a:r>
              <a:rPr lang="uk-UA" sz="2000" dirty="0" err="1"/>
              <a:t>технологізм</a:t>
            </a:r>
            <a:r>
              <a:rPr lang="uk-UA" sz="2000" dirty="0"/>
              <a:t>, що відображають сучасні особливості технологічного трансферту у світі.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5354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75B9E7-47B3-4972-9CBA-BEB54AB7706F}"/>
              </a:ext>
            </a:extLst>
          </p:cNvPr>
          <p:cNvSpPr txBox="1"/>
          <p:nvPr/>
        </p:nvSpPr>
        <p:spPr>
          <a:xfrm>
            <a:off x="1909483" y="920621"/>
            <a:ext cx="926950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6230" indent="180340" algn="just"/>
            <a:r>
              <a:rPr lang="uk-UA" sz="2000" b="1" dirty="0"/>
              <a:t>Патент</a:t>
            </a:r>
            <a:r>
              <a:rPr lang="uk-UA" sz="2000" dirty="0"/>
              <a:t> – свідоцтво про право власності автора новації, що підтверджує її новизну, виняткове право автора на використання; видається державним органом на строк до 15–20 років і діє лише на території даної країни; вимагає періодичних патентних платежів. </a:t>
            </a:r>
            <a:r>
              <a:rPr lang="uk-UA" sz="2000" b="1" dirty="0"/>
              <a:t>Патентом у міжнародному праві </a:t>
            </a:r>
            <a:r>
              <a:rPr lang="uk-UA" sz="2000" dirty="0"/>
              <a:t>називають документ, який засвідчує, що:</a:t>
            </a:r>
          </a:p>
          <a:p>
            <a:pPr marL="0" lvl="2" indent="-228600" algn="just">
              <a:buSzPts val="1100"/>
              <a:buFont typeface="Times New Roman" panose="02020603050405020304" pitchFamily="18" charset="0"/>
              <a:buChar char="–"/>
              <a:tabLst>
                <a:tab pos="518795" algn="l"/>
              </a:tabLst>
            </a:pPr>
            <a:r>
              <a:rPr lang="uk-UA" sz="2000" dirty="0"/>
              <a:t>дане технічне рішення є винаходом;</a:t>
            </a:r>
          </a:p>
          <a:p>
            <a:pPr marL="0" lvl="2" indent="-228600" algn="just">
              <a:buSzPts val="1100"/>
              <a:buFont typeface="Times New Roman" panose="02020603050405020304" pitchFamily="18" charset="0"/>
              <a:buChar char="–"/>
              <a:tabLst>
                <a:tab pos="518795" algn="l"/>
              </a:tabLst>
            </a:pPr>
            <a:r>
              <a:rPr lang="uk-UA" sz="2000" dirty="0"/>
              <a:t>авторами його є конкретно певні особи;</a:t>
            </a:r>
          </a:p>
          <a:p>
            <a:pPr marL="0" marR="316865" lvl="2" indent="-228600" algn="just"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z="2000" dirty="0"/>
              <a:t>дані особи або представники мають виняткове право на цей винахід.</a:t>
            </a:r>
          </a:p>
          <a:p>
            <a:pPr marL="0" marR="316865" lvl="2" algn="just">
              <a:buSzPts val="1100"/>
              <a:tabLst>
                <a:tab pos="518160" algn="l"/>
              </a:tabLst>
            </a:pPr>
            <a:r>
              <a:rPr lang="uk-UA" sz="2000" dirty="0"/>
              <a:t>Патентний захист за кордоном дозволяє власникові патентів:</a:t>
            </a:r>
          </a:p>
          <a:p>
            <a:pPr marL="342900" lvl="0" indent="-34290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000" dirty="0"/>
              <a:t>збільшити експорт своєї продукції на ринки патентування;</a:t>
            </a:r>
          </a:p>
          <a:p>
            <a:pPr marL="342900" marR="138430" lvl="0" indent="-342900" algn="just">
              <a:spcBef>
                <a:spcPts val="1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dirty="0"/>
              <a:t>отримувати додаткові прибутки за рахунок встановлення вищих, ніж на внутрішньому ринку цін;</a:t>
            </a:r>
          </a:p>
          <a:p>
            <a:pPr marL="342900" lvl="0" indent="-34290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000" dirty="0"/>
              <a:t>захищати себе від зовнішніх конкурентів.</a:t>
            </a:r>
          </a:p>
          <a:p>
            <a:pPr lvl="0" algn="just">
              <a:buSzPts val="1100"/>
              <a:tabLst>
                <a:tab pos="698500" algn="l"/>
              </a:tabLst>
            </a:pPr>
            <a:r>
              <a:rPr lang="uk-UA" sz="2000" dirty="0"/>
              <a:t>Угода більше двох фірм називається</a:t>
            </a:r>
            <a:r>
              <a:rPr lang="uk-UA" sz="2000" b="1" dirty="0"/>
              <a:t> патентним пулом.</a:t>
            </a:r>
          </a:p>
          <a:p>
            <a:pPr marL="0" marR="316865" lvl="2" indent="-228600" algn="just"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921392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4CD23E-88D6-4876-B4E5-41D267C54C99}"/>
              </a:ext>
            </a:extLst>
          </p:cNvPr>
          <p:cNvSpPr txBox="1"/>
          <p:nvPr/>
        </p:nvSpPr>
        <p:spPr>
          <a:xfrm>
            <a:off x="1705708" y="1118361"/>
            <a:ext cx="924950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Важливою категорією ринку технологій є ліцензія.</a:t>
            </a:r>
          </a:p>
          <a:p>
            <a:pPr algn="just"/>
            <a:r>
              <a:rPr lang="uk-UA" b="1" dirty="0"/>
              <a:t> Ліцензія </a:t>
            </a:r>
            <a:r>
              <a:rPr lang="uk-UA" dirty="0"/>
              <a:t>– дозвіл власника патентів, непатентних знань і досвіду, технологій покупцеві на їх використання в певних рамках. </a:t>
            </a:r>
          </a:p>
          <a:p>
            <a:pPr algn="just"/>
            <a:r>
              <a:rPr lang="uk-UA" b="1" dirty="0"/>
              <a:t>Ліцензії</a:t>
            </a:r>
            <a:r>
              <a:rPr lang="uk-UA" dirty="0"/>
              <a:t> – товар особливого роду. Можуть бути патентними, непатентними, а також невинятковими, винятковими і повними, залежно від умов і об'єму прав на ліцензію, що надаються покупцеві. </a:t>
            </a:r>
          </a:p>
          <a:p>
            <a:pPr algn="just"/>
            <a:r>
              <a:rPr lang="uk-UA" i="1" dirty="0"/>
              <a:t>Наприклад, при наданні простої ліцензії власник патенту дозволяє ліцензіату у встановлених межах використовувати об'єкт ліцензування, залишаючи при цьому право як самому експлуатувати його, так і видавати ліцензії третім особам на тих же умовах. </a:t>
            </a:r>
          </a:p>
          <a:p>
            <a:pPr algn="just"/>
            <a:r>
              <a:rPr lang="uk-UA" dirty="0"/>
              <a:t>Видача виняткових ліцензій передбачає, що ліцензіат отримує виняткове право користуватися об'єктом угоди в обумовлених межах. Ліцензіар же відмовляється від самостійної експлуатації об'єкту угоди і видачі ліцензій третім особам. Повна ліцензія дає право ліцензіату власноруч експлуатувати об'єкт угоди і в діловій практиці зустрічається </a:t>
            </a:r>
            <a:r>
              <a:rPr lang="uk-UA" dirty="0" err="1"/>
              <a:t>рідко</a:t>
            </a:r>
            <a:r>
              <a:rPr lang="uk-U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2711881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3130</TotalTime>
  <Words>3049</Words>
  <Application>Microsoft Office PowerPoint</Application>
  <PresentationFormat>Широкий екран</PresentationFormat>
  <Paragraphs>171</Paragraphs>
  <Slides>28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4" baseType="lpstr">
      <vt:lpstr>Arial</vt:lpstr>
      <vt:lpstr>Century Gothic</vt:lpstr>
      <vt:lpstr>Times New Roman</vt:lpstr>
      <vt:lpstr>Wingdings</vt:lpstr>
      <vt:lpstr>Wingdings 3</vt:lpstr>
      <vt:lpstr>Віхоть</vt:lpstr>
      <vt:lpstr>Тема 5. МІЖНАРОДНИЙ НАУКОВО–ТЕХНІЧНИЙ ОБМІН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18</cp:revision>
  <dcterms:created xsi:type="dcterms:W3CDTF">2025-03-11T13:45:43Z</dcterms:created>
  <dcterms:modified xsi:type="dcterms:W3CDTF">2026-04-02T08:26:31Z</dcterms:modified>
</cp:coreProperties>
</file>