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0F7EBB-D4AD-4CD0-B6A7-F4E1F8515C5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B2C4B94-CDB8-4E1D-ABFE-04629243DFBD}">
      <dgm:prSet phldrT="[Текст]" custT="1"/>
      <dgm:spPr/>
      <dgm:t>
        <a:bodyPr/>
        <a:lstStyle/>
        <a:p>
          <a:r>
            <a:rPr lang="uk-UA" sz="1600" b="1" dirty="0">
              <a:solidFill>
                <a:schemeClr val="accent1"/>
              </a:solidFill>
            </a:rPr>
            <a:t>Методологічні принципи національної економіки як науки</a:t>
          </a:r>
        </a:p>
      </dgm:t>
    </dgm:pt>
    <dgm:pt modelId="{0728E451-470B-4610-8E25-ACDF9C579174}" type="parTrans" cxnId="{49B0F405-3CB3-4AA3-97B5-ABDE82EF0773}">
      <dgm:prSet/>
      <dgm:spPr/>
      <dgm:t>
        <a:bodyPr/>
        <a:lstStyle/>
        <a:p>
          <a:endParaRPr lang="uk-UA"/>
        </a:p>
      </dgm:t>
    </dgm:pt>
    <dgm:pt modelId="{BA6C15B1-1C6D-47E4-80C6-1ACA9388A8E5}" type="sibTrans" cxnId="{49B0F405-3CB3-4AA3-97B5-ABDE82EF0773}">
      <dgm:prSet/>
      <dgm:spPr/>
      <dgm:t>
        <a:bodyPr/>
        <a:lstStyle/>
        <a:p>
          <a:endParaRPr lang="uk-UA"/>
        </a:p>
      </dgm:t>
    </dgm:pt>
    <dgm:pt modelId="{B717BB95-463A-4573-9618-51738101381C}">
      <dgm:prSet phldrT="[Текст]" custT="1"/>
      <dgm:spPr/>
      <dgm:t>
        <a:bodyPr/>
        <a:lstStyle/>
        <a:p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системності</a:t>
          </a:r>
        </a:p>
      </dgm:t>
    </dgm:pt>
    <dgm:pt modelId="{BD8C0B18-EC31-42CB-B9D4-94ACB3A748C8}" type="parTrans" cxnId="{D854C8EF-E392-4046-8C68-80294A1D6C3D}">
      <dgm:prSet/>
      <dgm:spPr/>
      <dgm:t>
        <a:bodyPr/>
        <a:lstStyle/>
        <a:p>
          <a:endParaRPr lang="uk-UA"/>
        </a:p>
      </dgm:t>
    </dgm:pt>
    <dgm:pt modelId="{3BFF823C-6E71-4379-A860-30066C02BC97}" type="sibTrans" cxnId="{D854C8EF-E392-4046-8C68-80294A1D6C3D}">
      <dgm:prSet/>
      <dgm:spPr/>
      <dgm:t>
        <a:bodyPr/>
        <a:lstStyle/>
        <a:p>
          <a:endParaRPr lang="uk-UA"/>
        </a:p>
      </dgm:t>
    </dgm:pt>
    <dgm:pt modelId="{F90429B8-738A-4744-AEDD-32C6B309D852}">
      <dgm:prSet phldrT="[Текст]" custT="1"/>
      <dgm:spPr/>
      <dgm:t>
        <a:bodyPr/>
        <a:lstStyle/>
        <a:p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науковості</a:t>
          </a:r>
        </a:p>
      </dgm:t>
    </dgm:pt>
    <dgm:pt modelId="{CCB8F1FC-05F7-4F7E-A36F-306DEE1DD019}" type="parTrans" cxnId="{0EA092E8-36E2-4D12-BEFE-445A07C5D7A0}">
      <dgm:prSet/>
      <dgm:spPr/>
      <dgm:t>
        <a:bodyPr/>
        <a:lstStyle/>
        <a:p>
          <a:endParaRPr lang="uk-UA"/>
        </a:p>
      </dgm:t>
    </dgm:pt>
    <dgm:pt modelId="{B5630182-ECFD-42E0-86C1-E6390BFA63D7}" type="sibTrans" cxnId="{0EA092E8-36E2-4D12-BEFE-445A07C5D7A0}">
      <dgm:prSet/>
      <dgm:spPr/>
      <dgm:t>
        <a:bodyPr/>
        <a:lstStyle/>
        <a:p>
          <a:endParaRPr lang="uk-UA"/>
        </a:p>
      </dgm:t>
    </dgm:pt>
    <dgm:pt modelId="{27380D6F-02DE-4E9D-981B-907857419497}">
      <dgm:prSet phldrT="[Текст]" custT="1"/>
      <dgm:spPr/>
      <dgm:t>
        <a:bodyPr/>
        <a:lstStyle/>
        <a:p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діалектичної</a:t>
          </a:r>
          <a:r>
            <a:rPr lang="uk-UA" sz="4000" kern="1200" dirty="0"/>
            <a:t> </a:t>
          </a:r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єдності</a:t>
          </a:r>
        </a:p>
      </dgm:t>
    </dgm:pt>
    <dgm:pt modelId="{5A234331-138A-4BFA-B598-3AB8C45B5AAD}" type="parTrans" cxnId="{DF994532-911B-4AD7-91B8-F7002B59F096}">
      <dgm:prSet/>
      <dgm:spPr/>
      <dgm:t>
        <a:bodyPr/>
        <a:lstStyle/>
        <a:p>
          <a:endParaRPr lang="uk-UA"/>
        </a:p>
      </dgm:t>
    </dgm:pt>
    <dgm:pt modelId="{EBD25966-8A18-42AF-9D7B-1685855D42A4}" type="sibTrans" cxnId="{DF994532-911B-4AD7-91B8-F7002B59F096}">
      <dgm:prSet/>
      <dgm:spPr/>
      <dgm:t>
        <a:bodyPr/>
        <a:lstStyle/>
        <a:p>
          <a:endParaRPr lang="uk-UA"/>
        </a:p>
      </dgm:t>
    </dgm:pt>
    <dgm:pt modelId="{0B8674FD-2348-43E3-84C5-2BCE1F2F429E}">
      <dgm:prSet phldrT="[Текст]" custT="1"/>
      <dgm:spPr/>
      <dgm:t>
        <a:bodyPr/>
        <a:lstStyle/>
        <a:p>
          <a:r>
            <a:rPr lang="uk-UA" sz="2400" dirty="0"/>
            <a:t>історичності</a:t>
          </a:r>
        </a:p>
      </dgm:t>
    </dgm:pt>
    <dgm:pt modelId="{7D20294B-4D44-43C1-B185-CBE525A25BEC}" type="parTrans" cxnId="{D95E397A-C6F0-4C3F-931F-0778047ED441}">
      <dgm:prSet/>
      <dgm:spPr/>
      <dgm:t>
        <a:bodyPr/>
        <a:lstStyle/>
        <a:p>
          <a:endParaRPr lang="uk-UA"/>
        </a:p>
      </dgm:t>
    </dgm:pt>
    <dgm:pt modelId="{B28B4031-D1AB-46C0-8EE3-33AF367D999D}" type="sibTrans" cxnId="{D95E397A-C6F0-4C3F-931F-0778047ED441}">
      <dgm:prSet/>
      <dgm:spPr/>
      <dgm:t>
        <a:bodyPr/>
        <a:lstStyle/>
        <a:p>
          <a:endParaRPr lang="uk-UA"/>
        </a:p>
      </dgm:t>
    </dgm:pt>
    <dgm:pt modelId="{A09C0ED2-0554-437A-9872-B60815BCFB4F}">
      <dgm:prSet phldrT="[Текст]" custT="1"/>
      <dgm:spPr/>
      <dgm:t>
        <a:bodyPr/>
        <a:lstStyle/>
        <a:p>
          <a:r>
            <a:rPr lang="uk-UA" sz="2400" dirty="0"/>
            <a:t>безперервності</a:t>
          </a:r>
        </a:p>
      </dgm:t>
    </dgm:pt>
    <dgm:pt modelId="{ADDE430D-0E3E-4CFD-AB0E-83E5A863D029}" type="parTrans" cxnId="{305A89F1-CB1A-4C73-84E1-F2D420304D55}">
      <dgm:prSet/>
      <dgm:spPr/>
      <dgm:t>
        <a:bodyPr/>
        <a:lstStyle/>
        <a:p>
          <a:endParaRPr lang="uk-UA"/>
        </a:p>
      </dgm:t>
    </dgm:pt>
    <dgm:pt modelId="{233E3547-9E5F-4296-8250-E7F55FB85A58}" type="sibTrans" cxnId="{305A89F1-CB1A-4C73-84E1-F2D420304D55}">
      <dgm:prSet/>
      <dgm:spPr/>
      <dgm:t>
        <a:bodyPr/>
        <a:lstStyle/>
        <a:p>
          <a:endParaRPr lang="uk-UA"/>
        </a:p>
      </dgm:t>
    </dgm:pt>
    <dgm:pt modelId="{1DF388B2-5433-4C0C-BD57-AD3C61B90B73}" type="pres">
      <dgm:prSet presAssocID="{F40F7EBB-D4AD-4CD0-B6A7-F4E1F8515C54}" presName="vert0" presStyleCnt="0">
        <dgm:presLayoutVars>
          <dgm:dir/>
          <dgm:animOne val="branch"/>
          <dgm:animLvl val="lvl"/>
        </dgm:presLayoutVars>
      </dgm:prSet>
      <dgm:spPr/>
    </dgm:pt>
    <dgm:pt modelId="{EC17B072-E733-4F5E-9494-21A0DC696B42}" type="pres">
      <dgm:prSet presAssocID="{3B2C4B94-CDB8-4E1D-ABFE-04629243DFBD}" presName="thickLine" presStyleLbl="alignNode1" presStyleIdx="0" presStyleCnt="1"/>
      <dgm:spPr/>
    </dgm:pt>
    <dgm:pt modelId="{96829191-9492-409A-8242-A02839A03D83}" type="pres">
      <dgm:prSet presAssocID="{3B2C4B94-CDB8-4E1D-ABFE-04629243DFBD}" presName="horz1" presStyleCnt="0"/>
      <dgm:spPr/>
    </dgm:pt>
    <dgm:pt modelId="{DE348F60-0F92-42BA-A3F8-14758E3C4798}" type="pres">
      <dgm:prSet presAssocID="{3B2C4B94-CDB8-4E1D-ABFE-04629243DFBD}" presName="tx1" presStyleLbl="revTx" presStyleIdx="0" presStyleCnt="6" custScaleX="124074"/>
      <dgm:spPr/>
    </dgm:pt>
    <dgm:pt modelId="{D0E743AA-D62B-483C-AB68-CDC7E7A208FD}" type="pres">
      <dgm:prSet presAssocID="{3B2C4B94-CDB8-4E1D-ABFE-04629243DFBD}" presName="vert1" presStyleCnt="0"/>
      <dgm:spPr/>
    </dgm:pt>
    <dgm:pt modelId="{FE07F27B-50C0-44BC-94F4-485F934679D1}" type="pres">
      <dgm:prSet presAssocID="{B717BB95-463A-4573-9618-51738101381C}" presName="vertSpace2a" presStyleCnt="0"/>
      <dgm:spPr/>
    </dgm:pt>
    <dgm:pt modelId="{200098DE-7AD9-4D50-9C89-B76AF57828C6}" type="pres">
      <dgm:prSet presAssocID="{B717BB95-463A-4573-9618-51738101381C}" presName="horz2" presStyleCnt="0"/>
      <dgm:spPr/>
    </dgm:pt>
    <dgm:pt modelId="{CCE09D0A-02DD-4149-B0E8-E8DB05F928E0}" type="pres">
      <dgm:prSet presAssocID="{B717BB95-463A-4573-9618-51738101381C}" presName="horzSpace2" presStyleCnt="0"/>
      <dgm:spPr/>
    </dgm:pt>
    <dgm:pt modelId="{2F3D2054-485F-4F2C-BF45-D40CA1201D3A}" type="pres">
      <dgm:prSet presAssocID="{B717BB95-463A-4573-9618-51738101381C}" presName="tx2" presStyleLbl="revTx" presStyleIdx="1" presStyleCnt="6"/>
      <dgm:spPr/>
    </dgm:pt>
    <dgm:pt modelId="{D2B9D674-FEF2-4E94-AD63-4DC50D57650A}" type="pres">
      <dgm:prSet presAssocID="{B717BB95-463A-4573-9618-51738101381C}" presName="vert2" presStyleCnt="0"/>
      <dgm:spPr/>
    </dgm:pt>
    <dgm:pt modelId="{4345EF37-05D7-4C9B-9B81-3876CF36EFB2}" type="pres">
      <dgm:prSet presAssocID="{B717BB95-463A-4573-9618-51738101381C}" presName="thinLine2b" presStyleLbl="callout" presStyleIdx="0" presStyleCnt="5"/>
      <dgm:spPr/>
    </dgm:pt>
    <dgm:pt modelId="{9944BE86-ACEF-4F0A-85EF-374867832BC1}" type="pres">
      <dgm:prSet presAssocID="{B717BB95-463A-4573-9618-51738101381C}" presName="vertSpace2b" presStyleCnt="0"/>
      <dgm:spPr/>
    </dgm:pt>
    <dgm:pt modelId="{6A17336E-D83C-4950-8E1B-03216EC2E726}" type="pres">
      <dgm:prSet presAssocID="{F90429B8-738A-4744-AEDD-32C6B309D852}" presName="horz2" presStyleCnt="0"/>
      <dgm:spPr/>
    </dgm:pt>
    <dgm:pt modelId="{FD345028-104F-4E5B-BB73-0B9732071486}" type="pres">
      <dgm:prSet presAssocID="{F90429B8-738A-4744-AEDD-32C6B309D852}" presName="horzSpace2" presStyleCnt="0"/>
      <dgm:spPr/>
    </dgm:pt>
    <dgm:pt modelId="{55C649A2-DC52-40D7-83C3-F6FF8C451CB5}" type="pres">
      <dgm:prSet presAssocID="{F90429B8-738A-4744-AEDD-32C6B309D852}" presName="tx2" presStyleLbl="revTx" presStyleIdx="2" presStyleCnt="6"/>
      <dgm:spPr/>
    </dgm:pt>
    <dgm:pt modelId="{4CE92777-7B52-4BC1-ACE3-D3B9ADE45590}" type="pres">
      <dgm:prSet presAssocID="{F90429B8-738A-4744-AEDD-32C6B309D852}" presName="vert2" presStyleCnt="0"/>
      <dgm:spPr/>
    </dgm:pt>
    <dgm:pt modelId="{E479F1DA-75E0-4075-B98E-A4B5DBDCCD72}" type="pres">
      <dgm:prSet presAssocID="{F90429B8-738A-4744-AEDD-32C6B309D852}" presName="thinLine2b" presStyleLbl="callout" presStyleIdx="1" presStyleCnt="5"/>
      <dgm:spPr/>
    </dgm:pt>
    <dgm:pt modelId="{2415B6CA-EC1A-4EAA-B55D-D214F6DCC053}" type="pres">
      <dgm:prSet presAssocID="{F90429B8-738A-4744-AEDD-32C6B309D852}" presName="vertSpace2b" presStyleCnt="0"/>
      <dgm:spPr/>
    </dgm:pt>
    <dgm:pt modelId="{E429C275-C0E8-4053-882A-F77F6FDDEF06}" type="pres">
      <dgm:prSet presAssocID="{27380D6F-02DE-4E9D-981B-907857419497}" presName="horz2" presStyleCnt="0"/>
      <dgm:spPr/>
    </dgm:pt>
    <dgm:pt modelId="{86D2EED0-B2B5-4B14-B514-CF34FB48D8F7}" type="pres">
      <dgm:prSet presAssocID="{27380D6F-02DE-4E9D-981B-907857419497}" presName="horzSpace2" presStyleCnt="0"/>
      <dgm:spPr/>
    </dgm:pt>
    <dgm:pt modelId="{06DB4DA2-8991-4B1F-9B2F-D0F4ABF1727E}" type="pres">
      <dgm:prSet presAssocID="{27380D6F-02DE-4E9D-981B-907857419497}" presName="tx2" presStyleLbl="revTx" presStyleIdx="3" presStyleCnt="6"/>
      <dgm:spPr/>
    </dgm:pt>
    <dgm:pt modelId="{31B1E72F-0423-4AD4-9BF2-5CCE1819E9B0}" type="pres">
      <dgm:prSet presAssocID="{27380D6F-02DE-4E9D-981B-907857419497}" presName="vert2" presStyleCnt="0"/>
      <dgm:spPr/>
    </dgm:pt>
    <dgm:pt modelId="{95E53267-43BB-49C9-A2BE-D62B90045F97}" type="pres">
      <dgm:prSet presAssocID="{27380D6F-02DE-4E9D-981B-907857419497}" presName="thinLine2b" presStyleLbl="callout" presStyleIdx="2" presStyleCnt="5"/>
      <dgm:spPr/>
    </dgm:pt>
    <dgm:pt modelId="{35EF15E3-E8A1-4B82-8EEA-2361526EFC35}" type="pres">
      <dgm:prSet presAssocID="{27380D6F-02DE-4E9D-981B-907857419497}" presName="vertSpace2b" presStyleCnt="0"/>
      <dgm:spPr/>
    </dgm:pt>
    <dgm:pt modelId="{C84721C4-8DA1-4C62-90E4-C48C3205A9B7}" type="pres">
      <dgm:prSet presAssocID="{0B8674FD-2348-43E3-84C5-2BCE1F2F429E}" presName="horz2" presStyleCnt="0"/>
      <dgm:spPr/>
    </dgm:pt>
    <dgm:pt modelId="{DD046D75-E66F-463E-A1C0-DA656E960E29}" type="pres">
      <dgm:prSet presAssocID="{0B8674FD-2348-43E3-84C5-2BCE1F2F429E}" presName="horzSpace2" presStyleCnt="0"/>
      <dgm:spPr/>
    </dgm:pt>
    <dgm:pt modelId="{23E48B0A-C01E-4A3D-8B04-BFF737F283E2}" type="pres">
      <dgm:prSet presAssocID="{0B8674FD-2348-43E3-84C5-2BCE1F2F429E}" presName="tx2" presStyleLbl="revTx" presStyleIdx="4" presStyleCnt="6"/>
      <dgm:spPr/>
    </dgm:pt>
    <dgm:pt modelId="{98B22B93-F83D-4270-B647-25974A1D98E7}" type="pres">
      <dgm:prSet presAssocID="{0B8674FD-2348-43E3-84C5-2BCE1F2F429E}" presName="vert2" presStyleCnt="0"/>
      <dgm:spPr/>
    </dgm:pt>
    <dgm:pt modelId="{5C85C137-6F01-4A93-B05F-AD99A6306428}" type="pres">
      <dgm:prSet presAssocID="{0B8674FD-2348-43E3-84C5-2BCE1F2F429E}" presName="thinLine2b" presStyleLbl="callout" presStyleIdx="3" presStyleCnt="5"/>
      <dgm:spPr/>
    </dgm:pt>
    <dgm:pt modelId="{5727BFD3-BEDC-425D-92E1-8342EE219EB3}" type="pres">
      <dgm:prSet presAssocID="{0B8674FD-2348-43E3-84C5-2BCE1F2F429E}" presName="vertSpace2b" presStyleCnt="0"/>
      <dgm:spPr/>
    </dgm:pt>
    <dgm:pt modelId="{2832184D-2863-4CD0-9425-44F325CFAD41}" type="pres">
      <dgm:prSet presAssocID="{A09C0ED2-0554-437A-9872-B60815BCFB4F}" presName="horz2" presStyleCnt="0"/>
      <dgm:spPr/>
    </dgm:pt>
    <dgm:pt modelId="{0EC41087-AA76-45FA-A007-2D83B5FC3EE5}" type="pres">
      <dgm:prSet presAssocID="{A09C0ED2-0554-437A-9872-B60815BCFB4F}" presName="horzSpace2" presStyleCnt="0"/>
      <dgm:spPr/>
    </dgm:pt>
    <dgm:pt modelId="{171F7DA6-766E-411C-B586-79B11A70F32E}" type="pres">
      <dgm:prSet presAssocID="{A09C0ED2-0554-437A-9872-B60815BCFB4F}" presName="tx2" presStyleLbl="revTx" presStyleIdx="5" presStyleCnt="6"/>
      <dgm:spPr/>
    </dgm:pt>
    <dgm:pt modelId="{59CBA272-4F15-4C51-8832-205B76BA7343}" type="pres">
      <dgm:prSet presAssocID="{A09C0ED2-0554-437A-9872-B60815BCFB4F}" presName="vert2" presStyleCnt="0"/>
      <dgm:spPr/>
    </dgm:pt>
    <dgm:pt modelId="{9FC8A969-0AE8-4464-B8D4-3DB8E36E11DE}" type="pres">
      <dgm:prSet presAssocID="{A09C0ED2-0554-437A-9872-B60815BCFB4F}" presName="thinLine2b" presStyleLbl="callout" presStyleIdx="4" presStyleCnt="5"/>
      <dgm:spPr/>
    </dgm:pt>
    <dgm:pt modelId="{4D11C1CF-0341-460D-8FF9-DE08BA29B1BD}" type="pres">
      <dgm:prSet presAssocID="{A09C0ED2-0554-437A-9872-B60815BCFB4F}" presName="vertSpace2b" presStyleCnt="0"/>
      <dgm:spPr/>
    </dgm:pt>
  </dgm:ptLst>
  <dgm:cxnLst>
    <dgm:cxn modelId="{49B0F405-3CB3-4AA3-97B5-ABDE82EF0773}" srcId="{F40F7EBB-D4AD-4CD0-B6A7-F4E1F8515C54}" destId="{3B2C4B94-CDB8-4E1D-ABFE-04629243DFBD}" srcOrd="0" destOrd="0" parTransId="{0728E451-470B-4610-8E25-ACDF9C579174}" sibTransId="{BA6C15B1-1C6D-47E4-80C6-1ACA9388A8E5}"/>
    <dgm:cxn modelId="{C19C9D29-52B1-4877-ABFB-17669B2F18BE}" type="presOf" srcId="{F90429B8-738A-4744-AEDD-32C6B309D852}" destId="{55C649A2-DC52-40D7-83C3-F6FF8C451CB5}" srcOrd="0" destOrd="0" presId="urn:microsoft.com/office/officeart/2008/layout/LinedList"/>
    <dgm:cxn modelId="{2965982E-0C58-4C77-9607-E615338BF2D1}" type="presOf" srcId="{27380D6F-02DE-4E9D-981B-907857419497}" destId="{06DB4DA2-8991-4B1F-9B2F-D0F4ABF1727E}" srcOrd="0" destOrd="0" presId="urn:microsoft.com/office/officeart/2008/layout/LinedList"/>
    <dgm:cxn modelId="{DF994532-911B-4AD7-91B8-F7002B59F096}" srcId="{3B2C4B94-CDB8-4E1D-ABFE-04629243DFBD}" destId="{27380D6F-02DE-4E9D-981B-907857419497}" srcOrd="2" destOrd="0" parTransId="{5A234331-138A-4BFA-B598-3AB8C45B5AAD}" sibTransId="{EBD25966-8A18-42AF-9D7B-1685855D42A4}"/>
    <dgm:cxn modelId="{67259361-01E1-4679-A89C-06A610E00A5B}" type="presOf" srcId="{A09C0ED2-0554-437A-9872-B60815BCFB4F}" destId="{171F7DA6-766E-411C-B586-79B11A70F32E}" srcOrd="0" destOrd="0" presId="urn:microsoft.com/office/officeart/2008/layout/LinedList"/>
    <dgm:cxn modelId="{D95E397A-C6F0-4C3F-931F-0778047ED441}" srcId="{3B2C4B94-CDB8-4E1D-ABFE-04629243DFBD}" destId="{0B8674FD-2348-43E3-84C5-2BCE1F2F429E}" srcOrd="3" destOrd="0" parTransId="{7D20294B-4D44-43C1-B185-CBE525A25BEC}" sibTransId="{B28B4031-D1AB-46C0-8EE3-33AF367D999D}"/>
    <dgm:cxn modelId="{E91BC990-013D-4468-90A2-3BF7D089C0B8}" type="presOf" srcId="{0B8674FD-2348-43E3-84C5-2BCE1F2F429E}" destId="{23E48B0A-C01E-4A3D-8B04-BFF737F283E2}" srcOrd="0" destOrd="0" presId="urn:microsoft.com/office/officeart/2008/layout/LinedList"/>
    <dgm:cxn modelId="{59E970A8-55DF-4775-946A-048CDCD2AB95}" type="presOf" srcId="{3B2C4B94-CDB8-4E1D-ABFE-04629243DFBD}" destId="{DE348F60-0F92-42BA-A3F8-14758E3C4798}" srcOrd="0" destOrd="0" presId="urn:microsoft.com/office/officeart/2008/layout/LinedList"/>
    <dgm:cxn modelId="{A714E8CC-036A-42CA-B820-51EC53AA266C}" type="presOf" srcId="{B717BB95-463A-4573-9618-51738101381C}" destId="{2F3D2054-485F-4F2C-BF45-D40CA1201D3A}" srcOrd="0" destOrd="0" presId="urn:microsoft.com/office/officeart/2008/layout/LinedList"/>
    <dgm:cxn modelId="{0EA092E8-36E2-4D12-BEFE-445A07C5D7A0}" srcId="{3B2C4B94-CDB8-4E1D-ABFE-04629243DFBD}" destId="{F90429B8-738A-4744-AEDD-32C6B309D852}" srcOrd="1" destOrd="0" parTransId="{CCB8F1FC-05F7-4F7E-A36F-306DEE1DD019}" sibTransId="{B5630182-ECFD-42E0-86C1-E6390BFA63D7}"/>
    <dgm:cxn modelId="{12FD95EA-CAEC-43F5-BD4D-92482DBAB7E9}" type="presOf" srcId="{F40F7EBB-D4AD-4CD0-B6A7-F4E1F8515C54}" destId="{1DF388B2-5433-4C0C-BD57-AD3C61B90B73}" srcOrd="0" destOrd="0" presId="urn:microsoft.com/office/officeart/2008/layout/LinedList"/>
    <dgm:cxn modelId="{D854C8EF-E392-4046-8C68-80294A1D6C3D}" srcId="{3B2C4B94-CDB8-4E1D-ABFE-04629243DFBD}" destId="{B717BB95-463A-4573-9618-51738101381C}" srcOrd="0" destOrd="0" parTransId="{BD8C0B18-EC31-42CB-B9D4-94ACB3A748C8}" sibTransId="{3BFF823C-6E71-4379-A860-30066C02BC97}"/>
    <dgm:cxn modelId="{305A89F1-CB1A-4C73-84E1-F2D420304D55}" srcId="{3B2C4B94-CDB8-4E1D-ABFE-04629243DFBD}" destId="{A09C0ED2-0554-437A-9872-B60815BCFB4F}" srcOrd="4" destOrd="0" parTransId="{ADDE430D-0E3E-4CFD-AB0E-83E5A863D029}" sibTransId="{233E3547-9E5F-4296-8250-E7F55FB85A58}"/>
    <dgm:cxn modelId="{71349E3A-F756-4AAD-B8A9-DF9E50CDC895}" type="presParOf" srcId="{1DF388B2-5433-4C0C-BD57-AD3C61B90B73}" destId="{EC17B072-E733-4F5E-9494-21A0DC696B42}" srcOrd="0" destOrd="0" presId="urn:microsoft.com/office/officeart/2008/layout/LinedList"/>
    <dgm:cxn modelId="{2DCA65BA-283E-4674-9120-13FF5B96DF18}" type="presParOf" srcId="{1DF388B2-5433-4C0C-BD57-AD3C61B90B73}" destId="{96829191-9492-409A-8242-A02839A03D83}" srcOrd="1" destOrd="0" presId="urn:microsoft.com/office/officeart/2008/layout/LinedList"/>
    <dgm:cxn modelId="{9174F92A-9C99-4D7F-8DE4-97E78926C4EF}" type="presParOf" srcId="{96829191-9492-409A-8242-A02839A03D83}" destId="{DE348F60-0F92-42BA-A3F8-14758E3C4798}" srcOrd="0" destOrd="0" presId="urn:microsoft.com/office/officeart/2008/layout/LinedList"/>
    <dgm:cxn modelId="{93207F58-C3B6-42D3-BAFC-3C062D7EB13A}" type="presParOf" srcId="{96829191-9492-409A-8242-A02839A03D83}" destId="{D0E743AA-D62B-483C-AB68-CDC7E7A208FD}" srcOrd="1" destOrd="0" presId="urn:microsoft.com/office/officeart/2008/layout/LinedList"/>
    <dgm:cxn modelId="{2DBFFDE2-CCB2-49A9-A900-386EBA8B1C8B}" type="presParOf" srcId="{D0E743AA-D62B-483C-AB68-CDC7E7A208FD}" destId="{FE07F27B-50C0-44BC-94F4-485F934679D1}" srcOrd="0" destOrd="0" presId="urn:microsoft.com/office/officeart/2008/layout/LinedList"/>
    <dgm:cxn modelId="{8C91AAB1-CB34-45FB-B2DB-343CE5D7D12B}" type="presParOf" srcId="{D0E743AA-D62B-483C-AB68-CDC7E7A208FD}" destId="{200098DE-7AD9-4D50-9C89-B76AF57828C6}" srcOrd="1" destOrd="0" presId="urn:microsoft.com/office/officeart/2008/layout/LinedList"/>
    <dgm:cxn modelId="{A2D94CE3-8B5A-4CEC-B7E0-9BB1881D25D6}" type="presParOf" srcId="{200098DE-7AD9-4D50-9C89-B76AF57828C6}" destId="{CCE09D0A-02DD-4149-B0E8-E8DB05F928E0}" srcOrd="0" destOrd="0" presId="urn:microsoft.com/office/officeart/2008/layout/LinedList"/>
    <dgm:cxn modelId="{094642E6-6C53-41BC-A0B9-230E761EE5D4}" type="presParOf" srcId="{200098DE-7AD9-4D50-9C89-B76AF57828C6}" destId="{2F3D2054-485F-4F2C-BF45-D40CA1201D3A}" srcOrd="1" destOrd="0" presId="urn:microsoft.com/office/officeart/2008/layout/LinedList"/>
    <dgm:cxn modelId="{BE26CF8D-E162-4626-8199-F8BE53C7E1BB}" type="presParOf" srcId="{200098DE-7AD9-4D50-9C89-B76AF57828C6}" destId="{D2B9D674-FEF2-4E94-AD63-4DC50D57650A}" srcOrd="2" destOrd="0" presId="urn:microsoft.com/office/officeart/2008/layout/LinedList"/>
    <dgm:cxn modelId="{1F60EF22-B957-4C09-8015-D4F21A6675D0}" type="presParOf" srcId="{D0E743AA-D62B-483C-AB68-CDC7E7A208FD}" destId="{4345EF37-05D7-4C9B-9B81-3876CF36EFB2}" srcOrd="2" destOrd="0" presId="urn:microsoft.com/office/officeart/2008/layout/LinedList"/>
    <dgm:cxn modelId="{5A2F00FA-F399-48DA-A625-CA64188338F7}" type="presParOf" srcId="{D0E743AA-D62B-483C-AB68-CDC7E7A208FD}" destId="{9944BE86-ACEF-4F0A-85EF-374867832BC1}" srcOrd="3" destOrd="0" presId="urn:microsoft.com/office/officeart/2008/layout/LinedList"/>
    <dgm:cxn modelId="{4D1C4463-FD3C-4FED-A82F-644B6868D511}" type="presParOf" srcId="{D0E743AA-D62B-483C-AB68-CDC7E7A208FD}" destId="{6A17336E-D83C-4950-8E1B-03216EC2E726}" srcOrd="4" destOrd="0" presId="urn:microsoft.com/office/officeart/2008/layout/LinedList"/>
    <dgm:cxn modelId="{C3292904-51CF-4C13-ADD4-217E3DDE803C}" type="presParOf" srcId="{6A17336E-D83C-4950-8E1B-03216EC2E726}" destId="{FD345028-104F-4E5B-BB73-0B9732071486}" srcOrd="0" destOrd="0" presId="urn:microsoft.com/office/officeart/2008/layout/LinedList"/>
    <dgm:cxn modelId="{B5DE7987-158F-4F0C-99A1-0491E2B95737}" type="presParOf" srcId="{6A17336E-D83C-4950-8E1B-03216EC2E726}" destId="{55C649A2-DC52-40D7-83C3-F6FF8C451CB5}" srcOrd="1" destOrd="0" presId="urn:microsoft.com/office/officeart/2008/layout/LinedList"/>
    <dgm:cxn modelId="{491771EA-BED8-4DC2-8685-2F5FF397D956}" type="presParOf" srcId="{6A17336E-D83C-4950-8E1B-03216EC2E726}" destId="{4CE92777-7B52-4BC1-ACE3-D3B9ADE45590}" srcOrd="2" destOrd="0" presId="urn:microsoft.com/office/officeart/2008/layout/LinedList"/>
    <dgm:cxn modelId="{DEFE4C7E-AF16-4997-AEC8-D54FB30B29AF}" type="presParOf" srcId="{D0E743AA-D62B-483C-AB68-CDC7E7A208FD}" destId="{E479F1DA-75E0-4075-B98E-A4B5DBDCCD72}" srcOrd="5" destOrd="0" presId="urn:microsoft.com/office/officeart/2008/layout/LinedList"/>
    <dgm:cxn modelId="{A7A6A535-912F-4F01-AD9E-CD55C236634A}" type="presParOf" srcId="{D0E743AA-D62B-483C-AB68-CDC7E7A208FD}" destId="{2415B6CA-EC1A-4EAA-B55D-D214F6DCC053}" srcOrd="6" destOrd="0" presId="urn:microsoft.com/office/officeart/2008/layout/LinedList"/>
    <dgm:cxn modelId="{2094C5B7-75AF-4958-B345-93D6F23D0BFF}" type="presParOf" srcId="{D0E743AA-D62B-483C-AB68-CDC7E7A208FD}" destId="{E429C275-C0E8-4053-882A-F77F6FDDEF06}" srcOrd="7" destOrd="0" presId="urn:microsoft.com/office/officeart/2008/layout/LinedList"/>
    <dgm:cxn modelId="{E5158AF5-FEA8-4029-9B48-5E0FE9EE5946}" type="presParOf" srcId="{E429C275-C0E8-4053-882A-F77F6FDDEF06}" destId="{86D2EED0-B2B5-4B14-B514-CF34FB48D8F7}" srcOrd="0" destOrd="0" presId="urn:microsoft.com/office/officeart/2008/layout/LinedList"/>
    <dgm:cxn modelId="{37F832C0-F90E-482F-82FD-173415D0975C}" type="presParOf" srcId="{E429C275-C0E8-4053-882A-F77F6FDDEF06}" destId="{06DB4DA2-8991-4B1F-9B2F-D0F4ABF1727E}" srcOrd="1" destOrd="0" presId="urn:microsoft.com/office/officeart/2008/layout/LinedList"/>
    <dgm:cxn modelId="{AEFB9383-1802-4BFF-976D-A05B30B460B5}" type="presParOf" srcId="{E429C275-C0E8-4053-882A-F77F6FDDEF06}" destId="{31B1E72F-0423-4AD4-9BF2-5CCE1819E9B0}" srcOrd="2" destOrd="0" presId="urn:microsoft.com/office/officeart/2008/layout/LinedList"/>
    <dgm:cxn modelId="{3C854035-4CB5-4F78-B075-9792E693A819}" type="presParOf" srcId="{D0E743AA-D62B-483C-AB68-CDC7E7A208FD}" destId="{95E53267-43BB-49C9-A2BE-D62B90045F97}" srcOrd="8" destOrd="0" presId="urn:microsoft.com/office/officeart/2008/layout/LinedList"/>
    <dgm:cxn modelId="{BC264F65-2956-4FFC-9401-DC544694B808}" type="presParOf" srcId="{D0E743AA-D62B-483C-AB68-CDC7E7A208FD}" destId="{35EF15E3-E8A1-4B82-8EEA-2361526EFC35}" srcOrd="9" destOrd="0" presId="urn:microsoft.com/office/officeart/2008/layout/LinedList"/>
    <dgm:cxn modelId="{4F6CCB56-817A-4726-8371-99979D19E3FD}" type="presParOf" srcId="{D0E743AA-D62B-483C-AB68-CDC7E7A208FD}" destId="{C84721C4-8DA1-4C62-90E4-C48C3205A9B7}" srcOrd="10" destOrd="0" presId="urn:microsoft.com/office/officeart/2008/layout/LinedList"/>
    <dgm:cxn modelId="{94F50CDC-B811-458C-BC7C-AB2AC23932AD}" type="presParOf" srcId="{C84721C4-8DA1-4C62-90E4-C48C3205A9B7}" destId="{DD046D75-E66F-463E-A1C0-DA656E960E29}" srcOrd="0" destOrd="0" presId="urn:microsoft.com/office/officeart/2008/layout/LinedList"/>
    <dgm:cxn modelId="{1B1D6493-79A0-4B90-89BA-E42648BE083C}" type="presParOf" srcId="{C84721C4-8DA1-4C62-90E4-C48C3205A9B7}" destId="{23E48B0A-C01E-4A3D-8B04-BFF737F283E2}" srcOrd="1" destOrd="0" presId="urn:microsoft.com/office/officeart/2008/layout/LinedList"/>
    <dgm:cxn modelId="{EA064733-32C9-4D2B-8BDD-BEF30B2F81EB}" type="presParOf" srcId="{C84721C4-8DA1-4C62-90E4-C48C3205A9B7}" destId="{98B22B93-F83D-4270-B647-25974A1D98E7}" srcOrd="2" destOrd="0" presId="urn:microsoft.com/office/officeart/2008/layout/LinedList"/>
    <dgm:cxn modelId="{630B1112-BD19-4F93-B45A-C4CAF9C2DB19}" type="presParOf" srcId="{D0E743AA-D62B-483C-AB68-CDC7E7A208FD}" destId="{5C85C137-6F01-4A93-B05F-AD99A6306428}" srcOrd="11" destOrd="0" presId="urn:microsoft.com/office/officeart/2008/layout/LinedList"/>
    <dgm:cxn modelId="{20F8A1E8-F18D-4171-BC5C-D9589AB1FCFD}" type="presParOf" srcId="{D0E743AA-D62B-483C-AB68-CDC7E7A208FD}" destId="{5727BFD3-BEDC-425D-92E1-8342EE219EB3}" srcOrd="12" destOrd="0" presId="urn:microsoft.com/office/officeart/2008/layout/LinedList"/>
    <dgm:cxn modelId="{FE86783B-4DC2-4703-975E-BF0D95A0ECC1}" type="presParOf" srcId="{D0E743AA-D62B-483C-AB68-CDC7E7A208FD}" destId="{2832184D-2863-4CD0-9425-44F325CFAD41}" srcOrd="13" destOrd="0" presId="urn:microsoft.com/office/officeart/2008/layout/LinedList"/>
    <dgm:cxn modelId="{03E50CAF-7AC0-4044-914D-2998B4A2F8FA}" type="presParOf" srcId="{2832184D-2863-4CD0-9425-44F325CFAD41}" destId="{0EC41087-AA76-45FA-A007-2D83B5FC3EE5}" srcOrd="0" destOrd="0" presId="urn:microsoft.com/office/officeart/2008/layout/LinedList"/>
    <dgm:cxn modelId="{F0759544-B065-41F6-AA7F-61828180525A}" type="presParOf" srcId="{2832184D-2863-4CD0-9425-44F325CFAD41}" destId="{171F7DA6-766E-411C-B586-79B11A70F32E}" srcOrd="1" destOrd="0" presId="urn:microsoft.com/office/officeart/2008/layout/LinedList"/>
    <dgm:cxn modelId="{CE895405-010C-45BE-9C2A-A2A0636C101C}" type="presParOf" srcId="{2832184D-2863-4CD0-9425-44F325CFAD41}" destId="{59CBA272-4F15-4C51-8832-205B76BA7343}" srcOrd="2" destOrd="0" presId="urn:microsoft.com/office/officeart/2008/layout/LinedList"/>
    <dgm:cxn modelId="{D7BE894C-460B-4EB0-A6CE-9CE1A98EEE28}" type="presParOf" srcId="{D0E743AA-D62B-483C-AB68-CDC7E7A208FD}" destId="{9FC8A969-0AE8-4464-B8D4-3DB8E36E11DE}" srcOrd="14" destOrd="0" presId="urn:microsoft.com/office/officeart/2008/layout/LinedList"/>
    <dgm:cxn modelId="{296FAB8D-0DCC-465A-91A4-91994B25C214}" type="presParOf" srcId="{D0E743AA-D62B-483C-AB68-CDC7E7A208FD}" destId="{4D11C1CF-0341-460D-8FF9-DE08BA29B1BD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74FF1B-E71C-498C-BAD5-3AE178A86A7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46D9FB2-C1DA-4959-A0E2-70DA5CF927F0}">
      <dgm:prSet phldrT="[Текст]"/>
      <dgm:spPr/>
      <dgm:t>
        <a:bodyPr/>
        <a:lstStyle/>
        <a:p>
          <a:r>
            <a:rPr lang="uk-UA" dirty="0"/>
            <a:t>Загально наукові методи</a:t>
          </a:r>
        </a:p>
      </dgm:t>
    </dgm:pt>
    <dgm:pt modelId="{DB7C783E-22E5-4F65-9A28-BD3AFF285166}" type="parTrans" cxnId="{F8669586-C596-4771-A9EB-F80ED0AA6220}">
      <dgm:prSet/>
      <dgm:spPr/>
      <dgm:t>
        <a:bodyPr/>
        <a:lstStyle/>
        <a:p>
          <a:endParaRPr lang="uk-UA"/>
        </a:p>
      </dgm:t>
    </dgm:pt>
    <dgm:pt modelId="{59AFD7F4-C38F-4C42-B25E-BBD3C343F864}" type="sibTrans" cxnId="{F8669586-C596-4771-A9EB-F80ED0AA6220}">
      <dgm:prSet/>
      <dgm:spPr/>
      <dgm:t>
        <a:bodyPr/>
        <a:lstStyle/>
        <a:p>
          <a:endParaRPr lang="uk-UA"/>
        </a:p>
      </dgm:t>
    </dgm:pt>
    <dgm:pt modelId="{00F11E60-45EF-4944-96CB-C48F8E428CC0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Системний</a:t>
          </a:r>
          <a:r>
            <a:rPr lang="uk-UA" dirty="0"/>
            <a:t> (об’єднання окремих елементів в одне ціле)</a:t>
          </a:r>
        </a:p>
      </dgm:t>
    </dgm:pt>
    <dgm:pt modelId="{FE47177A-92F5-44B3-8340-79082DCB1D81}" type="parTrans" cxnId="{8DF7F07C-3669-4FDB-86BF-0E9FE87D977B}">
      <dgm:prSet/>
      <dgm:spPr/>
      <dgm:t>
        <a:bodyPr/>
        <a:lstStyle/>
        <a:p>
          <a:endParaRPr lang="uk-UA"/>
        </a:p>
      </dgm:t>
    </dgm:pt>
    <dgm:pt modelId="{D083D497-131C-46F2-B707-E00877D733F9}" type="sibTrans" cxnId="{8DF7F07C-3669-4FDB-86BF-0E9FE87D977B}">
      <dgm:prSet/>
      <dgm:spPr/>
      <dgm:t>
        <a:bodyPr/>
        <a:lstStyle/>
        <a:p>
          <a:endParaRPr lang="uk-UA"/>
        </a:p>
      </dgm:t>
    </dgm:pt>
    <dgm:pt modelId="{F93C2B24-05B0-4D34-9EC8-B2929CCB14BA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Наукова абстракція </a:t>
          </a:r>
          <a:r>
            <a:rPr lang="uk-UA" dirty="0"/>
            <a:t>(узагальнення основних властивостей об’єкта через відхилення другорядних деталей)</a:t>
          </a:r>
        </a:p>
      </dgm:t>
    </dgm:pt>
    <dgm:pt modelId="{CD3380C2-4555-4D01-B191-4287973D0245}" type="parTrans" cxnId="{8CE999F6-4708-43A4-8554-5342B75C4847}">
      <dgm:prSet/>
      <dgm:spPr/>
      <dgm:t>
        <a:bodyPr/>
        <a:lstStyle/>
        <a:p>
          <a:endParaRPr lang="uk-UA"/>
        </a:p>
      </dgm:t>
    </dgm:pt>
    <dgm:pt modelId="{3B393DF0-619F-4A2B-9264-18AB6295FE95}" type="sibTrans" cxnId="{8CE999F6-4708-43A4-8554-5342B75C4847}">
      <dgm:prSet/>
      <dgm:spPr/>
      <dgm:t>
        <a:bodyPr/>
        <a:lstStyle/>
        <a:p>
          <a:endParaRPr lang="uk-UA"/>
        </a:p>
      </dgm:t>
    </dgm:pt>
    <dgm:pt modelId="{81FEB282-0003-4B70-BB9E-CCE4E65538B5}">
      <dgm:prSet phldrT="[Текст]"/>
      <dgm:spPr/>
      <dgm:t>
        <a:bodyPr/>
        <a:lstStyle/>
        <a:p>
          <a:r>
            <a:rPr lang="uk-UA" dirty="0"/>
            <a:t>Спеціальні методи</a:t>
          </a:r>
        </a:p>
      </dgm:t>
    </dgm:pt>
    <dgm:pt modelId="{3B90046A-416E-4A96-BC15-17B95119FB7E}" type="parTrans" cxnId="{0EFD1184-9B57-430E-9051-E66016CBB7FA}">
      <dgm:prSet/>
      <dgm:spPr/>
      <dgm:t>
        <a:bodyPr/>
        <a:lstStyle/>
        <a:p>
          <a:endParaRPr lang="uk-UA"/>
        </a:p>
      </dgm:t>
    </dgm:pt>
    <dgm:pt modelId="{044B30AA-48B9-4F80-8F8C-31E1BACA3203}" type="sibTrans" cxnId="{0EFD1184-9B57-430E-9051-E66016CBB7FA}">
      <dgm:prSet/>
      <dgm:spPr/>
      <dgm:t>
        <a:bodyPr/>
        <a:lstStyle/>
        <a:p>
          <a:endParaRPr lang="uk-UA"/>
        </a:p>
      </dgm:t>
    </dgm:pt>
    <dgm:pt modelId="{92477F1B-34DA-482D-AD5A-CA5C8A0C37D6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Економіко-математичне моделювання  </a:t>
          </a:r>
          <a:r>
            <a:rPr lang="uk-UA" dirty="0"/>
            <a:t>(</a:t>
          </a:r>
          <a:r>
            <a:rPr lang="ru-RU" b="0" i="0" dirty="0" err="1"/>
            <a:t>дослідження</a:t>
          </a:r>
          <a:r>
            <a:rPr lang="ru-RU" b="0" i="0" dirty="0"/>
            <a:t> </a:t>
          </a:r>
          <a:r>
            <a:rPr lang="ru-RU" b="0" i="0" dirty="0" err="1"/>
            <a:t>економічних</a:t>
          </a:r>
          <a:r>
            <a:rPr lang="ru-RU" b="0" i="0" dirty="0"/>
            <a:t> </a:t>
          </a:r>
          <a:r>
            <a:rPr lang="ru-RU" b="0" i="0" dirty="0" err="1"/>
            <a:t>процесів</a:t>
          </a:r>
          <a:r>
            <a:rPr lang="ru-RU" b="0" i="0" dirty="0"/>
            <a:t> і систем за </a:t>
          </a:r>
          <a:r>
            <a:rPr lang="ru-RU" b="0" i="0" dirty="0" err="1"/>
            <a:t>допомогою</a:t>
          </a:r>
          <a:r>
            <a:rPr lang="ru-RU" b="0" i="0" dirty="0"/>
            <a:t> </a:t>
          </a:r>
          <a:r>
            <a:rPr lang="ru-RU" b="0" i="0" dirty="0" err="1"/>
            <a:t>математичних</a:t>
          </a:r>
          <a:r>
            <a:rPr lang="ru-RU" b="0" i="0" dirty="0"/>
            <a:t> моделей)</a:t>
          </a:r>
          <a:endParaRPr lang="uk-UA" dirty="0"/>
        </a:p>
      </dgm:t>
    </dgm:pt>
    <dgm:pt modelId="{2F16FB4D-50BE-4B0E-82FD-44D0F19C2B8A}" type="parTrans" cxnId="{4DA3EA45-422C-444F-8580-23832DFFCA43}">
      <dgm:prSet/>
      <dgm:spPr/>
      <dgm:t>
        <a:bodyPr/>
        <a:lstStyle/>
        <a:p>
          <a:endParaRPr lang="uk-UA"/>
        </a:p>
      </dgm:t>
    </dgm:pt>
    <dgm:pt modelId="{5EF63807-A21C-4EEC-A209-D29C09B6ABFA}" type="sibTrans" cxnId="{4DA3EA45-422C-444F-8580-23832DFFCA43}">
      <dgm:prSet/>
      <dgm:spPr/>
      <dgm:t>
        <a:bodyPr/>
        <a:lstStyle/>
        <a:p>
          <a:endParaRPr lang="uk-UA"/>
        </a:p>
      </dgm:t>
    </dgm:pt>
    <dgm:pt modelId="{EB579EBC-55E5-45B0-B7C3-589A1AB08682}">
      <dgm:prSet phldrT="[Текст]"/>
      <dgm:spPr/>
      <dgm:t>
        <a:bodyPr/>
        <a:lstStyle/>
        <a:p>
          <a:r>
            <a:rPr lang="ru-RU" b="1" i="0" dirty="0" err="1">
              <a:solidFill>
                <a:schemeClr val="accent1"/>
              </a:solidFill>
            </a:rPr>
            <a:t>Соціально-економічний</a:t>
          </a:r>
          <a:r>
            <a:rPr lang="ru-RU" b="1" i="0" dirty="0">
              <a:solidFill>
                <a:schemeClr val="accent1"/>
              </a:solidFill>
            </a:rPr>
            <a:t> </a:t>
          </a:r>
          <a:r>
            <a:rPr lang="ru-RU" b="1" i="0" dirty="0" err="1">
              <a:solidFill>
                <a:schemeClr val="accent1"/>
              </a:solidFill>
            </a:rPr>
            <a:t>експеримент</a:t>
          </a:r>
          <a:r>
            <a:rPr lang="ru-RU" b="1" i="0" dirty="0">
              <a:solidFill>
                <a:schemeClr val="accent1"/>
              </a:solidFill>
            </a:rPr>
            <a:t> </a:t>
          </a:r>
          <a:r>
            <a:rPr lang="ru-RU" b="0" i="0" dirty="0"/>
            <a:t>(</a:t>
          </a:r>
          <a:r>
            <a:rPr lang="ru-RU" b="0" i="0" dirty="0" err="1"/>
            <a:t>використовується</a:t>
          </a:r>
          <a:r>
            <a:rPr lang="ru-RU" b="0" i="0" dirty="0"/>
            <a:t> для </a:t>
          </a:r>
          <a:r>
            <a:rPr lang="ru-RU" b="0" i="0" dirty="0" err="1"/>
            <a:t>вивчення</a:t>
          </a:r>
          <a:r>
            <a:rPr lang="ru-RU" b="0" i="0" dirty="0"/>
            <a:t> </a:t>
          </a:r>
          <a:r>
            <a:rPr lang="ru-RU" b="0" i="0" dirty="0" err="1"/>
            <a:t>впливу</a:t>
          </a:r>
          <a:r>
            <a:rPr lang="ru-RU" b="0" i="0" dirty="0"/>
            <a:t> </a:t>
          </a:r>
          <a:r>
            <a:rPr lang="ru-RU" b="0" i="0" dirty="0" err="1"/>
            <a:t>різних</a:t>
          </a:r>
          <a:r>
            <a:rPr lang="ru-RU" b="0" i="0" dirty="0"/>
            <a:t> </a:t>
          </a:r>
          <a:r>
            <a:rPr lang="ru-RU" b="0" i="0" dirty="0" err="1"/>
            <a:t>соціальних</a:t>
          </a:r>
          <a:r>
            <a:rPr lang="ru-RU" b="0" i="0" dirty="0"/>
            <a:t> та </a:t>
          </a:r>
          <a:r>
            <a:rPr lang="ru-RU" b="0" i="0" dirty="0" err="1"/>
            <a:t>економічних</a:t>
          </a:r>
          <a:r>
            <a:rPr lang="ru-RU" b="0" i="0" dirty="0"/>
            <a:t> </a:t>
          </a:r>
          <a:r>
            <a:rPr lang="ru-RU" b="0" i="0" dirty="0" err="1"/>
            <a:t>факторів</a:t>
          </a:r>
          <a:r>
            <a:rPr lang="ru-RU" b="0" i="0" dirty="0"/>
            <a:t> на </a:t>
          </a:r>
          <a:r>
            <a:rPr lang="ru-RU" b="0" i="0" dirty="0" err="1"/>
            <a:t>поведінку</a:t>
          </a:r>
          <a:r>
            <a:rPr lang="ru-RU" b="0" i="0" dirty="0"/>
            <a:t> людей та </a:t>
          </a:r>
          <a:r>
            <a:rPr lang="ru-RU" b="0" i="0" dirty="0" err="1"/>
            <a:t>розвиток</a:t>
          </a:r>
          <a:r>
            <a:rPr lang="ru-RU" b="0" i="0" dirty="0"/>
            <a:t> </a:t>
          </a:r>
          <a:r>
            <a:rPr lang="ru-RU" b="0" i="0" dirty="0" err="1"/>
            <a:t>суспільства</a:t>
          </a:r>
          <a:r>
            <a:rPr lang="ru-RU" b="0" i="0" dirty="0"/>
            <a:t>)</a:t>
          </a:r>
          <a:endParaRPr lang="uk-UA" dirty="0"/>
        </a:p>
      </dgm:t>
    </dgm:pt>
    <dgm:pt modelId="{B65E4353-F92A-44B5-85CA-D2CF54DABF4E}" type="sibTrans" cxnId="{656411BA-B75E-4AB2-9382-D2FC63D8A62E}">
      <dgm:prSet/>
      <dgm:spPr/>
      <dgm:t>
        <a:bodyPr/>
        <a:lstStyle/>
        <a:p>
          <a:endParaRPr lang="uk-UA"/>
        </a:p>
      </dgm:t>
    </dgm:pt>
    <dgm:pt modelId="{C7450132-86D1-4C0E-9AED-D81ECA132119}" type="parTrans" cxnId="{656411BA-B75E-4AB2-9382-D2FC63D8A62E}">
      <dgm:prSet/>
      <dgm:spPr/>
      <dgm:t>
        <a:bodyPr/>
        <a:lstStyle/>
        <a:p>
          <a:endParaRPr lang="uk-UA"/>
        </a:p>
      </dgm:t>
    </dgm:pt>
    <dgm:pt modelId="{00FB6757-1FBA-42FF-BDAB-8F0DDC62EA44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Аналіз </a:t>
          </a:r>
          <a:r>
            <a:rPr lang="uk-UA" dirty="0"/>
            <a:t>(розкладання елементів на складові і вивчення їх окремо)</a:t>
          </a:r>
        </a:p>
      </dgm:t>
    </dgm:pt>
    <dgm:pt modelId="{5AB2FA60-9994-46AB-A202-C5BBB16F1FF9}" type="parTrans" cxnId="{95FE38AA-A841-431F-96E0-20D06755DB61}">
      <dgm:prSet/>
      <dgm:spPr/>
      <dgm:t>
        <a:bodyPr/>
        <a:lstStyle/>
        <a:p>
          <a:endParaRPr lang="uk-UA"/>
        </a:p>
      </dgm:t>
    </dgm:pt>
    <dgm:pt modelId="{CA46D2A7-D619-4F74-B64A-6E98664EEEE8}" type="sibTrans" cxnId="{95FE38AA-A841-431F-96E0-20D06755DB61}">
      <dgm:prSet/>
      <dgm:spPr/>
      <dgm:t>
        <a:bodyPr/>
        <a:lstStyle/>
        <a:p>
          <a:endParaRPr lang="uk-UA"/>
        </a:p>
      </dgm:t>
    </dgm:pt>
    <dgm:pt modelId="{E656A497-B9BF-44BC-A748-FCFA6952D7C8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Індукція </a:t>
          </a:r>
          <a:r>
            <a:rPr lang="uk-UA" dirty="0"/>
            <a:t>(формулювання загальних висновків на основі аналізу окремих фактів)</a:t>
          </a:r>
        </a:p>
      </dgm:t>
    </dgm:pt>
    <dgm:pt modelId="{CFD8C7A7-5BD3-45F7-9A7E-1FD813C9AE3F}" type="parTrans" cxnId="{24DC4286-27ED-4241-A119-A8BC03B2F6EB}">
      <dgm:prSet/>
      <dgm:spPr/>
      <dgm:t>
        <a:bodyPr/>
        <a:lstStyle/>
        <a:p>
          <a:endParaRPr lang="uk-UA"/>
        </a:p>
      </dgm:t>
    </dgm:pt>
    <dgm:pt modelId="{E7F9581F-3415-46B9-9FFC-1385DA5723CA}" type="sibTrans" cxnId="{24DC4286-27ED-4241-A119-A8BC03B2F6EB}">
      <dgm:prSet/>
      <dgm:spPr/>
      <dgm:t>
        <a:bodyPr/>
        <a:lstStyle/>
        <a:p>
          <a:endParaRPr lang="uk-UA"/>
        </a:p>
      </dgm:t>
    </dgm:pt>
    <dgm:pt modelId="{232B6916-1517-4D3B-A1F0-C15DE8D9856F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Логічний</a:t>
          </a:r>
          <a:r>
            <a:rPr lang="uk-UA" dirty="0"/>
            <a:t> (</a:t>
          </a:r>
          <a:r>
            <a:rPr lang="ru-RU" b="0" i="0" dirty="0" err="1"/>
            <a:t>вивчення</a:t>
          </a:r>
          <a:r>
            <a:rPr lang="ru-RU" b="0" i="0" dirty="0"/>
            <a:t> </a:t>
          </a:r>
          <a:r>
            <a:rPr lang="ru-RU" b="0" i="0" dirty="0" err="1"/>
            <a:t>об’єкта</a:t>
          </a:r>
          <a:r>
            <a:rPr lang="ru-RU" b="0" i="0" dirty="0"/>
            <a:t> через </a:t>
          </a:r>
          <a:r>
            <a:rPr lang="ru-RU" b="0" i="0" dirty="0" err="1"/>
            <a:t>аналіз</a:t>
          </a:r>
          <a:r>
            <a:rPr lang="ru-RU" b="0" i="0" dirty="0"/>
            <a:t> </a:t>
          </a:r>
          <a:r>
            <a:rPr lang="ru-RU" b="0" i="0" dirty="0" err="1"/>
            <a:t>його</a:t>
          </a:r>
          <a:r>
            <a:rPr lang="ru-RU" b="0" i="0" dirty="0"/>
            <a:t> </a:t>
          </a:r>
          <a:r>
            <a:rPr lang="ru-RU" b="0" i="0" dirty="0" err="1"/>
            <a:t>структури</a:t>
          </a:r>
          <a:r>
            <a:rPr lang="ru-RU" b="0" i="0" dirty="0"/>
            <a:t> та </a:t>
          </a:r>
          <a:r>
            <a:rPr lang="ru-RU" b="0" i="0" dirty="0" err="1"/>
            <a:t>функціонування</a:t>
          </a:r>
          <a:r>
            <a:rPr lang="ru-RU" b="0" i="0" dirty="0"/>
            <a:t>)</a:t>
          </a:r>
          <a:endParaRPr lang="uk-UA" dirty="0"/>
        </a:p>
      </dgm:t>
    </dgm:pt>
    <dgm:pt modelId="{2F0A093C-3BD2-4F68-AF57-1B6AEFE75CEB}" type="parTrans" cxnId="{8BABFAED-7C82-41DA-9E1C-EB04DE5BCDB3}">
      <dgm:prSet/>
      <dgm:spPr/>
      <dgm:t>
        <a:bodyPr/>
        <a:lstStyle/>
        <a:p>
          <a:endParaRPr lang="uk-UA"/>
        </a:p>
      </dgm:t>
    </dgm:pt>
    <dgm:pt modelId="{65A65702-5D6E-4C15-9C2D-8FBC1534D520}" type="sibTrans" cxnId="{8BABFAED-7C82-41DA-9E1C-EB04DE5BCDB3}">
      <dgm:prSet/>
      <dgm:spPr/>
      <dgm:t>
        <a:bodyPr/>
        <a:lstStyle/>
        <a:p>
          <a:endParaRPr lang="uk-UA"/>
        </a:p>
      </dgm:t>
    </dgm:pt>
    <dgm:pt modelId="{77A89E31-482E-4281-9AE7-F29E30E24B23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Синтез </a:t>
          </a:r>
          <a:r>
            <a:rPr lang="uk-UA" dirty="0"/>
            <a:t>(об’єднання окремих елементів в одне ціле)</a:t>
          </a:r>
        </a:p>
      </dgm:t>
    </dgm:pt>
    <dgm:pt modelId="{EC6328D5-B9F5-4E31-9332-C657EC82BCAE}" type="parTrans" cxnId="{BF4A80D9-31FE-4E13-AD46-0C0A7BADE9A9}">
      <dgm:prSet/>
      <dgm:spPr/>
      <dgm:t>
        <a:bodyPr/>
        <a:lstStyle/>
        <a:p>
          <a:endParaRPr lang="uk-UA"/>
        </a:p>
      </dgm:t>
    </dgm:pt>
    <dgm:pt modelId="{039633E6-3315-445B-AEC8-3B7F20EFADEA}" type="sibTrans" cxnId="{BF4A80D9-31FE-4E13-AD46-0C0A7BADE9A9}">
      <dgm:prSet/>
      <dgm:spPr/>
      <dgm:t>
        <a:bodyPr/>
        <a:lstStyle/>
        <a:p>
          <a:endParaRPr lang="uk-UA"/>
        </a:p>
      </dgm:t>
    </dgm:pt>
    <dgm:pt modelId="{C778F0B8-015E-40F5-9683-8E3A7A55A10E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Дедукція </a:t>
          </a:r>
          <a:r>
            <a:rPr lang="uk-UA" dirty="0"/>
            <a:t>(виведення конкретних висновків із загальних принципів або теорій)</a:t>
          </a:r>
        </a:p>
      </dgm:t>
    </dgm:pt>
    <dgm:pt modelId="{6FCB1975-2250-481A-B8BA-DDEED8EFFE6A}" type="parTrans" cxnId="{6149EFD5-3DA5-4EA7-9CAC-D0771AA0234F}">
      <dgm:prSet/>
      <dgm:spPr/>
      <dgm:t>
        <a:bodyPr/>
        <a:lstStyle/>
        <a:p>
          <a:endParaRPr lang="uk-UA"/>
        </a:p>
      </dgm:t>
    </dgm:pt>
    <dgm:pt modelId="{F7036CCA-0290-45DF-9260-C8C5E39B5411}" type="sibTrans" cxnId="{6149EFD5-3DA5-4EA7-9CAC-D0771AA0234F}">
      <dgm:prSet/>
      <dgm:spPr/>
      <dgm:t>
        <a:bodyPr/>
        <a:lstStyle/>
        <a:p>
          <a:endParaRPr lang="uk-UA"/>
        </a:p>
      </dgm:t>
    </dgm:pt>
    <dgm:pt modelId="{0D3EC9B5-75AE-4950-B331-2151CB6A180C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Історичний</a:t>
          </a:r>
          <a:r>
            <a:rPr lang="uk-UA" dirty="0"/>
            <a:t> (</a:t>
          </a:r>
          <a:r>
            <a:rPr lang="uk-UA" b="0" i="0" noProof="0" dirty="0"/>
            <a:t>вивчення</a:t>
          </a:r>
          <a:r>
            <a:rPr lang="ru-RU" b="0" i="0" dirty="0"/>
            <a:t> </a:t>
          </a:r>
          <a:r>
            <a:rPr lang="ru-RU" b="0" i="0" dirty="0" err="1"/>
            <a:t>розвитку</a:t>
          </a:r>
          <a:r>
            <a:rPr lang="ru-RU" b="0" i="0" dirty="0"/>
            <a:t> </a:t>
          </a:r>
          <a:r>
            <a:rPr lang="ru-RU" b="0" i="0" dirty="0" err="1"/>
            <a:t>об’єкта</a:t>
          </a:r>
          <a:r>
            <a:rPr lang="ru-RU" b="0" i="0" dirty="0"/>
            <a:t> в </a:t>
          </a:r>
          <a:r>
            <a:rPr lang="ru-RU" b="0" i="0" dirty="0" err="1"/>
            <a:t>часі</a:t>
          </a:r>
          <a:r>
            <a:rPr lang="ru-RU" b="0" i="0" dirty="0"/>
            <a:t>)</a:t>
          </a:r>
          <a:endParaRPr lang="uk-UA" dirty="0"/>
        </a:p>
      </dgm:t>
    </dgm:pt>
    <dgm:pt modelId="{3C525743-2549-4FBB-BFC6-2BB8981EEA4B}" type="parTrans" cxnId="{ED51A4B6-2B40-484E-A92A-7FB8B6AFDA92}">
      <dgm:prSet/>
      <dgm:spPr/>
      <dgm:t>
        <a:bodyPr/>
        <a:lstStyle/>
        <a:p>
          <a:endParaRPr lang="uk-UA"/>
        </a:p>
      </dgm:t>
    </dgm:pt>
    <dgm:pt modelId="{4FAEF2C1-130E-464A-83E8-836C875618D0}" type="sibTrans" cxnId="{ED51A4B6-2B40-484E-A92A-7FB8B6AFDA92}">
      <dgm:prSet/>
      <dgm:spPr/>
      <dgm:t>
        <a:bodyPr/>
        <a:lstStyle/>
        <a:p>
          <a:endParaRPr lang="uk-UA"/>
        </a:p>
      </dgm:t>
    </dgm:pt>
    <dgm:pt modelId="{54C4E2C2-33B6-4E3F-99E7-AF6DFD3CB4E1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Анкетування </a:t>
          </a:r>
          <a:r>
            <a:rPr lang="uk-UA" dirty="0"/>
            <a:t>(</a:t>
          </a:r>
          <a:r>
            <a:rPr lang="ru-RU" b="0" i="0" dirty="0"/>
            <a:t>метод </a:t>
          </a:r>
          <a:r>
            <a:rPr lang="ru-RU" b="0" i="0" dirty="0" err="1"/>
            <a:t>збору</a:t>
          </a:r>
          <a:r>
            <a:rPr lang="ru-RU" b="0" i="0" dirty="0"/>
            <a:t> </a:t>
          </a:r>
          <a:r>
            <a:rPr lang="ru-RU" b="0" i="0" dirty="0" err="1"/>
            <a:t>інформації</a:t>
          </a:r>
          <a:r>
            <a:rPr lang="ru-RU" b="0" i="0" dirty="0"/>
            <a:t> шляхом </a:t>
          </a:r>
          <a:r>
            <a:rPr lang="ru-RU" b="0" i="0" dirty="0" err="1"/>
            <a:t>письмових</a:t>
          </a:r>
          <a:r>
            <a:rPr lang="ru-RU" b="0" i="0" dirty="0"/>
            <a:t> </a:t>
          </a:r>
          <a:r>
            <a:rPr lang="ru-RU" b="0" i="0" dirty="0" err="1"/>
            <a:t>відповідей</a:t>
          </a:r>
          <a:r>
            <a:rPr lang="ru-RU" b="0" i="0" dirty="0"/>
            <a:t> </a:t>
          </a:r>
          <a:r>
            <a:rPr lang="ru-RU" b="0" i="0" dirty="0" err="1"/>
            <a:t>респондентів</a:t>
          </a:r>
          <a:r>
            <a:rPr lang="ru-RU" b="0" i="0" dirty="0"/>
            <a:t> на </a:t>
          </a:r>
          <a:r>
            <a:rPr lang="ru-RU" b="0" i="0" dirty="0" err="1"/>
            <a:t>стандартизовані</a:t>
          </a:r>
          <a:r>
            <a:rPr lang="ru-RU" b="0" i="0" dirty="0"/>
            <a:t> </a:t>
          </a:r>
          <a:r>
            <a:rPr lang="ru-RU" b="0" i="0" dirty="0" err="1"/>
            <a:t>запитання</a:t>
          </a:r>
          <a:r>
            <a:rPr lang="ru-RU" b="0" i="0" dirty="0"/>
            <a:t>, </a:t>
          </a:r>
          <a:r>
            <a:rPr lang="ru-RU" b="0" i="0" dirty="0" err="1"/>
            <a:t>які</a:t>
          </a:r>
          <a:r>
            <a:rPr lang="ru-RU" b="0" i="0" dirty="0"/>
            <a:t> </a:t>
          </a:r>
          <a:r>
            <a:rPr lang="ru-RU" b="0" i="0" dirty="0" err="1"/>
            <a:t>містяться</a:t>
          </a:r>
          <a:r>
            <a:rPr lang="ru-RU" b="0" i="0" dirty="0"/>
            <a:t> в анкетах)</a:t>
          </a:r>
          <a:endParaRPr lang="uk-UA" dirty="0"/>
        </a:p>
      </dgm:t>
    </dgm:pt>
    <dgm:pt modelId="{6975C817-DD5C-4D71-8E5B-C04EF2EC4519}" type="parTrans" cxnId="{F6DD5671-1F77-4047-A1FD-7B613ECC4755}">
      <dgm:prSet/>
      <dgm:spPr/>
      <dgm:t>
        <a:bodyPr/>
        <a:lstStyle/>
        <a:p>
          <a:endParaRPr lang="uk-UA"/>
        </a:p>
      </dgm:t>
    </dgm:pt>
    <dgm:pt modelId="{DC5E1B0F-321B-433F-A678-451C2F626BC5}" type="sibTrans" cxnId="{F6DD5671-1F77-4047-A1FD-7B613ECC4755}">
      <dgm:prSet/>
      <dgm:spPr/>
      <dgm:t>
        <a:bodyPr/>
        <a:lstStyle/>
        <a:p>
          <a:endParaRPr lang="uk-UA"/>
        </a:p>
      </dgm:t>
    </dgm:pt>
    <dgm:pt modelId="{518A511B-F9B3-4E6D-ABB3-65517A3F002F}">
      <dgm:prSet phldrT="[Текст]"/>
      <dgm:spPr/>
      <dgm:t>
        <a:bodyPr/>
        <a:lstStyle/>
        <a:p>
          <a:endParaRPr lang="uk-UA" dirty="0"/>
        </a:p>
      </dgm:t>
    </dgm:pt>
    <dgm:pt modelId="{CD5AD78C-E454-4D6D-9465-E30EC5909121}" type="parTrans" cxnId="{38752E3D-3186-4DDA-B668-69B7CA7D7C38}">
      <dgm:prSet/>
      <dgm:spPr/>
      <dgm:t>
        <a:bodyPr/>
        <a:lstStyle/>
        <a:p>
          <a:endParaRPr lang="uk-UA"/>
        </a:p>
      </dgm:t>
    </dgm:pt>
    <dgm:pt modelId="{CA064C9B-954A-499E-ACDD-252237EBFE07}" type="sibTrans" cxnId="{38752E3D-3186-4DDA-B668-69B7CA7D7C38}">
      <dgm:prSet/>
      <dgm:spPr/>
      <dgm:t>
        <a:bodyPr/>
        <a:lstStyle/>
        <a:p>
          <a:endParaRPr lang="uk-UA"/>
        </a:p>
      </dgm:t>
    </dgm:pt>
    <dgm:pt modelId="{EE9814DC-5D93-488F-B3D3-D9D71E4E7EBF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Позитивний аналіз </a:t>
          </a:r>
          <a:r>
            <a:rPr lang="uk-UA" dirty="0"/>
            <a:t>(</a:t>
          </a:r>
          <a:r>
            <a:rPr lang="uk-UA" b="0" i="0" dirty="0"/>
            <a:t>зосереджується на описі та поясненні економічних явищ без оцінки їхньої бажаності чи небажаності)</a:t>
          </a:r>
          <a:endParaRPr lang="uk-UA" dirty="0"/>
        </a:p>
      </dgm:t>
    </dgm:pt>
    <dgm:pt modelId="{E50994BE-8BA2-4D26-8B21-571F9D670AF8}" type="parTrans" cxnId="{7700582C-2E7C-4E17-842F-CDB06B3A3CF4}">
      <dgm:prSet/>
      <dgm:spPr/>
      <dgm:t>
        <a:bodyPr/>
        <a:lstStyle/>
        <a:p>
          <a:endParaRPr lang="uk-UA"/>
        </a:p>
      </dgm:t>
    </dgm:pt>
    <dgm:pt modelId="{647DB1B0-EF15-441C-9BE4-B1F10F19F4E7}" type="sibTrans" cxnId="{7700582C-2E7C-4E17-842F-CDB06B3A3CF4}">
      <dgm:prSet/>
      <dgm:spPr/>
      <dgm:t>
        <a:bodyPr/>
        <a:lstStyle/>
        <a:p>
          <a:endParaRPr lang="uk-UA"/>
        </a:p>
      </dgm:t>
    </dgm:pt>
    <dgm:pt modelId="{2143BA7F-24F5-477E-B335-D280FAAE0568}">
      <dgm:prSet phldrT="[Текст]"/>
      <dgm:spPr/>
      <dgm:t>
        <a:bodyPr/>
        <a:lstStyle/>
        <a:p>
          <a:r>
            <a:rPr lang="uk-UA" b="1" dirty="0">
              <a:solidFill>
                <a:schemeClr val="accent1"/>
              </a:solidFill>
            </a:rPr>
            <a:t>Нормативний аналіз </a:t>
          </a:r>
          <a:r>
            <a:rPr lang="uk-UA" dirty="0"/>
            <a:t>(</a:t>
          </a:r>
          <a:r>
            <a:rPr lang="uk-UA" b="0" i="0" dirty="0"/>
            <a:t>включає оцінку економічних явищ з точки зору їхньої бажаності, </a:t>
          </a:r>
          <a:r>
            <a:rPr lang="ru-RU" b="0" i="0" dirty="0" err="1"/>
            <a:t>базуються</a:t>
          </a:r>
          <a:r>
            <a:rPr lang="ru-RU" b="0" i="0" dirty="0"/>
            <a:t> на </a:t>
          </a:r>
          <a:r>
            <a:rPr lang="ru-RU" b="0" i="0" dirty="0" err="1"/>
            <a:t>ціннісних</a:t>
          </a:r>
          <a:r>
            <a:rPr lang="ru-RU" b="0" i="0" dirty="0"/>
            <a:t> </a:t>
          </a:r>
          <a:r>
            <a:rPr lang="ru-RU" b="0" i="0" dirty="0" err="1"/>
            <a:t>судженнях</a:t>
          </a:r>
          <a:r>
            <a:rPr lang="ru-RU" b="0" i="0" dirty="0"/>
            <a:t> та </a:t>
          </a:r>
          <a:r>
            <a:rPr lang="ru-RU" b="0" i="0" dirty="0" err="1"/>
            <a:t>особистих</a:t>
          </a:r>
          <a:r>
            <a:rPr lang="ru-RU" b="0" i="0" dirty="0"/>
            <a:t> </a:t>
          </a:r>
          <a:r>
            <a:rPr lang="ru-RU" b="0" i="0" dirty="0" err="1"/>
            <a:t>переконаннях</a:t>
          </a:r>
          <a:r>
            <a:rPr lang="ru-RU" b="0" i="0" dirty="0"/>
            <a:t>)</a:t>
          </a:r>
          <a:endParaRPr lang="uk-UA" dirty="0"/>
        </a:p>
      </dgm:t>
    </dgm:pt>
    <dgm:pt modelId="{AFF51BA3-E49A-4B28-8EC8-9038CCCFF067}" type="parTrans" cxnId="{D890C7ED-A11C-46B8-84E2-FAB1FDFEACE8}">
      <dgm:prSet/>
      <dgm:spPr/>
      <dgm:t>
        <a:bodyPr/>
        <a:lstStyle/>
        <a:p>
          <a:endParaRPr lang="uk-UA"/>
        </a:p>
      </dgm:t>
    </dgm:pt>
    <dgm:pt modelId="{0EE61D96-8102-4174-BA39-ADFA035862E9}" type="sibTrans" cxnId="{D890C7ED-A11C-46B8-84E2-FAB1FDFEACE8}">
      <dgm:prSet/>
      <dgm:spPr/>
      <dgm:t>
        <a:bodyPr/>
        <a:lstStyle/>
        <a:p>
          <a:endParaRPr lang="uk-UA"/>
        </a:p>
      </dgm:t>
    </dgm:pt>
    <dgm:pt modelId="{C91E6B83-C0D3-44D2-BD70-9DCA92DF1AC8}" type="pres">
      <dgm:prSet presAssocID="{EB74FF1B-E71C-498C-BAD5-3AE178A86A78}" presName="Name0" presStyleCnt="0">
        <dgm:presLayoutVars>
          <dgm:dir/>
          <dgm:animLvl val="lvl"/>
          <dgm:resizeHandles val="exact"/>
        </dgm:presLayoutVars>
      </dgm:prSet>
      <dgm:spPr/>
    </dgm:pt>
    <dgm:pt modelId="{455F829C-43F9-4CA2-9744-B25957ED9E2F}" type="pres">
      <dgm:prSet presAssocID="{946D9FB2-C1DA-4959-A0E2-70DA5CF927F0}" presName="composite" presStyleCnt="0"/>
      <dgm:spPr/>
    </dgm:pt>
    <dgm:pt modelId="{1F966A39-1057-4B7E-AA29-FF496BC05412}" type="pres">
      <dgm:prSet presAssocID="{946D9FB2-C1DA-4959-A0E2-70DA5CF927F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F07F3295-8055-423C-87A6-6D4CC2232B39}" type="pres">
      <dgm:prSet presAssocID="{946D9FB2-C1DA-4959-A0E2-70DA5CF927F0}" presName="desTx" presStyleLbl="alignAccFollowNode1" presStyleIdx="0" presStyleCnt="2">
        <dgm:presLayoutVars>
          <dgm:bulletEnabled val="1"/>
        </dgm:presLayoutVars>
      </dgm:prSet>
      <dgm:spPr/>
    </dgm:pt>
    <dgm:pt modelId="{0376E2C2-E553-4BB1-BA4C-8F9E2F9C4E40}" type="pres">
      <dgm:prSet presAssocID="{59AFD7F4-C38F-4C42-B25E-BBD3C343F864}" presName="space" presStyleCnt="0"/>
      <dgm:spPr/>
    </dgm:pt>
    <dgm:pt modelId="{DAADD25D-F2F9-47D3-AE4B-F09FA26AE457}" type="pres">
      <dgm:prSet presAssocID="{81FEB282-0003-4B70-BB9E-CCE4E65538B5}" presName="composite" presStyleCnt="0"/>
      <dgm:spPr/>
    </dgm:pt>
    <dgm:pt modelId="{AB1CB853-A6E6-4C46-B5F0-5005D168FA39}" type="pres">
      <dgm:prSet presAssocID="{81FEB282-0003-4B70-BB9E-CCE4E65538B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BDBF922-C53E-4250-99C0-690EDC365B94}" type="pres">
      <dgm:prSet presAssocID="{81FEB282-0003-4B70-BB9E-CCE4E65538B5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14E64903-E0A3-47D1-A481-9C1A7D66A486}" type="presOf" srcId="{F93C2B24-05B0-4D34-9EC8-B2929CCB14BA}" destId="{F07F3295-8055-423C-87A6-6D4CC2232B39}" srcOrd="0" destOrd="5" presId="urn:microsoft.com/office/officeart/2005/8/layout/hList1"/>
    <dgm:cxn modelId="{40BF0422-EFE4-4C33-B609-35CB396D7194}" type="presOf" srcId="{00F11E60-45EF-4944-96CB-C48F8E428CC0}" destId="{F07F3295-8055-423C-87A6-6D4CC2232B39}" srcOrd="0" destOrd="0" presId="urn:microsoft.com/office/officeart/2005/8/layout/hList1"/>
    <dgm:cxn modelId="{40A44422-1C2F-495A-9263-338C42A7D33B}" type="presOf" srcId="{232B6916-1517-4D3B-A1F0-C15DE8D9856F}" destId="{F07F3295-8055-423C-87A6-6D4CC2232B39}" srcOrd="0" destOrd="6" presId="urn:microsoft.com/office/officeart/2005/8/layout/hList1"/>
    <dgm:cxn modelId="{7700582C-2E7C-4E17-842F-CDB06B3A3CF4}" srcId="{81FEB282-0003-4B70-BB9E-CCE4E65538B5}" destId="{EE9814DC-5D93-488F-B3D3-D9D71E4E7EBF}" srcOrd="3" destOrd="0" parTransId="{E50994BE-8BA2-4D26-8B21-571F9D670AF8}" sibTransId="{647DB1B0-EF15-441C-9BE4-B1F10F19F4E7}"/>
    <dgm:cxn modelId="{921BB22E-9B3B-4F3C-96AD-542C5FBC9379}" type="presOf" srcId="{E656A497-B9BF-44BC-A748-FCFA6952D7C8}" destId="{F07F3295-8055-423C-87A6-6D4CC2232B39}" srcOrd="0" destOrd="3" presId="urn:microsoft.com/office/officeart/2005/8/layout/hList1"/>
    <dgm:cxn modelId="{38752E3D-3186-4DDA-B668-69B7CA7D7C38}" srcId="{81FEB282-0003-4B70-BB9E-CCE4E65538B5}" destId="{518A511B-F9B3-4E6D-ABB3-65517A3F002F}" srcOrd="5" destOrd="0" parTransId="{CD5AD78C-E454-4D6D-9465-E30EC5909121}" sibTransId="{CA064C9B-954A-499E-ACDD-252237EBFE07}"/>
    <dgm:cxn modelId="{4DA3EA45-422C-444F-8580-23832DFFCA43}" srcId="{81FEB282-0003-4B70-BB9E-CCE4E65538B5}" destId="{92477F1B-34DA-482D-AD5A-CA5C8A0C37D6}" srcOrd="0" destOrd="0" parTransId="{2F16FB4D-50BE-4B0E-82FD-44D0F19C2B8A}" sibTransId="{5EF63807-A21C-4EEC-A209-D29C09B6ABFA}"/>
    <dgm:cxn modelId="{B27ED94E-7C4B-4197-BBC9-0AE10B1F2162}" type="presOf" srcId="{EE9814DC-5D93-488F-B3D3-D9D71E4E7EBF}" destId="{FBDBF922-C53E-4250-99C0-690EDC365B94}" srcOrd="0" destOrd="3" presId="urn:microsoft.com/office/officeart/2005/8/layout/hList1"/>
    <dgm:cxn modelId="{97000F51-F40F-4546-BC4E-FF59DA833311}" type="presOf" srcId="{81FEB282-0003-4B70-BB9E-CCE4E65538B5}" destId="{AB1CB853-A6E6-4C46-B5F0-5005D168FA39}" srcOrd="0" destOrd="0" presId="urn:microsoft.com/office/officeart/2005/8/layout/hList1"/>
    <dgm:cxn modelId="{F6DD5671-1F77-4047-A1FD-7B613ECC4755}" srcId="{81FEB282-0003-4B70-BB9E-CCE4E65538B5}" destId="{54C4E2C2-33B6-4E3F-99E7-AF6DFD3CB4E1}" srcOrd="2" destOrd="0" parTransId="{6975C817-DD5C-4D71-8E5B-C04EF2EC4519}" sibTransId="{DC5E1B0F-321B-433F-A678-451C2F626BC5}"/>
    <dgm:cxn modelId="{74F15455-5DF7-4963-B52C-B899995A44C2}" type="presOf" srcId="{518A511B-F9B3-4E6D-ABB3-65517A3F002F}" destId="{FBDBF922-C53E-4250-99C0-690EDC365B94}" srcOrd="0" destOrd="5" presId="urn:microsoft.com/office/officeart/2005/8/layout/hList1"/>
    <dgm:cxn modelId="{1C03C67B-D75F-434E-9275-8D1513020BD5}" type="presOf" srcId="{2143BA7F-24F5-477E-B335-D280FAAE0568}" destId="{FBDBF922-C53E-4250-99C0-690EDC365B94}" srcOrd="0" destOrd="4" presId="urn:microsoft.com/office/officeart/2005/8/layout/hList1"/>
    <dgm:cxn modelId="{0A9A237C-C2F4-49D6-9992-7EC8661BBA74}" type="presOf" srcId="{0D3EC9B5-75AE-4950-B331-2151CB6A180C}" destId="{F07F3295-8055-423C-87A6-6D4CC2232B39}" srcOrd="0" destOrd="7" presId="urn:microsoft.com/office/officeart/2005/8/layout/hList1"/>
    <dgm:cxn modelId="{8DF7F07C-3669-4FDB-86BF-0E9FE87D977B}" srcId="{946D9FB2-C1DA-4959-A0E2-70DA5CF927F0}" destId="{00F11E60-45EF-4944-96CB-C48F8E428CC0}" srcOrd="0" destOrd="0" parTransId="{FE47177A-92F5-44B3-8340-79082DCB1D81}" sibTransId="{D083D497-131C-46F2-B707-E00877D733F9}"/>
    <dgm:cxn modelId="{0EFD1184-9B57-430E-9051-E66016CBB7FA}" srcId="{EB74FF1B-E71C-498C-BAD5-3AE178A86A78}" destId="{81FEB282-0003-4B70-BB9E-CCE4E65538B5}" srcOrd="1" destOrd="0" parTransId="{3B90046A-416E-4A96-BC15-17B95119FB7E}" sibTransId="{044B30AA-48B9-4F80-8F8C-31E1BACA3203}"/>
    <dgm:cxn modelId="{24DC4286-27ED-4241-A119-A8BC03B2F6EB}" srcId="{946D9FB2-C1DA-4959-A0E2-70DA5CF927F0}" destId="{E656A497-B9BF-44BC-A748-FCFA6952D7C8}" srcOrd="3" destOrd="0" parTransId="{CFD8C7A7-5BD3-45F7-9A7E-1FD813C9AE3F}" sibTransId="{E7F9581F-3415-46B9-9FFC-1385DA5723CA}"/>
    <dgm:cxn modelId="{F8669586-C596-4771-A9EB-F80ED0AA6220}" srcId="{EB74FF1B-E71C-498C-BAD5-3AE178A86A78}" destId="{946D9FB2-C1DA-4959-A0E2-70DA5CF927F0}" srcOrd="0" destOrd="0" parTransId="{DB7C783E-22E5-4F65-9A28-BD3AFF285166}" sibTransId="{59AFD7F4-C38F-4C42-B25E-BBD3C343F864}"/>
    <dgm:cxn modelId="{B7B6B29E-EE8D-4E2D-AB21-A3C2B751CE56}" type="presOf" srcId="{77A89E31-482E-4281-9AE7-F29E30E24B23}" destId="{F07F3295-8055-423C-87A6-6D4CC2232B39}" srcOrd="0" destOrd="2" presId="urn:microsoft.com/office/officeart/2005/8/layout/hList1"/>
    <dgm:cxn modelId="{88BFEA9F-385F-4B1E-B5BC-4D04326D1336}" type="presOf" srcId="{EB74FF1B-E71C-498C-BAD5-3AE178A86A78}" destId="{C91E6B83-C0D3-44D2-BD70-9DCA92DF1AC8}" srcOrd="0" destOrd="0" presId="urn:microsoft.com/office/officeart/2005/8/layout/hList1"/>
    <dgm:cxn modelId="{95FE38AA-A841-431F-96E0-20D06755DB61}" srcId="{946D9FB2-C1DA-4959-A0E2-70DA5CF927F0}" destId="{00FB6757-1FBA-42FF-BDAB-8F0DDC62EA44}" srcOrd="1" destOrd="0" parTransId="{5AB2FA60-9994-46AB-A202-C5BBB16F1FF9}" sibTransId="{CA46D2A7-D619-4F74-B64A-6E98664EEEE8}"/>
    <dgm:cxn modelId="{0EA879AA-F169-4951-993A-2C6C8F15CB98}" type="presOf" srcId="{00FB6757-1FBA-42FF-BDAB-8F0DDC62EA44}" destId="{F07F3295-8055-423C-87A6-6D4CC2232B39}" srcOrd="0" destOrd="1" presId="urn:microsoft.com/office/officeart/2005/8/layout/hList1"/>
    <dgm:cxn modelId="{ED51A4B6-2B40-484E-A92A-7FB8B6AFDA92}" srcId="{946D9FB2-C1DA-4959-A0E2-70DA5CF927F0}" destId="{0D3EC9B5-75AE-4950-B331-2151CB6A180C}" srcOrd="7" destOrd="0" parTransId="{3C525743-2549-4FBB-BFC6-2BB8981EEA4B}" sibTransId="{4FAEF2C1-130E-464A-83E8-836C875618D0}"/>
    <dgm:cxn modelId="{656411BA-B75E-4AB2-9382-D2FC63D8A62E}" srcId="{81FEB282-0003-4B70-BB9E-CCE4E65538B5}" destId="{EB579EBC-55E5-45B0-B7C3-589A1AB08682}" srcOrd="1" destOrd="0" parTransId="{C7450132-86D1-4C0E-9AED-D81ECA132119}" sibTransId="{B65E4353-F92A-44B5-85CA-D2CF54DABF4E}"/>
    <dgm:cxn modelId="{F60955CB-89D8-4A47-8571-05698913A8FF}" type="presOf" srcId="{EB579EBC-55E5-45B0-B7C3-589A1AB08682}" destId="{FBDBF922-C53E-4250-99C0-690EDC365B94}" srcOrd="0" destOrd="1" presId="urn:microsoft.com/office/officeart/2005/8/layout/hList1"/>
    <dgm:cxn modelId="{6149EFD5-3DA5-4EA7-9CAC-D0771AA0234F}" srcId="{946D9FB2-C1DA-4959-A0E2-70DA5CF927F0}" destId="{C778F0B8-015E-40F5-9683-8E3A7A55A10E}" srcOrd="4" destOrd="0" parTransId="{6FCB1975-2250-481A-B8BA-DDEED8EFFE6A}" sibTransId="{F7036CCA-0290-45DF-9260-C8C5E39B5411}"/>
    <dgm:cxn modelId="{31DF1CD8-BB2C-4162-9594-6E8C32E771CE}" type="presOf" srcId="{92477F1B-34DA-482D-AD5A-CA5C8A0C37D6}" destId="{FBDBF922-C53E-4250-99C0-690EDC365B94}" srcOrd="0" destOrd="0" presId="urn:microsoft.com/office/officeart/2005/8/layout/hList1"/>
    <dgm:cxn modelId="{BF4A80D9-31FE-4E13-AD46-0C0A7BADE9A9}" srcId="{946D9FB2-C1DA-4959-A0E2-70DA5CF927F0}" destId="{77A89E31-482E-4281-9AE7-F29E30E24B23}" srcOrd="2" destOrd="0" parTransId="{EC6328D5-B9F5-4E31-9332-C657EC82BCAE}" sibTransId="{039633E6-3315-445B-AEC8-3B7F20EFADEA}"/>
    <dgm:cxn modelId="{787D42E5-A2D7-4DC7-A9E0-FF7FC8DB9901}" type="presOf" srcId="{C778F0B8-015E-40F5-9683-8E3A7A55A10E}" destId="{F07F3295-8055-423C-87A6-6D4CC2232B39}" srcOrd="0" destOrd="4" presId="urn:microsoft.com/office/officeart/2005/8/layout/hList1"/>
    <dgm:cxn modelId="{9F87B5EC-78D6-40D3-A703-8E1A130A0121}" type="presOf" srcId="{946D9FB2-C1DA-4959-A0E2-70DA5CF927F0}" destId="{1F966A39-1057-4B7E-AA29-FF496BC05412}" srcOrd="0" destOrd="0" presId="urn:microsoft.com/office/officeart/2005/8/layout/hList1"/>
    <dgm:cxn modelId="{D890C7ED-A11C-46B8-84E2-FAB1FDFEACE8}" srcId="{81FEB282-0003-4B70-BB9E-CCE4E65538B5}" destId="{2143BA7F-24F5-477E-B335-D280FAAE0568}" srcOrd="4" destOrd="0" parTransId="{AFF51BA3-E49A-4B28-8EC8-9038CCCFF067}" sibTransId="{0EE61D96-8102-4174-BA39-ADFA035862E9}"/>
    <dgm:cxn modelId="{8BABFAED-7C82-41DA-9E1C-EB04DE5BCDB3}" srcId="{946D9FB2-C1DA-4959-A0E2-70DA5CF927F0}" destId="{232B6916-1517-4D3B-A1F0-C15DE8D9856F}" srcOrd="6" destOrd="0" parTransId="{2F0A093C-3BD2-4F68-AF57-1B6AEFE75CEB}" sibTransId="{65A65702-5D6E-4C15-9C2D-8FBC1534D520}"/>
    <dgm:cxn modelId="{6B8440EE-64D7-4955-9377-D298F3BA90A9}" type="presOf" srcId="{54C4E2C2-33B6-4E3F-99E7-AF6DFD3CB4E1}" destId="{FBDBF922-C53E-4250-99C0-690EDC365B94}" srcOrd="0" destOrd="2" presId="urn:microsoft.com/office/officeart/2005/8/layout/hList1"/>
    <dgm:cxn modelId="{8CE999F6-4708-43A4-8554-5342B75C4847}" srcId="{946D9FB2-C1DA-4959-A0E2-70DA5CF927F0}" destId="{F93C2B24-05B0-4D34-9EC8-B2929CCB14BA}" srcOrd="5" destOrd="0" parTransId="{CD3380C2-4555-4D01-B191-4287973D0245}" sibTransId="{3B393DF0-619F-4A2B-9264-18AB6295FE95}"/>
    <dgm:cxn modelId="{B24284D6-5AE3-4EF4-AEA6-B15616B7F213}" type="presParOf" srcId="{C91E6B83-C0D3-44D2-BD70-9DCA92DF1AC8}" destId="{455F829C-43F9-4CA2-9744-B25957ED9E2F}" srcOrd="0" destOrd="0" presId="urn:microsoft.com/office/officeart/2005/8/layout/hList1"/>
    <dgm:cxn modelId="{5921BA81-B8AF-485F-92AD-6A45B17DF583}" type="presParOf" srcId="{455F829C-43F9-4CA2-9744-B25957ED9E2F}" destId="{1F966A39-1057-4B7E-AA29-FF496BC05412}" srcOrd="0" destOrd="0" presId="urn:microsoft.com/office/officeart/2005/8/layout/hList1"/>
    <dgm:cxn modelId="{89A979C2-0134-43F9-B970-A363F34F55AC}" type="presParOf" srcId="{455F829C-43F9-4CA2-9744-B25957ED9E2F}" destId="{F07F3295-8055-423C-87A6-6D4CC2232B39}" srcOrd="1" destOrd="0" presId="urn:microsoft.com/office/officeart/2005/8/layout/hList1"/>
    <dgm:cxn modelId="{465B46DB-0751-4267-9B07-2B99435A645F}" type="presParOf" srcId="{C91E6B83-C0D3-44D2-BD70-9DCA92DF1AC8}" destId="{0376E2C2-E553-4BB1-BA4C-8F9E2F9C4E40}" srcOrd="1" destOrd="0" presId="urn:microsoft.com/office/officeart/2005/8/layout/hList1"/>
    <dgm:cxn modelId="{7C5F216D-9649-46FE-9423-BC1E2CCDF5B5}" type="presParOf" srcId="{C91E6B83-C0D3-44D2-BD70-9DCA92DF1AC8}" destId="{DAADD25D-F2F9-47D3-AE4B-F09FA26AE457}" srcOrd="2" destOrd="0" presId="urn:microsoft.com/office/officeart/2005/8/layout/hList1"/>
    <dgm:cxn modelId="{725D275D-63E9-4E08-853D-662BF9571EA5}" type="presParOf" srcId="{DAADD25D-F2F9-47D3-AE4B-F09FA26AE457}" destId="{AB1CB853-A6E6-4C46-B5F0-5005D168FA39}" srcOrd="0" destOrd="0" presId="urn:microsoft.com/office/officeart/2005/8/layout/hList1"/>
    <dgm:cxn modelId="{E5F2989D-ECF8-41D6-8CF7-53D3401089D0}" type="presParOf" srcId="{DAADD25D-F2F9-47D3-AE4B-F09FA26AE457}" destId="{FBDBF922-C53E-4250-99C0-690EDC365B9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D00100-04C3-4C75-9F7E-D7CBCE14B11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3F3FFFD-4AEE-4427-ADAE-6FE37EECD686}">
      <dgm:prSet phldrT="[Текст]"/>
      <dgm:spPr/>
      <dgm:t>
        <a:bodyPr/>
        <a:lstStyle/>
        <a:p>
          <a:r>
            <a:rPr lang="uk-UA" dirty="0"/>
            <a:t>За типом власності на засоби виробництва</a:t>
          </a:r>
        </a:p>
      </dgm:t>
    </dgm:pt>
    <dgm:pt modelId="{66778227-3E3C-464D-9AEF-BDD8CFB057D4}" type="parTrans" cxnId="{7E90840F-30A7-458B-BC1F-BD64D8306961}">
      <dgm:prSet/>
      <dgm:spPr/>
      <dgm:t>
        <a:bodyPr/>
        <a:lstStyle/>
        <a:p>
          <a:endParaRPr lang="uk-UA"/>
        </a:p>
      </dgm:t>
    </dgm:pt>
    <dgm:pt modelId="{E7DFAECC-E82B-4004-A3D3-889ECA7473EE}" type="sibTrans" cxnId="{7E90840F-30A7-458B-BC1F-BD64D8306961}">
      <dgm:prSet/>
      <dgm:spPr/>
      <dgm:t>
        <a:bodyPr/>
        <a:lstStyle/>
        <a:p>
          <a:endParaRPr lang="uk-UA"/>
        </a:p>
      </dgm:t>
    </dgm:pt>
    <dgm:pt modelId="{4C3779C2-2E74-4A40-B8F2-8E2BF80EC9D4}">
      <dgm:prSet phldrT="[Текст]"/>
      <dgm:spPr/>
      <dgm:t>
        <a:bodyPr/>
        <a:lstStyle/>
        <a:p>
          <a:r>
            <a:rPr lang="uk-UA" dirty="0"/>
            <a:t>За структурно-управлінським аспектом розвитку економіки</a:t>
          </a:r>
        </a:p>
      </dgm:t>
    </dgm:pt>
    <dgm:pt modelId="{67E264FE-35BC-4FCA-8FF1-C6C60C65B669}" type="parTrans" cxnId="{AF1031D5-F158-4087-99E1-21A0B654D7AE}">
      <dgm:prSet/>
      <dgm:spPr/>
      <dgm:t>
        <a:bodyPr/>
        <a:lstStyle/>
        <a:p>
          <a:endParaRPr lang="uk-UA"/>
        </a:p>
      </dgm:t>
    </dgm:pt>
    <dgm:pt modelId="{7F3F3C5A-9F1C-42A6-B651-951929252AD4}" type="sibTrans" cxnId="{AF1031D5-F158-4087-99E1-21A0B654D7AE}">
      <dgm:prSet/>
      <dgm:spPr/>
      <dgm:t>
        <a:bodyPr/>
        <a:lstStyle/>
        <a:p>
          <a:endParaRPr lang="uk-UA"/>
        </a:p>
      </dgm:t>
    </dgm:pt>
    <dgm:pt modelId="{E9B95BFE-430C-4146-932A-97AB9D070448}">
      <dgm:prSet phldrT="[Текст]"/>
      <dgm:spPr/>
      <dgm:t>
        <a:bodyPr/>
        <a:lstStyle/>
        <a:p>
          <a:r>
            <a:rPr lang="uk-UA" dirty="0"/>
            <a:t>За ступенем індустріально-економічного розвитку</a:t>
          </a:r>
        </a:p>
      </dgm:t>
    </dgm:pt>
    <dgm:pt modelId="{8AE73FC8-0269-4339-AA60-D02403707BE3}" type="parTrans" cxnId="{C103C705-5285-44D4-AE49-9F3620B357F9}">
      <dgm:prSet/>
      <dgm:spPr/>
      <dgm:t>
        <a:bodyPr/>
        <a:lstStyle/>
        <a:p>
          <a:endParaRPr lang="uk-UA"/>
        </a:p>
      </dgm:t>
    </dgm:pt>
    <dgm:pt modelId="{43CD936D-B425-4141-BF09-5FF803A1DC22}" type="sibTrans" cxnId="{C103C705-5285-44D4-AE49-9F3620B357F9}">
      <dgm:prSet/>
      <dgm:spPr/>
      <dgm:t>
        <a:bodyPr/>
        <a:lstStyle/>
        <a:p>
          <a:endParaRPr lang="uk-UA"/>
        </a:p>
      </dgm:t>
    </dgm:pt>
    <dgm:pt modelId="{2C12EFC4-4B83-4187-93D0-CB4526D21B18}">
      <dgm:prSet phldrT="[Текст]"/>
      <dgm:spPr/>
      <dgm:t>
        <a:bodyPr/>
        <a:lstStyle/>
        <a:p>
          <a:r>
            <a:rPr lang="uk-UA" dirty="0"/>
            <a:t>Ринкова економіка</a:t>
          </a:r>
        </a:p>
      </dgm:t>
    </dgm:pt>
    <dgm:pt modelId="{356C3837-36B8-4502-A629-C61F0CF76691}" type="parTrans" cxnId="{F36F35BD-D10D-4846-A9D0-9897081174A8}">
      <dgm:prSet/>
      <dgm:spPr/>
      <dgm:t>
        <a:bodyPr/>
        <a:lstStyle/>
        <a:p>
          <a:endParaRPr lang="uk-UA"/>
        </a:p>
      </dgm:t>
    </dgm:pt>
    <dgm:pt modelId="{0CC4F5CD-9F9E-410B-BF43-8DE3A9FA533A}" type="sibTrans" cxnId="{F36F35BD-D10D-4846-A9D0-9897081174A8}">
      <dgm:prSet/>
      <dgm:spPr/>
      <dgm:t>
        <a:bodyPr/>
        <a:lstStyle/>
        <a:p>
          <a:endParaRPr lang="uk-UA"/>
        </a:p>
      </dgm:t>
    </dgm:pt>
    <dgm:pt modelId="{997A21CC-98CD-4AB8-B3D9-6B380E6C013E}">
      <dgm:prSet phldrT="[Текст]"/>
      <dgm:spPr/>
      <dgm:t>
        <a:bodyPr/>
        <a:lstStyle/>
        <a:p>
          <a:r>
            <a:rPr lang="uk-UA" dirty="0"/>
            <a:t>Неринкова економіка</a:t>
          </a:r>
        </a:p>
      </dgm:t>
    </dgm:pt>
    <dgm:pt modelId="{03FCF765-B0E2-4722-97B8-7DF51B5E972B}" type="parTrans" cxnId="{C6B5A6EC-315F-409F-B963-447B9ABD8F71}">
      <dgm:prSet/>
      <dgm:spPr/>
      <dgm:t>
        <a:bodyPr/>
        <a:lstStyle/>
        <a:p>
          <a:endParaRPr lang="uk-UA"/>
        </a:p>
      </dgm:t>
    </dgm:pt>
    <dgm:pt modelId="{BBEEEF00-95CB-4339-82A8-287FC58ECE64}" type="sibTrans" cxnId="{C6B5A6EC-315F-409F-B963-447B9ABD8F71}">
      <dgm:prSet/>
      <dgm:spPr/>
      <dgm:t>
        <a:bodyPr/>
        <a:lstStyle/>
        <a:p>
          <a:endParaRPr lang="uk-UA"/>
        </a:p>
      </dgm:t>
    </dgm:pt>
    <dgm:pt modelId="{5103E7E3-9169-4F59-A318-09E412DA096C}">
      <dgm:prSet phldrT="[Текст]"/>
      <dgm:spPr/>
      <dgm:t>
        <a:bodyPr/>
        <a:lstStyle/>
        <a:p>
          <a:r>
            <a:rPr lang="uk-UA" dirty="0" err="1"/>
            <a:t>Доіндустріальна</a:t>
          </a:r>
          <a:r>
            <a:rPr lang="uk-UA" dirty="0"/>
            <a:t> економіка</a:t>
          </a:r>
        </a:p>
      </dgm:t>
    </dgm:pt>
    <dgm:pt modelId="{0FE469C2-7804-412D-ABEC-5A126BE16ECD}" type="parTrans" cxnId="{AE767D13-C0C7-4F97-AD27-D7E6B4E38B6F}">
      <dgm:prSet/>
      <dgm:spPr/>
      <dgm:t>
        <a:bodyPr/>
        <a:lstStyle/>
        <a:p>
          <a:endParaRPr lang="uk-UA"/>
        </a:p>
      </dgm:t>
    </dgm:pt>
    <dgm:pt modelId="{540C3599-B709-4BCA-BB2A-DD1AF8EA010C}" type="sibTrans" cxnId="{AE767D13-C0C7-4F97-AD27-D7E6B4E38B6F}">
      <dgm:prSet/>
      <dgm:spPr/>
      <dgm:t>
        <a:bodyPr/>
        <a:lstStyle/>
        <a:p>
          <a:endParaRPr lang="uk-UA"/>
        </a:p>
      </dgm:t>
    </dgm:pt>
    <dgm:pt modelId="{2D271150-28CD-45F4-A98C-1C71ADB46C7A}">
      <dgm:prSet phldrT="[Текст]"/>
      <dgm:spPr/>
      <dgm:t>
        <a:bodyPr/>
        <a:lstStyle/>
        <a:p>
          <a:r>
            <a:rPr lang="uk-UA" dirty="0"/>
            <a:t>Індустріальна економіка</a:t>
          </a:r>
        </a:p>
      </dgm:t>
    </dgm:pt>
    <dgm:pt modelId="{E9161BA9-6876-45A0-AA7F-330F44F4148F}" type="parTrans" cxnId="{33D39F17-3958-43A3-91A8-B2CA20F4110E}">
      <dgm:prSet/>
      <dgm:spPr/>
      <dgm:t>
        <a:bodyPr/>
        <a:lstStyle/>
        <a:p>
          <a:endParaRPr lang="uk-UA"/>
        </a:p>
      </dgm:t>
    </dgm:pt>
    <dgm:pt modelId="{D1C55A50-8989-4DD6-A3F3-425CF962A452}" type="sibTrans" cxnId="{33D39F17-3958-43A3-91A8-B2CA20F4110E}">
      <dgm:prSet/>
      <dgm:spPr/>
      <dgm:t>
        <a:bodyPr/>
        <a:lstStyle/>
        <a:p>
          <a:endParaRPr lang="uk-UA"/>
        </a:p>
      </dgm:t>
    </dgm:pt>
    <dgm:pt modelId="{E1D2C616-99F8-4621-B75D-92C209F95917}">
      <dgm:prSet phldrT="[Текст]"/>
      <dgm:spPr/>
      <dgm:t>
        <a:bodyPr/>
        <a:lstStyle/>
        <a:p>
          <a:r>
            <a:rPr lang="uk-UA" dirty="0"/>
            <a:t>Постіндустріальна (інформаційна, </a:t>
          </a:r>
          <a:r>
            <a:rPr lang="uk-UA" dirty="0" err="1"/>
            <a:t>знаннєва</a:t>
          </a:r>
          <a:r>
            <a:rPr lang="uk-UA" dirty="0"/>
            <a:t>)</a:t>
          </a:r>
        </a:p>
        <a:p>
          <a:endParaRPr lang="uk-UA" dirty="0"/>
        </a:p>
      </dgm:t>
    </dgm:pt>
    <dgm:pt modelId="{170FF8E8-9BEC-4700-BF45-775748D1E59D}" type="parTrans" cxnId="{587EEA07-8C78-4EF3-97AA-2411FFF8A1F8}">
      <dgm:prSet/>
      <dgm:spPr/>
      <dgm:t>
        <a:bodyPr/>
        <a:lstStyle/>
        <a:p>
          <a:endParaRPr lang="uk-UA"/>
        </a:p>
      </dgm:t>
    </dgm:pt>
    <dgm:pt modelId="{19B92F3F-DA41-4F68-9855-1A1B1E6E1EB7}" type="sibTrans" cxnId="{587EEA07-8C78-4EF3-97AA-2411FFF8A1F8}">
      <dgm:prSet/>
      <dgm:spPr/>
      <dgm:t>
        <a:bodyPr/>
        <a:lstStyle/>
        <a:p>
          <a:endParaRPr lang="uk-UA"/>
        </a:p>
      </dgm:t>
    </dgm:pt>
    <dgm:pt modelId="{E808B095-EA33-4561-9C86-75D3F8CE9174}">
      <dgm:prSet phldrT="[Текст]"/>
      <dgm:spPr/>
      <dgm:t>
        <a:bodyPr/>
        <a:lstStyle/>
        <a:p>
          <a:r>
            <a:rPr lang="uk-UA" dirty="0"/>
            <a:t>Державна</a:t>
          </a:r>
        </a:p>
      </dgm:t>
    </dgm:pt>
    <dgm:pt modelId="{86DF4890-8D6D-4C04-8808-150C1DE5DB48}" type="parTrans" cxnId="{CE06539C-E4CC-47B6-924F-7BE355ECF0DB}">
      <dgm:prSet/>
      <dgm:spPr/>
      <dgm:t>
        <a:bodyPr/>
        <a:lstStyle/>
        <a:p>
          <a:endParaRPr lang="uk-UA"/>
        </a:p>
      </dgm:t>
    </dgm:pt>
    <dgm:pt modelId="{193CC512-181B-488B-A6D6-7C276A43A080}" type="sibTrans" cxnId="{CE06539C-E4CC-47B6-924F-7BE355ECF0DB}">
      <dgm:prSet/>
      <dgm:spPr/>
      <dgm:t>
        <a:bodyPr/>
        <a:lstStyle/>
        <a:p>
          <a:endParaRPr lang="uk-UA"/>
        </a:p>
      </dgm:t>
    </dgm:pt>
    <dgm:pt modelId="{7AAB9D3D-8035-4221-A5C6-4F3D0166B63A}">
      <dgm:prSet phldrT="[Текст]"/>
      <dgm:spPr/>
      <dgm:t>
        <a:bodyPr/>
        <a:lstStyle/>
        <a:p>
          <a:r>
            <a:rPr lang="uk-UA" dirty="0"/>
            <a:t>Приватна</a:t>
          </a:r>
        </a:p>
      </dgm:t>
    </dgm:pt>
    <dgm:pt modelId="{11280B36-C954-4CD5-9BFD-4FF8939DA124}" type="parTrans" cxnId="{3DAC6D03-B797-4AC4-A6F6-9DFF7F3507B0}">
      <dgm:prSet/>
      <dgm:spPr/>
      <dgm:t>
        <a:bodyPr/>
        <a:lstStyle/>
        <a:p>
          <a:endParaRPr lang="uk-UA"/>
        </a:p>
      </dgm:t>
    </dgm:pt>
    <dgm:pt modelId="{F7877FCC-29E4-467A-A396-1488CCF381C7}" type="sibTrans" cxnId="{3DAC6D03-B797-4AC4-A6F6-9DFF7F3507B0}">
      <dgm:prSet/>
      <dgm:spPr/>
      <dgm:t>
        <a:bodyPr/>
        <a:lstStyle/>
        <a:p>
          <a:endParaRPr lang="uk-UA"/>
        </a:p>
      </dgm:t>
    </dgm:pt>
    <dgm:pt modelId="{FC0203B3-421B-4953-A9EF-D923030569B7}">
      <dgm:prSet phldrT="[Текст]"/>
      <dgm:spPr/>
      <dgm:t>
        <a:bodyPr/>
        <a:lstStyle/>
        <a:p>
          <a:r>
            <a:rPr lang="uk-UA" dirty="0"/>
            <a:t>Змішана</a:t>
          </a:r>
        </a:p>
      </dgm:t>
    </dgm:pt>
    <dgm:pt modelId="{2EFCD34F-5287-434E-A64E-0C89814B1114}" type="parTrans" cxnId="{97FE64C1-D89C-4D71-8B8C-0322C2DEC8FF}">
      <dgm:prSet/>
      <dgm:spPr/>
      <dgm:t>
        <a:bodyPr/>
        <a:lstStyle/>
        <a:p>
          <a:endParaRPr lang="uk-UA"/>
        </a:p>
      </dgm:t>
    </dgm:pt>
    <dgm:pt modelId="{57FA2C5C-5D13-4C61-A7BC-BADAF8EAE610}" type="sibTrans" cxnId="{97FE64C1-D89C-4D71-8B8C-0322C2DEC8FF}">
      <dgm:prSet/>
      <dgm:spPr/>
      <dgm:t>
        <a:bodyPr/>
        <a:lstStyle/>
        <a:p>
          <a:endParaRPr lang="uk-UA"/>
        </a:p>
      </dgm:t>
    </dgm:pt>
    <dgm:pt modelId="{1ED65E72-0921-41FE-9C51-37E50F3388C8}" type="pres">
      <dgm:prSet presAssocID="{A9D00100-04C3-4C75-9F7E-D7CBCE14B11D}" presName="linear" presStyleCnt="0">
        <dgm:presLayoutVars>
          <dgm:animLvl val="lvl"/>
          <dgm:resizeHandles val="exact"/>
        </dgm:presLayoutVars>
      </dgm:prSet>
      <dgm:spPr/>
    </dgm:pt>
    <dgm:pt modelId="{833A952D-2244-4103-ADEE-F8648F9433E4}" type="pres">
      <dgm:prSet presAssocID="{43F3FFFD-4AEE-4427-ADAE-6FE37EECD68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3C1796F-ABCD-4031-865E-8B292006931E}" type="pres">
      <dgm:prSet presAssocID="{43F3FFFD-4AEE-4427-ADAE-6FE37EECD686}" presName="childText" presStyleLbl="revTx" presStyleIdx="0" presStyleCnt="3">
        <dgm:presLayoutVars>
          <dgm:bulletEnabled val="1"/>
        </dgm:presLayoutVars>
      </dgm:prSet>
      <dgm:spPr/>
    </dgm:pt>
    <dgm:pt modelId="{0D676F1F-4C44-4BDD-9AFD-0C62B74DFB46}" type="pres">
      <dgm:prSet presAssocID="{4C3779C2-2E74-4A40-B8F2-8E2BF80EC9D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5176677-51BD-4B33-8B8A-8F7D30DC21E7}" type="pres">
      <dgm:prSet presAssocID="{4C3779C2-2E74-4A40-B8F2-8E2BF80EC9D4}" presName="childText" presStyleLbl="revTx" presStyleIdx="1" presStyleCnt="3">
        <dgm:presLayoutVars>
          <dgm:bulletEnabled val="1"/>
        </dgm:presLayoutVars>
      </dgm:prSet>
      <dgm:spPr/>
    </dgm:pt>
    <dgm:pt modelId="{E96001DE-8EFC-467E-9CD0-614BCFC21AA7}" type="pres">
      <dgm:prSet presAssocID="{E9B95BFE-430C-4146-932A-97AB9D07044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2818755-577E-42B5-9D5A-3CFD4BBB5B66}" type="pres">
      <dgm:prSet presAssocID="{E9B95BFE-430C-4146-932A-97AB9D070448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DAC6D03-B797-4AC4-A6F6-9DFF7F3507B0}" srcId="{43F3FFFD-4AEE-4427-ADAE-6FE37EECD686}" destId="{7AAB9D3D-8035-4221-A5C6-4F3D0166B63A}" srcOrd="1" destOrd="0" parTransId="{11280B36-C954-4CD5-9BFD-4FF8939DA124}" sibTransId="{F7877FCC-29E4-467A-A396-1488CCF381C7}"/>
    <dgm:cxn modelId="{C103C705-5285-44D4-AE49-9F3620B357F9}" srcId="{A9D00100-04C3-4C75-9F7E-D7CBCE14B11D}" destId="{E9B95BFE-430C-4146-932A-97AB9D070448}" srcOrd="2" destOrd="0" parTransId="{8AE73FC8-0269-4339-AA60-D02403707BE3}" sibTransId="{43CD936D-B425-4141-BF09-5FF803A1DC22}"/>
    <dgm:cxn modelId="{28844407-15B7-4301-8A5F-CF4429C9CF0D}" type="presOf" srcId="{2C12EFC4-4B83-4187-93D0-CB4526D21B18}" destId="{15176677-51BD-4B33-8B8A-8F7D30DC21E7}" srcOrd="0" destOrd="0" presId="urn:microsoft.com/office/officeart/2005/8/layout/vList2"/>
    <dgm:cxn modelId="{587EEA07-8C78-4EF3-97AA-2411FFF8A1F8}" srcId="{E9B95BFE-430C-4146-932A-97AB9D070448}" destId="{E1D2C616-99F8-4621-B75D-92C209F95917}" srcOrd="2" destOrd="0" parTransId="{170FF8E8-9BEC-4700-BF45-775748D1E59D}" sibTransId="{19B92F3F-DA41-4F68-9855-1A1B1E6E1EB7}"/>
    <dgm:cxn modelId="{7E90840F-30A7-458B-BC1F-BD64D8306961}" srcId="{A9D00100-04C3-4C75-9F7E-D7CBCE14B11D}" destId="{43F3FFFD-4AEE-4427-ADAE-6FE37EECD686}" srcOrd="0" destOrd="0" parTransId="{66778227-3E3C-464D-9AEF-BDD8CFB057D4}" sibTransId="{E7DFAECC-E82B-4004-A3D3-889ECA7473EE}"/>
    <dgm:cxn modelId="{AE767D13-C0C7-4F97-AD27-D7E6B4E38B6F}" srcId="{E9B95BFE-430C-4146-932A-97AB9D070448}" destId="{5103E7E3-9169-4F59-A318-09E412DA096C}" srcOrd="0" destOrd="0" parTransId="{0FE469C2-7804-412D-ABEC-5A126BE16ECD}" sibTransId="{540C3599-B709-4BCA-BB2A-DD1AF8EA010C}"/>
    <dgm:cxn modelId="{33D39F17-3958-43A3-91A8-B2CA20F4110E}" srcId="{E9B95BFE-430C-4146-932A-97AB9D070448}" destId="{2D271150-28CD-45F4-A98C-1C71ADB46C7A}" srcOrd="1" destOrd="0" parTransId="{E9161BA9-6876-45A0-AA7F-330F44F4148F}" sibTransId="{D1C55A50-8989-4DD6-A3F3-425CF962A452}"/>
    <dgm:cxn modelId="{B4DE5520-FECC-4725-BF80-AF3F1C4A80CA}" type="presOf" srcId="{E9B95BFE-430C-4146-932A-97AB9D070448}" destId="{E96001DE-8EFC-467E-9CD0-614BCFC21AA7}" srcOrd="0" destOrd="0" presId="urn:microsoft.com/office/officeart/2005/8/layout/vList2"/>
    <dgm:cxn modelId="{F2AE1427-6BC8-43B7-8FF6-02C43B567194}" type="presOf" srcId="{E1D2C616-99F8-4621-B75D-92C209F95917}" destId="{92818755-577E-42B5-9D5A-3CFD4BBB5B66}" srcOrd="0" destOrd="2" presId="urn:microsoft.com/office/officeart/2005/8/layout/vList2"/>
    <dgm:cxn modelId="{C0131933-4FB4-4565-9934-D8DAE095BBFB}" type="presOf" srcId="{5103E7E3-9169-4F59-A318-09E412DA096C}" destId="{92818755-577E-42B5-9D5A-3CFD4BBB5B66}" srcOrd="0" destOrd="0" presId="urn:microsoft.com/office/officeart/2005/8/layout/vList2"/>
    <dgm:cxn modelId="{78CF1036-899F-4824-A870-8BC8738C0A4C}" type="presOf" srcId="{7AAB9D3D-8035-4221-A5C6-4F3D0166B63A}" destId="{33C1796F-ABCD-4031-865E-8B292006931E}" srcOrd="0" destOrd="1" presId="urn:microsoft.com/office/officeart/2005/8/layout/vList2"/>
    <dgm:cxn modelId="{3EDFC33E-B070-4CAA-8192-E1C32E54262B}" type="presOf" srcId="{A9D00100-04C3-4C75-9F7E-D7CBCE14B11D}" destId="{1ED65E72-0921-41FE-9C51-37E50F3388C8}" srcOrd="0" destOrd="0" presId="urn:microsoft.com/office/officeart/2005/8/layout/vList2"/>
    <dgm:cxn modelId="{FE32CD59-242A-4CAD-ABDC-67CD57406158}" type="presOf" srcId="{E808B095-EA33-4561-9C86-75D3F8CE9174}" destId="{33C1796F-ABCD-4031-865E-8B292006931E}" srcOrd="0" destOrd="0" presId="urn:microsoft.com/office/officeart/2005/8/layout/vList2"/>
    <dgm:cxn modelId="{F71D927F-12E0-4821-ACE2-EE5D3C7FDA15}" type="presOf" srcId="{4C3779C2-2E74-4A40-B8F2-8E2BF80EC9D4}" destId="{0D676F1F-4C44-4BDD-9AFD-0C62B74DFB46}" srcOrd="0" destOrd="0" presId="urn:microsoft.com/office/officeart/2005/8/layout/vList2"/>
    <dgm:cxn modelId="{E586B887-7C1B-40C2-9BD7-42435A8AE2AF}" type="presOf" srcId="{2D271150-28CD-45F4-A98C-1C71ADB46C7A}" destId="{92818755-577E-42B5-9D5A-3CFD4BBB5B66}" srcOrd="0" destOrd="1" presId="urn:microsoft.com/office/officeart/2005/8/layout/vList2"/>
    <dgm:cxn modelId="{CE06539C-E4CC-47B6-924F-7BE355ECF0DB}" srcId="{43F3FFFD-4AEE-4427-ADAE-6FE37EECD686}" destId="{E808B095-EA33-4561-9C86-75D3F8CE9174}" srcOrd="0" destOrd="0" parTransId="{86DF4890-8D6D-4C04-8808-150C1DE5DB48}" sibTransId="{193CC512-181B-488B-A6D6-7C276A43A080}"/>
    <dgm:cxn modelId="{C371CCB0-1B96-444C-9AE0-A5E4C4BB1143}" type="presOf" srcId="{997A21CC-98CD-4AB8-B3D9-6B380E6C013E}" destId="{15176677-51BD-4B33-8B8A-8F7D30DC21E7}" srcOrd="0" destOrd="1" presId="urn:microsoft.com/office/officeart/2005/8/layout/vList2"/>
    <dgm:cxn modelId="{15D6F2BB-4792-43DF-8AA9-FCC063F2443F}" type="presOf" srcId="{FC0203B3-421B-4953-A9EF-D923030569B7}" destId="{33C1796F-ABCD-4031-865E-8B292006931E}" srcOrd="0" destOrd="2" presId="urn:microsoft.com/office/officeart/2005/8/layout/vList2"/>
    <dgm:cxn modelId="{F36F35BD-D10D-4846-A9D0-9897081174A8}" srcId="{4C3779C2-2E74-4A40-B8F2-8E2BF80EC9D4}" destId="{2C12EFC4-4B83-4187-93D0-CB4526D21B18}" srcOrd="0" destOrd="0" parTransId="{356C3837-36B8-4502-A629-C61F0CF76691}" sibTransId="{0CC4F5CD-9F9E-410B-BF43-8DE3A9FA533A}"/>
    <dgm:cxn modelId="{97FE64C1-D89C-4D71-8B8C-0322C2DEC8FF}" srcId="{43F3FFFD-4AEE-4427-ADAE-6FE37EECD686}" destId="{FC0203B3-421B-4953-A9EF-D923030569B7}" srcOrd="2" destOrd="0" parTransId="{2EFCD34F-5287-434E-A64E-0C89814B1114}" sibTransId="{57FA2C5C-5D13-4C61-A7BC-BADAF8EAE610}"/>
    <dgm:cxn modelId="{AF1031D5-F158-4087-99E1-21A0B654D7AE}" srcId="{A9D00100-04C3-4C75-9F7E-D7CBCE14B11D}" destId="{4C3779C2-2E74-4A40-B8F2-8E2BF80EC9D4}" srcOrd="1" destOrd="0" parTransId="{67E264FE-35BC-4FCA-8FF1-C6C60C65B669}" sibTransId="{7F3F3C5A-9F1C-42A6-B651-951929252AD4}"/>
    <dgm:cxn modelId="{975FD2D9-A70C-403F-A2FE-55247A738261}" type="presOf" srcId="{43F3FFFD-4AEE-4427-ADAE-6FE37EECD686}" destId="{833A952D-2244-4103-ADEE-F8648F9433E4}" srcOrd="0" destOrd="0" presId="urn:microsoft.com/office/officeart/2005/8/layout/vList2"/>
    <dgm:cxn modelId="{C6B5A6EC-315F-409F-B963-447B9ABD8F71}" srcId="{4C3779C2-2E74-4A40-B8F2-8E2BF80EC9D4}" destId="{997A21CC-98CD-4AB8-B3D9-6B380E6C013E}" srcOrd="1" destOrd="0" parTransId="{03FCF765-B0E2-4722-97B8-7DF51B5E972B}" sibTransId="{BBEEEF00-95CB-4339-82A8-287FC58ECE64}"/>
    <dgm:cxn modelId="{B836AD84-56F8-4E11-8CD5-15CB68ADE526}" type="presParOf" srcId="{1ED65E72-0921-41FE-9C51-37E50F3388C8}" destId="{833A952D-2244-4103-ADEE-F8648F9433E4}" srcOrd="0" destOrd="0" presId="urn:microsoft.com/office/officeart/2005/8/layout/vList2"/>
    <dgm:cxn modelId="{C5C2697C-3D80-4B5D-9406-145AE385EB04}" type="presParOf" srcId="{1ED65E72-0921-41FE-9C51-37E50F3388C8}" destId="{33C1796F-ABCD-4031-865E-8B292006931E}" srcOrd="1" destOrd="0" presId="urn:microsoft.com/office/officeart/2005/8/layout/vList2"/>
    <dgm:cxn modelId="{6AF364B4-0215-4834-8B64-027993306531}" type="presParOf" srcId="{1ED65E72-0921-41FE-9C51-37E50F3388C8}" destId="{0D676F1F-4C44-4BDD-9AFD-0C62B74DFB46}" srcOrd="2" destOrd="0" presId="urn:microsoft.com/office/officeart/2005/8/layout/vList2"/>
    <dgm:cxn modelId="{3E26F619-5272-4061-8342-79D915D4046C}" type="presParOf" srcId="{1ED65E72-0921-41FE-9C51-37E50F3388C8}" destId="{15176677-51BD-4B33-8B8A-8F7D30DC21E7}" srcOrd="3" destOrd="0" presId="urn:microsoft.com/office/officeart/2005/8/layout/vList2"/>
    <dgm:cxn modelId="{F00826A3-2C4B-4458-B04F-2EB4C584317D}" type="presParOf" srcId="{1ED65E72-0921-41FE-9C51-37E50F3388C8}" destId="{E96001DE-8EFC-467E-9CD0-614BCFC21AA7}" srcOrd="4" destOrd="0" presId="urn:microsoft.com/office/officeart/2005/8/layout/vList2"/>
    <dgm:cxn modelId="{BEDD65BB-7E54-4FFC-B011-D1B807E449F2}" type="presParOf" srcId="{1ED65E72-0921-41FE-9C51-37E50F3388C8}" destId="{92818755-577E-42B5-9D5A-3CFD4BBB5B6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B06814-07BB-409F-B5B8-B5B2DA3B36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E5B3DE-79FB-4C65-AFBB-27427831021E}">
      <dgm:prSet phldrT="[Текст]"/>
      <dgm:spPr/>
      <dgm:t>
        <a:bodyPr/>
        <a:lstStyle/>
        <a:p>
          <a:r>
            <a:rPr lang="uk-UA" dirty="0"/>
            <a:t>Вільний ринок (ліберальна модель)</a:t>
          </a:r>
        </a:p>
      </dgm:t>
    </dgm:pt>
    <dgm:pt modelId="{6BA9A84E-4D97-46DA-8CD0-9616DF33866B}" type="parTrans" cxnId="{2FD8769A-B9CF-482D-B7BD-E9F562C1C944}">
      <dgm:prSet/>
      <dgm:spPr/>
      <dgm:t>
        <a:bodyPr/>
        <a:lstStyle/>
        <a:p>
          <a:endParaRPr lang="uk-UA"/>
        </a:p>
      </dgm:t>
    </dgm:pt>
    <dgm:pt modelId="{57679150-E399-44E5-9FF7-383FA987F4DE}" type="sibTrans" cxnId="{2FD8769A-B9CF-482D-B7BD-E9F562C1C944}">
      <dgm:prSet/>
      <dgm:spPr/>
      <dgm:t>
        <a:bodyPr/>
        <a:lstStyle/>
        <a:p>
          <a:endParaRPr lang="uk-UA"/>
        </a:p>
      </dgm:t>
    </dgm:pt>
    <dgm:pt modelId="{4DFA2D11-F42A-4009-8DAC-7AE7FD9A00D7}">
      <dgm:prSet phldrT="[Текст]"/>
      <dgm:spPr/>
      <dgm:t>
        <a:bodyPr/>
        <a:lstStyle/>
        <a:p>
          <a:r>
            <a:rPr lang="uk-UA" b="1" dirty="0"/>
            <a:t>Економіка США</a:t>
          </a:r>
        </a:p>
      </dgm:t>
    </dgm:pt>
    <dgm:pt modelId="{92801E68-A13A-4671-A8F3-7F0CD1A83A6F}" type="parTrans" cxnId="{C1959E8C-F87F-4552-8D71-BA4E44F31F6E}">
      <dgm:prSet/>
      <dgm:spPr/>
      <dgm:t>
        <a:bodyPr/>
        <a:lstStyle/>
        <a:p>
          <a:endParaRPr lang="uk-UA"/>
        </a:p>
      </dgm:t>
    </dgm:pt>
    <dgm:pt modelId="{1B120E00-477A-44D4-B5EA-DD0AE23530FC}" type="sibTrans" cxnId="{C1959E8C-F87F-4552-8D71-BA4E44F31F6E}">
      <dgm:prSet/>
      <dgm:spPr/>
      <dgm:t>
        <a:bodyPr/>
        <a:lstStyle/>
        <a:p>
          <a:endParaRPr lang="uk-UA"/>
        </a:p>
      </dgm:t>
    </dgm:pt>
    <dgm:pt modelId="{D3EF730E-D843-421D-B24C-232061C2CDE6}">
      <dgm:prSet phldrT="[Текст]"/>
      <dgm:spPr/>
      <dgm:t>
        <a:bodyPr/>
        <a:lstStyle/>
        <a:p>
          <a:r>
            <a:rPr lang="uk-UA" dirty="0"/>
            <a:t>Соціально-орієнтований ринок (соціально-демократична модель)</a:t>
          </a:r>
        </a:p>
      </dgm:t>
    </dgm:pt>
    <dgm:pt modelId="{5C411315-5C10-491A-87B2-8C8079B277E9}" type="parTrans" cxnId="{C9F7EEE2-6895-4B05-8B1C-0E9E22868135}">
      <dgm:prSet/>
      <dgm:spPr/>
      <dgm:t>
        <a:bodyPr/>
        <a:lstStyle/>
        <a:p>
          <a:endParaRPr lang="uk-UA"/>
        </a:p>
      </dgm:t>
    </dgm:pt>
    <dgm:pt modelId="{94D34921-0C93-45D2-B17A-83AA81C55E24}" type="sibTrans" cxnId="{C9F7EEE2-6895-4B05-8B1C-0E9E22868135}">
      <dgm:prSet/>
      <dgm:spPr/>
      <dgm:t>
        <a:bodyPr/>
        <a:lstStyle/>
        <a:p>
          <a:endParaRPr lang="uk-UA"/>
        </a:p>
      </dgm:t>
    </dgm:pt>
    <dgm:pt modelId="{91146043-F207-4A94-BEAC-FF3CC36E2B1A}">
      <dgm:prSet phldrT="[Текст]"/>
      <dgm:spPr/>
      <dgm:t>
        <a:bodyPr/>
        <a:lstStyle/>
        <a:p>
          <a:r>
            <a:rPr lang="uk-UA" b="1" dirty="0"/>
            <a:t>Економіка ЄС</a:t>
          </a:r>
        </a:p>
      </dgm:t>
    </dgm:pt>
    <dgm:pt modelId="{2C902DA6-552C-4EAE-9CB3-3F5CA9A31C89}" type="parTrans" cxnId="{05DD6AB5-F84D-45C3-8C30-9AFC8CA7D56F}">
      <dgm:prSet/>
      <dgm:spPr/>
      <dgm:t>
        <a:bodyPr/>
        <a:lstStyle/>
        <a:p>
          <a:endParaRPr lang="uk-UA"/>
        </a:p>
      </dgm:t>
    </dgm:pt>
    <dgm:pt modelId="{92F0FF94-3EB0-4A79-85E6-8D0A975B3808}" type="sibTrans" cxnId="{05DD6AB5-F84D-45C3-8C30-9AFC8CA7D56F}">
      <dgm:prSet/>
      <dgm:spPr/>
      <dgm:t>
        <a:bodyPr/>
        <a:lstStyle/>
        <a:p>
          <a:endParaRPr lang="uk-UA"/>
        </a:p>
      </dgm:t>
    </dgm:pt>
    <dgm:pt modelId="{EA5B3EE8-B403-48B3-9FCB-7CD120538ECD}">
      <dgm:prSet phldrT="[Текст]"/>
      <dgm:spPr/>
      <dgm:t>
        <a:bodyPr/>
        <a:lstStyle/>
        <a:p>
          <a:r>
            <a:rPr lang="uk-UA" dirty="0"/>
            <a:t>Держава відіграє помітну роль у розподілі державних видатків. Розвинена система соціального забезпечення (державне страхування, грошова допомога безробітним, пенсіонерам та іншим категоріям населення).</a:t>
          </a:r>
        </a:p>
      </dgm:t>
    </dgm:pt>
    <dgm:pt modelId="{B9446E7B-DD32-4D53-B21A-5303DEA50CBC}" type="parTrans" cxnId="{D4F79CC2-DB9F-453B-8DD7-629969DA0EEB}">
      <dgm:prSet/>
      <dgm:spPr/>
      <dgm:t>
        <a:bodyPr/>
        <a:lstStyle/>
        <a:p>
          <a:endParaRPr lang="uk-UA"/>
        </a:p>
      </dgm:t>
    </dgm:pt>
    <dgm:pt modelId="{5EB65120-BB9D-46F1-9619-82841ED0EDEB}" type="sibTrans" cxnId="{D4F79CC2-DB9F-453B-8DD7-629969DA0EEB}">
      <dgm:prSet/>
      <dgm:spPr/>
      <dgm:t>
        <a:bodyPr/>
        <a:lstStyle/>
        <a:p>
          <a:endParaRPr lang="uk-UA"/>
        </a:p>
      </dgm:t>
    </dgm:pt>
    <dgm:pt modelId="{A6627107-1379-40BC-BB87-A491ED9BBC89}">
      <dgm:prSet phldrT="[Текст]"/>
      <dgm:spPr/>
      <dgm:t>
        <a:bodyPr/>
        <a:lstStyle/>
        <a:p>
          <a:r>
            <a:rPr lang="uk-UA" dirty="0"/>
            <a:t>Державно-керований ринок</a:t>
          </a:r>
        </a:p>
      </dgm:t>
    </dgm:pt>
    <dgm:pt modelId="{DA47B8CE-4E4E-421D-B8AB-4EC59605C832}" type="parTrans" cxnId="{53DDD34C-70BC-45BD-9DAF-B161E57B496F}">
      <dgm:prSet/>
      <dgm:spPr/>
      <dgm:t>
        <a:bodyPr/>
        <a:lstStyle/>
        <a:p>
          <a:endParaRPr lang="uk-UA"/>
        </a:p>
      </dgm:t>
    </dgm:pt>
    <dgm:pt modelId="{F3FAE6FE-626C-4CAE-9321-768B392D2837}" type="sibTrans" cxnId="{53DDD34C-70BC-45BD-9DAF-B161E57B496F}">
      <dgm:prSet/>
      <dgm:spPr/>
      <dgm:t>
        <a:bodyPr/>
        <a:lstStyle/>
        <a:p>
          <a:endParaRPr lang="uk-UA"/>
        </a:p>
      </dgm:t>
    </dgm:pt>
    <dgm:pt modelId="{B285C95A-F80F-41C7-98CD-6D13570FD35D}">
      <dgm:prSet phldrT="[Текст]"/>
      <dgm:spPr/>
      <dgm:t>
        <a:bodyPr/>
        <a:lstStyle/>
        <a:p>
          <a:r>
            <a:rPr lang="uk-UA" b="1" dirty="0"/>
            <a:t>Економіка Японії та інших краї Східної Азії</a:t>
          </a:r>
        </a:p>
      </dgm:t>
    </dgm:pt>
    <dgm:pt modelId="{CDF5B5D8-5D16-4A70-9FE4-F8EDC6C44DBE}" type="parTrans" cxnId="{9D7B6FB7-CD75-4F90-8A98-0A09197988E6}">
      <dgm:prSet/>
      <dgm:spPr/>
      <dgm:t>
        <a:bodyPr/>
        <a:lstStyle/>
        <a:p>
          <a:endParaRPr lang="uk-UA"/>
        </a:p>
      </dgm:t>
    </dgm:pt>
    <dgm:pt modelId="{380A2E97-E677-4713-BD1A-A854C7B8E29A}" type="sibTrans" cxnId="{9D7B6FB7-CD75-4F90-8A98-0A09197988E6}">
      <dgm:prSet/>
      <dgm:spPr/>
      <dgm:t>
        <a:bodyPr/>
        <a:lstStyle/>
        <a:p>
          <a:endParaRPr lang="uk-UA"/>
        </a:p>
      </dgm:t>
    </dgm:pt>
    <dgm:pt modelId="{75651508-019E-4F9C-A648-B67164F8A6F8}">
      <dgm:prSet phldrT="[Текст]"/>
      <dgm:spPr/>
      <dgm:t>
        <a:bodyPr/>
        <a:lstStyle/>
        <a:p>
          <a:r>
            <a:rPr lang="uk-UA" dirty="0"/>
            <a:t>Тісна взаємодія держави і бізнесу, особливо у розміщенні капіталу. Бізнес разом з урядом розробляє ключові напрями розвитку економіки і визначають ключові галузі для вкладення капіталу. Державне соціальне забезпечення в Японії відсутнє, цю функцію виконують фірми.</a:t>
          </a:r>
        </a:p>
      </dgm:t>
    </dgm:pt>
    <dgm:pt modelId="{901CB9B3-03DE-47D8-93B7-2C7106F4FC28}" type="parTrans" cxnId="{1219BF0F-7263-4357-92D0-74BB8C053E70}">
      <dgm:prSet/>
      <dgm:spPr/>
      <dgm:t>
        <a:bodyPr/>
        <a:lstStyle/>
        <a:p>
          <a:endParaRPr lang="uk-UA"/>
        </a:p>
      </dgm:t>
    </dgm:pt>
    <dgm:pt modelId="{544CBE0D-2130-4DD7-80CC-3BBD0D8823C9}" type="sibTrans" cxnId="{1219BF0F-7263-4357-92D0-74BB8C053E70}">
      <dgm:prSet/>
      <dgm:spPr/>
      <dgm:t>
        <a:bodyPr/>
        <a:lstStyle/>
        <a:p>
          <a:endParaRPr lang="uk-UA"/>
        </a:p>
      </dgm:t>
    </dgm:pt>
    <dgm:pt modelId="{86F473E9-0D32-4F27-98D0-1F8917BDC7AC}">
      <dgm:prSet phldrT="[Текст]"/>
      <dgm:spPr/>
      <dgm:t>
        <a:bodyPr/>
        <a:lstStyle/>
        <a:p>
          <a:r>
            <a:rPr lang="uk-UA" dirty="0"/>
            <a:t>Незначне втручання держави і всебічна підтримка підприємництва. Роль федерального уряду незначна, а частка державної власності невисока.</a:t>
          </a:r>
        </a:p>
      </dgm:t>
    </dgm:pt>
    <dgm:pt modelId="{822FF61F-FBCB-4E23-BD1F-C5A58B0FC65D}" type="parTrans" cxnId="{70110D29-1DB8-4B2A-A46F-34B1A97C9F02}">
      <dgm:prSet/>
      <dgm:spPr/>
      <dgm:t>
        <a:bodyPr/>
        <a:lstStyle/>
        <a:p>
          <a:endParaRPr lang="uk-UA"/>
        </a:p>
      </dgm:t>
    </dgm:pt>
    <dgm:pt modelId="{4C2AD6D7-A1AF-4532-A7F4-377631860039}" type="sibTrans" cxnId="{70110D29-1DB8-4B2A-A46F-34B1A97C9F02}">
      <dgm:prSet/>
      <dgm:spPr/>
      <dgm:t>
        <a:bodyPr/>
        <a:lstStyle/>
        <a:p>
          <a:endParaRPr lang="uk-UA"/>
        </a:p>
      </dgm:t>
    </dgm:pt>
    <dgm:pt modelId="{69255B08-7A4D-478A-A7B3-083A097A0132}" type="pres">
      <dgm:prSet presAssocID="{C7B06814-07BB-409F-B5B8-B5B2DA3B360E}" presName="Name0" presStyleCnt="0">
        <dgm:presLayoutVars>
          <dgm:dir/>
          <dgm:animLvl val="lvl"/>
          <dgm:resizeHandles val="exact"/>
        </dgm:presLayoutVars>
      </dgm:prSet>
      <dgm:spPr/>
    </dgm:pt>
    <dgm:pt modelId="{7F1F339F-910A-4B62-B211-AF97D69C2D5A}" type="pres">
      <dgm:prSet presAssocID="{10E5B3DE-79FB-4C65-AFBB-27427831021E}" presName="composite" presStyleCnt="0"/>
      <dgm:spPr/>
    </dgm:pt>
    <dgm:pt modelId="{2EFCB59D-029F-451B-8E75-72FA65833F71}" type="pres">
      <dgm:prSet presAssocID="{10E5B3DE-79FB-4C65-AFBB-27427831021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1DE1097-3963-4315-8328-ED2BB49FC47B}" type="pres">
      <dgm:prSet presAssocID="{10E5B3DE-79FB-4C65-AFBB-27427831021E}" presName="desTx" presStyleLbl="alignAccFollowNode1" presStyleIdx="0" presStyleCnt="3">
        <dgm:presLayoutVars>
          <dgm:bulletEnabled val="1"/>
        </dgm:presLayoutVars>
      </dgm:prSet>
      <dgm:spPr/>
    </dgm:pt>
    <dgm:pt modelId="{AE98E640-71B7-4A61-8C32-A8E6A049A7B4}" type="pres">
      <dgm:prSet presAssocID="{57679150-E399-44E5-9FF7-383FA987F4DE}" presName="space" presStyleCnt="0"/>
      <dgm:spPr/>
    </dgm:pt>
    <dgm:pt modelId="{EF151B49-8C23-4671-8205-677EDDE32287}" type="pres">
      <dgm:prSet presAssocID="{D3EF730E-D843-421D-B24C-232061C2CDE6}" presName="composite" presStyleCnt="0"/>
      <dgm:spPr/>
    </dgm:pt>
    <dgm:pt modelId="{B7859598-BBED-401D-A52B-1AB119728F40}" type="pres">
      <dgm:prSet presAssocID="{D3EF730E-D843-421D-B24C-232061C2CDE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693B030-F67F-40B3-B477-9A9D1AAE2F7A}" type="pres">
      <dgm:prSet presAssocID="{D3EF730E-D843-421D-B24C-232061C2CDE6}" presName="desTx" presStyleLbl="alignAccFollowNode1" presStyleIdx="1" presStyleCnt="3">
        <dgm:presLayoutVars>
          <dgm:bulletEnabled val="1"/>
        </dgm:presLayoutVars>
      </dgm:prSet>
      <dgm:spPr/>
    </dgm:pt>
    <dgm:pt modelId="{47F66B72-B0B9-4B26-9E27-9C977BEA6BB2}" type="pres">
      <dgm:prSet presAssocID="{94D34921-0C93-45D2-B17A-83AA81C55E24}" presName="space" presStyleCnt="0"/>
      <dgm:spPr/>
    </dgm:pt>
    <dgm:pt modelId="{E533BC5E-C0C7-496B-874A-EBAB63516D33}" type="pres">
      <dgm:prSet presAssocID="{A6627107-1379-40BC-BB87-A491ED9BBC89}" presName="composite" presStyleCnt="0"/>
      <dgm:spPr/>
    </dgm:pt>
    <dgm:pt modelId="{ACC59E0E-8501-4A9F-B2D0-71498F1979D7}" type="pres">
      <dgm:prSet presAssocID="{A6627107-1379-40BC-BB87-A491ED9BBC8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76CE043-722F-4B83-91FA-4DA4210B08E4}" type="pres">
      <dgm:prSet presAssocID="{A6627107-1379-40BC-BB87-A491ED9BBC8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219BF0F-7263-4357-92D0-74BB8C053E70}" srcId="{A6627107-1379-40BC-BB87-A491ED9BBC89}" destId="{75651508-019E-4F9C-A648-B67164F8A6F8}" srcOrd="1" destOrd="0" parTransId="{901CB9B3-03DE-47D8-93B7-2C7106F4FC28}" sibTransId="{544CBE0D-2130-4DD7-80CC-3BBD0D8823C9}"/>
    <dgm:cxn modelId="{70110D29-1DB8-4B2A-A46F-34B1A97C9F02}" srcId="{10E5B3DE-79FB-4C65-AFBB-27427831021E}" destId="{86F473E9-0D32-4F27-98D0-1F8917BDC7AC}" srcOrd="1" destOrd="0" parTransId="{822FF61F-FBCB-4E23-BD1F-C5A58B0FC65D}" sibTransId="{4C2AD6D7-A1AF-4532-A7F4-377631860039}"/>
    <dgm:cxn modelId="{5AFDD72A-468F-4AB3-B038-CC637E60AB66}" type="presOf" srcId="{C7B06814-07BB-409F-B5B8-B5B2DA3B360E}" destId="{69255B08-7A4D-478A-A7B3-083A097A0132}" srcOrd="0" destOrd="0" presId="urn:microsoft.com/office/officeart/2005/8/layout/hList1"/>
    <dgm:cxn modelId="{252A7145-2798-446A-8496-5638C33C8974}" type="presOf" srcId="{75651508-019E-4F9C-A648-B67164F8A6F8}" destId="{776CE043-722F-4B83-91FA-4DA4210B08E4}" srcOrd="0" destOrd="1" presId="urn:microsoft.com/office/officeart/2005/8/layout/hList1"/>
    <dgm:cxn modelId="{53DDD34C-70BC-45BD-9DAF-B161E57B496F}" srcId="{C7B06814-07BB-409F-B5B8-B5B2DA3B360E}" destId="{A6627107-1379-40BC-BB87-A491ED9BBC89}" srcOrd="2" destOrd="0" parTransId="{DA47B8CE-4E4E-421D-B8AB-4EC59605C832}" sibTransId="{F3FAE6FE-626C-4CAE-9321-768B392D2837}"/>
    <dgm:cxn modelId="{D20D176D-3FA4-4828-A0E2-164B150C6025}" type="presOf" srcId="{86F473E9-0D32-4F27-98D0-1F8917BDC7AC}" destId="{D1DE1097-3963-4315-8328-ED2BB49FC47B}" srcOrd="0" destOrd="1" presId="urn:microsoft.com/office/officeart/2005/8/layout/hList1"/>
    <dgm:cxn modelId="{34734382-C473-43C0-9143-3F01B4AC3ECF}" type="presOf" srcId="{B285C95A-F80F-41C7-98CD-6D13570FD35D}" destId="{776CE043-722F-4B83-91FA-4DA4210B08E4}" srcOrd="0" destOrd="0" presId="urn:microsoft.com/office/officeart/2005/8/layout/hList1"/>
    <dgm:cxn modelId="{C1959E8C-F87F-4552-8D71-BA4E44F31F6E}" srcId="{10E5B3DE-79FB-4C65-AFBB-27427831021E}" destId="{4DFA2D11-F42A-4009-8DAC-7AE7FD9A00D7}" srcOrd="0" destOrd="0" parTransId="{92801E68-A13A-4671-A8F3-7F0CD1A83A6F}" sibTransId="{1B120E00-477A-44D4-B5EA-DD0AE23530FC}"/>
    <dgm:cxn modelId="{2FD8769A-B9CF-482D-B7BD-E9F562C1C944}" srcId="{C7B06814-07BB-409F-B5B8-B5B2DA3B360E}" destId="{10E5B3DE-79FB-4C65-AFBB-27427831021E}" srcOrd="0" destOrd="0" parTransId="{6BA9A84E-4D97-46DA-8CD0-9616DF33866B}" sibTransId="{57679150-E399-44E5-9FF7-383FA987F4DE}"/>
    <dgm:cxn modelId="{D0194D9C-1194-477D-B1F0-5373AF94B048}" type="presOf" srcId="{EA5B3EE8-B403-48B3-9FCB-7CD120538ECD}" destId="{3693B030-F67F-40B3-B477-9A9D1AAE2F7A}" srcOrd="0" destOrd="1" presId="urn:microsoft.com/office/officeart/2005/8/layout/hList1"/>
    <dgm:cxn modelId="{05DD6AB5-F84D-45C3-8C30-9AFC8CA7D56F}" srcId="{D3EF730E-D843-421D-B24C-232061C2CDE6}" destId="{91146043-F207-4A94-BEAC-FF3CC36E2B1A}" srcOrd="0" destOrd="0" parTransId="{2C902DA6-552C-4EAE-9CB3-3F5CA9A31C89}" sibTransId="{92F0FF94-3EB0-4A79-85E6-8D0A975B3808}"/>
    <dgm:cxn modelId="{9D7B6FB7-CD75-4F90-8A98-0A09197988E6}" srcId="{A6627107-1379-40BC-BB87-A491ED9BBC89}" destId="{B285C95A-F80F-41C7-98CD-6D13570FD35D}" srcOrd="0" destOrd="0" parTransId="{CDF5B5D8-5D16-4A70-9FE4-F8EDC6C44DBE}" sibTransId="{380A2E97-E677-4713-BD1A-A854C7B8E29A}"/>
    <dgm:cxn modelId="{7AD51CBB-0294-423D-91E4-AB3175B51B3C}" type="presOf" srcId="{10E5B3DE-79FB-4C65-AFBB-27427831021E}" destId="{2EFCB59D-029F-451B-8E75-72FA65833F71}" srcOrd="0" destOrd="0" presId="urn:microsoft.com/office/officeart/2005/8/layout/hList1"/>
    <dgm:cxn modelId="{D4F79CC2-DB9F-453B-8DD7-629969DA0EEB}" srcId="{D3EF730E-D843-421D-B24C-232061C2CDE6}" destId="{EA5B3EE8-B403-48B3-9FCB-7CD120538ECD}" srcOrd="1" destOrd="0" parTransId="{B9446E7B-DD32-4D53-B21A-5303DEA50CBC}" sibTransId="{5EB65120-BB9D-46F1-9619-82841ED0EDEB}"/>
    <dgm:cxn modelId="{C9F7EEE2-6895-4B05-8B1C-0E9E22868135}" srcId="{C7B06814-07BB-409F-B5B8-B5B2DA3B360E}" destId="{D3EF730E-D843-421D-B24C-232061C2CDE6}" srcOrd="1" destOrd="0" parTransId="{5C411315-5C10-491A-87B2-8C8079B277E9}" sibTransId="{94D34921-0C93-45D2-B17A-83AA81C55E24}"/>
    <dgm:cxn modelId="{EE7375EA-FA67-4A93-8CB6-203EFB7A2577}" type="presOf" srcId="{91146043-F207-4A94-BEAC-FF3CC36E2B1A}" destId="{3693B030-F67F-40B3-B477-9A9D1AAE2F7A}" srcOrd="0" destOrd="0" presId="urn:microsoft.com/office/officeart/2005/8/layout/hList1"/>
    <dgm:cxn modelId="{00D5EFEA-02D2-416E-A54F-02DDB2DBCAF4}" type="presOf" srcId="{4DFA2D11-F42A-4009-8DAC-7AE7FD9A00D7}" destId="{D1DE1097-3963-4315-8328-ED2BB49FC47B}" srcOrd="0" destOrd="0" presId="urn:microsoft.com/office/officeart/2005/8/layout/hList1"/>
    <dgm:cxn modelId="{CF6899F8-CE6B-4ADC-9E59-8E0166CB462E}" type="presOf" srcId="{D3EF730E-D843-421D-B24C-232061C2CDE6}" destId="{B7859598-BBED-401D-A52B-1AB119728F40}" srcOrd="0" destOrd="0" presId="urn:microsoft.com/office/officeart/2005/8/layout/hList1"/>
    <dgm:cxn modelId="{FCF337FE-4D54-48D9-AB80-E6E7560E0A00}" type="presOf" srcId="{A6627107-1379-40BC-BB87-A491ED9BBC89}" destId="{ACC59E0E-8501-4A9F-B2D0-71498F1979D7}" srcOrd="0" destOrd="0" presId="urn:microsoft.com/office/officeart/2005/8/layout/hList1"/>
    <dgm:cxn modelId="{B6A2B87F-4C93-44C0-BFDE-6B1A56BE2009}" type="presParOf" srcId="{69255B08-7A4D-478A-A7B3-083A097A0132}" destId="{7F1F339F-910A-4B62-B211-AF97D69C2D5A}" srcOrd="0" destOrd="0" presId="urn:microsoft.com/office/officeart/2005/8/layout/hList1"/>
    <dgm:cxn modelId="{2C7D89A6-8D46-4C01-B221-BCF576A23169}" type="presParOf" srcId="{7F1F339F-910A-4B62-B211-AF97D69C2D5A}" destId="{2EFCB59D-029F-451B-8E75-72FA65833F71}" srcOrd="0" destOrd="0" presId="urn:microsoft.com/office/officeart/2005/8/layout/hList1"/>
    <dgm:cxn modelId="{E897F35B-702C-4EA9-B7F8-0E09CB3D614D}" type="presParOf" srcId="{7F1F339F-910A-4B62-B211-AF97D69C2D5A}" destId="{D1DE1097-3963-4315-8328-ED2BB49FC47B}" srcOrd="1" destOrd="0" presId="urn:microsoft.com/office/officeart/2005/8/layout/hList1"/>
    <dgm:cxn modelId="{C6478E66-A717-4674-9AAE-1608DE0F61D4}" type="presParOf" srcId="{69255B08-7A4D-478A-A7B3-083A097A0132}" destId="{AE98E640-71B7-4A61-8C32-A8E6A049A7B4}" srcOrd="1" destOrd="0" presId="urn:microsoft.com/office/officeart/2005/8/layout/hList1"/>
    <dgm:cxn modelId="{273FE6C9-F3B7-4B73-990D-B96964D7AC50}" type="presParOf" srcId="{69255B08-7A4D-478A-A7B3-083A097A0132}" destId="{EF151B49-8C23-4671-8205-677EDDE32287}" srcOrd="2" destOrd="0" presId="urn:microsoft.com/office/officeart/2005/8/layout/hList1"/>
    <dgm:cxn modelId="{6DAA8126-90F6-423C-AC32-1B60920BF895}" type="presParOf" srcId="{EF151B49-8C23-4671-8205-677EDDE32287}" destId="{B7859598-BBED-401D-A52B-1AB119728F40}" srcOrd="0" destOrd="0" presId="urn:microsoft.com/office/officeart/2005/8/layout/hList1"/>
    <dgm:cxn modelId="{B8A31F54-760A-4AC6-AEA3-72FEF3F3323C}" type="presParOf" srcId="{EF151B49-8C23-4671-8205-677EDDE32287}" destId="{3693B030-F67F-40B3-B477-9A9D1AAE2F7A}" srcOrd="1" destOrd="0" presId="urn:microsoft.com/office/officeart/2005/8/layout/hList1"/>
    <dgm:cxn modelId="{CC1AFB66-21CF-4A58-AA9B-D7108EC018DC}" type="presParOf" srcId="{69255B08-7A4D-478A-A7B3-083A097A0132}" destId="{47F66B72-B0B9-4B26-9E27-9C977BEA6BB2}" srcOrd="3" destOrd="0" presId="urn:microsoft.com/office/officeart/2005/8/layout/hList1"/>
    <dgm:cxn modelId="{FCA7D28B-E755-4570-A3AE-4BF145C8D440}" type="presParOf" srcId="{69255B08-7A4D-478A-A7B3-083A097A0132}" destId="{E533BC5E-C0C7-496B-874A-EBAB63516D33}" srcOrd="4" destOrd="0" presId="urn:microsoft.com/office/officeart/2005/8/layout/hList1"/>
    <dgm:cxn modelId="{61D09882-ECD9-4F45-89DD-3EC74E19FB48}" type="presParOf" srcId="{E533BC5E-C0C7-496B-874A-EBAB63516D33}" destId="{ACC59E0E-8501-4A9F-B2D0-71498F1979D7}" srcOrd="0" destOrd="0" presId="urn:microsoft.com/office/officeart/2005/8/layout/hList1"/>
    <dgm:cxn modelId="{9400C363-C92A-40B2-8590-647E1037D92F}" type="presParOf" srcId="{E533BC5E-C0C7-496B-874A-EBAB63516D33}" destId="{776CE043-722F-4B83-91FA-4DA4210B08E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7B072-E733-4F5E-9494-21A0DC696B42}">
      <dsp:nvSpPr>
        <dsp:cNvPr id="0" name=""/>
        <dsp:cNvSpPr/>
      </dsp:nvSpPr>
      <dsp:spPr>
        <a:xfrm>
          <a:off x="0" y="0"/>
          <a:ext cx="81043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348F60-0F92-42BA-A3F8-14758E3C4798}">
      <dsp:nvSpPr>
        <dsp:cNvPr id="0" name=""/>
        <dsp:cNvSpPr/>
      </dsp:nvSpPr>
      <dsp:spPr>
        <a:xfrm>
          <a:off x="0" y="0"/>
          <a:ext cx="1916808" cy="4104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 dirty="0">
              <a:solidFill>
                <a:schemeClr val="accent1"/>
              </a:solidFill>
            </a:rPr>
            <a:t>Методологічні принципи національної економіки як науки</a:t>
          </a:r>
        </a:p>
      </dsp:txBody>
      <dsp:txXfrm>
        <a:off x="0" y="0"/>
        <a:ext cx="1916808" cy="4104115"/>
      </dsp:txXfrm>
    </dsp:sp>
    <dsp:sp modelId="{2F3D2054-485F-4F2C-BF45-D40CA1201D3A}">
      <dsp:nvSpPr>
        <dsp:cNvPr id="0" name=""/>
        <dsp:cNvSpPr/>
      </dsp:nvSpPr>
      <dsp:spPr>
        <a:xfrm>
          <a:off x="2032675" y="38676"/>
          <a:ext cx="6063699" cy="77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системності</a:t>
          </a:r>
        </a:p>
      </dsp:txBody>
      <dsp:txXfrm>
        <a:off x="2032675" y="38676"/>
        <a:ext cx="6063699" cy="773529"/>
      </dsp:txXfrm>
    </dsp:sp>
    <dsp:sp modelId="{4345EF37-05D7-4C9B-9B81-3876CF36EFB2}">
      <dsp:nvSpPr>
        <dsp:cNvPr id="0" name=""/>
        <dsp:cNvSpPr/>
      </dsp:nvSpPr>
      <dsp:spPr>
        <a:xfrm>
          <a:off x="1916808" y="812205"/>
          <a:ext cx="61795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C649A2-DC52-40D7-83C3-F6FF8C451CB5}">
      <dsp:nvSpPr>
        <dsp:cNvPr id="0" name=""/>
        <dsp:cNvSpPr/>
      </dsp:nvSpPr>
      <dsp:spPr>
        <a:xfrm>
          <a:off x="2032675" y="850882"/>
          <a:ext cx="6063699" cy="77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науковості</a:t>
          </a:r>
        </a:p>
      </dsp:txBody>
      <dsp:txXfrm>
        <a:off x="2032675" y="850882"/>
        <a:ext cx="6063699" cy="773529"/>
      </dsp:txXfrm>
    </dsp:sp>
    <dsp:sp modelId="{E479F1DA-75E0-4075-B98E-A4B5DBDCCD72}">
      <dsp:nvSpPr>
        <dsp:cNvPr id="0" name=""/>
        <dsp:cNvSpPr/>
      </dsp:nvSpPr>
      <dsp:spPr>
        <a:xfrm>
          <a:off x="1916808" y="1624411"/>
          <a:ext cx="61795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DB4DA2-8991-4B1F-9B2F-D0F4ABF1727E}">
      <dsp:nvSpPr>
        <dsp:cNvPr id="0" name=""/>
        <dsp:cNvSpPr/>
      </dsp:nvSpPr>
      <dsp:spPr>
        <a:xfrm>
          <a:off x="2032675" y="1663088"/>
          <a:ext cx="6063699" cy="77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діалектичної</a:t>
          </a:r>
          <a:r>
            <a:rPr lang="uk-UA" sz="4000" kern="1200" dirty="0"/>
            <a:t> </a:t>
          </a:r>
          <a:r>
            <a:rPr lang="uk-UA" sz="2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/>
              <a:ea typeface="+mn-ea"/>
              <a:cs typeface="+mn-cs"/>
            </a:rPr>
            <a:t>єдності</a:t>
          </a:r>
        </a:p>
      </dsp:txBody>
      <dsp:txXfrm>
        <a:off x="2032675" y="1663088"/>
        <a:ext cx="6063699" cy="773529"/>
      </dsp:txXfrm>
    </dsp:sp>
    <dsp:sp modelId="{95E53267-43BB-49C9-A2BE-D62B90045F97}">
      <dsp:nvSpPr>
        <dsp:cNvPr id="0" name=""/>
        <dsp:cNvSpPr/>
      </dsp:nvSpPr>
      <dsp:spPr>
        <a:xfrm>
          <a:off x="1916808" y="2436617"/>
          <a:ext cx="61795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48B0A-C01E-4A3D-8B04-BFF737F283E2}">
      <dsp:nvSpPr>
        <dsp:cNvPr id="0" name=""/>
        <dsp:cNvSpPr/>
      </dsp:nvSpPr>
      <dsp:spPr>
        <a:xfrm>
          <a:off x="2032675" y="2475294"/>
          <a:ext cx="6063699" cy="77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історичності</a:t>
          </a:r>
        </a:p>
      </dsp:txBody>
      <dsp:txXfrm>
        <a:off x="2032675" y="2475294"/>
        <a:ext cx="6063699" cy="773529"/>
      </dsp:txXfrm>
    </dsp:sp>
    <dsp:sp modelId="{5C85C137-6F01-4A93-B05F-AD99A6306428}">
      <dsp:nvSpPr>
        <dsp:cNvPr id="0" name=""/>
        <dsp:cNvSpPr/>
      </dsp:nvSpPr>
      <dsp:spPr>
        <a:xfrm>
          <a:off x="1916808" y="3248823"/>
          <a:ext cx="61795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F7DA6-766E-411C-B586-79B11A70F32E}">
      <dsp:nvSpPr>
        <dsp:cNvPr id="0" name=""/>
        <dsp:cNvSpPr/>
      </dsp:nvSpPr>
      <dsp:spPr>
        <a:xfrm>
          <a:off x="2032675" y="3287500"/>
          <a:ext cx="6063699" cy="773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безперервності</a:t>
          </a:r>
        </a:p>
      </dsp:txBody>
      <dsp:txXfrm>
        <a:off x="2032675" y="3287500"/>
        <a:ext cx="6063699" cy="773529"/>
      </dsp:txXfrm>
    </dsp:sp>
    <dsp:sp modelId="{9FC8A969-0AE8-4464-B8D4-3DB8E36E11DE}">
      <dsp:nvSpPr>
        <dsp:cNvPr id="0" name=""/>
        <dsp:cNvSpPr/>
      </dsp:nvSpPr>
      <dsp:spPr>
        <a:xfrm>
          <a:off x="1916808" y="4061029"/>
          <a:ext cx="617956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66A39-1057-4B7E-AA29-FF496BC05412}">
      <dsp:nvSpPr>
        <dsp:cNvPr id="0" name=""/>
        <dsp:cNvSpPr/>
      </dsp:nvSpPr>
      <dsp:spPr>
        <a:xfrm>
          <a:off x="51" y="246525"/>
          <a:ext cx="4968720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Загально наукові методи</a:t>
          </a:r>
        </a:p>
      </dsp:txBody>
      <dsp:txXfrm>
        <a:off x="51" y="246525"/>
        <a:ext cx="4968720" cy="460800"/>
      </dsp:txXfrm>
    </dsp:sp>
    <dsp:sp modelId="{F07F3295-8055-423C-87A6-6D4CC2232B39}">
      <dsp:nvSpPr>
        <dsp:cNvPr id="0" name=""/>
        <dsp:cNvSpPr/>
      </dsp:nvSpPr>
      <dsp:spPr>
        <a:xfrm>
          <a:off x="51" y="707325"/>
          <a:ext cx="4968720" cy="49766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Системний</a:t>
          </a:r>
          <a:r>
            <a:rPr lang="uk-UA" sz="1600" kern="1200" dirty="0"/>
            <a:t> (об’єднання окремих елементів в одне ціле)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Аналіз </a:t>
          </a:r>
          <a:r>
            <a:rPr lang="uk-UA" sz="1600" kern="1200" dirty="0"/>
            <a:t>(розкладання елементів на складові і вивчення їх окремо)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Синтез </a:t>
          </a:r>
          <a:r>
            <a:rPr lang="uk-UA" sz="1600" kern="1200" dirty="0"/>
            <a:t>(об’єднання окремих елементів в одне ціле)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Індукція </a:t>
          </a:r>
          <a:r>
            <a:rPr lang="uk-UA" sz="1600" kern="1200" dirty="0"/>
            <a:t>(формулювання загальних висновків на основі аналізу окремих фактів)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Дедукція </a:t>
          </a:r>
          <a:r>
            <a:rPr lang="uk-UA" sz="1600" kern="1200" dirty="0"/>
            <a:t>(виведення конкретних висновків із загальних принципів або теорій)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Наукова абстракція </a:t>
          </a:r>
          <a:r>
            <a:rPr lang="uk-UA" sz="1600" kern="1200" dirty="0"/>
            <a:t>(узагальнення основних властивостей об’єкта через відхилення другорядних деталей)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Логічний</a:t>
          </a:r>
          <a:r>
            <a:rPr lang="uk-UA" sz="1600" kern="1200" dirty="0"/>
            <a:t> (</a:t>
          </a:r>
          <a:r>
            <a:rPr lang="ru-RU" sz="1600" b="0" i="0" kern="1200" dirty="0" err="1"/>
            <a:t>вивчення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об’єкта</a:t>
          </a:r>
          <a:r>
            <a:rPr lang="ru-RU" sz="1600" b="0" i="0" kern="1200" dirty="0"/>
            <a:t> через </a:t>
          </a:r>
          <a:r>
            <a:rPr lang="ru-RU" sz="1600" b="0" i="0" kern="1200" dirty="0" err="1"/>
            <a:t>аналіз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його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структури</a:t>
          </a:r>
          <a:r>
            <a:rPr lang="ru-RU" sz="1600" b="0" i="0" kern="1200" dirty="0"/>
            <a:t> та </a:t>
          </a:r>
          <a:r>
            <a:rPr lang="ru-RU" sz="1600" b="0" i="0" kern="1200" dirty="0" err="1"/>
            <a:t>функціонування</a:t>
          </a:r>
          <a:r>
            <a:rPr lang="ru-RU" sz="1600" b="0" i="0" kern="1200" dirty="0"/>
            <a:t>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Історичний</a:t>
          </a:r>
          <a:r>
            <a:rPr lang="uk-UA" sz="1600" kern="1200" dirty="0"/>
            <a:t> (</a:t>
          </a:r>
          <a:r>
            <a:rPr lang="uk-UA" sz="1600" b="0" i="0" kern="1200" noProof="0" dirty="0"/>
            <a:t>вивчення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розвитку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об’єкта</a:t>
          </a:r>
          <a:r>
            <a:rPr lang="ru-RU" sz="1600" b="0" i="0" kern="1200" dirty="0"/>
            <a:t> в </a:t>
          </a:r>
          <a:r>
            <a:rPr lang="ru-RU" sz="1600" b="0" i="0" kern="1200" dirty="0" err="1"/>
            <a:t>часі</a:t>
          </a:r>
          <a:r>
            <a:rPr lang="ru-RU" sz="1600" b="0" i="0" kern="1200" dirty="0"/>
            <a:t>)</a:t>
          </a:r>
          <a:endParaRPr lang="uk-UA" sz="1600" kern="1200" dirty="0"/>
        </a:p>
      </dsp:txBody>
      <dsp:txXfrm>
        <a:off x="51" y="707325"/>
        <a:ext cx="4968720" cy="4976685"/>
      </dsp:txXfrm>
    </dsp:sp>
    <dsp:sp modelId="{AB1CB853-A6E6-4C46-B5F0-5005D168FA39}">
      <dsp:nvSpPr>
        <dsp:cNvPr id="0" name=""/>
        <dsp:cNvSpPr/>
      </dsp:nvSpPr>
      <dsp:spPr>
        <a:xfrm>
          <a:off x="5664392" y="246525"/>
          <a:ext cx="4968720" cy="460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Спеціальні методи</a:t>
          </a:r>
        </a:p>
      </dsp:txBody>
      <dsp:txXfrm>
        <a:off x="5664392" y="246525"/>
        <a:ext cx="4968720" cy="460800"/>
      </dsp:txXfrm>
    </dsp:sp>
    <dsp:sp modelId="{FBDBF922-C53E-4250-99C0-690EDC365B94}">
      <dsp:nvSpPr>
        <dsp:cNvPr id="0" name=""/>
        <dsp:cNvSpPr/>
      </dsp:nvSpPr>
      <dsp:spPr>
        <a:xfrm>
          <a:off x="5664392" y="707325"/>
          <a:ext cx="4968720" cy="49766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Економіко-математичне моделювання  </a:t>
          </a:r>
          <a:r>
            <a:rPr lang="uk-UA" sz="1600" kern="1200" dirty="0"/>
            <a:t>(</a:t>
          </a:r>
          <a:r>
            <a:rPr lang="ru-RU" sz="1600" b="0" i="0" kern="1200" dirty="0" err="1"/>
            <a:t>дослідження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економічних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процесів</a:t>
          </a:r>
          <a:r>
            <a:rPr lang="ru-RU" sz="1600" b="0" i="0" kern="1200" dirty="0"/>
            <a:t> і систем за </a:t>
          </a:r>
          <a:r>
            <a:rPr lang="ru-RU" sz="1600" b="0" i="0" kern="1200" dirty="0" err="1"/>
            <a:t>допомогою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математичних</a:t>
          </a:r>
          <a:r>
            <a:rPr lang="ru-RU" sz="1600" b="0" i="0" kern="1200" dirty="0"/>
            <a:t> моделей)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i="0" kern="1200" dirty="0" err="1">
              <a:solidFill>
                <a:schemeClr val="accent1"/>
              </a:solidFill>
            </a:rPr>
            <a:t>Соціально-економічний</a:t>
          </a:r>
          <a:r>
            <a:rPr lang="ru-RU" sz="1600" b="1" i="0" kern="1200" dirty="0">
              <a:solidFill>
                <a:schemeClr val="accent1"/>
              </a:solidFill>
            </a:rPr>
            <a:t> </a:t>
          </a:r>
          <a:r>
            <a:rPr lang="ru-RU" sz="1600" b="1" i="0" kern="1200" dirty="0" err="1">
              <a:solidFill>
                <a:schemeClr val="accent1"/>
              </a:solidFill>
            </a:rPr>
            <a:t>експеримент</a:t>
          </a:r>
          <a:r>
            <a:rPr lang="ru-RU" sz="1600" b="1" i="0" kern="1200" dirty="0">
              <a:solidFill>
                <a:schemeClr val="accent1"/>
              </a:solidFill>
            </a:rPr>
            <a:t> </a:t>
          </a:r>
          <a:r>
            <a:rPr lang="ru-RU" sz="1600" b="0" i="0" kern="1200" dirty="0"/>
            <a:t>(</a:t>
          </a:r>
          <a:r>
            <a:rPr lang="ru-RU" sz="1600" b="0" i="0" kern="1200" dirty="0" err="1"/>
            <a:t>використовується</a:t>
          </a:r>
          <a:r>
            <a:rPr lang="ru-RU" sz="1600" b="0" i="0" kern="1200" dirty="0"/>
            <a:t> для </a:t>
          </a:r>
          <a:r>
            <a:rPr lang="ru-RU" sz="1600" b="0" i="0" kern="1200" dirty="0" err="1"/>
            <a:t>вивчення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впливу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різних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соціальних</a:t>
          </a:r>
          <a:r>
            <a:rPr lang="ru-RU" sz="1600" b="0" i="0" kern="1200" dirty="0"/>
            <a:t> та </a:t>
          </a:r>
          <a:r>
            <a:rPr lang="ru-RU" sz="1600" b="0" i="0" kern="1200" dirty="0" err="1"/>
            <a:t>економічних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факторів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поведінку</a:t>
          </a:r>
          <a:r>
            <a:rPr lang="ru-RU" sz="1600" b="0" i="0" kern="1200" dirty="0"/>
            <a:t> людей та </a:t>
          </a:r>
          <a:r>
            <a:rPr lang="ru-RU" sz="1600" b="0" i="0" kern="1200" dirty="0" err="1"/>
            <a:t>розвиток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суспільства</a:t>
          </a:r>
          <a:r>
            <a:rPr lang="ru-RU" sz="1600" b="0" i="0" kern="1200" dirty="0"/>
            <a:t>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Анкетування </a:t>
          </a:r>
          <a:r>
            <a:rPr lang="uk-UA" sz="1600" kern="1200" dirty="0"/>
            <a:t>(</a:t>
          </a:r>
          <a:r>
            <a:rPr lang="ru-RU" sz="1600" b="0" i="0" kern="1200" dirty="0"/>
            <a:t>метод </a:t>
          </a:r>
          <a:r>
            <a:rPr lang="ru-RU" sz="1600" b="0" i="0" kern="1200" dirty="0" err="1"/>
            <a:t>збору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інформації</a:t>
          </a:r>
          <a:r>
            <a:rPr lang="ru-RU" sz="1600" b="0" i="0" kern="1200" dirty="0"/>
            <a:t> шляхом </a:t>
          </a:r>
          <a:r>
            <a:rPr lang="ru-RU" sz="1600" b="0" i="0" kern="1200" dirty="0" err="1"/>
            <a:t>письмових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відповідей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респондентів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стандартизовані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запитання</a:t>
          </a:r>
          <a:r>
            <a:rPr lang="ru-RU" sz="1600" b="0" i="0" kern="1200" dirty="0"/>
            <a:t>, </a:t>
          </a:r>
          <a:r>
            <a:rPr lang="ru-RU" sz="1600" b="0" i="0" kern="1200" dirty="0" err="1"/>
            <a:t>які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містяться</a:t>
          </a:r>
          <a:r>
            <a:rPr lang="ru-RU" sz="1600" b="0" i="0" kern="1200" dirty="0"/>
            <a:t> в анкетах)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Позитивний аналіз </a:t>
          </a:r>
          <a:r>
            <a:rPr lang="uk-UA" sz="1600" kern="1200" dirty="0"/>
            <a:t>(</a:t>
          </a:r>
          <a:r>
            <a:rPr lang="uk-UA" sz="1600" b="0" i="0" kern="1200" dirty="0"/>
            <a:t>зосереджується на описі та поясненні економічних явищ без оцінки їхньої бажаності чи небажаності)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>
              <a:solidFill>
                <a:schemeClr val="accent1"/>
              </a:solidFill>
            </a:rPr>
            <a:t>Нормативний аналіз </a:t>
          </a:r>
          <a:r>
            <a:rPr lang="uk-UA" sz="1600" kern="1200" dirty="0"/>
            <a:t>(</a:t>
          </a:r>
          <a:r>
            <a:rPr lang="uk-UA" sz="1600" b="0" i="0" kern="1200" dirty="0"/>
            <a:t>включає оцінку економічних явищ з точки зору їхньої бажаності, </a:t>
          </a:r>
          <a:r>
            <a:rPr lang="ru-RU" sz="1600" b="0" i="0" kern="1200" dirty="0" err="1"/>
            <a:t>базуються</a:t>
          </a:r>
          <a:r>
            <a:rPr lang="ru-RU" sz="1600" b="0" i="0" kern="1200" dirty="0"/>
            <a:t> на </a:t>
          </a:r>
          <a:r>
            <a:rPr lang="ru-RU" sz="1600" b="0" i="0" kern="1200" dirty="0" err="1"/>
            <a:t>ціннісних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судженнях</a:t>
          </a:r>
          <a:r>
            <a:rPr lang="ru-RU" sz="1600" b="0" i="0" kern="1200" dirty="0"/>
            <a:t> та </a:t>
          </a:r>
          <a:r>
            <a:rPr lang="ru-RU" sz="1600" b="0" i="0" kern="1200" dirty="0" err="1"/>
            <a:t>особистих</a:t>
          </a:r>
          <a:r>
            <a:rPr lang="ru-RU" sz="1600" b="0" i="0" kern="1200" dirty="0"/>
            <a:t> </a:t>
          </a:r>
          <a:r>
            <a:rPr lang="ru-RU" sz="1600" b="0" i="0" kern="1200" dirty="0" err="1"/>
            <a:t>переконаннях</a:t>
          </a:r>
          <a:r>
            <a:rPr lang="ru-RU" sz="1600" b="0" i="0" kern="1200" dirty="0"/>
            <a:t>)</a:t>
          </a:r>
          <a:endParaRPr lang="uk-UA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uk-UA" sz="1600" kern="1200" dirty="0"/>
        </a:p>
      </dsp:txBody>
      <dsp:txXfrm>
        <a:off x="5664392" y="707325"/>
        <a:ext cx="4968720" cy="49766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3A952D-2244-4103-ADEE-F8648F9433E4}">
      <dsp:nvSpPr>
        <dsp:cNvPr id="0" name=""/>
        <dsp:cNvSpPr/>
      </dsp:nvSpPr>
      <dsp:spPr>
        <a:xfrm>
          <a:off x="0" y="483307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типом власності на засоби виробництва</a:t>
          </a:r>
        </a:p>
      </dsp:txBody>
      <dsp:txXfrm>
        <a:off x="26930" y="510237"/>
        <a:ext cx="9383329" cy="497795"/>
      </dsp:txXfrm>
    </dsp:sp>
    <dsp:sp modelId="{33C1796F-ABCD-4031-865E-8B292006931E}">
      <dsp:nvSpPr>
        <dsp:cNvPr id="0" name=""/>
        <dsp:cNvSpPr/>
      </dsp:nvSpPr>
      <dsp:spPr>
        <a:xfrm>
          <a:off x="0" y="1034962"/>
          <a:ext cx="9437189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Державна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Приватна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Змішана</a:t>
          </a:r>
        </a:p>
      </dsp:txBody>
      <dsp:txXfrm>
        <a:off x="0" y="1034962"/>
        <a:ext cx="9437189" cy="928395"/>
      </dsp:txXfrm>
    </dsp:sp>
    <dsp:sp modelId="{0D676F1F-4C44-4BDD-9AFD-0C62B74DFB46}">
      <dsp:nvSpPr>
        <dsp:cNvPr id="0" name=""/>
        <dsp:cNvSpPr/>
      </dsp:nvSpPr>
      <dsp:spPr>
        <a:xfrm>
          <a:off x="0" y="1963357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структурно-управлінським аспектом розвитку економіки</a:t>
          </a:r>
        </a:p>
      </dsp:txBody>
      <dsp:txXfrm>
        <a:off x="26930" y="1990287"/>
        <a:ext cx="9383329" cy="497795"/>
      </dsp:txXfrm>
    </dsp:sp>
    <dsp:sp modelId="{15176677-51BD-4B33-8B8A-8F7D30DC21E7}">
      <dsp:nvSpPr>
        <dsp:cNvPr id="0" name=""/>
        <dsp:cNvSpPr/>
      </dsp:nvSpPr>
      <dsp:spPr>
        <a:xfrm>
          <a:off x="0" y="2515012"/>
          <a:ext cx="9437189" cy="630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Ринкова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Неринкова економіка</a:t>
          </a:r>
        </a:p>
      </dsp:txBody>
      <dsp:txXfrm>
        <a:off x="0" y="2515012"/>
        <a:ext cx="9437189" cy="630832"/>
      </dsp:txXfrm>
    </dsp:sp>
    <dsp:sp modelId="{E96001DE-8EFC-467E-9CD0-614BCFC21AA7}">
      <dsp:nvSpPr>
        <dsp:cNvPr id="0" name=""/>
        <dsp:cNvSpPr/>
      </dsp:nvSpPr>
      <dsp:spPr>
        <a:xfrm>
          <a:off x="0" y="3145844"/>
          <a:ext cx="9437189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 ступенем індустріально-економічного розвитку</a:t>
          </a:r>
        </a:p>
      </dsp:txBody>
      <dsp:txXfrm>
        <a:off x="26930" y="3172774"/>
        <a:ext cx="9383329" cy="497795"/>
      </dsp:txXfrm>
    </dsp:sp>
    <dsp:sp modelId="{92818755-577E-42B5-9D5A-3CFD4BBB5B66}">
      <dsp:nvSpPr>
        <dsp:cNvPr id="0" name=""/>
        <dsp:cNvSpPr/>
      </dsp:nvSpPr>
      <dsp:spPr>
        <a:xfrm>
          <a:off x="0" y="3697499"/>
          <a:ext cx="9437189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63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 err="1"/>
            <a:t>Доіндустріальна</a:t>
          </a:r>
          <a:r>
            <a:rPr lang="uk-UA" sz="1800" kern="1200" dirty="0"/>
            <a:t>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Індустріальна економіка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1800" kern="1200" dirty="0"/>
            <a:t>Постіндустріальна (інформаційна, </a:t>
          </a:r>
          <a:r>
            <a:rPr lang="uk-UA" sz="1800" kern="1200" dirty="0" err="1"/>
            <a:t>знаннєва</a:t>
          </a:r>
          <a:r>
            <a:rPr lang="uk-UA" sz="1800" kern="1200" dirty="0"/>
            <a:t>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uk-UA" sz="1800" kern="1200" dirty="0"/>
        </a:p>
      </dsp:txBody>
      <dsp:txXfrm>
        <a:off x="0" y="3697499"/>
        <a:ext cx="9437189" cy="12378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CB59D-029F-451B-8E75-72FA65833F71}">
      <dsp:nvSpPr>
        <dsp:cNvPr id="0" name=""/>
        <dsp:cNvSpPr/>
      </dsp:nvSpPr>
      <dsp:spPr>
        <a:xfrm>
          <a:off x="2989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Вільний ринок (ліберальна модель)</a:t>
          </a:r>
        </a:p>
      </dsp:txBody>
      <dsp:txXfrm>
        <a:off x="2989" y="235451"/>
        <a:ext cx="2915194" cy="807928"/>
      </dsp:txXfrm>
    </dsp:sp>
    <dsp:sp modelId="{D1DE1097-3963-4315-8328-ED2BB49FC47B}">
      <dsp:nvSpPr>
        <dsp:cNvPr id="0" name=""/>
        <dsp:cNvSpPr/>
      </dsp:nvSpPr>
      <dsp:spPr>
        <a:xfrm>
          <a:off x="2989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США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Незначне втручання держави і всебічна підтримка підприємництва. Роль федерального уряду незначна, а частка державної власності невисока.</a:t>
          </a:r>
        </a:p>
      </dsp:txBody>
      <dsp:txXfrm>
        <a:off x="2989" y="1043380"/>
        <a:ext cx="2915194" cy="3840598"/>
      </dsp:txXfrm>
    </dsp:sp>
    <dsp:sp modelId="{B7859598-BBED-401D-A52B-1AB119728F40}">
      <dsp:nvSpPr>
        <dsp:cNvPr id="0" name=""/>
        <dsp:cNvSpPr/>
      </dsp:nvSpPr>
      <dsp:spPr>
        <a:xfrm>
          <a:off x="3326311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Соціально-орієнтований ринок (соціально-демократична модель)</a:t>
          </a:r>
        </a:p>
      </dsp:txBody>
      <dsp:txXfrm>
        <a:off x="3326311" y="235451"/>
        <a:ext cx="2915194" cy="807928"/>
      </dsp:txXfrm>
    </dsp:sp>
    <dsp:sp modelId="{3693B030-F67F-40B3-B477-9A9D1AAE2F7A}">
      <dsp:nvSpPr>
        <dsp:cNvPr id="0" name=""/>
        <dsp:cNvSpPr/>
      </dsp:nvSpPr>
      <dsp:spPr>
        <a:xfrm>
          <a:off x="3326311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ЄС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Держава відіграє помітну роль у розподілі державних видатків. Розвинена система соціального забезпечення (державне страхування, грошова допомога безробітним, пенсіонерам та іншим категоріям населення).</a:t>
          </a:r>
        </a:p>
      </dsp:txBody>
      <dsp:txXfrm>
        <a:off x="3326311" y="1043380"/>
        <a:ext cx="2915194" cy="3840598"/>
      </dsp:txXfrm>
    </dsp:sp>
    <dsp:sp modelId="{ACC59E0E-8501-4A9F-B2D0-71498F1979D7}">
      <dsp:nvSpPr>
        <dsp:cNvPr id="0" name=""/>
        <dsp:cNvSpPr/>
      </dsp:nvSpPr>
      <dsp:spPr>
        <a:xfrm>
          <a:off x="6649633" y="235451"/>
          <a:ext cx="2915194" cy="80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Державно-керований ринок</a:t>
          </a:r>
        </a:p>
      </dsp:txBody>
      <dsp:txXfrm>
        <a:off x="6649633" y="235451"/>
        <a:ext cx="2915194" cy="807928"/>
      </dsp:txXfrm>
    </dsp:sp>
    <dsp:sp modelId="{776CE043-722F-4B83-91FA-4DA4210B08E4}">
      <dsp:nvSpPr>
        <dsp:cNvPr id="0" name=""/>
        <dsp:cNvSpPr/>
      </dsp:nvSpPr>
      <dsp:spPr>
        <a:xfrm>
          <a:off x="6649633" y="1043380"/>
          <a:ext cx="2915194" cy="38405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b="1" kern="1200" dirty="0"/>
            <a:t>Економіка Японії та інших краї Східної Азії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kern="1200" dirty="0"/>
            <a:t>Тісна взаємодія держави і бізнесу, особливо у розміщенні капіталу. Бізнес разом з урядом розробляє ключові напрями розвитку економіки і визначають ключові галузі для вкладення капіталу. Державне соціальне забезпечення в Японії відсутнє, цю функцію виконують фірми.</a:t>
          </a:r>
        </a:p>
      </dsp:txBody>
      <dsp:txXfrm>
        <a:off x="6649633" y="1043380"/>
        <a:ext cx="2915194" cy="3840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939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171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9659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215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309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4065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364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47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591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0032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196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94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490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669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699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80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C9F79-4042-43A3-8B49-89CC7DD843C0}" type="datetimeFigureOut">
              <a:rPr lang="uk-UA" smtClean="0"/>
              <a:t>13.03.2025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87717E-45B0-4D38-BCDC-C7781EED7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62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.org/" TargetMode="External"/><Relationship Id="rId2" Type="http://schemas.openxmlformats.org/officeDocument/2006/relationships/hyperlink" Target="http://ief.org.ua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n.org/" TargetMode="External"/><Relationship Id="rId5" Type="http://schemas.openxmlformats.org/officeDocument/2006/relationships/hyperlink" Target="http://www.oecd.org/" TargetMode="External"/><Relationship Id="rId4" Type="http://schemas.openxmlformats.org/officeDocument/2006/relationships/hyperlink" Target="http://www.me.gov.ua/?lang=uk-UA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253DE-BAB4-4008-A8B8-16AE75F90D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0595" y="1871614"/>
            <a:ext cx="8915399" cy="2262781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Bef>
                <a:spcPts val="900"/>
              </a:spcBef>
              <a:spcAft>
                <a:spcPts val="800"/>
              </a:spcAft>
            </a:pPr>
            <a:r>
              <a:rPr lang="uk-UA" sz="2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Економіка </a:t>
            </a:r>
            <a:r>
              <a:rPr lang="uk-UA" sz="2800" b="1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миротворення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кредити; 32 год лекції; 32 год практики. Залік.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258002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05DC76-E478-4DBB-9C1B-66C56CE71B15}"/>
              </a:ext>
            </a:extLst>
          </p:cNvPr>
          <p:cNvSpPr txBox="1"/>
          <p:nvPr/>
        </p:nvSpPr>
        <p:spPr>
          <a:xfrm>
            <a:off x="2304634" y="1486415"/>
            <a:ext cx="858748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/>
              <a:t>Кожна наука має арсенал засобів для дослідження власного предмету. Він становить </a:t>
            </a:r>
            <a:r>
              <a:rPr lang="uk-UA" sz="2400" b="1" dirty="0">
                <a:solidFill>
                  <a:schemeClr val="accent1"/>
                </a:solidFill>
              </a:rPr>
              <a:t>методологію даної науки</a:t>
            </a:r>
            <a:r>
              <a:rPr lang="uk-UA" sz="2400" dirty="0">
                <a:solidFill>
                  <a:schemeClr val="accent1"/>
                </a:solidFill>
              </a:rPr>
              <a:t> </a:t>
            </a:r>
            <a:r>
              <a:rPr lang="uk-UA" sz="2400" dirty="0"/>
              <a:t>– сукупність методів пізнання явищ і процесів об'єктивної реальності, категорій та закономірностей їх розвитку.</a:t>
            </a:r>
          </a:p>
          <a:p>
            <a:pPr algn="just"/>
            <a:r>
              <a:rPr lang="uk-UA" sz="2400" dirty="0"/>
              <a:t>Національна економіка використовує для дослідження свого предмету </a:t>
            </a:r>
            <a:r>
              <a:rPr lang="uk-UA" sz="2400" b="1" dirty="0">
                <a:solidFill>
                  <a:schemeClr val="accent1"/>
                </a:solidFill>
              </a:rPr>
              <a:t>загальнонаукові та спеціальні методи.</a:t>
            </a:r>
          </a:p>
        </p:txBody>
      </p:sp>
    </p:spTree>
    <p:extLst>
      <p:ext uri="{BB962C8B-B14F-4D97-AF65-F5344CB8AC3E}">
        <p14:creationId xmlns:p14="http://schemas.microsoft.com/office/powerpoint/2010/main" val="3046387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2FBF502-10A2-4714-9D5E-0BE005F406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8163594"/>
              </p:ext>
            </p:extLst>
          </p:nvPr>
        </p:nvGraphicFramePr>
        <p:xfrm>
          <a:off x="979714" y="463731"/>
          <a:ext cx="10633165" cy="59305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2144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34890D-E626-4B8C-9A6D-49B031D8DB24}"/>
              </a:ext>
            </a:extLst>
          </p:cNvPr>
          <p:cNvSpPr txBox="1"/>
          <p:nvPr/>
        </p:nvSpPr>
        <p:spPr>
          <a:xfrm>
            <a:off x="3282043" y="664420"/>
            <a:ext cx="72335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2. Головні ознаки національної економіки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FA975F-A430-4EEE-BDD3-4B1B9F0B16E9}"/>
              </a:ext>
            </a:extLst>
          </p:cNvPr>
          <p:cNvSpPr txBox="1"/>
          <p:nvPr/>
        </p:nvSpPr>
        <p:spPr>
          <a:xfrm>
            <a:off x="1658983" y="1450372"/>
            <a:ext cx="100322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Національна економіка </a:t>
            </a:r>
            <a:r>
              <a:rPr lang="uk-UA" sz="2000" dirty="0"/>
              <a:t>являє собою економіку певної країни, що має ознаки економічної системи (загальне) та власні особливості і принципи розвитку (особливе), що проявляються </a:t>
            </a:r>
            <a:r>
              <a:rPr lang="uk-UA" sz="2000" b="1" dirty="0"/>
              <a:t>в таких формах: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економічний потенціал,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структура господарського комплексу та галузей господарства,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внутрішні чинники соціально-економічного розвитку,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господарський механізм регулювання та координації,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особливості програмування та прогнозування соціально-економічних процесів,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забезпечення економічної безпеки держави в умовах поглиблення тенденцій до інтеграції і глобалізації світогосподарських зв'язків.</a:t>
            </a:r>
          </a:p>
        </p:txBody>
      </p:sp>
    </p:spTree>
    <p:extLst>
      <p:ext uri="{BB962C8B-B14F-4D97-AF65-F5344CB8AC3E}">
        <p14:creationId xmlns:p14="http://schemas.microsoft.com/office/powerpoint/2010/main" val="1819728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6B67B7-9367-4093-8B13-AE4858E7F513}"/>
              </a:ext>
            </a:extLst>
          </p:cNvPr>
          <p:cNvSpPr txBox="1"/>
          <p:nvPr/>
        </p:nvSpPr>
        <p:spPr>
          <a:xfrm>
            <a:off x="1909482" y="1102867"/>
            <a:ext cx="946826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З точки зору поєднання в </a:t>
            </a:r>
            <a:r>
              <a:rPr lang="uk-UA" sz="2000" b="1" dirty="0">
                <a:solidFill>
                  <a:schemeClr val="accent1"/>
                </a:solidFill>
              </a:rPr>
              <a:t>національній економіці </a:t>
            </a:r>
            <a:r>
              <a:rPr lang="uk-UA" sz="2000" dirty="0"/>
              <a:t>загальних та особливих закономірностей розвитку вона може розглядатись як </a:t>
            </a:r>
            <a:r>
              <a:rPr lang="uk-UA" sz="2000" dirty="0">
                <a:highlight>
                  <a:srgbClr val="FFFF00"/>
                </a:highlight>
              </a:rPr>
              <a:t>соціально-економічна модель суспільства, </a:t>
            </a:r>
            <a:r>
              <a:rPr lang="uk-UA" sz="2000" dirty="0"/>
              <a:t>що структурно і функціонально відображає особливості прояву форм власності та відносин, які формуються на їх основі: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 типи господарювання,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механізми регулювання та координації економічного буття суспільства,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економічну політику та культуру,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засади державного устрою,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менталітет та характер,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особливості реалізації засад демократичного розвитку,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свободи вибору,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uk-UA" sz="2000" dirty="0"/>
              <a:t>взаємовідносин між традиціями та інноваціями у структурі соціально-економічних відносин суспільства.</a:t>
            </a:r>
          </a:p>
        </p:txBody>
      </p:sp>
    </p:spTree>
    <p:extLst>
      <p:ext uri="{BB962C8B-B14F-4D97-AF65-F5344CB8AC3E}">
        <p14:creationId xmlns:p14="http://schemas.microsoft.com/office/powerpoint/2010/main" val="2773099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43A6CA-6D8E-45D4-BBA9-00591AB557E5}"/>
              </a:ext>
            </a:extLst>
          </p:cNvPr>
          <p:cNvSpPr txBox="1"/>
          <p:nvPr/>
        </p:nvSpPr>
        <p:spPr>
          <a:xfrm>
            <a:off x="2207623" y="757875"/>
            <a:ext cx="867373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Оскільки національна економіка є складною системою, єдиним складним господарським організмом, то її </a:t>
            </a:r>
            <a:r>
              <a:rPr lang="uk-UA" sz="2000" b="1" dirty="0">
                <a:solidFill>
                  <a:schemeClr val="accent1"/>
                </a:solidFill>
              </a:rPr>
              <a:t>основними ознаками </a:t>
            </a:r>
            <a:r>
              <a:rPr lang="uk-UA" sz="2000" dirty="0"/>
              <a:t>є: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1). Єдина мета </a:t>
            </a:r>
            <a:r>
              <a:rPr lang="uk-UA" sz="2000" dirty="0"/>
              <a:t>– усі елементи національної економіки мають свою кінцеву та проміжні цілі функціонування, проте вони з об'єктивною необхідністю (для збереження єдності і цілісності системи) підпорядковані єдиній меті – забезпечити стабільність, ефективність та стале економічне зростання суспільства.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2). Структура національної економіки:</a:t>
            </a:r>
          </a:p>
          <a:p>
            <a:pPr algn="just"/>
            <a:r>
              <a:rPr lang="uk-UA" sz="2000" b="1" dirty="0"/>
              <a:t> </a:t>
            </a:r>
            <a:r>
              <a:rPr lang="uk-UA" sz="2000" dirty="0"/>
              <a:t>І) </a:t>
            </a:r>
            <a:r>
              <a:rPr lang="uk-UA" sz="2000" b="1" dirty="0"/>
              <a:t>якісний розподіл та кількісна пропорційність процесів виробництва</a:t>
            </a:r>
            <a:r>
              <a:rPr lang="uk-UA" sz="2000" dirty="0"/>
              <a:t>, що визначають внутрішньовиробничі зв'язки та залежності, які виникають під впливом суспільного поділу праці, рівня розвитку продуктивних сил та виробничих відносин; </a:t>
            </a:r>
          </a:p>
          <a:p>
            <a:pPr algn="just"/>
            <a:r>
              <a:rPr lang="uk-UA" sz="2000" dirty="0"/>
              <a:t>2) </a:t>
            </a:r>
            <a:r>
              <a:rPr lang="uk-UA" sz="2000" b="1" dirty="0"/>
              <a:t>співвідношення між галузями та господарськими комплексами, </a:t>
            </a:r>
            <a:r>
              <a:rPr lang="uk-UA" sz="2000" dirty="0"/>
              <a:t>які виражають господарські пропорції і стан суспільного поділу праці.</a:t>
            </a:r>
          </a:p>
        </p:txBody>
      </p:sp>
    </p:spTree>
    <p:extLst>
      <p:ext uri="{BB962C8B-B14F-4D97-AF65-F5344CB8AC3E}">
        <p14:creationId xmlns:p14="http://schemas.microsoft.com/office/powerpoint/2010/main" val="1339245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ECB61D-5130-4957-AC8C-8CE9170FFB6A}"/>
              </a:ext>
            </a:extLst>
          </p:cNvPr>
          <p:cNvSpPr txBox="1"/>
          <p:nvPr/>
        </p:nvSpPr>
        <p:spPr>
          <a:xfrm>
            <a:off x="1476103" y="1034874"/>
            <a:ext cx="8686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3). Ієрархічність структури національної економіки </a:t>
            </a:r>
            <a:r>
              <a:rPr lang="uk-UA" sz="2000" dirty="0"/>
              <a:t>– національна економіка має багатоярусну структуру. До її характерних рівнів можна віднести: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1"/>
                </a:solidFill>
              </a:rPr>
              <a:t>мікроекономіку</a:t>
            </a:r>
            <a:r>
              <a:rPr lang="uk-UA" sz="2000" dirty="0">
                <a:solidFill>
                  <a:schemeClr val="accent1"/>
                </a:solidFill>
              </a:rPr>
              <a:t> </a:t>
            </a:r>
            <a:r>
              <a:rPr lang="uk-UA" sz="2000" dirty="0"/>
              <a:t>(економіка домогосподарств, фірм та підприємств),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 err="1">
                <a:solidFill>
                  <a:schemeClr val="accent1"/>
                </a:solidFill>
              </a:rPr>
              <a:t>мезоекономіку</a:t>
            </a:r>
            <a:r>
              <a:rPr lang="uk-UA" sz="2000" dirty="0"/>
              <a:t> або галузеву економіку (первинна економіка, економіка переробки продукції галузей, економіка обслуговування),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1"/>
                </a:solidFill>
              </a:rPr>
              <a:t>макроекономіку </a:t>
            </a:r>
            <a:r>
              <a:rPr lang="uk-UA" sz="2000" dirty="0"/>
              <a:t>(господарський комплекс країни в цілому, тобто загальні економічні процеси на рівні всього суспільства).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4). Організаційно-функціональна взаємозалежність між елементами системи</a:t>
            </a:r>
            <a:r>
              <a:rPr lang="uk-UA" sz="2000" dirty="0"/>
              <a:t> – усі елементи та рівні національної економіки пов'язані тісними економічними взаємозв'язками, продуктивними силами і виробничими відносинами у процесі суспільного виробництва на рівні галузей та міжгосподарських комплексів.</a:t>
            </a:r>
          </a:p>
        </p:txBody>
      </p:sp>
    </p:spTree>
    <p:extLst>
      <p:ext uri="{BB962C8B-B14F-4D97-AF65-F5344CB8AC3E}">
        <p14:creationId xmlns:p14="http://schemas.microsoft.com/office/powerpoint/2010/main" val="900478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63B63A-406E-46E1-ADCB-7520C9D46709}"/>
              </a:ext>
            </a:extLst>
          </p:cNvPr>
          <p:cNvSpPr txBox="1"/>
          <p:nvPr/>
        </p:nvSpPr>
        <p:spPr>
          <a:xfrm>
            <a:off x="1750423" y="614018"/>
            <a:ext cx="957507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5). Наявність механізмів самозбереження та саморозвитку </a:t>
            </a:r>
            <a:r>
              <a:rPr lang="uk-UA" sz="2000" dirty="0"/>
              <a:t>– оскільки до складу національного господарства входять основні підсистеми та </a:t>
            </a:r>
            <a:r>
              <a:rPr lang="uk-UA" sz="2000" dirty="0" err="1"/>
              <a:t>метасистеми</a:t>
            </a:r>
            <a:r>
              <a:rPr lang="uk-UA" sz="2000" dirty="0"/>
              <a:t>, то механізми самозбереження </a:t>
            </a:r>
            <a:r>
              <a:rPr lang="uk-UA" sz="2000" dirty="0" err="1"/>
              <a:t>поелементно</a:t>
            </a:r>
            <a:r>
              <a:rPr lang="uk-UA" sz="2000" dirty="0"/>
              <a:t> можна розглядати як певний комплекс форм, методів і важелів управління та регулювання розвитку продуктивних сил, техніко-економічних, організаційно-економічних та соціально-економічних відносин, суспільного способу виробництва, а також забезпечення взаємоузгодження цих підсистем між собою у процесі їх розвитку та взаємодії.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6). Керованість </a:t>
            </a:r>
            <a:r>
              <a:rPr lang="uk-UA" sz="2000" dirty="0"/>
              <a:t>– дана характеристика національної економіки забезпечується за рахунок добровільного підпорядкування об'єктивним закономірностям розвитку економічних відносин (ринок) та через опосередковане втручання в економіку єдиного координаційного центру в особі державних органів влади. </a:t>
            </a:r>
          </a:p>
        </p:txBody>
      </p:sp>
    </p:spTree>
    <p:extLst>
      <p:ext uri="{BB962C8B-B14F-4D97-AF65-F5344CB8AC3E}">
        <p14:creationId xmlns:p14="http://schemas.microsoft.com/office/powerpoint/2010/main" val="3991672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E261F0-6FDF-4B5A-B082-B88792DF2456}"/>
              </a:ext>
            </a:extLst>
          </p:cNvPr>
          <p:cNvSpPr txBox="1"/>
          <p:nvPr/>
        </p:nvSpPr>
        <p:spPr>
          <a:xfrm>
            <a:off x="1881051" y="757875"/>
            <a:ext cx="9104812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7). Динамічність </a:t>
            </a:r>
            <a:r>
              <a:rPr lang="uk-UA" sz="2000" dirty="0"/>
              <a:t>– національна економіка перебуває у постійному </a:t>
            </a:r>
            <a:r>
              <a:rPr lang="uk-UA" sz="2000" dirty="0" err="1"/>
              <a:t>саморусі</a:t>
            </a:r>
            <a:r>
              <a:rPr lang="uk-UA" sz="2000" dirty="0"/>
              <a:t> та саморозвиткові.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8). Відкритість </a:t>
            </a:r>
            <a:r>
              <a:rPr lang="uk-UA" sz="2000" dirty="0"/>
              <a:t>– господарський комплекс суспільства з необхідністю має відкритий характер, що забезпечується законодавством держави і об'єктивними закономірностями прояву ринкового механізму та проявляється у формі зовнішніх зв'язків держави з іншими суб'єктами господарювання (міжнародні, регіональні, світогосподарські економічні взаємовідносини): міжнародна спеціалізація та кооперація праці, міжнародний рук ресурсів, торгівля тощо.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 9). Цілісність </a:t>
            </a:r>
            <a:r>
              <a:rPr lang="uk-UA" sz="2000" dirty="0"/>
              <a:t>– забезпечується наявністю стійких постійно повторюваних економічних відносин виробництва, обміну, споживання та розподілу, тобто тісних взаємозв'язків між галузями, сферами і господарськими комплексами національної економіки.</a:t>
            </a:r>
          </a:p>
        </p:txBody>
      </p:sp>
    </p:spTree>
    <p:extLst>
      <p:ext uri="{BB962C8B-B14F-4D97-AF65-F5344CB8AC3E}">
        <p14:creationId xmlns:p14="http://schemas.microsoft.com/office/powerpoint/2010/main" val="811223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317FD1-E726-4ADA-875A-2C32C37A9588}"/>
              </a:ext>
            </a:extLst>
          </p:cNvPr>
          <p:cNvSpPr txBox="1"/>
          <p:nvPr/>
        </p:nvSpPr>
        <p:spPr>
          <a:xfrm>
            <a:off x="1841863" y="787177"/>
            <a:ext cx="973182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3. Класифікація та особливості економічних систем</a:t>
            </a:r>
          </a:p>
          <a:p>
            <a:pPr algn="ctr"/>
            <a:endParaRPr lang="uk-UA" sz="2400" b="1" dirty="0"/>
          </a:p>
          <a:p>
            <a:pPr algn="just"/>
            <a:r>
              <a:rPr lang="uk-UA" sz="2400" b="1" dirty="0"/>
              <a:t>Економічна система </a:t>
            </a:r>
            <a:r>
              <a:rPr lang="uk-UA" sz="2400" dirty="0"/>
              <a:t>– поняття, що відбиває закономірності розвитку людського суспільства загалом та окремих націй на певному рівні </a:t>
            </a:r>
            <a:r>
              <a:rPr lang="uk-UA" sz="2400" dirty="0" err="1"/>
              <a:t>соціальноекономічних</a:t>
            </a:r>
            <a:r>
              <a:rPr lang="uk-UA" sz="2400" dirty="0"/>
              <a:t> відносин, що у ньому склались з урахуванням найбільш загальних для них характеристик.</a:t>
            </a:r>
          </a:p>
        </p:txBody>
      </p:sp>
    </p:spTree>
    <p:extLst>
      <p:ext uri="{BB962C8B-B14F-4D97-AF65-F5344CB8AC3E}">
        <p14:creationId xmlns:p14="http://schemas.microsoft.com/office/powerpoint/2010/main" val="32682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F4B79EF8-D9B5-44EC-B0F8-49A470615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5084394"/>
              </p:ext>
            </p:extLst>
          </p:nvPr>
        </p:nvGraphicFramePr>
        <p:xfrm>
          <a:off x="2031999" y="719666"/>
          <a:ext cx="943718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C69F5D2-0B00-49B2-BF0E-631E75FE6D48}"/>
              </a:ext>
            </a:extLst>
          </p:cNvPr>
          <p:cNvSpPr txBox="1"/>
          <p:nvPr/>
        </p:nvSpPr>
        <p:spPr>
          <a:xfrm>
            <a:off x="2549799" y="5676668"/>
            <a:ext cx="76102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</a:rPr>
              <a:t>Рис. </a:t>
            </a:r>
            <a:r>
              <a:rPr lang="ru-RU" sz="2400" b="1" dirty="0" err="1">
                <a:solidFill>
                  <a:schemeClr val="accent1"/>
                </a:solidFill>
              </a:rPr>
              <a:t>Класифікація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r>
              <a:rPr lang="ru-RU" sz="2400" b="1" dirty="0" err="1">
                <a:solidFill>
                  <a:schemeClr val="accent1"/>
                </a:solidFill>
              </a:rPr>
              <a:t>економічних</a:t>
            </a:r>
            <a:r>
              <a:rPr lang="ru-RU" sz="2400" b="1" dirty="0">
                <a:solidFill>
                  <a:schemeClr val="accent1"/>
                </a:solidFill>
              </a:rPr>
              <a:t> систем</a:t>
            </a:r>
            <a:endParaRPr lang="uk-UA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206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31CD4-A859-4083-8BD9-8EB9F3CD9C28}"/>
              </a:ext>
            </a:extLst>
          </p:cNvPr>
          <p:cNvSpPr txBox="1"/>
          <p:nvPr/>
        </p:nvSpPr>
        <p:spPr>
          <a:xfrm>
            <a:off x="1162594" y="587829"/>
            <a:ext cx="10489474" cy="4737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Архієреєв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С.І.,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Волоснікова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Н.М., Климова С.О.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і 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за ред.  проф.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Архієреєва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С.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НТУ«ХПІ», 2019. 234с.  URL : https://core.ac.uk/reader/275821380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Економіка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миротворення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в системі економічної безпеки держави: подолання наслідків гібридної окупації :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моногр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/ за наук. ред. О. І.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Іляш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Харків : ФОП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Лібуркіна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Л. М., 2022. 244 с.</a:t>
            </a: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Ксендзук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В.В.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Житомир: ЖДТУ, 2019. 211 c. URL: http://surl.li/qcapb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підручник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О. 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Сохацька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[та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.] ;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ред. А. І.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Крисоватого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Р. Є.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Зварича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Тернопіль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: ЗУНУ, 2021. 662 с. URL:  http://surl.li/qcayx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228600" algn="l"/>
                <a:tab pos="450215" algn="l"/>
                <a:tab pos="540385" algn="l"/>
                <a:tab pos="630555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економічні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навчальний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наочний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посібник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/ уклад.: В.В.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Дергачова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К.О.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Кузнєцова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І.М.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Манаєнко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В.А. Мельникова, О.С. 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Ченуша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Київ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: КПІ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Ігоря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Сікорського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, 2021. 340 с. URL:  http://surl.li/qcayd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98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1875C3-D494-4311-8262-4D7867E4DFC2}"/>
              </a:ext>
            </a:extLst>
          </p:cNvPr>
          <p:cNvSpPr txBox="1"/>
          <p:nvPr/>
        </p:nvSpPr>
        <p:spPr>
          <a:xfrm>
            <a:off x="1136469" y="912282"/>
            <a:ext cx="1039803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Модель національної економіки </a:t>
            </a:r>
            <a:r>
              <a:rPr lang="uk-UA" sz="2000" dirty="0"/>
              <a:t>відображає тенденції розвитку окремих господарських систем з урахуванням як загальноекономічних особливостей розвитку суспільства (економічна система), так і специфічних, притаманних лише даній господарській системі на певному етапі її еволюції.</a:t>
            </a:r>
            <a:endParaRPr lang="uk-UA" sz="2000" b="1" dirty="0"/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Основні елементи національної економіки: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продуктивні сили,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техніко-економічні відносини,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соціально економічні відносини (відносини власності),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організаційно-економічні відносини,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господарський механізм,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економічний потенціал,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особливості державного устрою,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традиції, менталітет, культура суспільства у їх динаміці, розвитку з урахуванням найбільш загальних закономірностей розвитку економічних систем та їх переломлення (зміна, еволюція, доповнення новими ознаками тощо) в окремих суспільствах. </a:t>
            </a:r>
          </a:p>
        </p:txBody>
      </p:sp>
    </p:spTree>
    <p:extLst>
      <p:ext uri="{BB962C8B-B14F-4D97-AF65-F5344CB8AC3E}">
        <p14:creationId xmlns:p14="http://schemas.microsoft.com/office/powerpoint/2010/main" val="1233547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72F821-D122-469E-9325-B07EE4358B06}"/>
              </a:ext>
            </a:extLst>
          </p:cNvPr>
          <p:cNvSpPr txBox="1"/>
          <p:nvPr/>
        </p:nvSpPr>
        <p:spPr>
          <a:xfrm>
            <a:off x="1698171" y="830894"/>
            <a:ext cx="8974183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/>
              <a:t>Особливі риси національних економік. </a:t>
            </a:r>
          </a:p>
          <a:p>
            <a:pPr marL="457200" indent="-457200" algn="just">
              <a:buAutoNum type="arabicPeriod"/>
            </a:pPr>
            <a:r>
              <a:rPr lang="uk-UA" sz="2000" b="1" dirty="0"/>
              <a:t>Забезпеченість факторами виробництва. </a:t>
            </a:r>
          </a:p>
          <a:p>
            <a:pPr algn="just"/>
            <a:r>
              <a:rPr lang="uk-UA" sz="2000" dirty="0"/>
              <a:t>Країн, що у повній мірі забезпечені всіма факторами виробництва, небагато. Але виокремлюються країни, в яких один з факторів є провідним, і тоді їхня економіка орієнтується на ефективне використання цього </a:t>
            </a:r>
            <a:r>
              <a:rPr lang="uk-UA" sz="2000" dirty="0" err="1"/>
              <a:t>фактора</a:t>
            </a:r>
            <a:r>
              <a:rPr lang="uk-UA" sz="2000" dirty="0"/>
              <a:t>. Так, </a:t>
            </a:r>
            <a:r>
              <a:rPr lang="uk-UA" sz="2000" b="1" dirty="0"/>
              <a:t>природний фактор </a:t>
            </a:r>
            <a:r>
              <a:rPr lang="uk-UA" sz="2000" dirty="0"/>
              <a:t>відіграє чималу роль в економіці </a:t>
            </a:r>
            <a:r>
              <a:rPr lang="uk-UA" sz="2000" dirty="0">
                <a:solidFill>
                  <a:schemeClr val="accent1"/>
                </a:solidFill>
              </a:rPr>
              <a:t>Канади, Австралії, Казахстану, нафтодобувних країн Перської </a:t>
            </a:r>
            <a:r>
              <a:rPr lang="uk-UA" sz="2000" dirty="0"/>
              <a:t>затоки. </a:t>
            </a:r>
            <a:r>
              <a:rPr lang="uk-UA" sz="2000" b="1" dirty="0"/>
              <a:t>Трудовий фактор </a:t>
            </a:r>
            <a:r>
              <a:rPr lang="uk-UA" sz="2000" dirty="0"/>
              <a:t>є провідним для багатьох країн, що розвиваються, особливо регіону </a:t>
            </a:r>
            <a:r>
              <a:rPr lang="uk-UA" sz="2000" dirty="0">
                <a:solidFill>
                  <a:schemeClr val="accent1"/>
                </a:solidFill>
              </a:rPr>
              <a:t>Південної та Південно-Східної Азії</a:t>
            </a:r>
            <a:r>
              <a:rPr lang="uk-UA" sz="2000" dirty="0"/>
              <a:t>; в цих країнах дешева і чисельна робоча сила багато в чому сприяла досягненню конкурентоспроможності своїх товарів на світових ринках. </a:t>
            </a:r>
            <a:r>
              <a:rPr lang="uk-UA" sz="2000" b="1" dirty="0"/>
              <a:t>Фактор технології і фактор капіталу </a:t>
            </a:r>
            <a:r>
              <a:rPr lang="uk-UA" sz="2000" dirty="0"/>
              <a:t>обумовлюють спрямованість економічного розвитку розвинутих країн, в першу чергу, країн </a:t>
            </a:r>
            <a:r>
              <a:rPr lang="uk-UA" sz="2000" dirty="0">
                <a:solidFill>
                  <a:schemeClr val="accent1"/>
                </a:solidFill>
              </a:rPr>
              <a:t>Західної Європи і Японії.</a:t>
            </a:r>
            <a:r>
              <a:rPr lang="uk-UA" sz="2000" dirty="0"/>
              <a:t> Китай спирається на фактори природних ресурсів і трудовий; США практично забезпечені всіма факторами в повній мірі, хоча все ж таки визначальними є капітал і технологія.</a:t>
            </a:r>
          </a:p>
        </p:txBody>
      </p:sp>
    </p:spTree>
    <p:extLst>
      <p:ext uri="{BB962C8B-B14F-4D97-AF65-F5344CB8AC3E}">
        <p14:creationId xmlns:p14="http://schemas.microsoft.com/office/powerpoint/2010/main" val="8447527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7F82-C4B6-49BD-92C3-00EB6B33EFD7}"/>
              </a:ext>
            </a:extLst>
          </p:cNvPr>
          <p:cNvSpPr txBox="1"/>
          <p:nvPr/>
        </p:nvSpPr>
        <p:spPr>
          <a:xfrm>
            <a:off x="2325190" y="1162989"/>
            <a:ext cx="802059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Щодо України, то сьогодні провідним фактором є трудовий; ми ще маємо кваліфіковані кадри робітників, інженерів, науковців, незважаючи на їх зменшення за рахунок еміграції, природного вибуття і недостатнього відтворення в останнє десятиліття. Фактор природних ресурсів обмежується родючою землею й значними покладами руд чорних металів; країна відчуває гострий дефіцит енергоносіїв, руд кольорових металів, деревини. Проте на зовнішні ринки Україна виходить, спираючись саме на фактор природних ресурсів: в її експорті переважну частку займають руди, метали й продукція сільського господарства.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012563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61A146-6C14-4E05-B49B-8A5C9C393339}"/>
              </a:ext>
            </a:extLst>
          </p:cNvPr>
          <p:cNvSpPr txBox="1"/>
          <p:nvPr/>
        </p:nvSpPr>
        <p:spPr>
          <a:xfrm>
            <a:off x="1998618" y="458956"/>
            <a:ext cx="930075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2. За ступенем економічного розвитку: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промислово розвинені країни,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країни, що розвиваються,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країни з перехідною економікою. </a:t>
            </a:r>
          </a:p>
          <a:p>
            <a:pPr algn="just"/>
            <a:r>
              <a:rPr lang="uk-UA" sz="2000" dirty="0"/>
              <a:t>Ступінь розвитку національної економіки вимірюється спеціальними показниками; вони дають загальну уяву про економічний потенціал країни, а також дають змогу порівняти розвиток окремих країн між собою. </a:t>
            </a:r>
          </a:p>
          <a:p>
            <a:pPr algn="just"/>
            <a:r>
              <a:rPr lang="uk-UA" sz="2000" b="1" dirty="0"/>
              <a:t>Найбільш важливими показниками є: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валовий внутрішній продукт (ВВП),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валовий національний продукт (ВНП),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національний доход (НД),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експорт, імпорт,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товарообіг зовнішньої торгівлі,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обсяги виробництва товарів та послуг та деякі інші. </a:t>
            </a:r>
          </a:p>
          <a:p>
            <a:pPr algn="just"/>
            <a:r>
              <a:rPr lang="uk-UA" sz="2000" dirty="0"/>
              <a:t>Ці показники розраховуються за формулами, що прийняті в міжнародній системі національних розрахунків (СНР). Звичайно показники у формулах подаються в англійській абревіатурі, як це прийнято в СНР.</a:t>
            </a:r>
          </a:p>
        </p:txBody>
      </p:sp>
    </p:spTree>
    <p:extLst>
      <p:ext uri="{BB962C8B-B14F-4D97-AF65-F5344CB8AC3E}">
        <p14:creationId xmlns:p14="http://schemas.microsoft.com/office/powerpoint/2010/main" val="363931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0AC4B5-3447-464F-B718-2CA430FFEC1C}"/>
              </a:ext>
            </a:extLst>
          </p:cNvPr>
          <p:cNvSpPr txBox="1"/>
          <p:nvPr/>
        </p:nvSpPr>
        <p:spPr>
          <a:xfrm>
            <a:off x="1802674" y="658564"/>
            <a:ext cx="966651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Міжнародні організації, такі як Світовий банк, Міжнародний валютний фонд чи Світова торговельна організація, класифікуючи країни за рівнем економічного розвитку, головним критерієм вважають саме душовий показник. </a:t>
            </a:r>
          </a:p>
          <a:p>
            <a:pPr algn="just"/>
            <a:r>
              <a:rPr lang="uk-UA" sz="2000" b="1" dirty="0"/>
              <a:t>За рівнем доходу кожна економіка класифікується </a:t>
            </a:r>
            <a:r>
              <a:rPr lang="uk-UA" sz="2000" dirty="0"/>
              <a:t>на: економіку з низьким доходом, середнім доходом (який може бути нижчим середнім та вищим середнім) та економіку з високим доходом.</a:t>
            </a:r>
          </a:p>
          <a:p>
            <a:pPr algn="just"/>
            <a:r>
              <a:rPr lang="uk-UA" sz="2000" dirty="0"/>
              <a:t>Класифікація Світового банку охоплює: </a:t>
            </a:r>
          </a:p>
          <a:p>
            <a:pPr marL="457200" indent="-457200" algn="just">
              <a:buAutoNum type="arabicPeriod"/>
            </a:pPr>
            <a:r>
              <a:rPr lang="uk-UA" sz="2000" b="1" dirty="0">
                <a:solidFill>
                  <a:schemeClr val="accent1"/>
                </a:solidFill>
              </a:rPr>
              <a:t>Країни з низьким доходом (</a:t>
            </a:r>
            <a:r>
              <a:rPr lang="en-GB" sz="2000" b="1" dirty="0">
                <a:solidFill>
                  <a:schemeClr val="accent1"/>
                </a:solidFill>
              </a:rPr>
              <a:t>low-</a:t>
            </a:r>
            <a:r>
              <a:rPr lang="uk-UA" sz="2000" b="1" dirty="0" err="1">
                <a:solidFill>
                  <a:schemeClr val="accent1"/>
                </a:solidFill>
              </a:rPr>
              <a:t>іпсо</a:t>
            </a:r>
            <a:r>
              <a:rPr lang="en-GB" sz="2000" b="1" dirty="0">
                <a:solidFill>
                  <a:schemeClr val="accent1"/>
                </a:solidFill>
              </a:rPr>
              <a:t>m</a:t>
            </a:r>
            <a:r>
              <a:rPr lang="uk-UA" sz="2000" b="1" dirty="0">
                <a:solidFill>
                  <a:schemeClr val="accent1"/>
                </a:solidFill>
              </a:rPr>
              <a:t>е 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unt</a:t>
            </a:r>
            <a:r>
              <a:rPr lang="uk-UA" sz="2000" b="1" dirty="0" err="1">
                <a:solidFill>
                  <a:schemeClr val="accent1"/>
                </a:solidFill>
              </a:rPr>
              <a:t>гіе</a:t>
            </a:r>
            <a:r>
              <a:rPr lang="en-GB" sz="2000" b="1" dirty="0">
                <a:solidFill>
                  <a:schemeClr val="accent1"/>
                </a:solidFill>
              </a:rPr>
              <a:t>s) </a:t>
            </a:r>
            <a:r>
              <a:rPr lang="en-GB" sz="2000" dirty="0"/>
              <a:t>– 64 </a:t>
            </a:r>
            <a:r>
              <a:rPr lang="uk-UA" sz="2000" dirty="0"/>
              <a:t>держави, у яких ВНП на душу населення становить 725 </a:t>
            </a:r>
            <a:r>
              <a:rPr lang="uk-UA" sz="2000" dirty="0" err="1"/>
              <a:t>дол</a:t>
            </a:r>
            <a:r>
              <a:rPr lang="uk-UA" sz="2000" dirty="0"/>
              <a:t>. США або менше.</a:t>
            </a:r>
          </a:p>
          <a:p>
            <a:pPr marL="457200" indent="-457200" algn="just">
              <a:buAutoNum type="arabicPeriod"/>
            </a:pPr>
            <a:r>
              <a:rPr lang="uk-UA" sz="2000" b="1" dirty="0">
                <a:solidFill>
                  <a:schemeClr val="accent1"/>
                </a:solidFill>
              </a:rPr>
              <a:t>Країни з середнім доходом (</a:t>
            </a:r>
            <a:r>
              <a:rPr lang="en-GB" sz="2000" b="1" dirty="0">
                <a:solidFill>
                  <a:schemeClr val="accent1"/>
                </a:solidFill>
              </a:rPr>
              <a:t>middle-</a:t>
            </a:r>
            <a:r>
              <a:rPr lang="uk-UA" sz="2000" b="1" dirty="0">
                <a:solidFill>
                  <a:schemeClr val="accent1"/>
                </a:solidFill>
              </a:rPr>
              <a:t>і</a:t>
            </a:r>
            <a:r>
              <a:rPr lang="en-GB" sz="2000" b="1" dirty="0">
                <a:solidFill>
                  <a:schemeClr val="accent1"/>
                </a:solidFill>
              </a:rPr>
              <a:t>n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m</a:t>
            </a:r>
            <a:r>
              <a:rPr lang="uk-UA" sz="2000" b="1" dirty="0">
                <a:solidFill>
                  <a:schemeClr val="accent1"/>
                </a:solidFill>
              </a:rPr>
              <a:t>е </a:t>
            </a:r>
            <a:r>
              <a:rPr lang="uk-UA" sz="2000" b="1" dirty="0" err="1">
                <a:solidFill>
                  <a:schemeClr val="accent1"/>
                </a:solidFill>
              </a:rPr>
              <a:t>со</a:t>
            </a:r>
            <a:r>
              <a:rPr lang="en-GB" sz="2000" b="1" dirty="0">
                <a:solidFill>
                  <a:schemeClr val="accent1"/>
                </a:solidFill>
              </a:rPr>
              <a:t>unt</a:t>
            </a:r>
            <a:r>
              <a:rPr lang="uk-UA" sz="2000" b="1" dirty="0" err="1">
                <a:solidFill>
                  <a:schemeClr val="accent1"/>
                </a:solidFill>
              </a:rPr>
              <a:t>гіе</a:t>
            </a:r>
            <a:r>
              <a:rPr lang="en-GB" sz="2000" b="1" dirty="0">
                <a:solidFill>
                  <a:schemeClr val="accent1"/>
                </a:solidFill>
              </a:rPr>
              <a:t>s), </a:t>
            </a:r>
            <a:r>
              <a:rPr lang="uk-UA" sz="2000" dirty="0"/>
              <a:t>які діляться на: </a:t>
            </a:r>
          </a:p>
          <a:p>
            <a:pPr algn="just"/>
            <a:r>
              <a:rPr lang="uk-UA" sz="2000" b="1" dirty="0"/>
              <a:t>а)</a:t>
            </a:r>
            <a:r>
              <a:rPr lang="uk-UA" sz="2000" dirty="0"/>
              <a:t> </a:t>
            </a:r>
            <a:r>
              <a:rPr lang="uk-UA" sz="2000" b="1" dirty="0"/>
              <a:t>країни з нижчим середнім доходом (</a:t>
            </a:r>
            <a:r>
              <a:rPr lang="en-GB" sz="2000" b="1" dirty="0"/>
              <a:t>lower middle-</a:t>
            </a:r>
            <a:r>
              <a:rPr lang="uk-UA" sz="2000" b="1" dirty="0"/>
              <a:t>і</a:t>
            </a:r>
            <a:r>
              <a:rPr lang="en-GB" sz="2000" b="1" dirty="0"/>
              <a:t>n</a:t>
            </a:r>
            <a:r>
              <a:rPr lang="uk-UA" sz="2000" b="1" dirty="0" err="1"/>
              <a:t>со</a:t>
            </a:r>
            <a:r>
              <a:rPr lang="en-GB" sz="2000" b="1" dirty="0"/>
              <a:t>m</a:t>
            </a:r>
            <a:r>
              <a:rPr lang="uk-UA" sz="2000" b="1" dirty="0"/>
              <a:t>е </a:t>
            </a:r>
            <a:r>
              <a:rPr lang="uk-UA" sz="2000" b="1" dirty="0" err="1"/>
              <a:t>со</a:t>
            </a:r>
            <a:r>
              <a:rPr lang="en-GB" sz="2000" b="1" dirty="0"/>
              <a:t>unt</a:t>
            </a:r>
            <a:r>
              <a:rPr lang="uk-UA" sz="2000" b="1" dirty="0" err="1"/>
              <a:t>гіе</a:t>
            </a:r>
            <a:r>
              <a:rPr lang="en-GB" sz="2000" b="1" dirty="0"/>
              <a:t>s) </a:t>
            </a:r>
            <a:r>
              <a:rPr lang="en-GB" sz="2000" dirty="0"/>
              <a:t>– 66 </a:t>
            </a:r>
            <a:r>
              <a:rPr lang="uk-UA" sz="2000" dirty="0"/>
              <a:t>держав з ВНП на душу населення у межах від 726 до 2895 </a:t>
            </a:r>
            <a:r>
              <a:rPr lang="uk-UA" sz="2000" dirty="0" err="1"/>
              <a:t>дол</a:t>
            </a:r>
            <a:r>
              <a:rPr lang="uk-UA" sz="2000" dirty="0"/>
              <a:t>. США; </a:t>
            </a:r>
          </a:p>
          <a:p>
            <a:pPr algn="just"/>
            <a:r>
              <a:rPr lang="uk-UA" sz="2000" b="1" dirty="0"/>
              <a:t>б) країни з вищим середнім доходом (</a:t>
            </a:r>
            <a:r>
              <a:rPr lang="en-GB" sz="2000" b="1" dirty="0"/>
              <a:t>upper middle-</a:t>
            </a:r>
            <a:r>
              <a:rPr lang="uk-UA" sz="2000" b="1" dirty="0"/>
              <a:t>і</a:t>
            </a:r>
            <a:r>
              <a:rPr lang="en-GB" sz="2000" b="1" dirty="0"/>
              <a:t>n</a:t>
            </a:r>
            <a:r>
              <a:rPr lang="uk-UA" sz="2000" b="1" dirty="0" err="1"/>
              <a:t>со</a:t>
            </a:r>
            <a:r>
              <a:rPr lang="en-GB" sz="2000" b="1" dirty="0"/>
              <a:t>m</a:t>
            </a:r>
            <a:r>
              <a:rPr lang="uk-UA" sz="2000" b="1" dirty="0"/>
              <a:t>е </a:t>
            </a:r>
            <a:r>
              <a:rPr lang="uk-UA" sz="2000" b="1" dirty="0" err="1"/>
              <a:t>со</a:t>
            </a:r>
            <a:r>
              <a:rPr lang="en-GB" sz="2000" b="1" dirty="0"/>
              <a:t>unt</a:t>
            </a:r>
            <a:r>
              <a:rPr lang="uk-UA" sz="2000" b="1" dirty="0" err="1"/>
              <a:t>гіе</a:t>
            </a:r>
            <a:r>
              <a:rPr lang="en-GB" sz="2000" b="1" dirty="0"/>
              <a:t>s) </a:t>
            </a:r>
            <a:r>
              <a:rPr lang="en-GB" sz="2000" dirty="0"/>
              <a:t>– 35 </a:t>
            </a:r>
            <a:r>
              <a:rPr lang="uk-UA" sz="2000" dirty="0"/>
              <a:t>держав, в яких ВНП на душу населення – 2896 – 8995 </a:t>
            </a:r>
            <a:r>
              <a:rPr lang="uk-UA" sz="2000" dirty="0" err="1"/>
              <a:t>дол</a:t>
            </a:r>
            <a:r>
              <a:rPr lang="uk-UA" sz="2000" dirty="0"/>
              <a:t>. США.</a:t>
            </a:r>
          </a:p>
          <a:p>
            <a:pPr algn="just"/>
            <a:r>
              <a:rPr lang="ru-RU" sz="2000" b="1" dirty="0">
                <a:solidFill>
                  <a:schemeClr val="accent1"/>
                </a:solidFill>
              </a:rPr>
              <a:t>3. </a:t>
            </a:r>
            <a:r>
              <a:rPr lang="ru-RU" sz="2000" b="1" dirty="0" err="1">
                <a:solidFill>
                  <a:schemeClr val="accent1"/>
                </a:solidFill>
              </a:rPr>
              <a:t>Країни</a:t>
            </a:r>
            <a:r>
              <a:rPr lang="ru-RU" sz="2000" b="1" dirty="0">
                <a:solidFill>
                  <a:schemeClr val="accent1"/>
                </a:solidFill>
              </a:rPr>
              <a:t> з </a:t>
            </a:r>
            <a:r>
              <a:rPr lang="ru-RU" sz="2000" b="1" dirty="0" err="1">
                <a:solidFill>
                  <a:schemeClr val="accent1"/>
                </a:solidFill>
              </a:rPr>
              <a:t>високим</a:t>
            </a:r>
            <a:r>
              <a:rPr lang="ru-RU" sz="2000" b="1" dirty="0">
                <a:solidFill>
                  <a:schemeClr val="accent1"/>
                </a:solidFill>
              </a:rPr>
              <a:t> доходом (</a:t>
            </a:r>
            <a:r>
              <a:rPr lang="ru-RU" sz="2000" b="1" dirty="0" err="1">
                <a:solidFill>
                  <a:schemeClr val="accent1"/>
                </a:solidFill>
              </a:rPr>
              <a:t>high-іnсоmе</a:t>
            </a:r>
            <a:r>
              <a:rPr lang="ru-RU" sz="2000" b="1" dirty="0">
                <a:solidFill>
                  <a:schemeClr val="accent1"/>
                </a:solidFill>
              </a:rPr>
              <a:t> </a:t>
            </a:r>
            <a:r>
              <a:rPr lang="ru-RU" sz="2000" b="1" dirty="0" err="1">
                <a:solidFill>
                  <a:schemeClr val="accent1"/>
                </a:solidFill>
              </a:rPr>
              <a:t>соuntгіеs</a:t>
            </a:r>
            <a:r>
              <a:rPr lang="ru-RU" sz="2000" b="1" dirty="0">
                <a:solidFill>
                  <a:schemeClr val="accent1"/>
                </a:solidFill>
              </a:rPr>
              <a:t>) </a:t>
            </a:r>
            <a:r>
              <a:rPr lang="ru-RU" sz="2000" dirty="0"/>
              <a:t>– 44 </a:t>
            </a:r>
            <a:r>
              <a:rPr lang="ru-RU" sz="2000" dirty="0" err="1"/>
              <a:t>держави</a:t>
            </a:r>
            <a:r>
              <a:rPr lang="ru-RU" sz="2000" dirty="0"/>
              <a:t>, в </a:t>
            </a:r>
            <a:r>
              <a:rPr lang="ru-RU" sz="2000" dirty="0" err="1"/>
              <a:t>яких</a:t>
            </a:r>
            <a:r>
              <a:rPr lang="ru-RU" sz="2000" dirty="0"/>
              <a:t> ВНП на душу </a:t>
            </a:r>
            <a:r>
              <a:rPr lang="ru-RU" sz="2000" dirty="0" err="1"/>
              <a:t>населення</a:t>
            </a:r>
            <a:r>
              <a:rPr lang="ru-RU" sz="2000" dirty="0"/>
              <a:t> становить 8995 дол. США і </a:t>
            </a:r>
            <a:r>
              <a:rPr lang="ru-RU" sz="2000" dirty="0" err="1"/>
              <a:t>вище</a:t>
            </a:r>
            <a:r>
              <a:rPr lang="ru-RU" sz="2000" dirty="0"/>
              <a:t>.</a:t>
            </a:r>
            <a:endParaRPr lang="uk-UA" sz="2000" dirty="0"/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2830178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12BA67-FEFE-4180-9B4E-25C75DF4CF10}"/>
              </a:ext>
            </a:extLst>
          </p:cNvPr>
          <p:cNvSpPr txBox="1"/>
          <p:nvPr/>
        </p:nvSpPr>
        <p:spPr>
          <a:xfrm>
            <a:off x="1345474" y="352428"/>
            <a:ext cx="10476412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Склад кожної групи щороку переглядається Світовим банком у відповідності зі змінами в рівнях доходу в окремих країнах. </a:t>
            </a:r>
          </a:p>
          <a:p>
            <a:pPr algn="just"/>
            <a:r>
              <a:rPr lang="uk-UA" sz="2000" dirty="0" err="1"/>
              <a:t>Неприродно</a:t>
            </a:r>
            <a:r>
              <a:rPr lang="uk-UA" sz="2000" dirty="0"/>
              <a:t>, що в групу країн з </a:t>
            </a:r>
            <a:r>
              <a:rPr lang="uk-UA" sz="2000" b="1" dirty="0">
                <a:solidFill>
                  <a:schemeClr val="accent1"/>
                </a:solidFill>
              </a:rPr>
              <a:t>низьким доходом </a:t>
            </a:r>
            <a:r>
              <a:rPr lang="uk-UA" sz="2000" dirty="0"/>
              <a:t>входить слаборозвинутий Чад та Індія, яка має досить розвинуту промислову структуру, що включає навіть новітні галузі – електроніку, космічну техніку, атомну енергетику. </a:t>
            </a:r>
          </a:p>
          <a:p>
            <a:pPr algn="just"/>
            <a:r>
              <a:rPr lang="uk-UA" sz="2000" dirty="0"/>
              <a:t>Більшість країн </a:t>
            </a:r>
            <a:r>
              <a:rPr lang="uk-UA" sz="2000" b="1" dirty="0">
                <a:solidFill>
                  <a:schemeClr val="accent1"/>
                </a:solidFill>
              </a:rPr>
              <a:t>з високим рівнем доходу </a:t>
            </a:r>
            <a:r>
              <a:rPr lang="uk-UA" sz="2000" dirty="0"/>
              <a:t>– це індустріальні, промислово розвинені країни. Своєю чергою, переважна кількість країн, що розвиваються, має низькі доходи на душу населення (за винятком держав – членів ОПЕК і групи нових індустріальних країн). </a:t>
            </a:r>
          </a:p>
          <a:p>
            <a:pPr algn="just"/>
            <a:r>
              <a:rPr lang="uk-UA" sz="2000" b="1" dirty="0">
                <a:solidFill>
                  <a:schemeClr val="accent1"/>
                </a:solidFill>
              </a:rPr>
              <a:t>Країни з перехідними економіками </a:t>
            </a:r>
            <a:r>
              <a:rPr lang="uk-UA" sz="2000" dirty="0"/>
              <a:t>групи просунутих і тих, що наближаються до них, характеризуються здебільшого вищими середніми доходами.</a:t>
            </a:r>
          </a:p>
          <a:p>
            <a:pPr algn="just"/>
            <a:r>
              <a:rPr lang="uk-UA" sz="2000" dirty="0"/>
              <a:t>Чим </a:t>
            </a:r>
            <a:r>
              <a:rPr lang="uk-UA" sz="2000" b="1" dirty="0">
                <a:solidFill>
                  <a:schemeClr val="accent1"/>
                </a:solidFill>
              </a:rPr>
              <a:t>вищий показник ВВП</a:t>
            </a:r>
            <a:r>
              <a:rPr lang="uk-UA" sz="2000" dirty="0"/>
              <a:t> в розрахунку на душу населення, тим вищий рівень життя в країні. </a:t>
            </a:r>
          </a:p>
          <a:p>
            <a:pPr algn="just"/>
            <a:r>
              <a:rPr lang="uk-UA" sz="2000" i="1" dirty="0"/>
              <a:t>Люксембург, наприклад, має абсолютний розмір ВВП 17,4 млрд. </a:t>
            </a:r>
            <a:r>
              <a:rPr lang="uk-UA" sz="2000" i="1" dirty="0" err="1"/>
              <a:t>дол</a:t>
            </a:r>
            <a:r>
              <a:rPr lang="uk-UA" sz="2000" i="1" dirty="0"/>
              <a:t>.; це небагато з першого погляду. Проте на душу населення – 43500 доларів. Це дає підставу класифікувати Люксембург як розвинуту державу, незважаючи на її маленький розмір (населення в 2,5 разів менше, ніж в місті Одеса).</a:t>
            </a:r>
          </a:p>
          <a:p>
            <a:pPr algn="just"/>
            <a:r>
              <a:rPr lang="uk-UA" sz="2000" i="1" dirty="0"/>
              <a:t>Найрозвиненіші країни мають високі значення по обох показниках. "Сімка" найпотужніших з них виокремлюється за абсолютними розмірами ВВП, що перевершують 500 млрд. </a:t>
            </a:r>
            <a:r>
              <a:rPr lang="uk-UA" sz="2000" i="1" dirty="0" err="1"/>
              <a:t>дол</a:t>
            </a:r>
            <a:r>
              <a:rPr lang="uk-UA" sz="2000" i="1" dirty="0"/>
              <a:t>., а за душовим показником – від майже 20 тис. </a:t>
            </a:r>
            <a:r>
              <a:rPr lang="uk-UA" sz="2000" i="1" dirty="0" err="1"/>
              <a:t>дол</a:t>
            </a:r>
            <a:r>
              <a:rPr lang="uk-UA" sz="2000" i="1" dirty="0"/>
              <a:t>. і вище.</a:t>
            </a:r>
          </a:p>
        </p:txBody>
      </p:sp>
    </p:spTree>
    <p:extLst>
      <p:ext uri="{BB962C8B-B14F-4D97-AF65-F5344CB8AC3E}">
        <p14:creationId xmlns:p14="http://schemas.microsoft.com/office/powerpoint/2010/main" val="228416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7C6099-DF44-4B5E-85B9-4CFAA9802E80}"/>
              </a:ext>
            </a:extLst>
          </p:cNvPr>
          <p:cNvSpPr txBox="1"/>
          <p:nvPr/>
        </p:nvSpPr>
        <p:spPr>
          <a:xfrm>
            <a:off x="1423852" y="499742"/>
            <a:ext cx="1014984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3. За галузевою структурою. </a:t>
            </a:r>
          </a:p>
          <a:p>
            <a:pPr algn="just"/>
            <a:r>
              <a:rPr lang="uk-UA" sz="2000" dirty="0"/>
              <a:t>Гранично узагальнюючи галузеву структуру народного господарства, часто розподіляють її на три блоки: сільське, лісове господарство й рибальство; промисловість; послуги. </a:t>
            </a:r>
          </a:p>
          <a:p>
            <a:pPr algn="just"/>
            <a:r>
              <a:rPr lang="uk-UA" sz="2000" dirty="0"/>
              <a:t>До останньої групи належать, зокрема, кредит, інформатика, торгівля, туризм, освіта тощо. Залежно від рівня розвитку країни провідним є один з цих блоків. </a:t>
            </a:r>
          </a:p>
          <a:p>
            <a:pPr algn="just"/>
            <a:r>
              <a:rPr lang="uk-UA" sz="2000" dirty="0"/>
              <a:t>Останнім часом поширюється така схема галузевої структури: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первинні,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вторинні,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000" dirty="0"/>
              <a:t>третинні галузі. </a:t>
            </a:r>
          </a:p>
          <a:p>
            <a:pPr algn="just"/>
            <a:r>
              <a:rPr lang="uk-UA" sz="2000" b="1" dirty="0"/>
              <a:t>До первинного блоку </a:t>
            </a:r>
            <a:r>
              <a:rPr lang="uk-UA" sz="2000" dirty="0"/>
              <a:t>(або сектора) належить сільське й лісове господарство, рибальство, видобувна промисловість.</a:t>
            </a:r>
          </a:p>
          <a:p>
            <a:pPr algn="just"/>
            <a:r>
              <a:rPr lang="uk-UA" sz="2000" b="1" dirty="0"/>
              <a:t>До вторинного </a:t>
            </a:r>
            <a:r>
              <a:rPr lang="uk-UA" sz="2000" dirty="0"/>
              <a:t>– обробна промисловість і будівництво. </a:t>
            </a:r>
          </a:p>
          <a:p>
            <a:pPr algn="just"/>
            <a:r>
              <a:rPr lang="uk-UA" sz="2000" b="1" dirty="0"/>
              <a:t>Третинний блок </a:t>
            </a:r>
            <a:r>
              <a:rPr lang="uk-UA" sz="2000" dirty="0"/>
              <a:t>охоплює сферу послуг. </a:t>
            </a:r>
          </a:p>
          <a:p>
            <a:pPr algn="just"/>
            <a:r>
              <a:rPr lang="uk-UA" sz="2000" dirty="0"/>
              <a:t>Іноді визначають ще й </a:t>
            </a:r>
            <a:r>
              <a:rPr lang="uk-UA" sz="2000" b="1" dirty="0"/>
              <a:t>четвертинний – інформаційний </a:t>
            </a:r>
            <a:r>
              <a:rPr lang="uk-UA" sz="2000" dirty="0"/>
              <a:t>– сектор, виокремлюючи інформаційні послуги з третього блоку. Відповідно до переважання кожного з секторів виокремлюються такі стадії економічного розвитку країни (групи країн): аграрний, індустріальний і постіндустріальний .</a:t>
            </a:r>
          </a:p>
        </p:txBody>
      </p:sp>
    </p:spTree>
    <p:extLst>
      <p:ext uri="{BB962C8B-B14F-4D97-AF65-F5344CB8AC3E}">
        <p14:creationId xmlns:p14="http://schemas.microsoft.com/office/powerpoint/2010/main" val="14058768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07806F-F2B1-48EF-9B14-B4D4305621BF}"/>
              </a:ext>
            </a:extLst>
          </p:cNvPr>
          <p:cNvSpPr txBox="1"/>
          <p:nvPr/>
        </p:nvSpPr>
        <p:spPr>
          <a:xfrm>
            <a:off x="1867989" y="554062"/>
            <a:ext cx="860842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4. За ступенем відкритості. </a:t>
            </a:r>
          </a:p>
          <a:p>
            <a:pPr algn="just"/>
            <a:r>
              <a:rPr lang="uk-UA" sz="2000" dirty="0"/>
              <a:t>Аналізуючи економіку країни, важливо знати ступінь її зовнішньоекономічної активності. Його визначають такі показники: </a:t>
            </a:r>
            <a:r>
              <a:rPr lang="uk-UA" sz="2000" i="1" dirty="0">
                <a:solidFill>
                  <a:schemeClr val="accent1"/>
                </a:solidFill>
              </a:rPr>
              <a:t>експорт, імпорт, товарообіг зовнішньої торгівлі, відкритість економіки щодо світового ринку, залежність від світового ринку, частка іноземного капіталу в економіці країни, величина активів резидентів за кордоном та інші Теоретично, чим більший показник відкритості, тим глибше участь країни в міжнародних економічних зв'язках. </a:t>
            </a:r>
          </a:p>
          <a:p>
            <a:pPr algn="just"/>
            <a:r>
              <a:rPr lang="uk-UA" sz="2000" dirty="0"/>
              <a:t>Високим вважається показник, що перевищує 30%. Традиційно високу відкритість демонструють західноєвропейські країни: Нідерланди – 44%, Швеція – 38% , Швейцарія – 38% , Люксембург – 41% . Ще вищі показники мають деякі країни, що розвиваються: Об'єднані Арабські Емірати – 72% , Гайана – 84% , Катар – 61%. Проте, на відміну від розвинутих країн, їхня економіка майже цілком залежить від експорту сировини (в даному разі – від нафти або бокситів). </a:t>
            </a:r>
          </a:p>
        </p:txBody>
      </p:sp>
    </p:spTree>
    <p:extLst>
      <p:ext uri="{BB962C8B-B14F-4D97-AF65-F5344CB8AC3E}">
        <p14:creationId xmlns:p14="http://schemas.microsoft.com/office/powerpoint/2010/main" val="2856963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796C6A-9C42-4A6B-A7A8-70683AFE8601}"/>
              </a:ext>
            </a:extLst>
          </p:cNvPr>
          <p:cNvSpPr txBox="1"/>
          <p:nvPr/>
        </p:nvSpPr>
        <p:spPr>
          <a:xfrm>
            <a:off x="2048147" y="1040397"/>
            <a:ext cx="809570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5. За ступенем державного втручання. </a:t>
            </a:r>
          </a:p>
          <a:p>
            <a:pPr algn="just"/>
            <a:r>
              <a:rPr lang="uk-UA" sz="2000" dirty="0"/>
              <a:t>Сьогодні переважній більшості країн світу притаманна ринкова економіка, що передбачає функціонування виробництва за принципом попиту й пропозиції; функції уряду полягають в регулюванні економічного механізму з тим, щоб запобігти небажаним тенденціям в економіці країни і підсилити позитивні тенденції. </a:t>
            </a:r>
          </a:p>
        </p:txBody>
      </p:sp>
    </p:spTree>
    <p:extLst>
      <p:ext uri="{BB962C8B-B14F-4D97-AF65-F5344CB8AC3E}">
        <p14:creationId xmlns:p14="http://schemas.microsoft.com/office/powerpoint/2010/main" val="6076962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E04920D1-3EE2-4552-A021-A6CBA86D93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5910496"/>
              </p:ext>
            </p:extLst>
          </p:nvPr>
        </p:nvGraphicFramePr>
        <p:xfrm>
          <a:off x="2005873" y="719666"/>
          <a:ext cx="9567818" cy="5119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02E6742-E92A-4B96-8AFB-4D1CE6A3FC9C}"/>
              </a:ext>
            </a:extLst>
          </p:cNvPr>
          <p:cNvSpPr txBox="1"/>
          <p:nvPr/>
        </p:nvSpPr>
        <p:spPr>
          <a:xfrm>
            <a:off x="3909060" y="5953668"/>
            <a:ext cx="60938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accent1"/>
                </a:solidFill>
              </a:rPr>
              <a:t>Рис. Моделі ринкової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362398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7C229F-5A40-417B-AFE0-DC3BAC59FEE6}"/>
              </a:ext>
            </a:extLst>
          </p:cNvPr>
          <p:cNvSpPr txBox="1"/>
          <p:nvPr/>
        </p:nvSpPr>
        <p:spPr>
          <a:xfrm>
            <a:off x="690282" y="708212"/>
            <a:ext cx="11125199" cy="5756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1905" algn="ctr"/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література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1905" algn="ctr">
              <a:lnSpc>
                <a:spcPct val="120000"/>
              </a:lnSpc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-342900" algn="just" fontAlgn="base">
              <a:lnSpc>
                <a:spcPct val="120000"/>
              </a:lnSpc>
              <a:buFont typeface="+mj-lt"/>
              <a:buAutoNum type="arabicPeriod"/>
              <a:tabLst>
                <a:tab pos="54038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Абрамова І. 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Євроінтеграційні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імперативи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трансформації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фінансового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сталого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сільських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територіальних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громад [Текст]: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монографія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– Житомир: ТОВ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Видавничий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«Бук-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»», 2024. – 290 с.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Грицишен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Д. О., Абрамова І. В. Специфіка фінансування сталого розвитку сільських громад окремих країн ЄС.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Society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and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Security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2024. 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Мороз Ю., Романчук Л., Абрамова І., Особливості фінансування розвитку сільських громад та територій коштом спільного бюджету ЄС.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Society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and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Security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2024. № 2-3 (3-4). С. 9-18.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Грицишен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Д. О., Абрамова І. В. Формування та реалізації фінансових механізмів ЄС щодо сталого розвитку сільських громад. Таврійський науковий вісник. Серія: Економіка. 2024. № 20. С. 67-78.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Грицишен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Д. О., Абрамова І. В. Міжнародні імперативи фінансового забезпечення сталого розвитку сільських громад. Проблеми економіки. 2024. №2. C. 31-38. https://doi.org/10.32983/2222-0712-2024-2-31-38 (0,78/0,6 ум. ум. друк.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арк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.). Особистий внесок автора: здійснено змістовне наповнення ключових імперативів формування глобальних поглядів щодо цілей сталого розвитку.</a:t>
            </a:r>
          </a:p>
          <a:p>
            <a:pPr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Абрамова І. В., Поплавський П. Г. Фінансування міжнародних грантових угод у сферах науки та інновацій через призму декомпозиційної моделі. Бізнес </a:t>
            </a:r>
            <a:r>
              <a:rPr lang="uk-UA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. 2024. № 4. C. 26-31.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</a:tabLst>
            </a:pP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093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CEDE78-6B6C-4441-A989-ECDB2639955F}"/>
              </a:ext>
            </a:extLst>
          </p:cNvPr>
          <p:cNvSpPr txBox="1"/>
          <p:nvPr/>
        </p:nvSpPr>
        <p:spPr>
          <a:xfrm>
            <a:off x="2429691" y="896375"/>
            <a:ext cx="866067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6. За етнокультурними особливостями. </a:t>
            </a:r>
          </a:p>
          <a:p>
            <a:pPr algn="just"/>
            <a:r>
              <a:rPr lang="uk-UA" sz="2000" dirty="0"/>
              <a:t>Серед чинників, що характеризують економіку країни, є такі, котрі не можна виразити у цифрах чи формулах, проте їх врахування має важливе значення. Це – </a:t>
            </a:r>
            <a:r>
              <a:rPr lang="uk-UA" sz="2000" b="1" dirty="0"/>
              <a:t>культурні й </a:t>
            </a:r>
            <a:r>
              <a:rPr lang="uk-UA" sz="2000" b="1" dirty="0" err="1"/>
              <a:t>етнопсихічні</a:t>
            </a:r>
            <a:r>
              <a:rPr lang="uk-UA" sz="2000" b="1" dirty="0"/>
              <a:t> </a:t>
            </a:r>
            <a:r>
              <a:rPr lang="uk-UA" sz="2000" dirty="0"/>
              <a:t>особливості кожного народу. </a:t>
            </a:r>
          </a:p>
          <a:p>
            <a:pPr algn="just"/>
            <a:r>
              <a:rPr lang="uk-UA" sz="2000" dirty="0"/>
              <a:t>Відомо, що всі народи світу рівні за своїми потенційними розумовими здібностями. Але природно-географічні й історичні обставини поклали свій вплив на формування специфічної, притаманної даному етносу поведінки, ментальності, реагування на ті чи інші обставини. Ця специфіка відбивається і на економічних відносинах як у середині країни, так і в її зовнішньоекономічних стосунках. Етнокультурні особливості в економічній сфері втілюються у трьох проявах: матеріальна культура, культура виробництва і культура ділового спілкування або ділова етика.</a:t>
            </a:r>
          </a:p>
        </p:txBody>
      </p:sp>
    </p:spTree>
    <p:extLst>
      <p:ext uri="{BB962C8B-B14F-4D97-AF65-F5344CB8AC3E}">
        <p14:creationId xmlns:p14="http://schemas.microsoft.com/office/powerpoint/2010/main" val="458716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87CADF-F211-491E-8330-745757D8B80C}"/>
              </a:ext>
            </a:extLst>
          </p:cNvPr>
          <p:cNvSpPr txBox="1"/>
          <p:nvPr/>
        </p:nvSpPr>
        <p:spPr>
          <a:xfrm>
            <a:off x="1174376" y="339949"/>
            <a:ext cx="10452847" cy="6178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" indent="-1905" algn="ctr">
              <a:lnSpc>
                <a:spcPct val="130000"/>
              </a:lnSpc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Інтернеті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" indent="-1905" algn="just">
              <a:lnSpc>
                <a:spcPct val="130000"/>
              </a:lnSpc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портал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URL: http://rada.gov.ua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служби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http://www.ukrstat.gov.ua/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союзу. URL: http://europa.eu/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НАН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http://ief.org.ua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валютного фонду. URL: http://www.imf.org 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http://www.ilo.org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закордонних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справ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https://mfa.gov.ua/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Міністерства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http://www.me.gov.ua/?lang=uk-UA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https://niss.gov.ua/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http://www.oecd.org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80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http://www.un.org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Представництва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Комісії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https://www.euam-ukraine.eu/ua/eu-and-euam/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30000"/>
              </a:lnSpc>
              <a:buFont typeface="+mj-lt"/>
              <a:buAutoNum type="arabicPeriod"/>
              <a:tabLst>
                <a:tab pos="540385" algn="l"/>
                <a:tab pos="630555" algn="l"/>
              </a:tabLs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Сайт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банку. URL: http://www.worldbank.org</a:t>
            </a:r>
            <a:endParaRPr lang="uk-U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6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9F089D-2216-49FA-9B76-27A943251B36}"/>
              </a:ext>
            </a:extLst>
          </p:cNvPr>
          <p:cNvSpPr txBox="1"/>
          <p:nvPr/>
        </p:nvSpPr>
        <p:spPr>
          <a:xfrm>
            <a:off x="1184366" y="264662"/>
            <a:ext cx="9823268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endParaRPr lang="uk-UA" sz="2400" b="1" dirty="0"/>
          </a:p>
          <a:p>
            <a:pPr marL="342900" indent="-342900" algn="ctr">
              <a:buAutoNum type="arabicPeriod"/>
            </a:pPr>
            <a:endParaRPr lang="uk-UA" sz="2400" b="1" dirty="0"/>
          </a:p>
          <a:p>
            <a:pPr algn="just"/>
            <a:r>
              <a:rPr lang="uk-UA" sz="2400" dirty="0">
                <a:highlight>
                  <a:srgbClr val="FFFF00"/>
                </a:highlight>
              </a:rPr>
              <a:t>Предметом вивчення дисципліни "Економіка </a:t>
            </a:r>
            <a:r>
              <a:rPr lang="uk-UA" sz="2400" dirty="0" err="1">
                <a:highlight>
                  <a:srgbClr val="FFFF00"/>
                </a:highlight>
              </a:rPr>
              <a:t>миротворення</a:t>
            </a:r>
            <a:r>
              <a:rPr lang="uk-UA" sz="2400" dirty="0">
                <a:highlight>
                  <a:srgbClr val="FFFF00"/>
                </a:highlight>
              </a:rPr>
              <a:t>" </a:t>
            </a:r>
            <a:r>
              <a:rPr lang="uk-UA" sz="2400" dirty="0"/>
              <a:t>є економічні аспекти організації та підтримки миротворчих операцій, ефективне використання ресурсів для досягнення стабільності, відновлення мирних умов та економічного розвитку в </a:t>
            </a:r>
            <a:r>
              <a:rPr lang="uk-UA" sz="2400" dirty="0" err="1"/>
              <a:t>постконфліктних</a:t>
            </a:r>
            <a:r>
              <a:rPr lang="uk-UA" sz="2400" dirty="0"/>
              <a:t> регіонах. 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dirty="0">
                <a:highlight>
                  <a:srgbClr val="FFFF00"/>
                </a:highlight>
              </a:rPr>
              <a:t>Мета: </a:t>
            </a:r>
            <a:r>
              <a:rPr lang="uk-UA" sz="2400" dirty="0"/>
              <a:t>формування теоретичних знань і практичних навичок у сфері економічного забезпечення миротворчої діяльності, а також розробка стратегій і механізмів для ефективного використання ресурсів з метою відновлення миру та економічного розвитку в регіонах, що постраждали від конфліктів. 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864733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81A810-EFA2-4978-9B57-C092F671B5C3}"/>
              </a:ext>
            </a:extLst>
          </p:cNvPr>
          <p:cNvSpPr txBox="1"/>
          <p:nvPr/>
        </p:nvSpPr>
        <p:spPr>
          <a:xfrm>
            <a:off x="2429691" y="901338"/>
            <a:ext cx="78246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Тема 1. Характеристика національної економіки як макроекономічної системи </a:t>
            </a:r>
          </a:p>
          <a:p>
            <a:endParaRPr lang="uk-UA" dirty="0"/>
          </a:p>
          <a:p>
            <a:pPr algn="ctr"/>
            <a:r>
              <a:rPr lang="uk-UA" dirty="0"/>
              <a:t>План</a:t>
            </a:r>
          </a:p>
          <a:p>
            <a:pPr algn="ctr"/>
            <a:endParaRPr lang="uk-UA" dirty="0"/>
          </a:p>
          <a:p>
            <a:pPr marL="342900" indent="-342900">
              <a:buAutoNum type="arabicPeriod"/>
            </a:pPr>
            <a:r>
              <a:rPr lang="ru-RU" dirty="0"/>
              <a:t>Характеристика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з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миротворення</a:t>
            </a:r>
            <a:r>
              <a:rPr lang="ru-RU" dirty="0"/>
              <a:t> </a:t>
            </a:r>
          </a:p>
          <a:p>
            <a:pPr marL="342900" indent="-342900">
              <a:buAutoNum type="arabicPeriod"/>
            </a:pPr>
            <a:r>
              <a:rPr lang="uk-UA" dirty="0"/>
              <a:t>Головні ознаки національної економіки</a:t>
            </a:r>
          </a:p>
          <a:p>
            <a:pPr marL="342900" indent="-342900">
              <a:buAutoNum type="arabicPeriod"/>
            </a:pPr>
            <a:r>
              <a:rPr lang="uk-UA" dirty="0"/>
              <a:t>Класифікація та особливі риси економічних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85532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E795FD-4F97-43CA-8503-4B7D7B8B46D8}"/>
              </a:ext>
            </a:extLst>
          </p:cNvPr>
          <p:cNvSpPr txBox="1"/>
          <p:nvPr/>
        </p:nvSpPr>
        <p:spPr>
          <a:xfrm>
            <a:off x="3049089" y="486732"/>
            <a:ext cx="70182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2400" b="1" dirty="0"/>
              <a:t>Характеристика </a:t>
            </a:r>
            <a:r>
              <a:rPr lang="ru-RU" sz="2400" b="1" dirty="0" err="1"/>
              <a:t>національної</a:t>
            </a:r>
            <a:r>
              <a:rPr lang="ru-RU" sz="2400" b="1" dirty="0"/>
              <a:t> </a:t>
            </a:r>
            <a:r>
              <a:rPr lang="ru-RU" sz="2400" b="1" dirty="0" err="1"/>
              <a:t>економіки</a:t>
            </a:r>
            <a:r>
              <a:rPr lang="ru-RU" sz="2400" b="1" dirty="0"/>
              <a:t> з </a:t>
            </a:r>
            <a:r>
              <a:rPr lang="ru-RU" sz="2400" b="1" dirty="0" err="1"/>
              <a:t>позиції</a:t>
            </a:r>
            <a:r>
              <a:rPr lang="ru-RU" sz="2400" b="1" dirty="0"/>
              <a:t> </a:t>
            </a:r>
            <a:r>
              <a:rPr lang="ru-RU" sz="2400" b="1" dirty="0" err="1"/>
              <a:t>економіки</a:t>
            </a:r>
            <a:r>
              <a:rPr lang="ru-RU" sz="2400" b="1" dirty="0"/>
              <a:t> </a:t>
            </a:r>
            <a:r>
              <a:rPr lang="ru-RU" sz="2400" b="1" dirty="0" err="1"/>
              <a:t>миротворення</a:t>
            </a:r>
            <a:endParaRPr lang="uk-UA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95920A-53B0-428C-A01E-513A4F63FB6E}"/>
              </a:ext>
            </a:extLst>
          </p:cNvPr>
          <p:cNvSpPr txBox="1"/>
          <p:nvPr/>
        </p:nvSpPr>
        <p:spPr>
          <a:xfrm>
            <a:off x="1785513" y="1717916"/>
            <a:ext cx="918318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/>
              <a:t>Національна економіка </a:t>
            </a:r>
            <a:r>
              <a:rPr lang="uk-UA" sz="2000" dirty="0"/>
              <a:t>входить до блоку конкретно-економічних наук. Вона розглядає ті ж проблеми, враховуючи специфіку господарського життя окремо взятої країни у динаміці її історичного, економічного, соціокультурного розвитку та у діалектичній єдності загальнонаукової теорії і реальних процесів її прояву чи відхилення від неї. </a:t>
            </a:r>
          </a:p>
          <a:p>
            <a:pPr algn="just"/>
            <a:r>
              <a:rPr lang="uk-UA" sz="2000" dirty="0"/>
              <a:t>Національна економіка відображає </a:t>
            </a:r>
            <a:r>
              <a:rPr lang="uk-UA" sz="2000" dirty="0">
                <a:highlight>
                  <a:srgbClr val="FFFF00"/>
                </a:highlight>
              </a:rPr>
              <a:t>загальні підходи до визначення стратегічних напрямків сталого розвитку держави, в тому числі у період відновлення після воєнних дій</a:t>
            </a:r>
            <a:r>
              <a:rPr lang="uk-UA" sz="2000" dirty="0"/>
              <a:t>, досліджує конкретні особливості, недоліки та переваги її економічного стану, а з урахуванням інтеграційних та глобалізаційних процесів, також можливості та місце національної економіки у структурі світогосподарських зв'язків.</a:t>
            </a:r>
          </a:p>
        </p:txBody>
      </p:sp>
    </p:spTree>
    <p:extLst>
      <p:ext uri="{BB962C8B-B14F-4D97-AF65-F5344CB8AC3E}">
        <p14:creationId xmlns:p14="http://schemas.microsoft.com/office/powerpoint/2010/main" val="1533033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6DD078-2386-4A3E-995F-CDD8E7084F6D}"/>
              </a:ext>
            </a:extLst>
          </p:cNvPr>
          <p:cNvSpPr txBox="1"/>
          <p:nvPr/>
        </p:nvSpPr>
        <p:spPr>
          <a:xfrm>
            <a:off x="2250077" y="1136864"/>
            <a:ext cx="843534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/>
              <a:t>Національна економіка тісно пов'язана з: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/>
              <a:t>економічною політикою;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uk-UA" sz="2000" dirty="0"/>
              <a:t>стратегією держави. </a:t>
            </a:r>
          </a:p>
          <a:p>
            <a:pPr algn="just"/>
            <a:r>
              <a:rPr lang="uk-UA" sz="2000" dirty="0"/>
              <a:t>Так, якщо перша покликана проаналізувати, прослідкувати та систематизувати знання про тенденції, особливості та пріоритети розвитку господарської системи країни,</a:t>
            </a:r>
            <a:r>
              <a:rPr lang="uk-UA" sz="2000" dirty="0">
                <a:highlight>
                  <a:srgbClr val="FFFF00"/>
                </a:highlight>
              </a:rPr>
              <a:t> в тому числі у період відновлення після воєнних дій</a:t>
            </a:r>
            <a:r>
              <a:rPr lang="uk-UA" sz="2000" dirty="0"/>
              <a:t>, то остання являє собою систему заходів держави у сфері суспільного виробництва, розподілу, обміну і споживання благ. </a:t>
            </a:r>
          </a:p>
          <a:p>
            <a:pPr algn="just"/>
            <a:r>
              <a:rPr lang="uk-UA" sz="2000" b="1" dirty="0"/>
              <a:t>Економічна політика </a:t>
            </a:r>
            <a:r>
              <a:rPr lang="uk-UA" sz="2000" dirty="0"/>
              <a:t>має за наукову основу „національну економіку" і покликана відображати інтереси суспільства, всіх його соціальних груп і направлена на укріплення національної економіки,</a:t>
            </a:r>
            <a:r>
              <a:rPr lang="uk-UA" sz="2000" dirty="0">
                <a:highlight>
                  <a:srgbClr val="FFFF00"/>
                </a:highlight>
              </a:rPr>
              <a:t> в тому числі у період відновлення після воєнних дій.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307620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47AFBC-8DCB-4C18-B692-7FAAF650A9ED}"/>
              </a:ext>
            </a:extLst>
          </p:cNvPr>
          <p:cNvSpPr txBox="1"/>
          <p:nvPr/>
        </p:nvSpPr>
        <p:spPr>
          <a:xfrm>
            <a:off x="2481943" y="528433"/>
            <a:ext cx="87521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Національна економіка як наука, враховуючи специфіку завдань для даної галузі знань, виробляє власні методологічні принципи та засоби їх дослідження і розв’язання. </a:t>
            </a:r>
          </a:p>
        </p:txBody>
      </p: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397A60A7-382B-4CC4-BD4A-672EB92FB5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5823831"/>
              </p:ext>
            </p:extLst>
          </p:nvPr>
        </p:nvGraphicFramePr>
        <p:xfrm>
          <a:off x="2904309" y="1749838"/>
          <a:ext cx="8104350" cy="4104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059102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3946</TotalTime>
  <Words>3461</Words>
  <Application>Microsoft Office PowerPoint</Application>
  <PresentationFormat>Широкий екран</PresentationFormat>
  <Paragraphs>192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</vt:lpstr>
      <vt:lpstr>Wingdings 3</vt:lpstr>
      <vt:lpstr>Віхоть</vt:lpstr>
      <vt:lpstr>Економіка миротворення   4 кредити; 32 год лекції; 32 год практики. Залік.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Iryna Abramova</dc:creator>
  <cp:lastModifiedBy>Iryna Abramova</cp:lastModifiedBy>
  <cp:revision>32</cp:revision>
  <dcterms:created xsi:type="dcterms:W3CDTF">2024-09-25T09:16:23Z</dcterms:created>
  <dcterms:modified xsi:type="dcterms:W3CDTF">2025-03-14T06:09:05Z</dcterms:modified>
</cp:coreProperties>
</file>