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0" r:id="rId15"/>
    <p:sldId id="271" r:id="rId16"/>
    <p:sldId id="276" r:id="rId17"/>
    <p:sldId id="273" r:id="rId18"/>
    <p:sldId id="274" r:id="rId19"/>
    <p:sldId id="275" r:id="rId20"/>
    <p:sldId id="260" r:id="rId21"/>
    <p:sldId id="263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01084-B7B4-4F3C-9602-400CD2357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2EA7B66-035F-4976-A57D-0EC101A5C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77D7DB-485E-45BF-99AE-0BD3B90B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892DC2-DABA-4547-9989-845FC749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1DAAB7-E18A-41A3-93B0-AFF393EE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389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E8069-0E96-410A-9ED5-B3938BB3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7F267B-D6BF-4E5A-842B-A6F3BE9E8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33830C-B920-48F3-ADFE-F4863A70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034ABA-289C-4206-8BBE-4FAFFE17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4AC919-DCB9-49CF-8EF4-7E31E8E9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35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494B22E-2EBF-47AF-B8BA-71EC6300B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8E78C5C-71E0-4076-AA4A-3A93C9F3D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E98BF4-2DF9-4646-AEEE-ED325FC1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8C62D4-6972-4255-AA53-84846784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6C9A5-CF6E-4038-8FC2-D4E438F9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09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44396-83F9-4F77-99AF-2B2E2710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12BBC8-6A9B-4DDA-95FB-C0B409D3F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212BAF-9C67-4036-A4D7-60E8F78F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3B2E4E-3212-4BA9-BFDD-EFA8DD14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665A0E-3950-4103-8A72-073D1EF8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825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2F9E0-22A9-4AEE-A025-A0740063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150E9F8-D145-45B5-812B-19580610A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CA67DF-1AFE-4EF0-883F-4609159D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6A780E-B3A8-4D2D-A417-7E565954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0BF432-9D2E-4E46-9432-481B4FC8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32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281A3-06FA-4CCD-8054-75E3B140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9A4140-5A98-4F47-B5CA-F2C072492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84C853-AD90-4FB4-9302-E49434C53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364C15-1741-4D25-AC49-F23137F5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2819E87-2EB4-48B3-8309-471469C1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508C04D-A54F-451A-A337-DE07E061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65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96388-5A00-4DB4-94E7-D1CB33AE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7A7497-1B10-4436-8D88-1711E328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44AD6E-5484-471D-92D1-C8330F1D3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EA53E1F-AF09-4F32-95DF-C5FD579BE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753EF15-451A-4A0C-B8AD-3D3F04733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26C89DD-3FD8-4CF7-A116-4E5338F1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064DCD-7A12-478C-988A-2228D86E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84A6791-069C-4255-B0E8-7B70A78B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79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C5D1A-C3B7-4A0A-83A0-335BA16C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F21116-F2A7-47B6-BB8A-4CDE11C7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69A28D7-8264-4D10-89C3-92CD8BF6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D4AC577-82AF-48BC-A67F-9C6F209C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76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463E3E-0EF1-4B86-B0CE-A25F2362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76005E1-B09B-4E1E-920C-B0E38974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BB2C5-3D16-465C-A9FC-81D6AF95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827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1BD2F-0D8E-431D-A77D-E51D5A5D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02E86B-21B1-4AAE-96D0-F6A58EAD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6BFDCB-DF83-4916-85E8-0CC529DAC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9A4993-6EC3-4FD4-8CA6-D40C89E1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872956-6771-4584-9F95-D6FCC567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485924-F9C9-4F35-B845-3B261C22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84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B4393-14E3-4320-8267-7D4B53F4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80B00C-F7FB-428A-A513-3F2A0A52A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D3710A-EB58-42DD-9FBD-0B68835A7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ACB1322-E548-4B38-8D81-3BD53188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0B43874-F1E3-487E-85E1-68BAB4E7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EAF72F-F4E7-46E2-8CA2-2D4331A2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041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3E50D4B-9FA6-4E00-872D-D327088A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977EA1-D9B1-4430-8527-62AFEFCEE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0F7185-8B97-4219-9BD4-F1088F650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7F4D1-7AD5-445A-AE7A-63DA941C2724}" type="datetimeFigureOut">
              <a:rPr lang="uk-UA" smtClean="0"/>
              <a:t>03.02.2024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59FF3F-D6AF-4273-B148-3095FF1E0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20545D-06F9-434A-8996-12E69A1EE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C935-9442-4375-BB09-B1A8F227E6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79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ua.kursoviks.com.ua/kompyuterni/informatsiyni-sistemi-i-tekhnologi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AD4AC-2CF3-45B2-9572-03A521D20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091" y="1154545"/>
            <a:ext cx="9144000" cy="3352945"/>
          </a:xfrm>
        </p:spPr>
        <p:txBody>
          <a:bodyPr>
            <a:normAutofit fontScale="90000"/>
          </a:bodyPr>
          <a:lstStyle/>
          <a:p>
            <a:br>
              <a:rPr lang="uk-UA" i="1" dirty="0"/>
            </a:br>
            <a:br>
              <a:rPr lang="uk-UA" i="1" dirty="0"/>
            </a:br>
            <a:br>
              <a:rPr lang="uk-UA" i="1" dirty="0"/>
            </a:br>
            <a:r>
              <a:rPr lang="uk-UA" i="1" dirty="0"/>
              <a:t>Предмет курсу </a:t>
            </a:r>
            <a:br>
              <a:rPr lang="uk-UA" i="1" dirty="0"/>
            </a:br>
            <a:r>
              <a:rPr lang="uk-UA" b="1" i="1" dirty="0"/>
              <a:t>«Інформаційні системи і технології»</a:t>
            </a:r>
            <a:br>
              <a:rPr lang="uk-UA" b="1" i="1" dirty="0"/>
            </a:br>
            <a:endParaRPr lang="uk-UA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F2CB702-D62A-4DF0-AC7A-46B79DD5B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3860656"/>
            <a:ext cx="9144000" cy="1655762"/>
          </a:xfrm>
        </p:spPr>
        <p:txBody>
          <a:bodyPr/>
          <a:lstStyle/>
          <a:p>
            <a:r>
              <a:rPr lang="uk-UA" dirty="0"/>
              <a:t>Лекція 1</a:t>
            </a:r>
          </a:p>
        </p:txBody>
      </p:sp>
    </p:spTree>
    <p:extLst>
      <p:ext uri="{BB962C8B-B14F-4D97-AF65-F5344CB8AC3E}">
        <p14:creationId xmlns:p14="http://schemas.microsoft.com/office/powerpoint/2010/main" val="123745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298E59-AEC1-4FAC-88CF-057A4C730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77982"/>
            <a:ext cx="11132127" cy="60994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i="1" dirty="0" err="1"/>
              <a:t>Інфологічні</a:t>
            </a:r>
            <a:r>
              <a:rPr lang="uk-UA" b="1" i="1" dirty="0"/>
              <a:t> моделі</a:t>
            </a:r>
            <a:r>
              <a:rPr lang="uk-UA" b="1" dirty="0"/>
              <a:t> </a:t>
            </a:r>
            <a:r>
              <a:rPr lang="uk-UA" dirty="0"/>
              <a:t>– це один із прогресивних напрямків в інформаційних технологіях. Мета </a:t>
            </a:r>
            <a:r>
              <a:rPr lang="uk-UA" dirty="0" err="1"/>
              <a:t>інфологічного</a:t>
            </a:r>
            <a:r>
              <a:rPr lang="uk-UA" dirty="0"/>
              <a:t> моделювання – забезпечення найбільш природних для людини способів збору й відображення інформації, що передбачається зберігати в створюваній базі даних. Тому </a:t>
            </a:r>
            <a:r>
              <a:rPr lang="uk-UA" dirty="0" err="1"/>
              <a:t>інфологічну</a:t>
            </a:r>
            <a:r>
              <a:rPr lang="uk-UA" dirty="0"/>
              <a:t> модель даних намагаються будувати за аналогією з природною мовою (остання не може бути використана у чистому вигляді через складність комп'ютерної обробки текстів і неоднозначність будь-якої природної мови).</a:t>
            </a:r>
          </a:p>
          <a:p>
            <a:pPr marL="0" indent="0">
              <a:buNone/>
            </a:pPr>
            <a:r>
              <a:rPr lang="uk-UA" dirty="0"/>
              <a:t>Основними конструктивними елементами </a:t>
            </a:r>
            <a:r>
              <a:rPr lang="uk-UA" dirty="0" err="1"/>
              <a:t>інфологічних</a:t>
            </a:r>
            <a:r>
              <a:rPr lang="uk-UA" dirty="0"/>
              <a:t> моделей є сутності, зв'язки між ними і їхні властивості (атрибути).</a:t>
            </a:r>
          </a:p>
          <a:p>
            <a:pPr marL="0" indent="0">
              <a:buNone/>
            </a:pPr>
            <a:r>
              <a:rPr lang="uk-UA" b="1" dirty="0"/>
              <a:t>Сутність </a:t>
            </a:r>
            <a:r>
              <a:rPr lang="uk-UA" dirty="0"/>
              <a:t>– будь-який помітний об'єкт (об'єкт, що можна відрізнити від іншого об'єкта), інформацію про який необхідно зберігати в базі даних. Сутностями можуть бути люди, предмети, автомобілі, рейси, смаки, кольори тощо. Наприклад, типом сутності може бути «Автомобіль», а екземпляром сутності – «Таврія», «Мерседес», «БМВ» та ін.</a:t>
            </a:r>
          </a:p>
          <a:p>
            <a:pPr marL="0" indent="0">
              <a:buNone/>
            </a:pPr>
            <a:r>
              <a:rPr lang="uk-UA" b="1" dirty="0"/>
              <a:t>Атрибут </a:t>
            </a:r>
            <a:r>
              <a:rPr lang="uk-UA" dirty="0"/>
              <a:t>– поіменована характеристика сутності. Його найменування повинно бути унікальним для конкретного типу сутності, але може бути однаковим для різного типу сутностей (наприклад, «вага» може бути визначена для багатьох сутностей: «Автомобіль», «Людина», «Шафа»). Атрибути використовуються для визначення того, яка інформація повинна бути зібрана про сутності. </a:t>
            </a:r>
          </a:p>
          <a:p>
            <a:pPr marL="0" indent="0">
              <a:buNone/>
            </a:pPr>
            <a:r>
              <a:rPr lang="uk-UA" b="1" dirty="0"/>
              <a:t>Ключ </a:t>
            </a:r>
            <a:r>
              <a:rPr lang="uk-UA" dirty="0"/>
              <a:t>– мінімальний набір атрибутів, за якими можна однозначно знайти необхідний екземпляр сутності. Мінімальність означає, що виключення з набору будь-якого атрибута не дозволяє ідентифікувати сутність по атрибутам, що залишилися. Наприклад для сутності «</a:t>
            </a:r>
            <a:r>
              <a:rPr lang="uk-UA" dirty="0" err="1"/>
              <a:t>Список_Маршрутів</a:t>
            </a:r>
            <a:r>
              <a:rPr lang="uk-UA" dirty="0"/>
              <a:t>» ключем є атрибут «</a:t>
            </a:r>
            <a:r>
              <a:rPr lang="uk-UA" dirty="0" err="1"/>
              <a:t>Номер_Рейса</a:t>
            </a:r>
            <a:r>
              <a:rPr lang="uk-UA" dirty="0"/>
              <a:t>». </a:t>
            </a:r>
          </a:p>
          <a:p>
            <a:pPr marL="0" indent="0">
              <a:buNone/>
            </a:pPr>
            <a:r>
              <a:rPr lang="uk-UA" b="1" dirty="0"/>
              <a:t>Зв</a:t>
            </a:r>
            <a:r>
              <a:rPr lang="uk-UA" dirty="0"/>
              <a:t>’</a:t>
            </a:r>
            <a:r>
              <a:rPr lang="uk-UA" b="1" dirty="0"/>
              <a:t>язок </a:t>
            </a:r>
            <a:r>
              <a:rPr lang="uk-UA" dirty="0"/>
              <a:t>– асоціювання двох або більше сутностей. Якби призначенням бази даних було тільки зберігання окремих, не зв'язаних між собою даних, її структура могла б бути дуже простою. Однак одне з основних вимог до організації бази даних – це забезпечення можливості відшукання одних сутностей за значеннями інших, для чого необхідно встановити між ними певні зв'язки.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708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6515DE-AAD7-45DD-AFA9-F1628E03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91"/>
            <a:ext cx="10515600" cy="59379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b="1" dirty="0"/>
              <a:t>Віртуальна реальність</a:t>
            </a:r>
            <a:r>
              <a:rPr lang="uk-UA" dirty="0"/>
              <a:t> – штучний світ, створений шляхом підміни об’єктивної дійсності інформацією, яка згенерована комп’ютером.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Віртуальна реальність в інтерактивному режимі забезпечується використанням </a:t>
            </a:r>
            <a:r>
              <a:rPr lang="uk-UA" dirty="0" err="1"/>
              <a:t>трьохвимірної</a:t>
            </a:r>
            <a:r>
              <a:rPr lang="uk-UA" dirty="0"/>
              <a:t> графіки, стереозвуку та інших спеціальних пристроїв вводу-виводу даних, що імітують зв'язок людини зі світом, який імітується.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b="1" dirty="0"/>
              <a:t>Гіпертекстові технології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Гіпертекстова інформаційна технологія – нова технологія представлення звичайної текстової інформації. </a:t>
            </a:r>
            <a:r>
              <a:rPr lang="uk-UA" dirty="0" err="1"/>
              <a:t>Гіпертексти</a:t>
            </a:r>
            <a:r>
              <a:rPr lang="uk-UA" dirty="0"/>
              <a:t> надають текстам два додаткових смислових простори. У тексті виокремлюються особливі поля-посилання, які здатні «перекинути» читача до потрібних глав або тем, малюнків та описів.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b="1" dirty="0" err="1"/>
              <a:t>Мультимедіатехнології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Мультимедіа – комп’ютерна система та інформаційна технологія, яка забезпечує можливість створення, зберігання та відтворення різноманітної інформації, яка містить текст, звук та графіку (зображення, які рухаються; анімацію).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695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124186-3191-42CB-89B4-2D4510E0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434108"/>
            <a:ext cx="11563927" cy="61698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суспільство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Сучасне суспільство  перетворю­ється з індустріального на інформаційне, яке характеризується не лише технологічною складовою, але й відповідним рівнем розвитку культури, знань, рівнем освіти, випереджаючими темпами розвитку науки та наукоємних технологій. В інформаційному суспільстві більша частина працездатного населення зайнята у сфері обробки інформації.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перехід до інформаційного суспільства свідчать такі реалії сьогодення: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прозорість   географічних  і   геополітичних   кордонів   в умовах міжнародного інформаційного обміну;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глобалізація інформаційних потоків і формування способів та засобів інформаційного обміну, що слабко піддаються контролю державами;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розширення можливостей безпосередніх контактів між різними соціальними і політичними групами;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поява нових форм та видів діяльності в інформаційних мережах (робота, торгівля, відпочинок, творчість, розваги, освіта, медичні послуги тощо);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розвиток нового мультимедійного середовища, яке надає    можливість  конструювати віртуальні світи і діяти у них.</a:t>
            </a:r>
          </a:p>
        </p:txBody>
      </p:sp>
    </p:spTree>
    <p:extLst>
      <p:ext uri="{BB962C8B-B14F-4D97-AF65-F5344CB8AC3E}">
        <p14:creationId xmlns:p14="http://schemas.microsoft.com/office/powerpoint/2010/main" val="126956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Місце для вмісту 25">
            <a:extLst>
              <a:ext uri="{FF2B5EF4-FFF2-40B4-BE49-F238E27FC236}">
                <a16:creationId xmlns:a16="http://schemas.microsoft.com/office/drawing/2014/main" id="{9D4DBFB7-D12A-4616-B97C-569A1201C5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748145"/>
            <a:ext cx="5181600" cy="5624946"/>
          </a:xfrm>
          <a:prstGeom prst="rect">
            <a:avLst/>
          </a:prstGeom>
        </p:spPr>
      </p:pic>
      <p:pic>
        <p:nvPicPr>
          <p:cNvPr id="25" name="Місце для вмісту 24">
            <a:extLst>
              <a:ext uri="{FF2B5EF4-FFF2-40B4-BE49-F238E27FC236}">
                <a16:creationId xmlns:a16="http://schemas.microsoft.com/office/drawing/2014/main" id="{F20BF8B1-6AD5-41F7-8F2A-7BAF6A075D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6409" y="665018"/>
            <a:ext cx="5181599" cy="55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4BCFC72-7B55-4097-9153-A0AC835918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954" y="868218"/>
            <a:ext cx="4952091" cy="5308745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0384E84-ADCE-49E3-87E8-E59A33C3AC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3462" y="868218"/>
            <a:ext cx="4619076" cy="53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5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B2B5703-3F47-44E9-B191-2D3A1CD8DC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1583" y="692727"/>
            <a:ext cx="5257072" cy="5613545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D5B1038-D8BC-4AC3-9580-735D678CD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7708" y="1825625"/>
            <a:ext cx="3706091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88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7F9788B-BA96-43FB-9825-1061DEE7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dirty="0"/>
              <a:t>Якість інформації</a:t>
            </a:r>
          </a:p>
          <a:p>
            <a:pPr marL="0" indent="0">
              <a:buNone/>
            </a:pPr>
            <a:r>
              <a:rPr lang="uk-UA" dirty="0"/>
              <a:t>Ефективність використання інформації обумовлюють такі її характеристики, як:</a:t>
            </a:r>
          </a:p>
          <a:p>
            <a:r>
              <a:rPr lang="uk-UA" dirty="0"/>
              <a:t>репрезентативність,</a:t>
            </a:r>
          </a:p>
          <a:p>
            <a:r>
              <a:rPr lang="uk-UA" dirty="0"/>
              <a:t>змістовність,</a:t>
            </a:r>
          </a:p>
          <a:p>
            <a:r>
              <a:rPr lang="uk-UA" dirty="0"/>
              <a:t>повнота,</a:t>
            </a:r>
          </a:p>
          <a:p>
            <a:r>
              <a:rPr lang="uk-UA" dirty="0"/>
              <a:t>актуальність,</a:t>
            </a:r>
          </a:p>
          <a:p>
            <a:r>
              <a:rPr lang="uk-UA" dirty="0"/>
              <a:t>своєчасність,</a:t>
            </a:r>
          </a:p>
          <a:p>
            <a:r>
              <a:rPr lang="uk-UA" dirty="0"/>
              <a:t>точність,</a:t>
            </a:r>
          </a:p>
          <a:p>
            <a:r>
              <a:rPr lang="uk-UA" dirty="0"/>
              <a:t>достовірність,</a:t>
            </a:r>
          </a:p>
          <a:p>
            <a:r>
              <a:rPr lang="uk-UA" dirty="0"/>
              <a:t>сталість.</a:t>
            </a:r>
          </a:p>
          <a:p>
            <a:pPr marL="0" indent="0">
              <a:buNone/>
            </a:pPr>
            <a:r>
              <a:rPr lang="uk-UA" i="1" dirty="0"/>
              <a:t>Репрезентативність</a:t>
            </a:r>
            <a:r>
              <a:rPr lang="uk-UA" dirty="0"/>
              <a:t> інформації - правильність її відбору і формування для адекватного відображення істотних властивостей об'єкта. Найважливіше значення тут мають правильність концепції, на базі якої формалізоване вихідне поняття та обґрунтованість відбору істотних ознак і </a:t>
            </a:r>
            <a:r>
              <a:rPr lang="uk-UA" dirty="0" err="1"/>
              <a:t>зв'язків</a:t>
            </a:r>
            <a:r>
              <a:rPr lang="uk-UA" dirty="0"/>
              <a:t> об’єкта.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181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5FA0CC-4B7E-4F15-A9EF-5EF328CF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6702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uk-UA" dirty="0"/>
              <a:t>Форми адекватності інформації</a:t>
            </a:r>
            <a:br>
              <a:rPr lang="uk-UA" dirty="0"/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77B5DA3-F5D7-4E04-B03A-EA0DA066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209"/>
            <a:ext cx="10515600" cy="48157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Правильність прийняття рішення споживачем інформації залежить від того, наскільки ця інформація адекватна реальному стану об'єкта. Адекватність інформації може виражатися в трьох формах: синтаксичній, семантичній та прагматичній.</a:t>
            </a:r>
          </a:p>
          <a:p>
            <a:r>
              <a:rPr lang="uk-UA" i="1" dirty="0"/>
              <a:t>Синтаксична адекватність</a:t>
            </a:r>
            <a:r>
              <a:rPr lang="uk-UA" dirty="0"/>
              <a:t> відображає формально-структурні характеристики інформації і не торкається її змісту. На синтаксичному рівні враховуються тип носія, спосіб подання інформації, швидкість передачі й обробки, розміри кодів, надійність і точність перетворення цих кодів тощо. Інформацію, що розглядається тільки з цієї точки зору, звичайно називають даними, тому що при цьому не має значення її змістовність.</a:t>
            </a:r>
          </a:p>
          <a:p>
            <a:r>
              <a:rPr lang="uk-UA" i="1" dirty="0"/>
              <a:t>Семантична адекватність</a:t>
            </a:r>
            <a:r>
              <a:rPr lang="uk-UA" dirty="0"/>
              <a:t> визначає ступінь відповідності образу об'єкта самому об'єкту. Вона служить для формування понять і уявлень, виявлення змісту інформації та її узагальнення.</a:t>
            </a:r>
          </a:p>
          <a:p>
            <a:r>
              <a:rPr lang="uk-UA" i="1" dirty="0"/>
              <a:t>Прагматична адекватність</a:t>
            </a:r>
            <a:r>
              <a:rPr lang="uk-UA" dirty="0"/>
              <a:t> відображає відношення між інформацією та її споживачем. Прагматичні властивості інформації можна розглядати тільки тоді, якщо існують інформація про об'єкт, користувач і цілі керування. Прагматична форма адекватності безпосередньо пов'язана з практичним використанням інформації.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002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DD2E5B79-882A-499C-A878-C083BDE9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4854"/>
            <a:ext cx="10515600" cy="602672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400" b="1" dirty="0"/>
              <a:t>Семантична та прагматична міри інформації</a:t>
            </a:r>
          </a:p>
          <a:p>
            <a:pPr marL="0" indent="0">
              <a:buNone/>
            </a:pPr>
            <a:r>
              <a:rPr lang="uk-UA" dirty="0"/>
              <a:t>Семантична міра інформації </a:t>
            </a:r>
            <a:r>
              <a:rPr lang="en-US" dirty="0"/>
              <a:t>S </a:t>
            </a:r>
            <a:r>
              <a:rPr lang="uk-UA" dirty="0"/>
              <a:t>пов'язує семантичні властивості інформації зі спроможністю користувача зрозуміти повідомлення, що надійшло.</a:t>
            </a:r>
          </a:p>
          <a:p>
            <a:pPr marL="0" indent="0">
              <a:buNone/>
            </a:pPr>
            <a:r>
              <a:rPr lang="uk-UA" dirty="0"/>
              <a:t>Семантична міра інформації повідомлення дорівнює 0:</a:t>
            </a:r>
          </a:p>
          <a:p>
            <a:r>
              <a:rPr lang="uk-UA" dirty="0"/>
              <a:t>якщо користувач взагалі не розуміє повідомлення;</a:t>
            </a:r>
          </a:p>
          <a:p>
            <a:r>
              <a:rPr lang="uk-UA" dirty="0"/>
              <a:t>користувач знає всю інформацію, що міститься у повідомленні.</a:t>
            </a:r>
          </a:p>
          <a:p>
            <a:pPr marL="0" indent="0">
              <a:buNone/>
            </a:pPr>
            <a:r>
              <a:rPr lang="uk-UA" dirty="0"/>
              <a:t>Приміром  першого граничного випадку може бути текст на невідомій користувачеві мові, другого – таблиця множення для студента.</a:t>
            </a:r>
          </a:p>
          <a:p>
            <a:pPr marL="0" indent="0">
              <a:buNone/>
            </a:pPr>
            <a:r>
              <a:rPr lang="uk-UA" dirty="0"/>
              <a:t>Максимальну кількість семантичної інформації користувач здобуває при узгодженні її змісту зі своїми знаннями.</a:t>
            </a:r>
          </a:p>
          <a:p>
            <a:pPr marL="0" indent="0">
              <a:buNone/>
            </a:pPr>
            <a:r>
              <a:rPr lang="uk-UA" b="1" dirty="0"/>
              <a:t>Коефіцієнт змістовності К </a:t>
            </a:r>
            <a:r>
              <a:rPr lang="uk-UA" dirty="0"/>
              <a:t>- відношення кількості семантичної інформації до її обсягу .</a:t>
            </a:r>
          </a:p>
          <a:p>
            <a:pPr marL="0" indent="0">
              <a:buNone/>
            </a:pPr>
            <a:r>
              <a:rPr lang="uk-UA" i="1" dirty="0"/>
              <a:t>Прагматична міра</a:t>
            </a:r>
            <a:r>
              <a:rPr lang="uk-UA" dirty="0"/>
              <a:t> інформації – цінність інформації для досягнення користувачем поставленої мети. Ця міра - величина відносна, зумовлена особливостями використання інформації у тій чи іншій ІС. Цінність інформації визначається тим, наскільки вона допомагає користувачеві у досягнення поставленої перед ним мети.</a:t>
            </a:r>
          </a:p>
          <a:p>
            <a:pPr marL="0" indent="0">
              <a:buNone/>
            </a:pPr>
            <a:r>
              <a:rPr lang="uk-UA" i="1" dirty="0"/>
              <a:t>Корисна</a:t>
            </a:r>
            <a:r>
              <a:rPr lang="uk-UA" dirty="0"/>
              <a:t> інформація - інформація, що зменшує невизначеність прийняття рішення. Приміром, підчас екзамену для студента значно ціннішим порівняно з іншими є конспект лекцій саме з цього предмету. Якщо до отримання інформації ймовірність досягнення цілі дорівнює Р</a:t>
            </a:r>
            <a:r>
              <a:rPr lang="uk-UA" baseline="-25000" dirty="0"/>
              <a:t>0</a:t>
            </a:r>
            <a:r>
              <a:rPr lang="uk-UA" dirty="0"/>
              <a:t>, а після її отримання - Р</a:t>
            </a:r>
            <a:r>
              <a:rPr lang="uk-UA" baseline="-25000" dirty="0"/>
              <a:t>1</a:t>
            </a:r>
            <a:r>
              <a:rPr lang="uk-UA" dirty="0"/>
              <a:t>, то цінність інформації визначається за формулою  та вимірюється у бітах.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7104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5540C-4D73-44DA-88A6-208792A6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/>
              <a:t>Коефіцієнт інформативності</a:t>
            </a:r>
            <a:r>
              <a:rPr lang="uk-UA" dirty="0"/>
              <a:t> 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2BDD4B-8727-4D53-9BF0-CA534A420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i="1" dirty="0"/>
              <a:t>Коефіцієнт інформативності</a:t>
            </a:r>
            <a:r>
              <a:rPr lang="uk-UA" dirty="0"/>
              <a:t> повідомлення - відношення кількості інформації до обсягу даних.</a:t>
            </a:r>
          </a:p>
          <a:p>
            <a:pPr marL="0" indent="0">
              <a:buNone/>
            </a:pPr>
            <a:r>
              <a:rPr lang="uk-UA" dirty="0"/>
              <a:t>Коефіцієнт інформативності повідомлення </a:t>
            </a:r>
            <a:r>
              <a:rPr lang="en-US" dirty="0"/>
              <a:t>Y </a:t>
            </a:r>
            <a:r>
              <a:rPr lang="uk-UA" dirty="0"/>
              <a:t>визначається відношенням кількості інформації до обсягу даних, тобто , причому завжди . Збільшення коефіцієнта </a:t>
            </a:r>
            <a:r>
              <a:rPr lang="en-US" dirty="0"/>
              <a:t>Y </a:t>
            </a:r>
            <a:r>
              <a:rPr lang="uk-UA" dirty="0"/>
              <a:t>призводить до збільшення ефективності перетворення інформації у системі.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722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B4CBB-8CF2-44E4-85E6-B30E8254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Актуалізація опорних знань.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C00EE7-7302-4F0E-9C4B-E7E6E6B33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Запитання.</a:t>
            </a:r>
          </a:p>
          <a:p>
            <a:r>
              <a:rPr lang="uk-UA" dirty="0"/>
              <a:t> Що називають інформаційною системою? </a:t>
            </a:r>
          </a:p>
          <a:p>
            <a:r>
              <a:rPr lang="uk-UA" dirty="0"/>
              <a:t>Наведіть приклади інформаційних систем.</a:t>
            </a:r>
          </a:p>
          <a:p>
            <a:r>
              <a:rPr lang="uk-UA" dirty="0"/>
              <a:t> Що таке інформаційна технологія? </a:t>
            </a:r>
          </a:p>
          <a:p>
            <a:r>
              <a:rPr lang="uk-UA" dirty="0"/>
              <a:t>Наведіть приклади інформаційних технологій.</a:t>
            </a:r>
          </a:p>
        </p:txBody>
      </p:sp>
    </p:spTree>
    <p:extLst>
      <p:ext uri="{BB962C8B-B14F-4D97-AF65-F5344CB8AC3E}">
        <p14:creationId xmlns:p14="http://schemas.microsoft.com/office/powerpoint/2010/main" val="706475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0904A6-6255-40AD-9D1B-6D7366FD2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Таким чином, інформаційні технології відіграють важливу роль у всіх сферах сучасного суспільства, допомагають обробляти інформацію, представляти її у зручному для користувачів вигляді, допомагають приймати рішення та робити експертизи. Розглянуто особливості використання інформаційних технологій у дипломатичній діяльності.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Отже, навчальна дисципліна </a:t>
            </a:r>
            <a:r>
              <a:rPr lang="uk-UA" i="1" dirty="0"/>
              <a:t>Інформаційні системи і технології </a:t>
            </a:r>
            <a:r>
              <a:rPr lang="uk-UA" dirty="0"/>
              <a:t>не просто пришвидшує роботи з інформаційними даними, а поглиблює інтеграцію суб’єктів економічної діяльності й бізнесу до мережевих ресурсів світового співтовариства.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https://ua.kursoviks.com.ua/kompyuterni/informatsiyni-sistemi-i-tekhnologii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7644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AD3B0-81FD-4F23-ABF4-4D2A7FF5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AFF823-EE5F-4164-AE47-C33197BC8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19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9173CE-204F-49F4-8582-FE14C66D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791"/>
            <a:ext cx="10515600" cy="5252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Інформаційні системи і технології</a:t>
            </a:r>
            <a:r>
              <a:rPr lang="uk-UA" b="1" dirty="0"/>
              <a:t> </a:t>
            </a:r>
            <a:r>
              <a:rPr lang="uk-UA" dirty="0"/>
              <a:t>– навчальна дисципліна, яка досліджує методологію опрацювання інформації та її подальше використання у діяльності людини.</a:t>
            </a:r>
          </a:p>
          <a:p>
            <a:pPr marL="0" indent="0">
              <a:buNone/>
            </a:pPr>
            <a:r>
              <a:rPr lang="uk-UA" b="1" i="1" dirty="0"/>
              <a:t>Інформаційні системи і технології</a:t>
            </a:r>
            <a:r>
              <a:rPr lang="uk-UA" b="1" dirty="0"/>
              <a:t> </a:t>
            </a:r>
            <a:r>
              <a:rPr lang="uk-UA" i="1" dirty="0"/>
              <a:t>– </a:t>
            </a:r>
            <a:r>
              <a:rPr lang="uk-UA" dirty="0"/>
              <a:t>це галузь знань, що охоплює упорядкований комплекс методів, прийомів і засобів створення, оброблення й передавання інформації.</a:t>
            </a:r>
          </a:p>
          <a:p>
            <a:pPr marL="0" indent="0">
              <a:buNone/>
            </a:pPr>
            <a:r>
              <a:rPr lang="uk-UA" b="1" i="1" dirty="0"/>
              <a:t>Інформаційні системи і технології</a:t>
            </a:r>
            <a:r>
              <a:rPr lang="uk-UA" b="1" dirty="0"/>
              <a:t> </a:t>
            </a:r>
            <a:r>
              <a:rPr lang="uk-UA" i="1" dirty="0"/>
              <a:t>– </a:t>
            </a:r>
            <a:r>
              <a:rPr lang="uk-UA" dirty="0"/>
              <a:t>це предмет, який відображає рівень впровадження інформаційних інновацій у систему роботи користувача з актуальними для нього даними.</a:t>
            </a:r>
          </a:p>
        </p:txBody>
      </p:sp>
    </p:spTree>
    <p:extLst>
      <p:ext uri="{BB962C8B-B14F-4D97-AF65-F5344CB8AC3E}">
        <p14:creationId xmlns:p14="http://schemas.microsoft.com/office/powerpoint/2010/main" val="407322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6A4A64-D06B-4A7E-8065-A8DFB8EA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0718"/>
            <a:ext cx="10515600" cy="5626245"/>
          </a:xfrm>
        </p:spPr>
        <p:txBody>
          <a:bodyPr>
            <a:normAutofit fontScale="55000" lnSpcReduction="20000"/>
          </a:bodyPr>
          <a:lstStyle/>
          <a:p>
            <a:pPr marL="0" indent="457200">
              <a:lnSpc>
                <a:spcPct val="120000"/>
              </a:lnSpc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понятійного апарату дисципліни 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системи і технології 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 такі терміни: інформаційна система, інформаційні технології, інформаційний процес, інформація, користувач.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 процес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це зміна наявної 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процесі її обробки та передавання.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система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це упорядкована цілісність інформаційних процесів. До цієї системи входить апаратно-програмне забезпечення комп’ютера.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технології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це комплекс способів і засобів створення, оброблення й передавання 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будь-яку відстань у режимі реального часу та поза ним.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технологія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процес, який використовує сукупність засобів та методів збору, обробки та передачі даних (первинної інформації) для отримання інформації нової якості про стан об’єкту, процесу або явища (інформаційного продукту).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інформаційної технології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виробництво інформації для її аналізу людиною та прийняття на цій підставі певного рішення.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 впровадження дисципліни </a:t>
            </a: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системи і технології, предметом вивчення 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 є будь-яка </a:t>
            </a: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якою володіє і користується певний суб’єкт господарювання, пояснюється інноваційним розвитком суспільства, різким зростанням потреб користувачів у ефективному використанні різноманітної </a:t>
            </a: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інформації.</a:t>
            </a:r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822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8D1EB16-535B-45BD-8FA8-4E7BE37EEE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9495" y="57150"/>
            <a:ext cx="1195300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8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38CF3B-E984-47EB-9A7A-E3CD6EF12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" y="406400"/>
            <a:ext cx="11814464" cy="6306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 курсу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Інформаційні системи і технології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системі підготовки кадрів у вищій школі визначається з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авданням вивчення дисципліни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яким є формування системи компетенцій фахівця, який:</a:t>
            </a: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Знає: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засоби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 технологій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сфери застосування інноваційних засобів;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методологію роботи з даними в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інформаційній системі;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види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 технологій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способи роботи з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Уміє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працювати з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використанням сучасних засобів, тобто створювати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накопичувати і зберігати її, опрацьовувати, передавати й розповсюджувати, використовувати та дозволяти використання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іншим або забороняти це використання, тим самим створюючи захист даних, знищувати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впроваджувати інноваційні методи і прийоми опрацювання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користуватись сучасними мережевими й локальними ресурсами, призначеними для оброблення даних певної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 системи.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дисципліни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системи і технології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є формування знань і умінь ефективного використання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 технологій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діяльності певного суб’єкта господарювання чи бізнесової структури.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системи і технології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є дотичним до таких навчальних дисциплін, як: інформатика та комп’ютерна техніка, інформаційно-комунікаційні технології, автоматизація комп’ютерних систем і мереж, інформаційні системи в мережі, інформаційна мережа Інтернет, економічна кібернетика, бізнес-інформатика, обробка даних.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Цікаво, що одне із найбільших міст України – Львів - увійшло до світового рейтингу 30 міст світу, в яких зосереджено найбільший потенціал розвитку 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 технологій.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3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5EB46-A016-4079-9A3E-BB427D09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інформаційних технологій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253965-431E-43FE-9437-F1B687A7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1222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технології обробки даних.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 для вирішення завдань, які мають необхідні вхідні дані та алгоритми їх обробки. Ця технологія застосовується для виконання діяльності персоналом невисокої кваліфікації для автоматизації рутинних операцій, які постійно повторюються.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такому рівні вирішуються наступні завдання: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обробка даних про операції, які здійснюються фірмою;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створення періодичних контрольних звітів про стан справ;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отримання відповідей на можливі поточні запити та оформлення їх у вигляді паперових документів або звітів.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 компонентами інформаційних технологій обробки даних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даних; їх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(класифікація, групування, ідентифікація), сортування (впорядковується послідовність записів), обчислення (за допомогою арифметичних та логічних операцій, які дозволяють отримувати нові дані), укрупнення або агрегування (для зменшення кількості даних);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даних (для цього створюються бази даних);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звітів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(документів).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884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5B9D89-0A4F-482A-8C82-0A9ACFE8B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2673"/>
            <a:ext cx="10515600" cy="557429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b="1" i="1" dirty="0"/>
              <a:t>Інформаційні технології управління</a:t>
            </a:r>
            <a:r>
              <a:rPr lang="uk-UA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Метою є задоволення інформаційних потреб співробітників, які приймають рішення. Спрямовані на створення звітів (регулярних, спеціальних).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b="1" i="1" dirty="0"/>
              <a:t>Інформаційні технології підтримання прийняття рішень.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Ці системи з’явились наприкінці 70 – на початку 80-х рр.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Особливістю цих технологій є якісно новий метод організації взаємодії людини та комп’ютера.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Головною метою цих технологій є напрацювання рішення.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До складу системи підтримки прийняття рішень входять три компоненти: база даних, база моделей та програмна підсистема, яка складається з системи керування базою даних, системи керування базою моделей та системи управління інтерфейсом між користувачем та комп’ютером.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30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699C57-8DBC-4894-A2E2-27629041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373"/>
            <a:ext cx="10515600" cy="568859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b="1" i="1" dirty="0"/>
              <a:t>Інформаційні технології експертних систем.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Засновані на використанні штучного інтелекту (Штучний інтелект – здатність комп’ютерних систем до дій, які називались би інтелектуальними, якби виконувались людиною).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До програм штучного інтелекту належать: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1. Ігрові програми.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2. Програми машинного перекладу, генерації текстів, обробки мовлення.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3. Програми розпізнавання почерку, зображень, карт.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4. Програми створення та аналізу графіки, живопису, музичних творів.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Надають можливість отримувати консультації експертів з будь-яких проблем.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Експертні системи є основним додатком штучного інтелекту. Є програмними комплексами, які трансформують досвід експертів у певній галузі знання в форму евристичних правил (</a:t>
            </a:r>
            <a:r>
              <a:rPr lang="uk-UA" dirty="0" err="1"/>
              <a:t>евристик</a:t>
            </a:r>
            <a:r>
              <a:rPr lang="uk-UA" dirty="0"/>
              <a:t>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Основними компонентами інформаційних технологій експертних систем є інтерфейс користувача, база знань, інтерпретатор, модуль створення системи.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У багатьох експертних системах є додаткові блоки: база даних, блок розрахунку, блок вводу та коректування даних.</a:t>
            </a:r>
          </a:p>
        </p:txBody>
      </p:sp>
    </p:spTree>
    <p:extLst>
      <p:ext uri="{BB962C8B-B14F-4D97-AF65-F5344CB8AC3E}">
        <p14:creationId xmlns:p14="http://schemas.microsoft.com/office/powerpoint/2010/main" val="1180965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7717</TotalTime>
  <Words>2056</Words>
  <Application>Microsoft Office PowerPoint</Application>
  <PresentationFormat>Широкий екран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   Предмет курсу  «Інформаційні системи і технології» </vt:lpstr>
      <vt:lpstr>Актуалізація опорних знань. </vt:lpstr>
      <vt:lpstr>Презентація PowerPoint</vt:lpstr>
      <vt:lpstr>Презентація PowerPoint</vt:lpstr>
      <vt:lpstr>Презентація PowerPoint</vt:lpstr>
      <vt:lpstr>Презентація PowerPoint</vt:lpstr>
      <vt:lpstr>Види інформаційних технологій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Форми адекватності інформації </vt:lpstr>
      <vt:lpstr>Презентація PowerPoint</vt:lpstr>
      <vt:lpstr>Коефіцієнт інформативності 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Оксана</cp:lastModifiedBy>
  <cp:revision>9</cp:revision>
  <dcterms:created xsi:type="dcterms:W3CDTF">2024-01-30T05:33:23Z</dcterms:created>
  <dcterms:modified xsi:type="dcterms:W3CDTF">2024-02-04T17:59:20Z</dcterms:modified>
</cp:coreProperties>
</file>