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61" r:id="rId5"/>
    <p:sldId id="259" r:id="rId6"/>
    <p:sldId id="262" r:id="rId7"/>
    <p:sldId id="286" r:id="rId8"/>
    <p:sldId id="263" r:id="rId9"/>
    <p:sldId id="264" r:id="rId10"/>
    <p:sldId id="265" r:id="rId11"/>
    <p:sldId id="266" r:id="rId12"/>
    <p:sldId id="287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4" r:id="rId22"/>
    <p:sldId id="276" r:id="rId23"/>
    <p:sldId id="277" r:id="rId24"/>
    <p:sldId id="279" r:id="rId25"/>
    <p:sldId id="278" r:id="rId26"/>
    <p:sldId id="280" r:id="rId27"/>
    <p:sldId id="281" r:id="rId28"/>
    <p:sldId id="282" r:id="rId29"/>
    <p:sldId id="283" r:id="rId30"/>
    <p:sldId id="284" r:id="rId31"/>
    <p:sldId id="285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2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D00100-04C3-4C75-9F7E-D7CBCE14B11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3F3FFFD-4AEE-4427-ADAE-6FE37EECD686}">
      <dgm:prSet phldrT="[Текст]"/>
      <dgm:spPr/>
      <dgm:t>
        <a:bodyPr/>
        <a:lstStyle/>
        <a:p>
          <a:r>
            <a:rPr lang="uk-UA" dirty="0"/>
            <a:t>За типом власності на засоби виробництва</a:t>
          </a:r>
        </a:p>
      </dgm:t>
    </dgm:pt>
    <dgm:pt modelId="{66778227-3E3C-464D-9AEF-BDD8CFB057D4}" type="parTrans" cxnId="{7E90840F-30A7-458B-BC1F-BD64D8306961}">
      <dgm:prSet/>
      <dgm:spPr/>
      <dgm:t>
        <a:bodyPr/>
        <a:lstStyle/>
        <a:p>
          <a:endParaRPr lang="uk-UA"/>
        </a:p>
      </dgm:t>
    </dgm:pt>
    <dgm:pt modelId="{E7DFAECC-E82B-4004-A3D3-889ECA7473EE}" type="sibTrans" cxnId="{7E90840F-30A7-458B-BC1F-BD64D8306961}">
      <dgm:prSet/>
      <dgm:spPr/>
      <dgm:t>
        <a:bodyPr/>
        <a:lstStyle/>
        <a:p>
          <a:endParaRPr lang="uk-UA"/>
        </a:p>
      </dgm:t>
    </dgm:pt>
    <dgm:pt modelId="{4C3779C2-2E74-4A40-B8F2-8E2BF80EC9D4}">
      <dgm:prSet phldrT="[Текст]"/>
      <dgm:spPr/>
      <dgm:t>
        <a:bodyPr/>
        <a:lstStyle/>
        <a:p>
          <a:r>
            <a:rPr lang="uk-UA" dirty="0"/>
            <a:t>За структурно-управлінським аспектом розвитку економіки</a:t>
          </a:r>
        </a:p>
      </dgm:t>
    </dgm:pt>
    <dgm:pt modelId="{67E264FE-35BC-4FCA-8FF1-C6C60C65B669}" type="parTrans" cxnId="{AF1031D5-F158-4087-99E1-21A0B654D7AE}">
      <dgm:prSet/>
      <dgm:spPr/>
      <dgm:t>
        <a:bodyPr/>
        <a:lstStyle/>
        <a:p>
          <a:endParaRPr lang="uk-UA"/>
        </a:p>
      </dgm:t>
    </dgm:pt>
    <dgm:pt modelId="{7F3F3C5A-9F1C-42A6-B651-951929252AD4}" type="sibTrans" cxnId="{AF1031D5-F158-4087-99E1-21A0B654D7AE}">
      <dgm:prSet/>
      <dgm:spPr/>
      <dgm:t>
        <a:bodyPr/>
        <a:lstStyle/>
        <a:p>
          <a:endParaRPr lang="uk-UA"/>
        </a:p>
      </dgm:t>
    </dgm:pt>
    <dgm:pt modelId="{E9B95BFE-430C-4146-932A-97AB9D070448}">
      <dgm:prSet phldrT="[Текст]"/>
      <dgm:spPr/>
      <dgm:t>
        <a:bodyPr/>
        <a:lstStyle/>
        <a:p>
          <a:r>
            <a:rPr lang="uk-UA" dirty="0"/>
            <a:t>За ступенем індустріально-економічного розвитку</a:t>
          </a:r>
        </a:p>
      </dgm:t>
    </dgm:pt>
    <dgm:pt modelId="{8AE73FC8-0269-4339-AA60-D02403707BE3}" type="parTrans" cxnId="{C103C705-5285-44D4-AE49-9F3620B357F9}">
      <dgm:prSet/>
      <dgm:spPr/>
      <dgm:t>
        <a:bodyPr/>
        <a:lstStyle/>
        <a:p>
          <a:endParaRPr lang="uk-UA"/>
        </a:p>
      </dgm:t>
    </dgm:pt>
    <dgm:pt modelId="{43CD936D-B425-4141-BF09-5FF803A1DC22}" type="sibTrans" cxnId="{C103C705-5285-44D4-AE49-9F3620B357F9}">
      <dgm:prSet/>
      <dgm:spPr/>
      <dgm:t>
        <a:bodyPr/>
        <a:lstStyle/>
        <a:p>
          <a:endParaRPr lang="uk-UA"/>
        </a:p>
      </dgm:t>
    </dgm:pt>
    <dgm:pt modelId="{2C12EFC4-4B83-4187-93D0-CB4526D21B18}">
      <dgm:prSet phldrT="[Текст]"/>
      <dgm:spPr/>
      <dgm:t>
        <a:bodyPr/>
        <a:lstStyle/>
        <a:p>
          <a:r>
            <a:rPr lang="uk-UA" dirty="0"/>
            <a:t>Ринкова економіка</a:t>
          </a:r>
        </a:p>
      </dgm:t>
    </dgm:pt>
    <dgm:pt modelId="{356C3837-36B8-4502-A629-C61F0CF76691}" type="parTrans" cxnId="{F36F35BD-D10D-4846-A9D0-9897081174A8}">
      <dgm:prSet/>
      <dgm:spPr/>
      <dgm:t>
        <a:bodyPr/>
        <a:lstStyle/>
        <a:p>
          <a:endParaRPr lang="uk-UA"/>
        </a:p>
      </dgm:t>
    </dgm:pt>
    <dgm:pt modelId="{0CC4F5CD-9F9E-410B-BF43-8DE3A9FA533A}" type="sibTrans" cxnId="{F36F35BD-D10D-4846-A9D0-9897081174A8}">
      <dgm:prSet/>
      <dgm:spPr/>
      <dgm:t>
        <a:bodyPr/>
        <a:lstStyle/>
        <a:p>
          <a:endParaRPr lang="uk-UA"/>
        </a:p>
      </dgm:t>
    </dgm:pt>
    <dgm:pt modelId="{997A21CC-98CD-4AB8-B3D9-6B380E6C013E}">
      <dgm:prSet phldrT="[Текст]"/>
      <dgm:spPr/>
      <dgm:t>
        <a:bodyPr/>
        <a:lstStyle/>
        <a:p>
          <a:r>
            <a:rPr lang="uk-UA" dirty="0"/>
            <a:t>Неринкова економіка</a:t>
          </a:r>
        </a:p>
      </dgm:t>
    </dgm:pt>
    <dgm:pt modelId="{03FCF765-B0E2-4722-97B8-7DF51B5E972B}" type="parTrans" cxnId="{C6B5A6EC-315F-409F-B963-447B9ABD8F71}">
      <dgm:prSet/>
      <dgm:spPr/>
      <dgm:t>
        <a:bodyPr/>
        <a:lstStyle/>
        <a:p>
          <a:endParaRPr lang="uk-UA"/>
        </a:p>
      </dgm:t>
    </dgm:pt>
    <dgm:pt modelId="{BBEEEF00-95CB-4339-82A8-287FC58ECE64}" type="sibTrans" cxnId="{C6B5A6EC-315F-409F-B963-447B9ABD8F71}">
      <dgm:prSet/>
      <dgm:spPr/>
      <dgm:t>
        <a:bodyPr/>
        <a:lstStyle/>
        <a:p>
          <a:endParaRPr lang="uk-UA"/>
        </a:p>
      </dgm:t>
    </dgm:pt>
    <dgm:pt modelId="{5103E7E3-9169-4F59-A318-09E412DA096C}">
      <dgm:prSet phldrT="[Текст]"/>
      <dgm:spPr/>
      <dgm:t>
        <a:bodyPr/>
        <a:lstStyle/>
        <a:p>
          <a:r>
            <a:rPr lang="uk-UA" dirty="0" err="1"/>
            <a:t>Доіндустріальна</a:t>
          </a:r>
          <a:r>
            <a:rPr lang="uk-UA" dirty="0"/>
            <a:t> економіка</a:t>
          </a:r>
        </a:p>
      </dgm:t>
    </dgm:pt>
    <dgm:pt modelId="{0FE469C2-7804-412D-ABEC-5A126BE16ECD}" type="parTrans" cxnId="{AE767D13-C0C7-4F97-AD27-D7E6B4E38B6F}">
      <dgm:prSet/>
      <dgm:spPr/>
      <dgm:t>
        <a:bodyPr/>
        <a:lstStyle/>
        <a:p>
          <a:endParaRPr lang="uk-UA"/>
        </a:p>
      </dgm:t>
    </dgm:pt>
    <dgm:pt modelId="{540C3599-B709-4BCA-BB2A-DD1AF8EA010C}" type="sibTrans" cxnId="{AE767D13-C0C7-4F97-AD27-D7E6B4E38B6F}">
      <dgm:prSet/>
      <dgm:spPr/>
      <dgm:t>
        <a:bodyPr/>
        <a:lstStyle/>
        <a:p>
          <a:endParaRPr lang="uk-UA"/>
        </a:p>
      </dgm:t>
    </dgm:pt>
    <dgm:pt modelId="{2D271150-28CD-45F4-A98C-1C71ADB46C7A}">
      <dgm:prSet phldrT="[Текст]"/>
      <dgm:spPr/>
      <dgm:t>
        <a:bodyPr/>
        <a:lstStyle/>
        <a:p>
          <a:r>
            <a:rPr lang="uk-UA" dirty="0"/>
            <a:t>Індустріальна економіка</a:t>
          </a:r>
        </a:p>
      </dgm:t>
    </dgm:pt>
    <dgm:pt modelId="{E9161BA9-6876-45A0-AA7F-330F44F4148F}" type="parTrans" cxnId="{33D39F17-3958-43A3-91A8-B2CA20F4110E}">
      <dgm:prSet/>
      <dgm:spPr/>
      <dgm:t>
        <a:bodyPr/>
        <a:lstStyle/>
        <a:p>
          <a:endParaRPr lang="uk-UA"/>
        </a:p>
      </dgm:t>
    </dgm:pt>
    <dgm:pt modelId="{D1C55A50-8989-4DD6-A3F3-425CF962A452}" type="sibTrans" cxnId="{33D39F17-3958-43A3-91A8-B2CA20F4110E}">
      <dgm:prSet/>
      <dgm:spPr/>
      <dgm:t>
        <a:bodyPr/>
        <a:lstStyle/>
        <a:p>
          <a:endParaRPr lang="uk-UA"/>
        </a:p>
      </dgm:t>
    </dgm:pt>
    <dgm:pt modelId="{E1D2C616-99F8-4621-B75D-92C209F95917}">
      <dgm:prSet phldrT="[Текст]"/>
      <dgm:spPr/>
      <dgm:t>
        <a:bodyPr/>
        <a:lstStyle/>
        <a:p>
          <a:r>
            <a:rPr lang="uk-UA" dirty="0"/>
            <a:t>Постіндустріальна (інформаційна, </a:t>
          </a:r>
          <a:r>
            <a:rPr lang="uk-UA" dirty="0" err="1"/>
            <a:t>знаннєва</a:t>
          </a:r>
          <a:r>
            <a:rPr lang="uk-UA" dirty="0"/>
            <a:t>)</a:t>
          </a:r>
        </a:p>
        <a:p>
          <a:endParaRPr lang="uk-UA" dirty="0"/>
        </a:p>
      </dgm:t>
    </dgm:pt>
    <dgm:pt modelId="{170FF8E8-9BEC-4700-BF45-775748D1E59D}" type="parTrans" cxnId="{587EEA07-8C78-4EF3-97AA-2411FFF8A1F8}">
      <dgm:prSet/>
      <dgm:spPr/>
      <dgm:t>
        <a:bodyPr/>
        <a:lstStyle/>
        <a:p>
          <a:endParaRPr lang="uk-UA"/>
        </a:p>
      </dgm:t>
    </dgm:pt>
    <dgm:pt modelId="{19B92F3F-DA41-4F68-9855-1A1B1E6E1EB7}" type="sibTrans" cxnId="{587EEA07-8C78-4EF3-97AA-2411FFF8A1F8}">
      <dgm:prSet/>
      <dgm:spPr/>
      <dgm:t>
        <a:bodyPr/>
        <a:lstStyle/>
        <a:p>
          <a:endParaRPr lang="uk-UA"/>
        </a:p>
      </dgm:t>
    </dgm:pt>
    <dgm:pt modelId="{E808B095-EA33-4561-9C86-75D3F8CE9174}">
      <dgm:prSet phldrT="[Текст]"/>
      <dgm:spPr/>
      <dgm:t>
        <a:bodyPr/>
        <a:lstStyle/>
        <a:p>
          <a:r>
            <a:rPr lang="uk-UA" dirty="0"/>
            <a:t>Державна</a:t>
          </a:r>
        </a:p>
      </dgm:t>
    </dgm:pt>
    <dgm:pt modelId="{86DF4890-8D6D-4C04-8808-150C1DE5DB48}" type="parTrans" cxnId="{CE06539C-E4CC-47B6-924F-7BE355ECF0DB}">
      <dgm:prSet/>
      <dgm:spPr/>
      <dgm:t>
        <a:bodyPr/>
        <a:lstStyle/>
        <a:p>
          <a:endParaRPr lang="uk-UA"/>
        </a:p>
      </dgm:t>
    </dgm:pt>
    <dgm:pt modelId="{193CC512-181B-488B-A6D6-7C276A43A080}" type="sibTrans" cxnId="{CE06539C-E4CC-47B6-924F-7BE355ECF0DB}">
      <dgm:prSet/>
      <dgm:spPr/>
      <dgm:t>
        <a:bodyPr/>
        <a:lstStyle/>
        <a:p>
          <a:endParaRPr lang="uk-UA"/>
        </a:p>
      </dgm:t>
    </dgm:pt>
    <dgm:pt modelId="{7AAB9D3D-8035-4221-A5C6-4F3D0166B63A}">
      <dgm:prSet phldrT="[Текст]"/>
      <dgm:spPr/>
      <dgm:t>
        <a:bodyPr/>
        <a:lstStyle/>
        <a:p>
          <a:r>
            <a:rPr lang="uk-UA" dirty="0"/>
            <a:t>Приватна</a:t>
          </a:r>
        </a:p>
      </dgm:t>
    </dgm:pt>
    <dgm:pt modelId="{11280B36-C954-4CD5-9BFD-4FF8939DA124}" type="parTrans" cxnId="{3DAC6D03-B797-4AC4-A6F6-9DFF7F3507B0}">
      <dgm:prSet/>
      <dgm:spPr/>
      <dgm:t>
        <a:bodyPr/>
        <a:lstStyle/>
        <a:p>
          <a:endParaRPr lang="uk-UA"/>
        </a:p>
      </dgm:t>
    </dgm:pt>
    <dgm:pt modelId="{F7877FCC-29E4-467A-A396-1488CCF381C7}" type="sibTrans" cxnId="{3DAC6D03-B797-4AC4-A6F6-9DFF7F3507B0}">
      <dgm:prSet/>
      <dgm:spPr/>
      <dgm:t>
        <a:bodyPr/>
        <a:lstStyle/>
        <a:p>
          <a:endParaRPr lang="uk-UA"/>
        </a:p>
      </dgm:t>
    </dgm:pt>
    <dgm:pt modelId="{FC0203B3-421B-4953-A9EF-D923030569B7}">
      <dgm:prSet phldrT="[Текст]"/>
      <dgm:spPr/>
      <dgm:t>
        <a:bodyPr/>
        <a:lstStyle/>
        <a:p>
          <a:r>
            <a:rPr lang="uk-UA" dirty="0"/>
            <a:t>Змішана</a:t>
          </a:r>
        </a:p>
      </dgm:t>
    </dgm:pt>
    <dgm:pt modelId="{2EFCD34F-5287-434E-A64E-0C89814B1114}" type="parTrans" cxnId="{97FE64C1-D89C-4D71-8B8C-0322C2DEC8FF}">
      <dgm:prSet/>
      <dgm:spPr/>
      <dgm:t>
        <a:bodyPr/>
        <a:lstStyle/>
        <a:p>
          <a:endParaRPr lang="uk-UA"/>
        </a:p>
      </dgm:t>
    </dgm:pt>
    <dgm:pt modelId="{57FA2C5C-5D13-4C61-A7BC-BADAF8EAE610}" type="sibTrans" cxnId="{97FE64C1-D89C-4D71-8B8C-0322C2DEC8FF}">
      <dgm:prSet/>
      <dgm:spPr/>
      <dgm:t>
        <a:bodyPr/>
        <a:lstStyle/>
        <a:p>
          <a:endParaRPr lang="uk-UA"/>
        </a:p>
      </dgm:t>
    </dgm:pt>
    <dgm:pt modelId="{1ED65E72-0921-41FE-9C51-37E50F3388C8}" type="pres">
      <dgm:prSet presAssocID="{A9D00100-04C3-4C75-9F7E-D7CBCE14B11D}" presName="linear" presStyleCnt="0">
        <dgm:presLayoutVars>
          <dgm:animLvl val="lvl"/>
          <dgm:resizeHandles val="exact"/>
        </dgm:presLayoutVars>
      </dgm:prSet>
      <dgm:spPr/>
    </dgm:pt>
    <dgm:pt modelId="{833A952D-2244-4103-ADEE-F8648F9433E4}" type="pres">
      <dgm:prSet presAssocID="{43F3FFFD-4AEE-4427-ADAE-6FE37EECD68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3C1796F-ABCD-4031-865E-8B292006931E}" type="pres">
      <dgm:prSet presAssocID="{43F3FFFD-4AEE-4427-ADAE-6FE37EECD686}" presName="childText" presStyleLbl="revTx" presStyleIdx="0" presStyleCnt="3">
        <dgm:presLayoutVars>
          <dgm:bulletEnabled val="1"/>
        </dgm:presLayoutVars>
      </dgm:prSet>
      <dgm:spPr/>
    </dgm:pt>
    <dgm:pt modelId="{0D676F1F-4C44-4BDD-9AFD-0C62B74DFB46}" type="pres">
      <dgm:prSet presAssocID="{4C3779C2-2E74-4A40-B8F2-8E2BF80EC9D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5176677-51BD-4B33-8B8A-8F7D30DC21E7}" type="pres">
      <dgm:prSet presAssocID="{4C3779C2-2E74-4A40-B8F2-8E2BF80EC9D4}" presName="childText" presStyleLbl="revTx" presStyleIdx="1" presStyleCnt="3">
        <dgm:presLayoutVars>
          <dgm:bulletEnabled val="1"/>
        </dgm:presLayoutVars>
      </dgm:prSet>
      <dgm:spPr/>
    </dgm:pt>
    <dgm:pt modelId="{E96001DE-8EFC-467E-9CD0-614BCFC21AA7}" type="pres">
      <dgm:prSet presAssocID="{E9B95BFE-430C-4146-932A-97AB9D07044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2818755-577E-42B5-9D5A-3CFD4BBB5B66}" type="pres">
      <dgm:prSet presAssocID="{E9B95BFE-430C-4146-932A-97AB9D070448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3DAC6D03-B797-4AC4-A6F6-9DFF7F3507B0}" srcId="{43F3FFFD-4AEE-4427-ADAE-6FE37EECD686}" destId="{7AAB9D3D-8035-4221-A5C6-4F3D0166B63A}" srcOrd="1" destOrd="0" parTransId="{11280B36-C954-4CD5-9BFD-4FF8939DA124}" sibTransId="{F7877FCC-29E4-467A-A396-1488CCF381C7}"/>
    <dgm:cxn modelId="{C103C705-5285-44D4-AE49-9F3620B357F9}" srcId="{A9D00100-04C3-4C75-9F7E-D7CBCE14B11D}" destId="{E9B95BFE-430C-4146-932A-97AB9D070448}" srcOrd="2" destOrd="0" parTransId="{8AE73FC8-0269-4339-AA60-D02403707BE3}" sibTransId="{43CD936D-B425-4141-BF09-5FF803A1DC22}"/>
    <dgm:cxn modelId="{28844407-15B7-4301-8A5F-CF4429C9CF0D}" type="presOf" srcId="{2C12EFC4-4B83-4187-93D0-CB4526D21B18}" destId="{15176677-51BD-4B33-8B8A-8F7D30DC21E7}" srcOrd="0" destOrd="0" presId="urn:microsoft.com/office/officeart/2005/8/layout/vList2"/>
    <dgm:cxn modelId="{587EEA07-8C78-4EF3-97AA-2411FFF8A1F8}" srcId="{E9B95BFE-430C-4146-932A-97AB9D070448}" destId="{E1D2C616-99F8-4621-B75D-92C209F95917}" srcOrd="2" destOrd="0" parTransId="{170FF8E8-9BEC-4700-BF45-775748D1E59D}" sibTransId="{19B92F3F-DA41-4F68-9855-1A1B1E6E1EB7}"/>
    <dgm:cxn modelId="{7E90840F-30A7-458B-BC1F-BD64D8306961}" srcId="{A9D00100-04C3-4C75-9F7E-D7CBCE14B11D}" destId="{43F3FFFD-4AEE-4427-ADAE-6FE37EECD686}" srcOrd="0" destOrd="0" parTransId="{66778227-3E3C-464D-9AEF-BDD8CFB057D4}" sibTransId="{E7DFAECC-E82B-4004-A3D3-889ECA7473EE}"/>
    <dgm:cxn modelId="{AE767D13-C0C7-4F97-AD27-D7E6B4E38B6F}" srcId="{E9B95BFE-430C-4146-932A-97AB9D070448}" destId="{5103E7E3-9169-4F59-A318-09E412DA096C}" srcOrd="0" destOrd="0" parTransId="{0FE469C2-7804-412D-ABEC-5A126BE16ECD}" sibTransId="{540C3599-B709-4BCA-BB2A-DD1AF8EA010C}"/>
    <dgm:cxn modelId="{33D39F17-3958-43A3-91A8-B2CA20F4110E}" srcId="{E9B95BFE-430C-4146-932A-97AB9D070448}" destId="{2D271150-28CD-45F4-A98C-1C71ADB46C7A}" srcOrd="1" destOrd="0" parTransId="{E9161BA9-6876-45A0-AA7F-330F44F4148F}" sibTransId="{D1C55A50-8989-4DD6-A3F3-425CF962A452}"/>
    <dgm:cxn modelId="{B4DE5520-FECC-4725-BF80-AF3F1C4A80CA}" type="presOf" srcId="{E9B95BFE-430C-4146-932A-97AB9D070448}" destId="{E96001DE-8EFC-467E-9CD0-614BCFC21AA7}" srcOrd="0" destOrd="0" presId="urn:microsoft.com/office/officeart/2005/8/layout/vList2"/>
    <dgm:cxn modelId="{F2AE1427-6BC8-43B7-8FF6-02C43B567194}" type="presOf" srcId="{E1D2C616-99F8-4621-B75D-92C209F95917}" destId="{92818755-577E-42B5-9D5A-3CFD4BBB5B66}" srcOrd="0" destOrd="2" presId="urn:microsoft.com/office/officeart/2005/8/layout/vList2"/>
    <dgm:cxn modelId="{C0131933-4FB4-4565-9934-D8DAE095BBFB}" type="presOf" srcId="{5103E7E3-9169-4F59-A318-09E412DA096C}" destId="{92818755-577E-42B5-9D5A-3CFD4BBB5B66}" srcOrd="0" destOrd="0" presId="urn:microsoft.com/office/officeart/2005/8/layout/vList2"/>
    <dgm:cxn modelId="{78CF1036-899F-4824-A870-8BC8738C0A4C}" type="presOf" srcId="{7AAB9D3D-8035-4221-A5C6-4F3D0166B63A}" destId="{33C1796F-ABCD-4031-865E-8B292006931E}" srcOrd="0" destOrd="1" presId="urn:microsoft.com/office/officeart/2005/8/layout/vList2"/>
    <dgm:cxn modelId="{3EDFC33E-B070-4CAA-8192-E1C32E54262B}" type="presOf" srcId="{A9D00100-04C3-4C75-9F7E-D7CBCE14B11D}" destId="{1ED65E72-0921-41FE-9C51-37E50F3388C8}" srcOrd="0" destOrd="0" presId="urn:microsoft.com/office/officeart/2005/8/layout/vList2"/>
    <dgm:cxn modelId="{FE32CD59-242A-4CAD-ABDC-67CD57406158}" type="presOf" srcId="{E808B095-EA33-4561-9C86-75D3F8CE9174}" destId="{33C1796F-ABCD-4031-865E-8B292006931E}" srcOrd="0" destOrd="0" presId="urn:microsoft.com/office/officeart/2005/8/layout/vList2"/>
    <dgm:cxn modelId="{F71D927F-12E0-4821-ACE2-EE5D3C7FDA15}" type="presOf" srcId="{4C3779C2-2E74-4A40-B8F2-8E2BF80EC9D4}" destId="{0D676F1F-4C44-4BDD-9AFD-0C62B74DFB46}" srcOrd="0" destOrd="0" presId="urn:microsoft.com/office/officeart/2005/8/layout/vList2"/>
    <dgm:cxn modelId="{E586B887-7C1B-40C2-9BD7-42435A8AE2AF}" type="presOf" srcId="{2D271150-28CD-45F4-A98C-1C71ADB46C7A}" destId="{92818755-577E-42B5-9D5A-3CFD4BBB5B66}" srcOrd="0" destOrd="1" presId="urn:microsoft.com/office/officeart/2005/8/layout/vList2"/>
    <dgm:cxn modelId="{CE06539C-E4CC-47B6-924F-7BE355ECF0DB}" srcId="{43F3FFFD-4AEE-4427-ADAE-6FE37EECD686}" destId="{E808B095-EA33-4561-9C86-75D3F8CE9174}" srcOrd="0" destOrd="0" parTransId="{86DF4890-8D6D-4C04-8808-150C1DE5DB48}" sibTransId="{193CC512-181B-488B-A6D6-7C276A43A080}"/>
    <dgm:cxn modelId="{C371CCB0-1B96-444C-9AE0-A5E4C4BB1143}" type="presOf" srcId="{997A21CC-98CD-4AB8-B3D9-6B380E6C013E}" destId="{15176677-51BD-4B33-8B8A-8F7D30DC21E7}" srcOrd="0" destOrd="1" presId="urn:microsoft.com/office/officeart/2005/8/layout/vList2"/>
    <dgm:cxn modelId="{15D6F2BB-4792-43DF-8AA9-FCC063F2443F}" type="presOf" srcId="{FC0203B3-421B-4953-A9EF-D923030569B7}" destId="{33C1796F-ABCD-4031-865E-8B292006931E}" srcOrd="0" destOrd="2" presId="urn:microsoft.com/office/officeart/2005/8/layout/vList2"/>
    <dgm:cxn modelId="{F36F35BD-D10D-4846-A9D0-9897081174A8}" srcId="{4C3779C2-2E74-4A40-B8F2-8E2BF80EC9D4}" destId="{2C12EFC4-4B83-4187-93D0-CB4526D21B18}" srcOrd="0" destOrd="0" parTransId="{356C3837-36B8-4502-A629-C61F0CF76691}" sibTransId="{0CC4F5CD-9F9E-410B-BF43-8DE3A9FA533A}"/>
    <dgm:cxn modelId="{97FE64C1-D89C-4D71-8B8C-0322C2DEC8FF}" srcId="{43F3FFFD-4AEE-4427-ADAE-6FE37EECD686}" destId="{FC0203B3-421B-4953-A9EF-D923030569B7}" srcOrd="2" destOrd="0" parTransId="{2EFCD34F-5287-434E-A64E-0C89814B1114}" sibTransId="{57FA2C5C-5D13-4C61-A7BC-BADAF8EAE610}"/>
    <dgm:cxn modelId="{AF1031D5-F158-4087-99E1-21A0B654D7AE}" srcId="{A9D00100-04C3-4C75-9F7E-D7CBCE14B11D}" destId="{4C3779C2-2E74-4A40-B8F2-8E2BF80EC9D4}" srcOrd="1" destOrd="0" parTransId="{67E264FE-35BC-4FCA-8FF1-C6C60C65B669}" sibTransId="{7F3F3C5A-9F1C-42A6-B651-951929252AD4}"/>
    <dgm:cxn modelId="{975FD2D9-A70C-403F-A2FE-55247A738261}" type="presOf" srcId="{43F3FFFD-4AEE-4427-ADAE-6FE37EECD686}" destId="{833A952D-2244-4103-ADEE-F8648F9433E4}" srcOrd="0" destOrd="0" presId="urn:microsoft.com/office/officeart/2005/8/layout/vList2"/>
    <dgm:cxn modelId="{C6B5A6EC-315F-409F-B963-447B9ABD8F71}" srcId="{4C3779C2-2E74-4A40-B8F2-8E2BF80EC9D4}" destId="{997A21CC-98CD-4AB8-B3D9-6B380E6C013E}" srcOrd="1" destOrd="0" parTransId="{03FCF765-B0E2-4722-97B8-7DF51B5E972B}" sibTransId="{BBEEEF00-95CB-4339-82A8-287FC58ECE64}"/>
    <dgm:cxn modelId="{B836AD84-56F8-4E11-8CD5-15CB68ADE526}" type="presParOf" srcId="{1ED65E72-0921-41FE-9C51-37E50F3388C8}" destId="{833A952D-2244-4103-ADEE-F8648F9433E4}" srcOrd="0" destOrd="0" presId="urn:microsoft.com/office/officeart/2005/8/layout/vList2"/>
    <dgm:cxn modelId="{C5C2697C-3D80-4B5D-9406-145AE385EB04}" type="presParOf" srcId="{1ED65E72-0921-41FE-9C51-37E50F3388C8}" destId="{33C1796F-ABCD-4031-865E-8B292006931E}" srcOrd="1" destOrd="0" presId="urn:microsoft.com/office/officeart/2005/8/layout/vList2"/>
    <dgm:cxn modelId="{6AF364B4-0215-4834-8B64-027993306531}" type="presParOf" srcId="{1ED65E72-0921-41FE-9C51-37E50F3388C8}" destId="{0D676F1F-4C44-4BDD-9AFD-0C62B74DFB46}" srcOrd="2" destOrd="0" presId="urn:microsoft.com/office/officeart/2005/8/layout/vList2"/>
    <dgm:cxn modelId="{3E26F619-5272-4061-8342-79D915D4046C}" type="presParOf" srcId="{1ED65E72-0921-41FE-9C51-37E50F3388C8}" destId="{15176677-51BD-4B33-8B8A-8F7D30DC21E7}" srcOrd="3" destOrd="0" presId="urn:microsoft.com/office/officeart/2005/8/layout/vList2"/>
    <dgm:cxn modelId="{F00826A3-2C4B-4458-B04F-2EB4C584317D}" type="presParOf" srcId="{1ED65E72-0921-41FE-9C51-37E50F3388C8}" destId="{E96001DE-8EFC-467E-9CD0-614BCFC21AA7}" srcOrd="4" destOrd="0" presId="urn:microsoft.com/office/officeart/2005/8/layout/vList2"/>
    <dgm:cxn modelId="{BEDD65BB-7E54-4FFC-B011-D1B807E449F2}" type="presParOf" srcId="{1ED65E72-0921-41FE-9C51-37E50F3388C8}" destId="{92818755-577E-42B5-9D5A-3CFD4BBB5B6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B06814-07BB-409F-B5B8-B5B2DA3B360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0E5B3DE-79FB-4C65-AFBB-27427831021E}">
      <dgm:prSet phldrT="[Текст]"/>
      <dgm:spPr/>
      <dgm:t>
        <a:bodyPr/>
        <a:lstStyle/>
        <a:p>
          <a:r>
            <a:rPr lang="uk-UA" dirty="0"/>
            <a:t>Вільний ринок (ліберальна модель)</a:t>
          </a:r>
        </a:p>
      </dgm:t>
    </dgm:pt>
    <dgm:pt modelId="{6BA9A84E-4D97-46DA-8CD0-9616DF33866B}" type="parTrans" cxnId="{2FD8769A-B9CF-482D-B7BD-E9F562C1C944}">
      <dgm:prSet/>
      <dgm:spPr/>
      <dgm:t>
        <a:bodyPr/>
        <a:lstStyle/>
        <a:p>
          <a:endParaRPr lang="uk-UA"/>
        </a:p>
      </dgm:t>
    </dgm:pt>
    <dgm:pt modelId="{57679150-E399-44E5-9FF7-383FA987F4DE}" type="sibTrans" cxnId="{2FD8769A-B9CF-482D-B7BD-E9F562C1C944}">
      <dgm:prSet/>
      <dgm:spPr/>
      <dgm:t>
        <a:bodyPr/>
        <a:lstStyle/>
        <a:p>
          <a:endParaRPr lang="uk-UA"/>
        </a:p>
      </dgm:t>
    </dgm:pt>
    <dgm:pt modelId="{4DFA2D11-F42A-4009-8DAC-7AE7FD9A00D7}">
      <dgm:prSet phldrT="[Текст]"/>
      <dgm:spPr/>
      <dgm:t>
        <a:bodyPr/>
        <a:lstStyle/>
        <a:p>
          <a:r>
            <a:rPr lang="uk-UA" b="1" dirty="0"/>
            <a:t>Економіка США</a:t>
          </a:r>
        </a:p>
      </dgm:t>
    </dgm:pt>
    <dgm:pt modelId="{92801E68-A13A-4671-A8F3-7F0CD1A83A6F}" type="parTrans" cxnId="{C1959E8C-F87F-4552-8D71-BA4E44F31F6E}">
      <dgm:prSet/>
      <dgm:spPr/>
      <dgm:t>
        <a:bodyPr/>
        <a:lstStyle/>
        <a:p>
          <a:endParaRPr lang="uk-UA"/>
        </a:p>
      </dgm:t>
    </dgm:pt>
    <dgm:pt modelId="{1B120E00-477A-44D4-B5EA-DD0AE23530FC}" type="sibTrans" cxnId="{C1959E8C-F87F-4552-8D71-BA4E44F31F6E}">
      <dgm:prSet/>
      <dgm:spPr/>
      <dgm:t>
        <a:bodyPr/>
        <a:lstStyle/>
        <a:p>
          <a:endParaRPr lang="uk-UA"/>
        </a:p>
      </dgm:t>
    </dgm:pt>
    <dgm:pt modelId="{D3EF730E-D843-421D-B24C-232061C2CDE6}">
      <dgm:prSet phldrT="[Текст]"/>
      <dgm:spPr/>
      <dgm:t>
        <a:bodyPr/>
        <a:lstStyle/>
        <a:p>
          <a:r>
            <a:rPr lang="uk-UA" dirty="0"/>
            <a:t>Соціально-орієнтований ринок (соціально-демократична модель)</a:t>
          </a:r>
        </a:p>
      </dgm:t>
    </dgm:pt>
    <dgm:pt modelId="{5C411315-5C10-491A-87B2-8C8079B277E9}" type="parTrans" cxnId="{C9F7EEE2-6895-4B05-8B1C-0E9E22868135}">
      <dgm:prSet/>
      <dgm:spPr/>
      <dgm:t>
        <a:bodyPr/>
        <a:lstStyle/>
        <a:p>
          <a:endParaRPr lang="uk-UA"/>
        </a:p>
      </dgm:t>
    </dgm:pt>
    <dgm:pt modelId="{94D34921-0C93-45D2-B17A-83AA81C55E24}" type="sibTrans" cxnId="{C9F7EEE2-6895-4B05-8B1C-0E9E22868135}">
      <dgm:prSet/>
      <dgm:spPr/>
      <dgm:t>
        <a:bodyPr/>
        <a:lstStyle/>
        <a:p>
          <a:endParaRPr lang="uk-UA"/>
        </a:p>
      </dgm:t>
    </dgm:pt>
    <dgm:pt modelId="{91146043-F207-4A94-BEAC-FF3CC36E2B1A}">
      <dgm:prSet phldrT="[Текст]"/>
      <dgm:spPr/>
      <dgm:t>
        <a:bodyPr/>
        <a:lstStyle/>
        <a:p>
          <a:r>
            <a:rPr lang="uk-UA" b="1" dirty="0"/>
            <a:t>Економіка ЄС</a:t>
          </a:r>
        </a:p>
      </dgm:t>
    </dgm:pt>
    <dgm:pt modelId="{2C902DA6-552C-4EAE-9CB3-3F5CA9A31C89}" type="parTrans" cxnId="{05DD6AB5-F84D-45C3-8C30-9AFC8CA7D56F}">
      <dgm:prSet/>
      <dgm:spPr/>
      <dgm:t>
        <a:bodyPr/>
        <a:lstStyle/>
        <a:p>
          <a:endParaRPr lang="uk-UA"/>
        </a:p>
      </dgm:t>
    </dgm:pt>
    <dgm:pt modelId="{92F0FF94-3EB0-4A79-85E6-8D0A975B3808}" type="sibTrans" cxnId="{05DD6AB5-F84D-45C3-8C30-9AFC8CA7D56F}">
      <dgm:prSet/>
      <dgm:spPr/>
      <dgm:t>
        <a:bodyPr/>
        <a:lstStyle/>
        <a:p>
          <a:endParaRPr lang="uk-UA"/>
        </a:p>
      </dgm:t>
    </dgm:pt>
    <dgm:pt modelId="{EA5B3EE8-B403-48B3-9FCB-7CD120538ECD}">
      <dgm:prSet phldrT="[Текст]"/>
      <dgm:spPr/>
      <dgm:t>
        <a:bodyPr/>
        <a:lstStyle/>
        <a:p>
          <a:r>
            <a:rPr lang="uk-UA" dirty="0"/>
            <a:t>Держава відіграє помітну роль у розподілі державних видатків. Розвинена система соціального забезпечення (державне страхування, грошова допомога безробітним, пенсіонерам та іншим категоріям населення).</a:t>
          </a:r>
        </a:p>
      </dgm:t>
    </dgm:pt>
    <dgm:pt modelId="{B9446E7B-DD32-4D53-B21A-5303DEA50CBC}" type="parTrans" cxnId="{D4F79CC2-DB9F-453B-8DD7-629969DA0EEB}">
      <dgm:prSet/>
      <dgm:spPr/>
      <dgm:t>
        <a:bodyPr/>
        <a:lstStyle/>
        <a:p>
          <a:endParaRPr lang="uk-UA"/>
        </a:p>
      </dgm:t>
    </dgm:pt>
    <dgm:pt modelId="{5EB65120-BB9D-46F1-9619-82841ED0EDEB}" type="sibTrans" cxnId="{D4F79CC2-DB9F-453B-8DD7-629969DA0EEB}">
      <dgm:prSet/>
      <dgm:spPr/>
      <dgm:t>
        <a:bodyPr/>
        <a:lstStyle/>
        <a:p>
          <a:endParaRPr lang="uk-UA"/>
        </a:p>
      </dgm:t>
    </dgm:pt>
    <dgm:pt modelId="{A6627107-1379-40BC-BB87-A491ED9BBC89}">
      <dgm:prSet phldrT="[Текст]"/>
      <dgm:spPr/>
      <dgm:t>
        <a:bodyPr/>
        <a:lstStyle/>
        <a:p>
          <a:r>
            <a:rPr lang="uk-UA" dirty="0"/>
            <a:t>Державно-керований ринок</a:t>
          </a:r>
        </a:p>
      </dgm:t>
    </dgm:pt>
    <dgm:pt modelId="{DA47B8CE-4E4E-421D-B8AB-4EC59605C832}" type="parTrans" cxnId="{53DDD34C-70BC-45BD-9DAF-B161E57B496F}">
      <dgm:prSet/>
      <dgm:spPr/>
      <dgm:t>
        <a:bodyPr/>
        <a:lstStyle/>
        <a:p>
          <a:endParaRPr lang="uk-UA"/>
        </a:p>
      </dgm:t>
    </dgm:pt>
    <dgm:pt modelId="{F3FAE6FE-626C-4CAE-9321-768B392D2837}" type="sibTrans" cxnId="{53DDD34C-70BC-45BD-9DAF-B161E57B496F}">
      <dgm:prSet/>
      <dgm:spPr/>
      <dgm:t>
        <a:bodyPr/>
        <a:lstStyle/>
        <a:p>
          <a:endParaRPr lang="uk-UA"/>
        </a:p>
      </dgm:t>
    </dgm:pt>
    <dgm:pt modelId="{B285C95A-F80F-41C7-98CD-6D13570FD35D}">
      <dgm:prSet phldrT="[Текст]"/>
      <dgm:spPr/>
      <dgm:t>
        <a:bodyPr/>
        <a:lstStyle/>
        <a:p>
          <a:r>
            <a:rPr lang="uk-UA" b="1" dirty="0"/>
            <a:t>Економіка Японії та інших краї Східної Азії</a:t>
          </a:r>
        </a:p>
      </dgm:t>
    </dgm:pt>
    <dgm:pt modelId="{CDF5B5D8-5D16-4A70-9FE4-F8EDC6C44DBE}" type="parTrans" cxnId="{9D7B6FB7-CD75-4F90-8A98-0A09197988E6}">
      <dgm:prSet/>
      <dgm:spPr/>
      <dgm:t>
        <a:bodyPr/>
        <a:lstStyle/>
        <a:p>
          <a:endParaRPr lang="uk-UA"/>
        </a:p>
      </dgm:t>
    </dgm:pt>
    <dgm:pt modelId="{380A2E97-E677-4713-BD1A-A854C7B8E29A}" type="sibTrans" cxnId="{9D7B6FB7-CD75-4F90-8A98-0A09197988E6}">
      <dgm:prSet/>
      <dgm:spPr/>
      <dgm:t>
        <a:bodyPr/>
        <a:lstStyle/>
        <a:p>
          <a:endParaRPr lang="uk-UA"/>
        </a:p>
      </dgm:t>
    </dgm:pt>
    <dgm:pt modelId="{75651508-019E-4F9C-A648-B67164F8A6F8}">
      <dgm:prSet phldrT="[Текст]"/>
      <dgm:spPr/>
      <dgm:t>
        <a:bodyPr/>
        <a:lstStyle/>
        <a:p>
          <a:r>
            <a:rPr lang="uk-UA" dirty="0"/>
            <a:t>Тісна взаємодія держави і бізнесу, особливо у розміщенні капіталу. Бізнес разом з урядом розробляє ключові напрями розвитку економіки і визначають ключові галузі для вкладення капіталу. Державне соціальне забезпечення в Японії відсутнє, цю функцію виконують фірми.</a:t>
          </a:r>
        </a:p>
      </dgm:t>
    </dgm:pt>
    <dgm:pt modelId="{901CB9B3-03DE-47D8-93B7-2C7106F4FC28}" type="parTrans" cxnId="{1219BF0F-7263-4357-92D0-74BB8C053E70}">
      <dgm:prSet/>
      <dgm:spPr/>
      <dgm:t>
        <a:bodyPr/>
        <a:lstStyle/>
        <a:p>
          <a:endParaRPr lang="uk-UA"/>
        </a:p>
      </dgm:t>
    </dgm:pt>
    <dgm:pt modelId="{544CBE0D-2130-4DD7-80CC-3BBD0D8823C9}" type="sibTrans" cxnId="{1219BF0F-7263-4357-92D0-74BB8C053E70}">
      <dgm:prSet/>
      <dgm:spPr/>
      <dgm:t>
        <a:bodyPr/>
        <a:lstStyle/>
        <a:p>
          <a:endParaRPr lang="uk-UA"/>
        </a:p>
      </dgm:t>
    </dgm:pt>
    <dgm:pt modelId="{86F473E9-0D32-4F27-98D0-1F8917BDC7AC}">
      <dgm:prSet phldrT="[Текст]"/>
      <dgm:spPr/>
      <dgm:t>
        <a:bodyPr/>
        <a:lstStyle/>
        <a:p>
          <a:r>
            <a:rPr lang="uk-UA" dirty="0"/>
            <a:t>Незначне втручання держави і всебічна підтримка підприємництва. Роль федерального уряду незначна, а частка державної власності невисока.</a:t>
          </a:r>
        </a:p>
      </dgm:t>
    </dgm:pt>
    <dgm:pt modelId="{822FF61F-FBCB-4E23-BD1F-C5A58B0FC65D}" type="parTrans" cxnId="{70110D29-1DB8-4B2A-A46F-34B1A97C9F02}">
      <dgm:prSet/>
      <dgm:spPr/>
      <dgm:t>
        <a:bodyPr/>
        <a:lstStyle/>
        <a:p>
          <a:endParaRPr lang="uk-UA"/>
        </a:p>
      </dgm:t>
    </dgm:pt>
    <dgm:pt modelId="{4C2AD6D7-A1AF-4532-A7F4-377631860039}" type="sibTrans" cxnId="{70110D29-1DB8-4B2A-A46F-34B1A97C9F02}">
      <dgm:prSet/>
      <dgm:spPr/>
      <dgm:t>
        <a:bodyPr/>
        <a:lstStyle/>
        <a:p>
          <a:endParaRPr lang="uk-UA"/>
        </a:p>
      </dgm:t>
    </dgm:pt>
    <dgm:pt modelId="{69255B08-7A4D-478A-A7B3-083A097A0132}" type="pres">
      <dgm:prSet presAssocID="{C7B06814-07BB-409F-B5B8-B5B2DA3B360E}" presName="Name0" presStyleCnt="0">
        <dgm:presLayoutVars>
          <dgm:dir/>
          <dgm:animLvl val="lvl"/>
          <dgm:resizeHandles val="exact"/>
        </dgm:presLayoutVars>
      </dgm:prSet>
      <dgm:spPr/>
    </dgm:pt>
    <dgm:pt modelId="{7F1F339F-910A-4B62-B211-AF97D69C2D5A}" type="pres">
      <dgm:prSet presAssocID="{10E5B3DE-79FB-4C65-AFBB-27427831021E}" presName="composite" presStyleCnt="0"/>
      <dgm:spPr/>
    </dgm:pt>
    <dgm:pt modelId="{2EFCB59D-029F-451B-8E75-72FA65833F71}" type="pres">
      <dgm:prSet presAssocID="{10E5B3DE-79FB-4C65-AFBB-27427831021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D1DE1097-3963-4315-8328-ED2BB49FC47B}" type="pres">
      <dgm:prSet presAssocID="{10E5B3DE-79FB-4C65-AFBB-27427831021E}" presName="desTx" presStyleLbl="alignAccFollowNode1" presStyleIdx="0" presStyleCnt="3">
        <dgm:presLayoutVars>
          <dgm:bulletEnabled val="1"/>
        </dgm:presLayoutVars>
      </dgm:prSet>
      <dgm:spPr/>
    </dgm:pt>
    <dgm:pt modelId="{AE98E640-71B7-4A61-8C32-A8E6A049A7B4}" type="pres">
      <dgm:prSet presAssocID="{57679150-E399-44E5-9FF7-383FA987F4DE}" presName="space" presStyleCnt="0"/>
      <dgm:spPr/>
    </dgm:pt>
    <dgm:pt modelId="{EF151B49-8C23-4671-8205-677EDDE32287}" type="pres">
      <dgm:prSet presAssocID="{D3EF730E-D843-421D-B24C-232061C2CDE6}" presName="composite" presStyleCnt="0"/>
      <dgm:spPr/>
    </dgm:pt>
    <dgm:pt modelId="{B7859598-BBED-401D-A52B-1AB119728F40}" type="pres">
      <dgm:prSet presAssocID="{D3EF730E-D843-421D-B24C-232061C2CDE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693B030-F67F-40B3-B477-9A9D1AAE2F7A}" type="pres">
      <dgm:prSet presAssocID="{D3EF730E-D843-421D-B24C-232061C2CDE6}" presName="desTx" presStyleLbl="alignAccFollowNode1" presStyleIdx="1" presStyleCnt="3">
        <dgm:presLayoutVars>
          <dgm:bulletEnabled val="1"/>
        </dgm:presLayoutVars>
      </dgm:prSet>
      <dgm:spPr/>
    </dgm:pt>
    <dgm:pt modelId="{47F66B72-B0B9-4B26-9E27-9C977BEA6BB2}" type="pres">
      <dgm:prSet presAssocID="{94D34921-0C93-45D2-B17A-83AA81C55E24}" presName="space" presStyleCnt="0"/>
      <dgm:spPr/>
    </dgm:pt>
    <dgm:pt modelId="{E533BC5E-C0C7-496B-874A-EBAB63516D33}" type="pres">
      <dgm:prSet presAssocID="{A6627107-1379-40BC-BB87-A491ED9BBC89}" presName="composite" presStyleCnt="0"/>
      <dgm:spPr/>
    </dgm:pt>
    <dgm:pt modelId="{ACC59E0E-8501-4A9F-B2D0-71498F1979D7}" type="pres">
      <dgm:prSet presAssocID="{A6627107-1379-40BC-BB87-A491ED9BBC8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76CE043-722F-4B83-91FA-4DA4210B08E4}" type="pres">
      <dgm:prSet presAssocID="{A6627107-1379-40BC-BB87-A491ED9BBC8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1219BF0F-7263-4357-92D0-74BB8C053E70}" srcId="{A6627107-1379-40BC-BB87-A491ED9BBC89}" destId="{75651508-019E-4F9C-A648-B67164F8A6F8}" srcOrd="1" destOrd="0" parTransId="{901CB9B3-03DE-47D8-93B7-2C7106F4FC28}" sibTransId="{544CBE0D-2130-4DD7-80CC-3BBD0D8823C9}"/>
    <dgm:cxn modelId="{70110D29-1DB8-4B2A-A46F-34B1A97C9F02}" srcId="{10E5B3DE-79FB-4C65-AFBB-27427831021E}" destId="{86F473E9-0D32-4F27-98D0-1F8917BDC7AC}" srcOrd="1" destOrd="0" parTransId="{822FF61F-FBCB-4E23-BD1F-C5A58B0FC65D}" sibTransId="{4C2AD6D7-A1AF-4532-A7F4-377631860039}"/>
    <dgm:cxn modelId="{5AFDD72A-468F-4AB3-B038-CC637E60AB66}" type="presOf" srcId="{C7B06814-07BB-409F-B5B8-B5B2DA3B360E}" destId="{69255B08-7A4D-478A-A7B3-083A097A0132}" srcOrd="0" destOrd="0" presId="urn:microsoft.com/office/officeart/2005/8/layout/hList1"/>
    <dgm:cxn modelId="{252A7145-2798-446A-8496-5638C33C8974}" type="presOf" srcId="{75651508-019E-4F9C-A648-B67164F8A6F8}" destId="{776CE043-722F-4B83-91FA-4DA4210B08E4}" srcOrd="0" destOrd="1" presId="urn:microsoft.com/office/officeart/2005/8/layout/hList1"/>
    <dgm:cxn modelId="{53DDD34C-70BC-45BD-9DAF-B161E57B496F}" srcId="{C7B06814-07BB-409F-B5B8-B5B2DA3B360E}" destId="{A6627107-1379-40BC-BB87-A491ED9BBC89}" srcOrd="2" destOrd="0" parTransId="{DA47B8CE-4E4E-421D-B8AB-4EC59605C832}" sibTransId="{F3FAE6FE-626C-4CAE-9321-768B392D2837}"/>
    <dgm:cxn modelId="{D20D176D-3FA4-4828-A0E2-164B150C6025}" type="presOf" srcId="{86F473E9-0D32-4F27-98D0-1F8917BDC7AC}" destId="{D1DE1097-3963-4315-8328-ED2BB49FC47B}" srcOrd="0" destOrd="1" presId="urn:microsoft.com/office/officeart/2005/8/layout/hList1"/>
    <dgm:cxn modelId="{34734382-C473-43C0-9143-3F01B4AC3ECF}" type="presOf" srcId="{B285C95A-F80F-41C7-98CD-6D13570FD35D}" destId="{776CE043-722F-4B83-91FA-4DA4210B08E4}" srcOrd="0" destOrd="0" presId="urn:microsoft.com/office/officeart/2005/8/layout/hList1"/>
    <dgm:cxn modelId="{C1959E8C-F87F-4552-8D71-BA4E44F31F6E}" srcId="{10E5B3DE-79FB-4C65-AFBB-27427831021E}" destId="{4DFA2D11-F42A-4009-8DAC-7AE7FD9A00D7}" srcOrd="0" destOrd="0" parTransId="{92801E68-A13A-4671-A8F3-7F0CD1A83A6F}" sibTransId="{1B120E00-477A-44D4-B5EA-DD0AE23530FC}"/>
    <dgm:cxn modelId="{2FD8769A-B9CF-482D-B7BD-E9F562C1C944}" srcId="{C7B06814-07BB-409F-B5B8-B5B2DA3B360E}" destId="{10E5B3DE-79FB-4C65-AFBB-27427831021E}" srcOrd="0" destOrd="0" parTransId="{6BA9A84E-4D97-46DA-8CD0-9616DF33866B}" sibTransId="{57679150-E399-44E5-9FF7-383FA987F4DE}"/>
    <dgm:cxn modelId="{D0194D9C-1194-477D-B1F0-5373AF94B048}" type="presOf" srcId="{EA5B3EE8-B403-48B3-9FCB-7CD120538ECD}" destId="{3693B030-F67F-40B3-B477-9A9D1AAE2F7A}" srcOrd="0" destOrd="1" presId="urn:microsoft.com/office/officeart/2005/8/layout/hList1"/>
    <dgm:cxn modelId="{05DD6AB5-F84D-45C3-8C30-9AFC8CA7D56F}" srcId="{D3EF730E-D843-421D-B24C-232061C2CDE6}" destId="{91146043-F207-4A94-BEAC-FF3CC36E2B1A}" srcOrd="0" destOrd="0" parTransId="{2C902DA6-552C-4EAE-9CB3-3F5CA9A31C89}" sibTransId="{92F0FF94-3EB0-4A79-85E6-8D0A975B3808}"/>
    <dgm:cxn modelId="{9D7B6FB7-CD75-4F90-8A98-0A09197988E6}" srcId="{A6627107-1379-40BC-BB87-A491ED9BBC89}" destId="{B285C95A-F80F-41C7-98CD-6D13570FD35D}" srcOrd="0" destOrd="0" parTransId="{CDF5B5D8-5D16-4A70-9FE4-F8EDC6C44DBE}" sibTransId="{380A2E97-E677-4713-BD1A-A854C7B8E29A}"/>
    <dgm:cxn modelId="{7AD51CBB-0294-423D-91E4-AB3175B51B3C}" type="presOf" srcId="{10E5B3DE-79FB-4C65-AFBB-27427831021E}" destId="{2EFCB59D-029F-451B-8E75-72FA65833F71}" srcOrd="0" destOrd="0" presId="urn:microsoft.com/office/officeart/2005/8/layout/hList1"/>
    <dgm:cxn modelId="{D4F79CC2-DB9F-453B-8DD7-629969DA0EEB}" srcId="{D3EF730E-D843-421D-B24C-232061C2CDE6}" destId="{EA5B3EE8-B403-48B3-9FCB-7CD120538ECD}" srcOrd="1" destOrd="0" parTransId="{B9446E7B-DD32-4D53-B21A-5303DEA50CBC}" sibTransId="{5EB65120-BB9D-46F1-9619-82841ED0EDEB}"/>
    <dgm:cxn modelId="{C9F7EEE2-6895-4B05-8B1C-0E9E22868135}" srcId="{C7B06814-07BB-409F-B5B8-B5B2DA3B360E}" destId="{D3EF730E-D843-421D-B24C-232061C2CDE6}" srcOrd="1" destOrd="0" parTransId="{5C411315-5C10-491A-87B2-8C8079B277E9}" sibTransId="{94D34921-0C93-45D2-B17A-83AA81C55E24}"/>
    <dgm:cxn modelId="{EE7375EA-FA67-4A93-8CB6-203EFB7A2577}" type="presOf" srcId="{91146043-F207-4A94-BEAC-FF3CC36E2B1A}" destId="{3693B030-F67F-40B3-B477-9A9D1AAE2F7A}" srcOrd="0" destOrd="0" presId="urn:microsoft.com/office/officeart/2005/8/layout/hList1"/>
    <dgm:cxn modelId="{00D5EFEA-02D2-416E-A54F-02DDB2DBCAF4}" type="presOf" srcId="{4DFA2D11-F42A-4009-8DAC-7AE7FD9A00D7}" destId="{D1DE1097-3963-4315-8328-ED2BB49FC47B}" srcOrd="0" destOrd="0" presId="urn:microsoft.com/office/officeart/2005/8/layout/hList1"/>
    <dgm:cxn modelId="{CF6899F8-CE6B-4ADC-9E59-8E0166CB462E}" type="presOf" srcId="{D3EF730E-D843-421D-B24C-232061C2CDE6}" destId="{B7859598-BBED-401D-A52B-1AB119728F40}" srcOrd="0" destOrd="0" presId="urn:microsoft.com/office/officeart/2005/8/layout/hList1"/>
    <dgm:cxn modelId="{FCF337FE-4D54-48D9-AB80-E6E7560E0A00}" type="presOf" srcId="{A6627107-1379-40BC-BB87-A491ED9BBC89}" destId="{ACC59E0E-8501-4A9F-B2D0-71498F1979D7}" srcOrd="0" destOrd="0" presId="urn:microsoft.com/office/officeart/2005/8/layout/hList1"/>
    <dgm:cxn modelId="{B6A2B87F-4C93-44C0-BFDE-6B1A56BE2009}" type="presParOf" srcId="{69255B08-7A4D-478A-A7B3-083A097A0132}" destId="{7F1F339F-910A-4B62-B211-AF97D69C2D5A}" srcOrd="0" destOrd="0" presId="urn:microsoft.com/office/officeart/2005/8/layout/hList1"/>
    <dgm:cxn modelId="{2C7D89A6-8D46-4C01-B221-BCF576A23169}" type="presParOf" srcId="{7F1F339F-910A-4B62-B211-AF97D69C2D5A}" destId="{2EFCB59D-029F-451B-8E75-72FA65833F71}" srcOrd="0" destOrd="0" presId="urn:microsoft.com/office/officeart/2005/8/layout/hList1"/>
    <dgm:cxn modelId="{E897F35B-702C-4EA9-B7F8-0E09CB3D614D}" type="presParOf" srcId="{7F1F339F-910A-4B62-B211-AF97D69C2D5A}" destId="{D1DE1097-3963-4315-8328-ED2BB49FC47B}" srcOrd="1" destOrd="0" presId="urn:microsoft.com/office/officeart/2005/8/layout/hList1"/>
    <dgm:cxn modelId="{C6478E66-A717-4674-9AAE-1608DE0F61D4}" type="presParOf" srcId="{69255B08-7A4D-478A-A7B3-083A097A0132}" destId="{AE98E640-71B7-4A61-8C32-A8E6A049A7B4}" srcOrd="1" destOrd="0" presId="urn:microsoft.com/office/officeart/2005/8/layout/hList1"/>
    <dgm:cxn modelId="{273FE6C9-F3B7-4B73-990D-B96964D7AC50}" type="presParOf" srcId="{69255B08-7A4D-478A-A7B3-083A097A0132}" destId="{EF151B49-8C23-4671-8205-677EDDE32287}" srcOrd="2" destOrd="0" presId="urn:microsoft.com/office/officeart/2005/8/layout/hList1"/>
    <dgm:cxn modelId="{6DAA8126-90F6-423C-AC32-1B60920BF895}" type="presParOf" srcId="{EF151B49-8C23-4671-8205-677EDDE32287}" destId="{B7859598-BBED-401D-A52B-1AB119728F40}" srcOrd="0" destOrd="0" presId="urn:microsoft.com/office/officeart/2005/8/layout/hList1"/>
    <dgm:cxn modelId="{B8A31F54-760A-4AC6-AEA3-72FEF3F3323C}" type="presParOf" srcId="{EF151B49-8C23-4671-8205-677EDDE32287}" destId="{3693B030-F67F-40B3-B477-9A9D1AAE2F7A}" srcOrd="1" destOrd="0" presId="urn:microsoft.com/office/officeart/2005/8/layout/hList1"/>
    <dgm:cxn modelId="{CC1AFB66-21CF-4A58-AA9B-D7108EC018DC}" type="presParOf" srcId="{69255B08-7A4D-478A-A7B3-083A097A0132}" destId="{47F66B72-B0B9-4B26-9E27-9C977BEA6BB2}" srcOrd="3" destOrd="0" presId="urn:microsoft.com/office/officeart/2005/8/layout/hList1"/>
    <dgm:cxn modelId="{FCA7D28B-E755-4570-A3AE-4BF145C8D440}" type="presParOf" srcId="{69255B08-7A4D-478A-A7B3-083A097A0132}" destId="{E533BC5E-C0C7-496B-874A-EBAB63516D33}" srcOrd="4" destOrd="0" presId="urn:microsoft.com/office/officeart/2005/8/layout/hList1"/>
    <dgm:cxn modelId="{61D09882-ECD9-4F45-89DD-3EC74E19FB48}" type="presParOf" srcId="{E533BC5E-C0C7-496B-874A-EBAB63516D33}" destId="{ACC59E0E-8501-4A9F-B2D0-71498F1979D7}" srcOrd="0" destOrd="0" presId="urn:microsoft.com/office/officeart/2005/8/layout/hList1"/>
    <dgm:cxn modelId="{9400C363-C92A-40B2-8590-647E1037D92F}" type="presParOf" srcId="{E533BC5E-C0C7-496B-874A-EBAB63516D33}" destId="{776CE043-722F-4B83-91FA-4DA4210B08E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A952D-2244-4103-ADEE-F8648F9433E4}">
      <dsp:nvSpPr>
        <dsp:cNvPr id="0" name=""/>
        <dsp:cNvSpPr/>
      </dsp:nvSpPr>
      <dsp:spPr>
        <a:xfrm>
          <a:off x="0" y="483307"/>
          <a:ext cx="9437189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За типом власності на засоби виробництва</a:t>
          </a:r>
        </a:p>
      </dsp:txBody>
      <dsp:txXfrm>
        <a:off x="26930" y="510237"/>
        <a:ext cx="9383329" cy="497795"/>
      </dsp:txXfrm>
    </dsp:sp>
    <dsp:sp modelId="{33C1796F-ABCD-4031-865E-8B292006931E}">
      <dsp:nvSpPr>
        <dsp:cNvPr id="0" name=""/>
        <dsp:cNvSpPr/>
      </dsp:nvSpPr>
      <dsp:spPr>
        <a:xfrm>
          <a:off x="0" y="1034962"/>
          <a:ext cx="9437189" cy="928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63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Державна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Приватна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Змішана</a:t>
          </a:r>
        </a:p>
      </dsp:txBody>
      <dsp:txXfrm>
        <a:off x="0" y="1034962"/>
        <a:ext cx="9437189" cy="928395"/>
      </dsp:txXfrm>
    </dsp:sp>
    <dsp:sp modelId="{0D676F1F-4C44-4BDD-9AFD-0C62B74DFB46}">
      <dsp:nvSpPr>
        <dsp:cNvPr id="0" name=""/>
        <dsp:cNvSpPr/>
      </dsp:nvSpPr>
      <dsp:spPr>
        <a:xfrm>
          <a:off x="0" y="1963357"/>
          <a:ext cx="9437189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За структурно-управлінським аспектом розвитку економіки</a:t>
          </a:r>
        </a:p>
      </dsp:txBody>
      <dsp:txXfrm>
        <a:off x="26930" y="1990287"/>
        <a:ext cx="9383329" cy="497795"/>
      </dsp:txXfrm>
    </dsp:sp>
    <dsp:sp modelId="{15176677-51BD-4B33-8B8A-8F7D30DC21E7}">
      <dsp:nvSpPr>
        <dsp:cNvPr id="0" name=""/>
        <dsp:cNvSpPr/>
      </dsp:nvSpPr>
      <dsp:spPr>
        <a:xfrm>
          <a:off x="0" y="2515012"/>
          <a:ext cx="9437189" cy="6308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63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Ринкова економіка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Неринкова економіка</a:t>
          </a:r>
        </a:p>
      </dsp:txBody>
      <dsp:txXfrm>
        <a:off x="0" y="2515012"/>
        <a:ext cx="9437189" cy="630832"/>
      </dsp:txXfrm>
    </dsp:sp>
    <dsp:sp modelId="{E96001DE-8EFC-467E-9CD0-614BCFC21AA7}">
      <dsp:nvSpPr>
        <dsp:cNvPr id="0" name=""/>
        <dsp:cNvSpPr/>
      </dsp:nvSpPr>
      <dsp:spPr>
        <a:xfrm>
          <a:off x="0" y="3145844"/>
          <a:ext cx="9437189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За ступенем індустріально-економічного розвитку</a:t>
          </a:r>
        </a:p>
      </dsp:txBody>
      <dsp:txXfrm>
        <a:off x="26930" y="3172774"/>
        <a:ext cx="9383329" cy="497795"/>
      </dsp:txXfrm>
    </dsp:sp>
    <dsp:sp modelId="{92818755-577E-42B5-9D5A-3CFD4BBB5B66}">
      <dsp:nvSpPr>
        <dsp:cNvPr id="0" name=""/>
        <dsp:cNvSpPr/>
      </dsp:nvSpPr>
      <dsp:spPr>
        <a:xfrm>
          <a:off x="0" y="3697499"/>
          <a:ext cx="9437189" cy="1237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63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 err="1"/>
            <a:t>Доіндустріальна</a:t>
          </a:r>
          <a:r>
            <a:rPr lang="uk-UA" sz="1800" kern="1200" dirty="0"/>
            <a:t> економіка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Індустріальна економіка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Постіндустріальна (інформаційна, </a:t>
          </a:r>
          <a:r>
            <a:rPr lang="uk-UA" sz="1800" kern="1200" dirty="0" err="1"/>
            <a:t>знаннєва</a:t>
          </a:r>
          <a:r>
            <a:rPr lang="uk-UA" sz="1800" kern="1200" dirty="0"/>
            <a:t>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uk-UA" sz="1800" kern="1200" dirty="0"/>
        </a:p>
      </dsp:txBody>
      <dsp:txXfrm>
        <a:off x="0" y="3697499"/>
        <a:ext cx="9437189" cy="12378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CB59D-029F-451B-8E75-72FA65833F71}">
      <dsp:nvSpPr>
        <dsp:cNvPr id="0" name=""/>
        <dsp:cNvSpPr/>
      </dsp:nvSpPr>
      <dsp:spPr>
        <a:xfrm>
          <a:off x="2989" y="235451"/>
          <a:ext cx="2915194" cy="807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Вільний ринок (ліберальна модель)</a:t>
          </a:r>
        </a:p>
      </dsp:txBody>
      <dsp:txXfrm>
        <a:off x="2989" y="235451"/>
        <a:ext cx="2915194" cy="807928"/>
      </dsp:txXfrm>
    </dsp:sp>
    <dsp:sp modelId="{D1DE1097-3963-4315-8328-ED2BB49FC47B}">
      <dsp:nvSpPr>
        <dsp:cNvPr id="0" name=""/>
        <dsp:cNvSpPr/>
      </dsp:nvSpPr>
      <dsp:spPr>
        <a:xfrm>
          <a:off x="2989" y="1043380"/>
          <a:ext cx="2915194" cy="38405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/>
            <a:t>Економіка США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kern="1200" dirty="0"/>
            <a:t>Незначне втручання держави і всебічна підтримка підприємництва. Роль федерального уряду незначна, а частка державної власності невисока.</a:t>
          </a:r>
        </a:p>
      </dsp:txBody>
      <dsp:txXfrm>
        <a:off x="2989" y="1043380"/>
        <a:ext cx="2915194" cy="3840598"/>
      </dsp:txXfrm>
    </dsp:sp>
    <dsp:sp modelId="{B7859598-BBED-401D-A52B-1AB119728F40}">
      <dsp:nvSpPr>
        <dsp:cNvPr id="0" name=""/>
        <dsp:cNvSpPr/>
      </dsp:nvSpPr>
      <dsp:spPr>
        <a:xfrm>
          <a:off x="3326311" y="235451"/>
          <a:ext cx="2915194" cy="807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Соціально-орієнтований ринок (соціально-демократична модель)</a:t>
          </a:r>
        </a:p>
      </dsp:txBody>
      <dsp:txXfrm>
        <a:off x="3326311" y="235451"/>
        <a:ext cx="2915194" cy="807928"/>
      </dsp:txXfrm>
    </dsp:sp>
    <dsp:sp modelId="{3693B030-F67F-40B3-B477-9A9D1AAE2F7A}">
      <dsp:nvSpPr>
        <dsp:cNvPr id="0" name=""/>
        <dsp:cNvSpPr/>
      </dsp:nvSpPr>
      <dsp:spPr>
        <a:xfrm>
          <a:off x="3326311" y="1043380"/>
          <a:ext cx="2915194" cy="38405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/>
            <a:t>Економіка ЄС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kern="1200" dirty="0"/>
            <a:t>Держава відіграє помітну роль у розподілі державних видатків. Розвинена система соціального забезпечення (державне страхування, грошова допомога безробітним, пенсіонерам та іншим категоріям населення).</a:t>
          </a:r>
        </a:p>
      </dsp:txBody>
      <dsp:txXfrm>
        <a:off x="3326311" y="1043380"/>
        <a:ext cx="2915194" cy="3840598"/>
      </dsp:txXfrm>
    </dsp:sp>
    <dsp:sp modelId="{ACC59E0E-8501-4A9F-B2D0-71498F1979D7}">
      <dsp:nvSpPr>
        <dsp:cNvPr id="0" name=""/>
        <dsp:cNvSpPr/>
      </dsp:nvSpPr>
      <dsp:spPr>
        <a:xfrm>
          <a:off x="6649633" y="235451"/>
          <a:ext cx="2915194" cy="807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Державно-керований ринок</a:t>
          </a:r>
        </a:p>
      </dsp:txBody>
      <dsp:txXfrm>
        <a:off x="6649633" y="235451"/>
        <a:ext cx="2915194" cy="807928"/>
      </dsp:txXfrm>
    </dsp:sp>
    <dsp:sp modelId="{776CE043-722F-4B83-91FA-4DA4210B08E4}">
      <dsp:nvSpPr>
        <dsp:cNvPr id="0" name=""/>
        <dsp:cNvSpPr/>
      </dsp:nvSpPr>
      <dsp:spPr>
        <a:xfrm>
          <a:off x="6649633" y="1043380"/>
          <a:ext cx="2915194" cy="38405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/>
            <a:t>Економіка Японії та інших краї Східної Азії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kern="1200" dirty="0"/>
            <a:t>Тісна взаємодія держави і бізнесу, особливо у розміщенні капіталу. Бізнес разом з урядом розробляє ключові напрями розвитку економіки і визначають ключові галузі для вкладення капіталу. Державне соціальне забезпечення в Японії відсутнє, цю функцію виконують фірми.</a:t>
          </a:r>
        </a:p>
      </dsp:txBody>
      <dsp:txXfrm>
        <a:off x="6649633" y="1043380"/>
        <a:ext cx="2915194" cy="3840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9399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1715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9659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2153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1309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4065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2364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4247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591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0032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196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594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4902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0669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6993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3806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C9F79-4042-43A3-8B49-89CC7DD843C0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62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o.org/" TargetMode="External"/><Relationship Id="rId2" Type="http://schemas.openxmlformats.org/officeDocument/2006/relationships/hyperlink" Target="http://ief.org.ua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un.org/" TargetMode="External"/><Relationship Id="rId5" Type="http://schemas.openxmlformats.org/officeDocument/2006/relationships/hyperlink" Target="http://www.oecd.org/" TargetMode="External"/><Relationship Id="rId4" Type="http://schemas.openxmlformats.org/officeDocument/2006/relationships/hyperlink" Target="http://www.me.gov.ua/?lang=uk-UA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E253DE-BAB4-4008-A8B8-16AE75F90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1277" y="1513026"/>
            <a:ext cx="8915399" cy="2262781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</a:pPr>
            <a:r>
              <a:rPr lang="uk-UA" sz="4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Резильєнтність міжнародної економіки</a:t>
            </a:r>
            <a:b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кредити; 32 год лекції; 32 год практики. Залік.</a:t>
            </a:r>
            <a:b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258002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05DC76-E478-4DBB-9C1B-66C56CE71B15}"/>
              </a:ext>
            </a:extLst>
          </p:cNvPr>
          <p:cNvSpPr txBox="1"/>
          <p:nvPr/>
        </p:nvSpPr>
        <p:spPr>
          <a:xfrm>
            <a:off x="2099734" y="470415"/>
            <a:ext cx="911411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/>
              <a:t>Ключовими складовими </a:t>
            </a:r>
            <a:r>
              <a:rPr lang="uk-UA" sz="2400" b="1" dirty="0"/>
              <a:t>резильєнтності національної економіки </a:t>
            </a:r>
            <a:r>
              <a:rPr lang="uk-UA" sz="2400" dirty="0"/>
              <a:t>є:</a:t>
            </a:r>
          </a:p>
          <a:p>
            <a:pPr marL="342900" indent="-342900" algn="just">
              <a:buFontTx/>
              <a:buChar char="-"/>
            </a:pPr>
            <a:r>
              <a:rPr lang="uk-UA" sz="2400" dirty="0"/>
              <a:t>макроекономічна, </a:t>
            </a:r>
          </a:p>
          <a:p>
            <a:pPr marL="342900" indent="-342900" algn="just">
              <a:buFontTx/>
              <a:buChar char="-"/>
            </a:pPr>
            <a:r>
              <a:rPr lang="uk-UA" sz="2400" dirty="0"/>
              <a:t>структурна, </a:t>
            </a:r>
          </a:p>
          <a:p>
            <a:pPr marL="342900" indent="-342900" algn="just">
              <a:buFontTx/>
              <a:buChar char="-"/>
            </a:pPr>
            <a:r>
              <a:rPr lang="uk-UA" sz="2400" dirty="0"/>
              <a:t>Інституційна.</a:t>
            </a:r>
          </a:p>
          <a:p>
            <a:pPr marL="342900" indent="-342900" algn="just">
              <a:buFontTx/>
              <a:buChar char="-"/>
            </a:pPr>
            <a:r>
              <a:rPr lang="uk-UA" sz="2400" dirty="0"/>
              <a:t>соціальна резильєнтність.</a:t>
            </a:r>
          </a:p>
          <a:p>
            <a:pPr algn="just"/>
            <a:r>
              <a:rPr lang="uk-UA" sz="2400" dirty="0"/>
              <a:t> </a:t>
            </a:r>
            <a:r>
              <a:rPr lang="uk-UA" sz="2400" b="1" dirty="0"/>
              <a:t>Макроекономічна резильєнтність </a:t>
            </a:r>
            <a:r>
              <a:rPr lang="uk-UA" sz="2400" dirty="0"/>
              <a:t>проявляється у здатності держави підтримувати фінансову стабільність, керувати державними фінансами, забезпечувати стабільність національної валюти та здійснювати ефективну антикризову політику. Наявність фіскальних і валютних резервів, доступ до міжнародної фінансової підтримки та довіра до грошово-кредитної політики є ключовими чинниками пом’якшення кризових шоків.</a:t>
            </a:r>
            <a:endParaRPr lang="uk-UA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387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284766-4F4C-45E5-97D7-2E8F37C2F2E5}"/>
              </a:ext>
            </a:extLst>
          </p:cNvPr>
          <p:cNvSpPr txBox="1"/>
          <p:nvPr/>
        </p:nvSpPr>
        <p:spPr>
          <a:xfrm>
            <a:off x="1507067" y="428178"/>
            <a:ext cx="9922933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Структурна резильєнтність </a:t>
            </a:r>
            <a:r>
              <a:rPr lang="uk-UA" sz="2400" dirty="0"/>
              <a:t>визначається рівнем диверсифікації економіки та здатністю її секторів адаптуватися до змін зовнішнього середовища. Економіки, що залежать від обмеженої кількості галузей або ресурсів, зазвичай є більш вразливими до криз, тоді як диверсифіковані економічні системи мають вищий потенціал для відновлення та довгострокового розвитку.</a:t>
            </a:r>
          </a:p>
          <a:p>
            <a:pPr algn="just"/>
            <a:r>
              <a:rPr lang="uk-UA" sz="2400" b="1" dirty="0"/>
              <a:t>Інституційна резильєнтність </a:t>
            </a:r>
            <a:r>
              <a:rPr lang="uk-UA" sz="2400" dirty="0"/>
              <a:t>пов’язана з ефективністю системи державного управління, якістю правових інститутів та рівнем довіри суспільства до влади. Сильні інститути забезпечують швидке ухвалення рішень у кризових умовах, прозорість економічної політики та координацію дій між різними суб’єктами економічної системи. В умовах нестабільності саме інституційна спроможність держави часто визначає масштаби економічних втрат і швидкість відновлення.</a:t>
            </a:r>
          </a:p>
        </p:txBody>
      </p:sp>
    </p:spTree>
    <p:extLst>
      <p:ext uri="{BB962C8B-B14F-4D97-AF65-F5344CB8AC3E}">
        <p14:creationId xmlns:p14="http://schemas.microsoft.com/office/powerpoint/2010/main" val="3642144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FF263D-CAF2-4179-B85B-480A02E793C2}"/>
              </a:ext>
            </a:extLst>
          </p:cNvPr>
          <p:cNvSpPr txBox="1"/>
          <p:nvPr/>
        </p:nvSpPr>
        <p:spPr>
          <a:xfrm>
            <a:off x="1473199" y="428178"/>
            <a:ext cx="10447867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Соціальна резильєнтність </a:t>
            </a:r>
            <a:r>
              <a:rPr lang="uk-UA" sz="2400" dirty="0"/>
              <a:t>національної економіки відображає здатність суспільства адаптуватися до економічних змін, зберігаючи соціальну згуртованість та людський капітал. Рівень зайнятості, доступ до освіти й охорони здоров’я, ефективність системи соціального захисту безпосередньо впливають на економічну стабільність та потенціал відновлення після криз.</a:t>
            </a:r>
          </a:p>
          <a:p>
            <a:pPr algn="just"/>
            <a:r>
              <a:rPr lang="uk-UA" sz="2400" dirty="0"/>
              <a:t>Таким чином, характеристика національної економіки з позиції резильєнтності дозволяє розглядати її не як статичну сукупність економічних показників, а як динамічну систему, здатну до адаптації, трансформації та розвитку в умовах невизначеності. Для сучасної економічної політики це означає необхідність поєднання цілей економічного зростання з формуванням стійких інституцій, диверсифікованої структури господарства та соціально орієнтованих механізмів підтримки, що в сукупності створюють основу довгострокової резильєнтності та відновлення національної економіки.</a:t>
            </a:r>
          </a:p>
        </p:txBody>
      </p:sp>
    </p:spTree>
    <p:extLst>
      <p:ext uri="{BB962C8B-B14F-4D97-AF65-F5344CB8AC3E}">
        <p14:creationId xmlns:p14="http://schemas.microsoft.com/office/powerpoint/2010/main" val="2905259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34890D-E626-4B8C-9A6D-49B031D8DB24}"/>
              </a:ext>
            </a:extLst>
          </p:cNvPr>
          <p:cNvSpPr txBox="1"/>
          <p:nvPr/>
        </p:nvSpPr>
        <p:spPr>
          <a:xfrm>
            <a:off x="3282043" y="664420"/>
            <a:ext cx="72335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2. Головні ознаки національної економіки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FA975F-A430-4EEE-BDD3-4B1B9F0B16E9}"/>
              </a:ext>
            </a:extLst>
          </p:cNvPr>
          <p:cNvSpPr txBox="1"/>
          <p:nvPr/>
        </p:nvSpPr>
        <p:spPr>
          <a:xfrm>
            <a:off x="1658983" y="1450372"/>
            <a:ext cx="1003227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Національна економіка </a:t>
            </a:r>
            <a:r>
              <a:rPr lang="uk-UA" sz="2000" dirty="0"/>
              <a:t>являє собою економіку певної країни, що має ознаки економічної системи (загальне) та власні особливості і принципи розвитку (особливе), що проявляються </a:t>
            </a:r>
            <a:r>
              <a:rPr lang="uk-UA" sz="2000" b="1" dirty="0"/>
              <a:t>в таких формах: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економічний потенціал,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структура господарського комплексу та галузей господарства,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внутрішні чинники соціально-економічного розвитку,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господарський механізм регулювання та координації,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особливості програмування та прогнозування соціально-економічних процесів,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забезпечення економічної безпеки держави в умовах поглиблення тенденцій до інтеграції і глобалізації світогосподарських зв'язків.</a:t>
            </a:r>
          </a:p>
        </p:txBody>
      </p:sp>
    </p:spTree>
    <p:extLst>
      <p:ext uri="{BB962C8B-B14F-4D97-AF65-F5344CB8AC3E}">
        <p14:creationId xmlns:p14="http://schemas.microsoft.com/office/powerpoint/2010/main" val="1819728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6B67B7-9367-4093-8B13-AE4858E7F513}"/>
              </a:ext>
            </a:extLst>
          </p:cNvPr>
          <p:cNvSpPr txBox="1"/>
          <p:nvPr/>
        </p:nvSpPr>
        <p:spPr>
          <a:xfrm>
            <a:off x="1909482" y="1102867"/>
            <a:ext cx="946826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З точки зору поєднання в </a:t>
            </a:r>
            <a:r>
              <a:rPr lang="uk-UA" sz="2000" b="1" dirty="0">
                <a:solidFill>
                  <a:schemeClr val="accent1"/>
                </a:solidFill>
              </a:rPr>
              <a:t>національній економіці </a:t>
            </a:r>
            <a:r>
              <a:rPr lang="uk-UA" sz="2000" dirty="0"/>
              <a:t>загальних та особливих закономірностей розвитку вона може розглядатись як </a:t>
            </a:r>
            <a:r>
              <a:rPr lang="uk-UA" sz="2000" dirty="0">
                <a:highlight>
                  <a:srgbClr val="FFFF00"/>
                </a:highlight>
              </a:rPr>
              <a:t>соціально-економічна модель суспільства, </a:t>
            </a:r>
            <a:r>
              <a:rPr lang="uk-UA" sz="2000" dirty="0"/>
              <a:t>що структурно і функціонально відображає особливості прояву форм власності та відносин, які формуються на їх основі: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 типи господарювання,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механізми регулювання та координації економічного буття суспільства,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економічну політику та культуру,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засади державного устрою,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менталітет та характер,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особливості реалізації засад демократичного розвитку,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свободи вибору,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взаємовідносин між традиціями та інноваціями у структурі соціально-економічних відносин суспільства.</a:t>
            </a:r>
          </a:p>
        </p:txBody>
      </p:sp>
    </p:spTree>
    <p:extLst>
      <p:ext uri="{BB962C8B-B14F-4D97-AF65-F5344CB8AC3E}">
        <p14:creationId xmlns:p14="http://schemas.microsoft.com/office/powerpoint/2010/main" val="2773099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43A6CA-6D8E-45D4-BBA9-00591AB557E5}"/>
              </a:ext>
            </a:extLst>
          </p:cNvPr>
          <p:cNvSpPr txBox="1"/>
          <p:nvPr/>
        </p:nvSpPr>
        <p:spPr>
          <a:xfrm>
            <a:off x="2207623" y="757875"/>
            <a:ext cx="8673737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Оскільки національна економіка є складною системою, єдиним складним господарським організмом, то її </a:t>
            </a:r>
            <a:r>
              <a:rPr lang="uk-UA" sz="2000" b="1" dirty="0">
                <a:solidFill>
                  <a:schemeClr val="accent1"/>
                </a:solidFill>
              </a:rPr>
              <a:t>основними ознаками </a:t>
            </a:r>
            <a:r>
              <a:rPr lang="uk-UA" sz="2000" dirty="0"/>
              <a:t>є: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1). Єдина мета </a:t>
            </a:r>
            <a:r>
              <a:rPr lang="uk-UA" sz="2000" dirty="0"/>
              <a:t>– усі елементи національної економіки мають свою кінцеву та проміжні цілі функціонування, проте вони з об'єктивною необхідністю (для збереження єдності і цілісності системи) підпорядковані єдиній меті – забезпечити стабільність, ефективність та стале економічне зростання суспільства.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2). Структура національної економіки:</a:t>
            </a:r>
          </a:p>
          <a:p>
            <a:pPr algn="just"/>
            <a:r>
              <a:rPr lang="uk-UA" sz="2000" b="1" dirty="0"/>
              <a:t> </a:t>
            </a:r>
            <a:r>
              <a:rPr lang="uk-UA" sz="2000" dirty="0"/>
              <a:t>І) </a:t>
            </a:r>
            <a:r>
              <a:rPr lang="uk-UA" sz="2000" b="1" dirty="0"/>
              <a:t>якісний розподіл та кількісна пропорційність процесів виробництва</a:t>
            </a:r>
            <a:r>
              <a:rPr lang="uk-UA" sz="2000" dirty="0"/>
              <a:t>, що визначають внутрішньовиробничі зв'язки та залежності, які виникають під впливом суспільного поділу праці, рівня розвитку продуктивних сил та виробничих відносин; </a:t>
            </a:r>
          </a:p>
          <a:p>
            <a:pPr algn="just"/>
            <a:r>
              <a:rPr lang="uk-UA" sz="2000" dirty="0"/>
              <a:t>2) </a:t>
            </a:r>
            <a:r>
              <a:rPr lang="uk-UA" sz="2000" b="1" dirty="0"/>
              <a:t>співвідношення між галузями та господарськими комплексами, </a:t>
            </a:r>
            <a:r>
              <a:rPr lang="uk-UA" sz="2000" dirty="0"/>
              <a:t>які виражають господарські пропорції і стан суспільного поділу праці.</a:t>
            </a:r>
          </a:p>
        </p:txBody>
      </p:sp>
    </p:spTree>
    <p:extLst>
      <p:ext uri="{BB962C8B-B14F-4D97-AF65-F5344CB8AC3E}">
        <p14:creationId xmlns:p14="http://schemas.microsoft.com/office/powerpoint/2010/main" val="1339245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ECB61D-5130-4957-AC8C-8CE9170FFB6A}"/>
              </a:ext>
            </a:extLst>
          </p:cNvPr>
          <p:cNvSpPr txBox="1"/>
          <p:nvPr/>
        </p:nvSpPr>
        <p:spPr>
          <a:xfrm>
            <a:off x="1476103" y="1034874"/>
            <a:ext cx="86868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3). Ієрархічність структури національної економіки </a:t>
            </a:r>
            <a:r>
              <a:rPr lang="uk-UA" sz="2000" dirty="0"/>
              <a:t>– національна економіка має багатоярусну структуру. До її характерних рівнів можна віднести: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1"/>
                </a:solidFill>
              </a:rPr>
              <a:t>мікроекономіку</a:t>
            </a:r>
            <a:r>
              <a:rPr lang="uk-UA" sz="2000" dirty="0">
                <a:solidFill>
                  <a:schemeClr val="accent1"/>
                </a:solidFill>
              </a:rPr>
              <a:t> </a:t>
            </a:r>
            <a:r>
              <a:rPr lang="uk-UA" sz="2000" dirty="0"/>
              <a:t>(економіка домогосподарств, фірм та підприємств),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000" b="1" dirty="0" err="1">
                <a:solidFill>
                  <a:schemeClr val="accent1"/>
                </a:solidFill>
              </a:rPr>
              <a:t>мезоекономіку</a:t>
            </a:r>
            <a:r>
              <a:rPr lang="uk-UA" sz="2000" dirty="0"/>
              <a:t> або галузеву економіку (первинна економіка, економіка переробки продукції галузей, економіка обслуговування),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1"/>
                </a:solidFill>
              </a:rPr>
              <a:t>макроекономіку </a:t>
            </a:r>
            <a:r>
              <a:rPr lang="uk-UA" sz="2000" dirty="0"/>
              <a:t>(господарський комплекс країни в цілому, тобто загальні економічні процеси на рівні всього суспільства).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4). Організаційно-функціональна взаємозалежність між елементами системи</a:t>
            </a:r>
            <a:r>
              <a:rPr lang="uk-UA" sz="2000" dirty="0"/>
              <a:t> – усі елементи та рівні національної економіки пов'язані тісними економічними взаємозв'язками, продуктивними силами і виробничими відносинами у процесі суспільного виробництва на рівні галузей та міжгосподарських комплексів.</a:t>
            </a:r>
          </a:p>
        </p:txBody>
      </p:sp>
    </p:spTree>
    <p:extLst>
      <p:ext uri="{BB962C8B-B14F-4D97-AF65-F5344CB8AC3E}">
        <p14:creationId xmlns:p14="http://schemas.microsoft.com/office/powerpoint/2010/main" val="900478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63B63A-406E-46E1-ADCB-7520C9D46709}"/>
              </a:ext>
            </a:extLst>
          </p:cNvPr>
          <p:cNvSpPr txBox="1"/>
          <p:nvPr/>
        </p:nvSpPr>
        <p:spPr>
          <a:xfrm>
            <a:off x="1750423" y="614018"/>
            <a:ext cx="957507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5). Наявність механізмів самозбереження та саморозвитку </a:t>
            </a:r>
            <a:r>
              <a:rPr lang="uk-UA" sz="2000" dirty="0"/>
              <a:t>– оскільки до складу національного господарства входять основні підсистеми та </a:t>
            </a:r>
            <a:r>
              <a:rPr lang="uk-UA" sz="2000" dirty="0" err="1"/>
              <a:t>метасистеми</a:t>
            </a:r>
            <a:r>
              <a:rPr lang="uk-UA" sz="2000" dirty="0"/>
              <a:t>, то механізми самозбереження </a:t>
            </a:r>
            <a:r>
              <a:rPr lang="uk-UA" sz="2000" dirty="0" err="1"/>
              <a:t>поелементно</a:t>
            </a:r>
            <a:r>
              <a:rPr lang="uk-UA" sz="2000" dirty="0"/>
              <a:t> можна розглядати як певний комплекс форм, методів і важелів управління та регулювання розвитку продуктивних сил, техніко-економічних, організаційно-економічних та соціально-економічних відносин, суспільного способу виробництва, а також забезпечення взаємоузгодження цих підсистем між собою у процесі їх розвитку та взаємодії.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6). Керованість </a:t>
            </a:r>
            <a:r>
              <a:rPr lang="uk-UA" sz="2000" dirty="0"/>
              <a:t>– дана характеристика національної економіки забезпечується за рахунок добровільного підпорядкування об'єктивним закономірностям розвитку економічних відносин (ринок) та через опосередковане втручання в економіку єдиного координаційного центру в особі державних органів влади. </a:t>
            </a:r>
          </a:p>
        </p:txBody>
      </p:sp>
    </p:spTree>
    <p:extLst>
      <p:ext uri="{BB962C8B-B14F-4D97-AF65-F5344CB8AC3E}">
        <p14:creationId xmlns:p14="http://schemas.microsoft.com/office/powerpoint/2010/main" val="39916722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E261F0-6FDF-4B5A-B082-B88792DF2456}"/>
              </a:ext>
            </a:extLst>
          </p:cNvPr>
          <p:cNvSpPr txBox="1"/>
          <p:nvPr/>
        </p:nvSpPr>
        <p:spPr>
          <a:xfrm>
            <a:off x="1881051" y="757875"/>
            <a:ext cx="910481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7). Динамічність </a:t>
            </a:r>
            <a:r>
              <a:rPr lang="uk-UA" sz="2000" dirty="0"/>
              <a:t>– національна економіка перебуває у постійному </a:t>
            </a:r>
            <a:r>
              <a:rPr lang="uk-UA" sz="2000" dirty="0" err="1"/>
              <a:t>саморусі</a:t>
            </a:r>
            <a:r>
              <a:rPr lang="uk-UA" sz="2000" dirty="0"/>
              <a:t> та саморозвиткові.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8). Відкритість </a:t>
            </a:r>
            <a:r>
              <a:rPr lang="uk-UA" sz="2000" dirty="0"/>
              <a:t>– господарський комплекс суспільства з необхідністю має відкритий характер, що забезпечується законодавством держави і об'єктивними закономірностями прояву ринкового механізму та проявляється у формі зовнішніх зв'язків держави з іншими суб'єктами господарювання (міжнародні, регіональні, світогосподарські економічні взаємовідносини): міжнародна спеціалізація та кооперація праці, міжнародний рук ресурсів, торгівля тощо.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 9). Цілісність </a:t>
            </a:r>
            <a:r>
              <a:rPr lang="uk-UA" sz="2000" dirty="0"/>
              <a:t>– забезпечується наявністю стійких постійно повторюваних економічних відносин виробництва, обміну, споживання та розподілу, тобто тісних взаємозв'язків між галузями, сферами і господарськими комплексами національної економіки.</a:t>
            </a:r>
          </a:p>
        </p:txBody>
      </p:sp>
    </p:spTree>
    <p:extLst>
      <p:ext uri="{BB962C8B-B14F-4D97-AF65-F5344CB8AC3E}">
        <p14:creationId xmlns:p14="http://schemas.microsoft.com/office/powerpoint/2010/main" val="811223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317FD1-E726-4ADA-875A-2C32C37A9588}"/>
              </a:ext>
            </a:extLst>
          </p:cNvPr>
          <p:cNvSpPr txBox="1"/>
          <p:nvPr/>
        </p:nvSpPr>
        <p:spPr>
          <a:xfrm>
            <a:off x="1841863" y="787177"/>
            <a:ext cx="973182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3. Класифікація та особливості економічних систем</a:t>
            </a:r>
          </a:p>
          <a:p>
            <a:pPr algn="ctr"/>
            <a:endParaRPr lang="uk-UA" sz="2400" b="1" dirty="0"/>
          </a:p>
          <a:p>
            <a:pPr algn="just"/>
            <a:r>
              <a:rPr lang="uk-UA" sz="2400" b="1" dirty="0"/>
              <a:t>Економічна система </a:t>
            </a:r>
            <a:r>
              <a:rPr lang="uk-UA" sz="2400" dirty="0"/>
              <a:t>– поняття, що відбиває закономірності розвитку людського суспільства загалом та окремих націй на певному рівні </a:t>
            </a:r>
            <a:r>
              <a:rPr lang="uk-UA" sz="2400" dirty="0" err="1"/>
              <a:t>соціальноекономічних</a:t>
            </a:r>
            <a:r>
              <a:rPr lang="uk-UA" sz="2400" dirty="0"/>
              <a:t> відносин, що у ньому склались з урахуванням найбільш загальних для них характеристик.</a:t>
            </a:r>
          </a:p>
        </p:txBody>
      </p:sp>
    </p:spTree>
    <p:extLst>
      <p:ext uri="{BB962C8B-B14F-4D97-AF65-F5344CB8AC3E}">
        <p14:creationId xmlns:p14="http://schemas.microsoft.com/office/powerpoint/2010/main" val="32682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D31CD4-A859-4083-8BD9-8EB9F3CD9C28}"/>
              </a:ext>
            </a:extLst>
          </p:cNvPr>
          <p:cNvSpPr txBox="1"/>
          <p:nvPr/>
        </p:nvSpPr>
        <p:spPr>
          <a:xfrm>
            <a:off x="1162594" y="587829"/>
            <a:ext cx="10489474" cy="47377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" indent="-1905" algn="ctr">
              <a:lnSpc>
                <a:spcPct val="130000"/>
              </a:lnSpc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література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Архієреєв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С.І.,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Волоснікова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Н.М., Климова С.О.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економіка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і  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навчальний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/ за ред.  проф.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Архієреєва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С. І.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Харків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НТУ«ХПІ», 2019. 234с.  URL : https://core.ac.uk/reader/275821380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Економіка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миротворення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в системі економічної безпеки держави: подолання наслідків гібридної окупації :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кол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моногр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 / за наук. ред. О. І.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Іляш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 Харків : ФОП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Лібуркіна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Л. М., 2022. 244 с.</a:t>
            </a:r>
          </a:p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Ксендзук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В.В.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навчальний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Житомир: ЖДТУ, 2019. 211 c. URL: http://surl.li/qcapb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підручник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/ А. І.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Крисоватий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Р. Є.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Зварич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О. М.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Сохацька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[та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.] ;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ред. А. І.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Крисоватого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Р. Є.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Зварича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Тернопіль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: ЗУНУ, 2021. 662 с. URL:  http://surl.li/qcayx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навчальний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наочний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/ уклад.: В.В.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Дергачова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К.О.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Кузнєцова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І.М.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Манаєнко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В.А. Мельникова, О.С.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Ченуша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Київ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КПІ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Ігоря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Сікорського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2021. 340 с. URL:  http://surl.li/qcayd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985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F4B79EF8-D9B5-44EC-B0F8-49A4706159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5084394"/>
              </p:ext>
            </p:extLst>
          </p:nvPr>
        </p:nvGraphicFramePr>
        <p:xfrm>
          <a:off x="2031999" y="719666"/>
          <a:ext cx="943718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C69F5D2-0B00-49B2-BF0E-631E75FE6D48}"/>
              </a:ext>
            </a:extLst>
          </p:cNvPr>
          <p:cNvSpPr txBox="1"/>
          <p:nvPr/>
        </p:nvSpPr>
        <p:spPr>
          <a:xfrm>
            <a:off x="2549799" y="5676668"/>
            <a:ext cx="76102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/>
                </a:solidFill>
              </a:rPr>
              <a:t>Рис. </a:t>
            </a:r>
            <a:r>
              <a:rPr lang="ru-RU" sz="2400" b="1" dirty="0" err="1">
                <a:solidFill>
                  <a:schemeClr val="accent1"/>
                </a:solidFill>
              </a:rPr>
              <a:t>Класифікація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</a:rPr>
              <a:t>економічних</a:t>
            </a:r>
            <a:r>
              <a:rPr lang="ru-RU" sz="2400" b="1" dirty="0">
                <a:solidFill>
                  <a:schemeClr val="accent1"/>
                </a:solidFill>
              </a:rPr>
              <a:t> систем</a:t>
            </a:r>
            <a:endParaRPr lang="uk-UA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2069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1875C3-D494-4311-8262-4D7867E4DFC2}"/>
              </a:ext>
            </a:extLst>
          </p:cNvPr>
          <p:cNvSpPr txBox="1"/>
          <p:nvPr/>
        </p:nvSpPr>
        <p:spPr>
          <a:xfrm>
            <a:off x="1136469" y="912282"/>
            <a:ext cx="1039803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Модель національної економіки </a:t>
            </a:r>
            <a:r>
              <a:rPr lang="uk-UA" sz="2000" dirty="0"/>
              <a:t>відображає тенденції розвитку окремих господарських систем з урахуванням як загальноекономічних особливостей розвитку суспільства (економічна система), так і специфічних, притаманних лише даній господарській системі на певному етапі її еволюції.</a:t>
            </a:r>
            <a:endParaRPr lang="uk-UA" sz="2000" b="1" dirty="0"/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Основні елементи національної економіки: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продуктивні сили,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техніко-економічні відносини,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соціально економічні відносини (відносини власності),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організаційно-економічні відносини,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господарський механізм,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економічний потенціал,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особливості державного устрою,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традиції, менталітет, культура суспільства у їх динаміці, розвитку з урахуванням найбільш загальних закономірностей розвитку економічних систем та їх переломлення (зміна, еволюція, доповнення новими ознаками тощо) в окремих суспільствах. </a:t>
            </a:r>
          </a:p>
        </p:txBody>
      </p:sp>
    </p:spTree>
    <p:extLst>
      <p:ext uri="{BB962C8B-B14F-4D97-AF65-F5344CB8AC3E}">
        <p14:creationId xmlns:p14="http://schemas.microsoft.com/office/powerpoint/2010/main" val="12335471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72F821-D122-469E-9325-B07EE4358B06}"/>
              </a:ext>
            </a:extLst>
          </p:cNvPr>
          <p:cNvSpPr txBox="1"/>
          <p:nvPr/>
        </p:nvSpPr>
        <p:spPr>
          <a:xfrm>
            <a:off x="1698171" y="830894"/>
            <a:ext cx="8974183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Особливі риси національних економік. </a:t>
            </a:r>
          </a:p>
          <a:p>
            <a:pPr marL="457200" indent="-457200" algn="just">
              <a:buAutoNum type="arabicPeriod"/>
            </a:pPr>
            <a:r>
              <a:rPr lang="uk-UA" sz="2000" b="1" dirty="0"/>
              <a:t>Забезпеченість факторами виробництва. </a:t>
            </a:r>
          </a:p>
          <a:p>
            <a:pPr algn="just"/>
            <a:r>
              <a:rPr lang="uk-UA" sz="2000" dirty="0"/>
              <a:t>Країн, що у повній мірі забезпечені всіма факторами виробництва, небагато. Але виокремлюються країни, в яких один з факторів є провідним, і тоді їхня економіка орієнтується на ефективне використання цього </a:t>
            </a:r>
            <a:r>
              <a:rPr lang="uk-UA" sz="2000" dirty="0" err="1"/>
              <a:t>фактора</a:t>
            </a:r>
            <a:r>
              <a:rPr lang="uk-UA" sz="2000" dirty="0"/>
              <a:t>. Так, </a:t>
            </a:r>
            <a:r>
              <a:rPr lang="uk-UA" sz="2000" b="1" dirty="0"/>
              <a:t>природний фактор </a:t>
            </a:r>
            <a:r>
              <a:rPr lang="uk-UA" sz="2000" dirty="0"/>
              <a:t>відіграє чималу роль в економіці </a:t>
            </a:r>
            <a:r>
              <a:rPr lang="uk-UA" sz="2000" dirty="0">
                <a:solidFill>
                  <a:schemeClr val="accent1"/>
                </a:solidFill>
              </a:rPr>
              <a:t>Канади, Австралії, Казахстану, нафтодобувних країн Перської </a:t>
            </a:r>
            <a:r>
              <a:rPr lang="uk-UA" sz="2000" dirty="0"/>
              <a:t>затоки. </a:t>
            </a:r>
            <a:r>
              <a:rPr lang="uk-UA" sz="2000" b="1" dirty="0"/>
              <a:t>Трудовий фактор </a:t>
            </a:r>
            <a:r>
              <a:rPr lang="uk-UA" sz="2000" dirty="0"/>
              <a:t>є провідним для багатьох країн, що розвиваються, особливо регіону </a:t>
            </a:r>
            <a:r>
              <a:rPr lang="uk-UA" sz="2000" dirty="0">
                <a:solidFill>
                  <a:schemeClr val="accent1"/>
                </a:solidFill>
              </a:rPr>
              <a:t>Південної та Південно-Східної Азії</a:t>
            </a:r>
            <a:r>
              <a:rPr lang="uk-UA" sz="2000" dirty="0"/>
              <a:t>; в цих країнах дешева і чисельна робоча сила багато в чому сприяла досягненню конкурентоспроможності своїх товарів на світових ринках. </a:t>
            </a:r>
            <a:r>
              <a:rPr lang="uk-UA" sz="2000" b="1" dirty="0"/>
              <a:t>Фактор технології і фактор капіталу </a:t>
            </a:r>
            <a:r>
              <a:rPr lang="uk-UA" sz="2000" dirty="0"/>
              <a:t>обумовлюють спрямованість економічного розвитку розвинутих країн, в першу чергу, країн </a:t>
            </a:r>
            <a:r>
              <a:rPr lang="uk-UA" sz="2000" dirty="0">
                <a:solidFill>
                  <a:schemeClr val="accent1"/>
                </a:solidFill>
              </a:rPr>
              <a:t>Західної Європи і Японії.</a:t>
            </a:r>
            <a:r>
              <a:rPr lang="uk-UA" sz="2000" dirty="0"/>
              <a:t> Китай спирається на фактори природних ресурсів і трудовий; США практично забезпечені всіма факторами в повній мірі, хоча все ж таки визначальними є капітал і технологія.</a:t>
            </a:r>
          </a:p>
        </p:txBody>
      </p:sp>
    </p:spTree>
    <p:extLst>
      <p:ext uri="{BB962C8B-B14F-4D97-AF65-F5344CB8AC3E}">
        <p14:creationId xmlns:p14="http://schemas.microsoft.com/office/powerpoint/2010/main" val="8447527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7F82-C4B6-49BD-92C3-00EB6B33EFD7}"/>
              </a:ext>
            </a:extLst>
          </p:cNvPr>
          <p:cNvSpPr txBox="1"/>
          <p:nvPr/>
        </p:nvSpPr>
        <p:spPr>
          <a:xfrm>
            <a:off x="2325190" y="1162989"/>
            <a:ext cx="802059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Щодо України, то сьогодні провідним фактором є трудовий; ми ще маємо кваліфіковані кадри робітників, інженерів, науковців, незважаючи на їх зменшення за рахунок еміграції, природного вибуття і недостатнього відтворення в останнє десятиліття. Фактор природних ресурсів обмежується родючою землею й значними покладами руд чорних металів; країна відчуває гострий дефіцит енергоносіїв, руд кольорових металів, деревини. Проте на зовнішні ринки Україна виходить, спираючись саме на фактор природних ресурсів: в її експорті переважну частку займають руди, метали й продукція сільського господарства.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1012563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61A146-6C14-4E05-B49B-8A5C9C393339}"/>
              </a:ext>
            </a:extLst>
          </p:cNvPr>
          <p:cNvSpPr txBox="1"/>
          <p:nvPr/>
        </p:nvSpPr>
        <p:spPr>
          <a:xfrm>
            <a:off x="1998618" y="458956"/>
            <a:ext cx="9300754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2. За ступенем економічного розвитку: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промислово розвинені країни,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країни, що розвиваються,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країни з перехідною економікою. </a:t>
            </a:r>
          </a:p>
          <a:p>
            <a:pPr algn="just"/>
            <a:r>
              <a:rPr lang="uk-UA" sz="2000" dirty="0"/>
              <a:t>Ступінь розвитку національної економіки вимірюється спеціальними показниками; вони дають загальну уяву про економічний потенціал країни, а також дають змогу порівняти розвиток окремих країн між собою. </a:t>
            </a:r>
          </a:p>
          <a:p>
            <a:pPr algn="just"/>
            <a:r>
              <a:rPr lang="uk-UA" sz="2000" b="1" dirty="0"/>
              <a:t>Найбільш важливими показниками є: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валовий внутрішній продукт (ВВП),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валовий національний продукт (ВНП),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національний доход (НД),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експорт, імпорт,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товарообіг зовнішньої торгівлі,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обсяги виробництва товарів та послуг та деякі інші. </a:t>
            </a:r>
          </a:p>
          <a:p>
            <a:pPr algn="just"/>
            <a:r>
              <a:rPr lang="uk-UA" sz="2000" dirty="0"/>
              <a:t>Ці показники розраховуються за формулами, що прийняті в міжнародній системі національних розрахунків (СНР). Звичайно показники у формулах подаються в англійській абревіатурі, як це прийнято в СНР.</a:t>
            </a:r>
          </a:p>
        </p:txBody>
      </p:sp>
    </p:spTree>
    <p:extLst>
      <p:ext uri="{BB962C8B-B14F-4D97-AF65-F5344CB8AC3E}">
        <p14:creationId xmlns:p14="http://schemas.microsoft.com/office/powerpoint/2010/main" val="3639313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0AC4B5-3447-464F-B718-2CA430FFEC1C}"/>
              </a:ext>
            </a:extLst>
          </p:cNvPr>
          <p:cNvSpPr txBox="1"/>
          <p:nvPr/>
        </p:nvSpPr>
        <p:spPr>
          <a:xfrm>
            <a:off x="1802674" y="658564"/>
            <a:ext cx="966651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Міжнародні організації, такі як Світовий банк, Міжнародний валютний фонд чи Світова торговельна організація, класифікуючи країни за рівнем економічного розвитку, головним критерієм вважають саме душовий показник. </a:t>
            </a:r>
          </a:p>
          <a:p>
            <a:pPr algn="just"/>
            <a:r>
              <a:rPr lang="uk-UA" sz="2000" b="1" dirty="0"/>
              <a:t>За рівнем доходу кожна економіка класифікується </a:t>
            </a:r>
            <a:r>
              <a:rPr lang="uk-UA" sz="2000" dirty="0"/>
              <a:t>на: економіку з низьким доходом, середнім доходом (який може бути нижчим середнім та вищим середнім) та економіку з високим доходом.</a:t>
            </a:r>
          </a:p>
          <a:p>
            <a:pPr algn="just"/>
            <a:r>
              <a:rPr lang="uk-UA" sz="2000" dirty="0"/>
              <a:t>Класифікація Світового банку охоплює: </a:t>
            </a:r>
          </a:p>
          <a:p>
            <a:pPr marL="457200" indent="-457200" algn="just">
              <a:buAutoNum type="arabicPeriod"/>
            </a:pPr>
            <a:r>
              <a:rPr lang="uk-UA" sz="2000" b="1" dirty="0">
                <a:solidFill>
                  <a:schemeClr val="accent1"/>
                </a:solidFill>
              </a:rPr>
              <a:t>Країни з низьким доходом (</a:t>
            </a:r>
            <a:r>
              <a:rPr lang="en-GB" sz="2000" b="1" dirty="0">
                <a:solidFill>
                  <a:schemeClr val="accent1"/>
                </a:solidFill>
              </a:rPr>
              <a:t>low-</a:t>
            </a:r>
            <a:r>
              <a:rPr lang="uk-UA" sz="2000" b="1" dirty="0" err="1">
                <a:solidFill>
                  <a:schemeClr val="accent1"/>
                </a:solidFill>
              </a:rPr>
              <a:t>іпсо</a:t>
            </a:r>
            <a:r>
              <a:rPr lang="en-GB" sz="2000" b="1" dirty="0">
                <a:solidFill>
                  <a:schemeClr val="accent1"/>
                </a:solidFill>
              </a:rPr>
              <a:t>m</a:t>
            </a:r>
            <a:r>
              <a:rPr lang="uk-UA" sz="2000" b="1" dirty="0">
                <a:solidFill>
                  <a:schemeClr val="accent1"/>
                </a:solidFill>
              </a:rPr>
              <a:t>е </a:t>
            </a:r>
            <a:r>
              <a:rPr lang="uk-UA" sz="2000" b="1" dirty="0" err="1">
                <a:solidFill>
                  <a:schemeClr val="accent1"/>
                </a:solidFill>
              </a:rPr>
              <a:t>со</a:t>
            </a:r>
            <a:r>
              <a:rPr lang="en-GB" sz="2000" b="1" dirty="0">
                <a:solidFill>
                  <a:schemeClr val="accent1"/>
                </a:solidFill>
              </a:rPr>
              <a:t>unt</a:t>
            </a:r>
            <a:r>
              <a:rPr lang="uk-UA" sz="2000" b="1" dirty="0" err="1">
                <a:solidFill>
                  <a:schemeClr val="accent1"/>
                </a:solidFill>
              </a:rPr>
              <a:t>гіе</a:t>
            </a:r>
            <a:r>
              <a:rPr lang="en-GB" sz="2000" b="1" dirty="0">
                <a:solidFill>
                  <a:schemeClr val="accent1"/>
                </a:solidFill>
              </a:rPr>
              <a:t>s) </a:t>
            </a:r>
            <a:r>
              <a:rPr lang="en-GB" sz="2000" dirty="0"/>
              <a:t>– 64 </a:t>
            </a:r>
            <a:r>
              <a:rPr lang="uk-UA" sz="2000" dirty="0"/>
              <a:t>держави, у яких ВНП на душу населення становить 725 </a:t>
            </a:r>
            <a:r>
              <a:rPr lang="uk-UA" sz="2000" dirty="0" err="1"/>
              <a:t>дол</a:t>
            </a:r>
            <a:r>
              <a:rPr lang="uk-UA" sz="2000" dirty="0"/>
              <a:t>. США або менше.</a:t>
            </a:r>
          </a:p>
          <a:p>
            <a:pPr marL="457200" indent="-457200" algn="just">
              <a:buAutoNum type="arabicPeriod"/>
            </a:pPr>
            <a:r>
              <a:rPr lang="uk-UA" sz="2000" b="1" dirty="0">
                <a:solidFill>
                  <a:schemeClr val="accent1"/>
                </a:solidFill>
              </a:rPr>
              <a:t>Країни з середнім доходом (</a:t>
            </a:r>
            <a:r>
              <a:rPr lang="en-GB" sz="2000" b="1" dirty="0">
                <a:solidFill>
                  <a:schemeClr val="accent1"/>
                </a:solidFill>
              </a:rPr>
              <a:t>middle-</a:t>
            </a:r>
            <a:r>
              <a:rPr lang="uk-UA" sz="2000" b="1" dirty="0">
                <a:solidFill>
                  <a:schemeClr val="accent1"/>
                </a:solidFill>
              </a:rPr>
              <a:t>і</a:t>
            </a:r>
            <a:r>
              <a:rPr lang="en-GB" sz="2000" b="1" dirty="0">
                <a:solidFill>
                  <a:schemeClr val="accent1"/>
                </a:solidFill>
              </a:rPr>
              <a:t>n</a:t>
            </a:r>
            <a:r>
              <a:rPr lang="uk-UA" sz="2000" b="1" dirty="0" err="1">
                <a:solidFill>
                  <a:schemeClr val="accent1"/>
                </a:solidFill>
              </a:rPr>
              <a:t>со</a:t>
            </a:r>
            <a:r>
              <a:rPr lang="en-GB" sz="2000" b="1" dirty="0">
                <a:solidFill>
                  <a:schemeClr val="accent1"/>
                </a:solidFill>
              </a:rPr>
              <a:t>m</a:t>
            </a:r>
            <a:r>
              <a:rPr lang="uk-UA" sz="2000" b="1" dirty="0">
                <a:solidFill>
                  <a:schemeClr val="accent1"/>
                </a:solidFill>
              </a:rPr>
              <a:t>е </a:t>
            </a:r>
            <a:r>
              <a:rPr lang="uk-UA" sz="2000" b="1" dirty="0" err="1">
                <a:solidFill>
                  <a:schemeClr val="accent1"/>
                </a:solidFill>
              </a:rPr>
              <a:t>со</a:t>
            </a:r>
            <a:r>
              <a:rPr lang="en-GB" sz="2000" b="1" dirty="0">
                <a:solidFill>
                  <a:schemeClr val="accent1"/>
                </a:solidFill>
              </a:rPr>
              <a:t>unt</a:t>
            </a:r>
            <a:r>
              <a:rPr lang="uk-UA" sz="2000" b="1" dirty="0" err="1">
                <a:solidFill>
                  <a:schemeClr val="accent1"/>
                </a:solidFill>
              </a:rPr>
              <a:t>гіе</a:t>
            </a:r>
            <a:r>
              <a:rPr lang="en-GB" sz="2000" b="1" dirty="0">
                <a:solidFill>
                  <a:schemeClr val="accent1"/>
                </a:solidFill>
              </a:rPr>
              <a:t>s), </a:t>
            </a:r>
            <a:r>
              <a:rPr lang="uk-UA" sz="2000" dirty="0"/>
              <a:t>які діляться на: </a:t>
            </a:r>
          </a:p>
          <a:p>
            <a:pPr algn="just"/>
            <a:r>
              <a:rPr lang="uk-UA" sz="2000" b="1" dirty="0"/>
              <a:t>а)</a:t>
            </a:r>
            <a:r>
              <a:rPr lang="uk-UA" sz="2000" dirty="0"/>
              <a:t> </a:t>
            </a:r>
            <a:r>
              <a:rPr lang="uk-UA" sz="2000" b="1" dirty="0"/>
              <a:t>країни з нижчим середнім доходом (</a:t>
            </a:r>
            <a:r>
              <a:rPr lang="en-GB" sz="2000" b="1" dirty="0"/>
              <a:t>lower middle-</a:t>
            </a:r>
            <a:r>
              <a:rPr lang="uk-UA" sz="2000" b="1" dirty="0"/>
              <a:t>і</a:t>
            </a:r>
            <a:r>
              <a:rPr lang="en-GB" sz="2000" b="1" dirty="0"/>
              <a:t>n</a:t>
            </a:r>
            <a:r>
              <a:rPr lang="uk-UA" sz="2000" b="1" dirty="0" err="1"/>
              <a:t>со</a:t>
            </a:r>
            <a:r>
              <a:rPr lang="en-GB" sz="2000" b="1" dirty="0"/>
              <a:t>m</a:t>
            </a:r>
            <a:r>
              <a:rPr lang="uk-UA" sz="2000" b="1" dirty="0"/>
              <a:t>е </a:t>
            </a:r>
            <a:r>
              <a:rPr lang="uk-UA" sz="2000" b="1" dirty="0" err="1"/>
              <a:t>со</a:t>
            </a:r>
            <a:r>
              <a:rPr lang="en-GB" sz="2000" b="1" dirty="0"/>
              <a:t>unt</a:t>
            </a:r>
            <a:r>
              <a:rPr lang="uk-UA" sz="2000" b="1" dirty="0" err="1"/>
              <a:t>гіе</a:t>
            </a:r>
            <a:r>
              <a:rPr lang="en-GB" sz="2000" b="1" dirty="0"/>
              <a:t>s) </a:t>
            </a:r>
            <a:r>
              <a:rPr lang="en-GB" sz="2000" dirty="0"/>
              <a:t>– 66 </a:t>
            </a:r>
            <a:r>
              <a:rPr lang="uk-UA" sz="2000" dirty="0"/>
              <a:t>держав з ВНП на душу населення у межах від 726 до 2895 </a:t>
            </a:r>
            <a:r>
              <a:rPr lang="uk-UA" sz="2000" dirty="0" err="1"/>
              <a:t>дол</a:t>
            </a:r>
            <a:r>
              <a:rPr lang="uk-UA" sz="2000" dirty="0"/>
              <a:t>. США; </a:t>
            </a:r>
          </a:p>
          <a:p>
            <a:pPr algn="just"/>
            <a:r>
              <a:rPr lang="uk-UA" sz="2000" b="1" dirty="0"/>
              <a:t>б) країни з вищим середнім доходом (</a:t>
            </a:r>
            <a:r>
              <a:rPr lang="en-GB" sz="2000" b="1" dirty="0"/>
              <a:t>upper middle-</a:t>
            </a:r>
            <a:r>
              <a:rPr lang="uk-UA" sz="2000" b="1" dirty="0"/>
              <a:t>і</a:t>
            </a:r>
            <a:r>
              <a:rPr lang="en-GB" sz="2000" b="1" dirty="0"/>
              <a:t>n</a:t>
            </a:r>
            <a:r>
              <a:rPr lang="uk-UA" sz="2000" b="1" dirty="0" err="1"/>
              <a:t>со</a:t>
            </a:r>
            <a:r>
              <a:rPr lang="en-GB" sz="2000" b="1" dirty="0"/>
              <a:t>m</a:t>
            </a:r>
            <a:r>
              <a:rPr lang="uk-UA" sz="2000" b="1" dirty="0"/>
              <a:t>е </a:t>
            </a:r>
            <a:r>
              <a:rPr lang="uk-UA" sz="2000" b="1" dirty="0" err="1"/>
              <a:t>со</a:t>
            </a:r>
            <a:r>
              <a:rPr lang="en-GB" sz="2000" b="1" dirty="0"/>
              <a:t>unt</a:t>
            </a:r>
            <a:r>
              <a:rPr lang="uk-UA" sz="2000" b="1" dirty="0" err="1"/>
              <a:t>гіе</a:t>
            </a:r>
            <a:r>
              <a:rPr lang="en-GB" sz="2000" b="1" dirty="0"/>
              <a:t>s) </a:t>
            </a:r>
            <a:r>
              <a:rPr lang="en-GB" sz="2000" dirty="0"/>
              <a:t>– 35 </a:t>
            </a:r>
            <a:r>
              <a:rPr lang="uk-UA" sz="2000" dirty="0"/>
              <a:t>держав, в яких ВНП на душу населення – 2896 – 8995 </a:t>
            </a:r>
            <a:r>
              <a:rPr lang="uk-UA" sz="2000" dirty="0" err="1"/>
              <a:t>дол</a:t>
            </a:r>
            <a:r>
              <a:rPr lang="uk-UA" sz="2000" dirty="0"/>
              <a:t>. США.</a:t>
            </a:r>
          </a:p>
          <a:p>
            <a:pPr algn="just"/>
            <a:r>
              <a:rPr lang="ru-RU" sz="2000" b="1" dirty="0">
                <a:solidFill>
                  <a:schemeClr val="accent1"/>
                </a:solidFill>
              </a:rPr>
              <a:t>3. </a:t>
            </a:r>
            <a:r>
              <a:rPr lang="ru-RU" sz="2000" b="1" dirty="0" err="1">
                <a:solidFill>
                  <a:schemeClr val="accent1"/>
                </a:solidFill>
              </a:rPr>
              <a:t>Країни</a:t>
            </a:r>
            <a:r>
              <a:rPr lang="ru-RU" sz="2000" b="1" dirty="0">
                <a:solidFill>
                  <a:schemeClr val="accent1"/>
                </a:solidFill>
              </a:rPr>
              <a:t> з </a:t>
            </a:r>
            <a:r>
              <a:rPr lang="ru-RU" sz="2000" b="1" dirty="0" err="1">
                <a:solidFill>
                  <a:schemeClr val="accent1"/>
                </a:solidFill>
              </a:rPr>
              <a:t>високим</a:t>
            </a:r>
            <a:r>
              <a:rPr lang="ru-RU" sz="2000" b="1" dirty="0">
                <a:solidFill>
                  <a:schemeClr val="accent1"/>
                </a:solidFill>
              </a:rPr>
              <a:t> доходом (</a:t>
            </a:r>
            <a:r>
              <a:rPr lang="ru-RU" sz="2000" b="1" dirty="0" err="1">
                <a:solidFill>
                  <a:schemeClr val="accent1"/>
                </a:solidFill>
              </a:rPr>
              <a:t>high-іnсоmе</a:t>
            </a:r>
            <a:r>
              <a:rPr lang="ru-RU" sz="2000" b="1" dirty="0">
                <a:solidFill>
                  <a:schemeClr val="accent1"/>
                </a:solidFill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</a:rPr>
              <a:t>соuntгіеs</a:t>
            </a:r>
            <a:r>
              <a:rPr lang="ru-RU" sz="2000" b="1" dirty="0">
                <a:solidFill>
                  <a:schemeClr val="accent1"/>
                </a:solidFill>
              </a:rPr>
              <a:t>) </a:t>
            </a:r>
            <a:r>
              <a:rPr lang="ru-RU" sz="2000" dirty="0"/>
              <a:t>– 44 </a:t>
            </a:r>
            <a:r>
              <a:rPr lang="ru-RU" sz="2000" dirty="0" err="1"/>
              <a:t>держави</a:t>
            </a:r>
            <a:r>
              <a:rPr lang="ru-RU" sz="2000" dirty="0"/>
              <a:t>, в </a:t>
            </a:r>
            <a:r>
              <a:rPr lang="ru-RU" sz="2000" dirty="0" err="1"/>
              <a:t>яких</a:t>
            </a:r>
            <a:r>
              <a:rPr lang="ru-RU" sz="2000" dirty="0"/>
              <a:t> ВНП на душу </a:t>
            </a:r>
            <a:r>
              <a:rPr lang="ru-RU" sz="2000" dirty="0" err="1"/>
              <a:t>населення</a:t>
            </a:r>
            <a:r>
              <a:rPr lang="ru-RU" sz="2000" dirty="0"/>
              <a:t> становить 8995 дол. США і </a:t>
            </a:r>
            <a:r>
              <a:rPr lang="ru-RU" sz="2000" dirty="0" err="1"/>
              <a:t>вище</a:t>
            </a:r>
            <a:r>
              <a:rPr lang="ru-RU" sz="2000" dirty="0"/>
              <a:t>.</a:t>
            </a:r>
            <a:endParaRPr lang="uk-UA" sz="2000" dirty="0"/>
          </a:p>
          <a:p>
            <a:pPr algn="just"/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2830178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12BA67-FEFE-4180-9B4E-25C75DF4CF10}"/>
              </a:ext>
            </a:extLst>
          </p:cNvPr>
          <p:cNvSpPr txBox="1"/>
          <p:nvPr/>
        </p:nvSpPr>
        <p:spPr>
          <a:xfrm>
            <a:off x="1345474" y="352428"/>
            <a:ext cx="10476412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Склад кожної групи щороку переглядається Світовим банком у відповідності зі змінами в рівнях доходу в окремих країнах. </a:t>
            </a:r>
          </a:p>
          <a:p>
            <a:pPr algn="just"/>
            <a:r>
              <a:rPr lang="uk-UA" sz="2000" dirty="0" err="1"/>
              <a:t>Неприродно</a:t>
            </a:r>
            <a:r>
              <a:rPr lang="uk-UA" sz="2000" dirty="0"/>
              <a:t>, що в групу країн з </a:t>
            </a:r>
            <a:r>
              <a:rPr lang="uk-UA" sz="2000" b="1" dirty="0">
                <a:solidFill>
                  <a:schemeClr val="accent1"/>
                </a:solidFill>
              </a:rPr>
              <a:t>низьким доходом </a:t>
            </a:r>
            <a:r>
              <a:rPr lang="uk-UA" sz="2000" dirty="0"/>
              <a:t>входить слаборозвинутий Чад та Індія, яка має досить розвинуту промислову структуру, що включає навіть новітні галузі – електроніку, космічну техніку, атомну енергетику. </a:t>
            </a:r>
          </a:p>
          <a:p>
            <a:pPr algn="just"/>
            <a:r>
              <a:rPr lang="uk-UA" sz="2000" dirty="0"/>
              <a:t>Більшість країн </a:t>
            </a:r>
            <a:r>
              <a:rPr lang="uk-UA" sz="2000" b="1" dirty="0">
                <a:solidFill>
                  <a:schemeClr val="accent1"/>
                </a:solidFill>
              </a:rPr>
              <a:t>з високим рівнем доходу </a:t>
            </a:r>
            <a:r>
              <a:rPr lang="uk-UA" sz="2000" dirty="0"/>
              <a:t>– це індустріальні, промислово розвинені країни. Своєю чергою, переважна кількість країн, що розвиваються, має низькі доходи на душу населення (за винятком держав – членів ОПЕК і групи нових індустріальних країн).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Країни з перехідними економіками </a:t>
            </a:r>
            <a:r>
              <a:rPr lang="uk-UA" sz="2000" dirty="0"/>
              <a:t>групи просунутих і тих, що наближаються до них, характеризуються здебільшого вищими середніми доходами.</a:t>
            </a:r>
          </a:p>
          <a:p>
            <a:pPr algn="just"/>
            <a:r>
              <a:rPr lang="uk-UA" sz="2000" dirty="0"/>
              <a:t>Чим </a:t>
            </a:r>
            <a:r>
              <a:rPr lang="uk-UA" sz="2000" b="1" dirty="0">
                <a:solidFill>
                  <a:schemeClr val="accent1"/>
                </a:solidFill>
              </a:rPr>
              <a:t>вищий показник ВВП</a:t>
            </a:r>
            <a:r>
              <a:rPr lang="uk-UA" sz="2000" dirty="0"/>
              <a:t> в розрахунку на душу населення, тим вищий рівень життя в країні. </a:t>
            </a:r>
          </a:p>
          <a:p>
            <a:pPr algn="just"/>
            <a:r>
              <a:rPr lang="uk-UA" sz="2000" i="1" dirty="0"/>
              <a:t>Люксембург, наприклад, має абсолютний розмір ВВП 17,4 млрд. </a:t>
            </a:r>
            <a:r>
              <a:rPr lang="uk-UA" sz="2000" i="1" dirty="0" err="1"/>
              <a:t>дол</a:t>
            </a:r>
            <a:r>
              <a:rPr lang="uk-UA" sz="2000" i="1" dirty="0"/>
              <a:t>.; це небагато з першого погляду. Проте на душу населення – 43500 доларів. Це дає підставу класифікувати Люксембург як розвинуту державу, незважаючи на її маленький розмір (населення в 2,5 разів менше, ніж в місті Одеса).</a:t>
            </a:r>
          </a:p>
          <a:p>
            <a:pPr algn="just"/>
            <a:r>
              <a:rPr lang="uk-UA" sz="2000" i="1" dirty="0"/>
              <a:t>Найрозвиненіші країни мають високі значення по обох показниках. "Сімка" найпотужніших з них виокремлюється за абсолютними розмірами ВВП, що перевершують 500 млрд. </a:t>
            </a:r>
            <a:r>
              <a:rPr lang="uk-UA" sz="2000" i="1" dirty="0" err="1"/>
              <a:t>дол</a:t>
            </a:r>
            <a:r>
              <a:rPr lang="uk-UA" sz="2000" i="1" dirty="0"/>
              <a:t>., а за душовим показником – від майже 20 тис. </a:t>
            </a:r>
            <a:r>
              <a:rPr lang="uk-UA" sz="2000" i="1" dirty="0" err="1"/>
              <a:t>дол</a:t>
            </a:r>
            <a:r>
              <a:rPr lang="uk-UA" sz="2000" i="1" dirty="0"/>
              <a:t>. і вище.</a:t>
            </a:r>
          </a:p>
        </p:txBody>
      </p:sp>
    </p:spTree>
    <p:extLst>
      <p:ext uri="{BB962C8B-B14F-4D97-AF65-F5344CB8AC3E}">
        <p14:creationId xmlns:p14="http://schemas.microsoft.com/office/powerpoint/2010/main" val="228416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7C6099-DF44-4B5E-85B9-4CFAA9802E80}"/>
              </a:ext>
            </a:extLst>
          </p:cNvPr>
          <p:cNvSpPr txBox="1"/>
          <p:nvPr/>
        </p:nvSpPr>
        <p:spPr>
          <a:xfrm>
            <a:off x="1423852" y="499742"/>
            <a:ext cx="1014984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3. За галузевою структурою. </a:t>
            </a:r>
          </a:p>
          <a:p>
            <a:pPr algn="just"/>
            <a:r>
              <a:rPr lang="uk-UA" sz="2000" dirty="0"/>
              <a:t>Гранично узагальнюючи галузеву структуру народного господарства, часто розподіляють її на три блоки: сільське, лісове господарство й рибальство; промисловість; послуги. </a:t>
            </a:r>
          </a:p>
          <a:p>
            <a:pPr algn="just"/>
            <a:r>
              <a:rPr lang="uk-UA" sz="2000" dirty="0"/>
              <a:t>До останньої групи належать, зокрема, кредит, інформатика, торгівля, туризм, освіта тощо. Залежно від рівня розвитку країни провідним є один з цих блоків. </a:t>
            </a:r>
          </a:p>
          <a:p>
            <a:pPr algn="just"/>
            <a:r>
              <a:rPr lang="uk-UA" sz="2000" dirty="0"/>
              <a:t>Останнім часом поширюється така схема галузевої структури: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первинні,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вторинні,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третинні галузі. </a:t>
            </a:r>
          </a:p>
          <a:p>
            <a:pPr algn="just"/>
            <a:r>
              <a:rPr lang="uk-UA" sz="2000" b="1" dirty="0"/>
              <a:t>До первинного блоку </a:t>
            </a:r>
            <a:r>
              <a:rPr lang="uk-UA" sz="2000" dirty="0"/>
              <a:t>(або сектора) належить сільське й лісове господарство, рибальство, видобувна промисловість.</a:t>
            </a:r>
          </a:p>
          <a:p>
            <a:pPr algn="just"/>
            <a:r>
              <a:rPr lang="uk-UA" sz="2000" b="1" dirty="0"/>
              <a:t>До вторинного </a:t>
            </a:r>
            <a:r>
              <a:rPr lang="uk-UA" sz="2000" dirty="0"/>
              <a:t>– обробна промисловість і будівництво. </a:t>
            </a:r>
          </a:p>
          <a:p>
            <a:pPr algn="just"/>
            <a:r>
              <a:rPr lang="uk-UA" sz="2000" b="1" dirty="0"/>
              <a:t>Третинний блок </a:t>
            </a:r>
            <a:r>
              <a:rPr lang="uk-UA" sz="2000" dirty="0"/>
              <a:t>охоплює сферу послуг. </a:t>
            </a:r>
          </a:p>
          <a:p>
            <a:pPr algn="just"/>
            <a:r>
              <a:rPr lang="uk-UA" sz="2000" dirty="0"/>
              <a:t>Іноді визначають ще й </a:t>
            </a:r>
            <a:r>
              <a:rPr lang="uk-UA" sz="2000" b="1" dirty="0"/>
              <a:t>четвертинний – інформаційний </a:t>
            </a:r>
            <a:r>
              <a:rPr lang="uk-UA" sz="2000" dirty="0"/>
              <a:t>– сектор, виокремлюючи інформаційні послуги з третього блоку. Відповідно до переважання кожного з секторів виокремлюються такі стадії економічного розвитку країни (групи країн): аграрний, індустріальний і постіндустріальний .</a:t>
            </a:r>
          </a:p>
        </p:txBody>
      </p:sp>
    </p:spTree>
    <p:extLst>
      <p:ext uri="{BB962C8B-B14F-4D97-AF65-F5344CB8AC3E}">
        <p14:creationId xmlns:p14="http://schemas.microsoft.com/office/powerpoint/2010/main" val="14058768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07806F-F2B1-48EF-9B14-B4D4305621BF}"/>
              </a:ext>
            </a:extLst>
          </p:cNvPr>
          <p:cNvSpPr txBox="1"/>
          <p:nvPr/>
        </p:nvSpPr>
        <p:spPr>
          <a:xfrm>
            <a:off x="1867989" y="554062"/>
            <a:ext cx="8608422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4. За ступенем відкритості. </a:t>
            </a:r>
          </a:p>
          <a:p>
            <a:pPr algn="just"/>
            <a:r>
              <a:rPr lang="uk-UA" sz="2000" dirty="0"/>
              <a:t>Аналізуючи економіку країни, важливо знати ступінь її зовнішньоекономічної активності. Його визначають такі показники: </a:t>
            </a:r>
            <a:r>
              <a:rPr lang="uk-UA" sz="2000" i="1" dirty="0">
                <a:solidFill>
                  <a:schemeClr val="accent1"/>
                </a:solidFill>
              </a:rPr>
              <a:t>експорт, імпорт, товарообіг зовнішньої торгівлі, відкритість економіки щодо світового ринку, залежність від світового ринку, частка іноземного капіталу в економіці країни, величина активів резидентів за кордоном та інші Теоретично, чим більший показник відкритості, тим глибше участь країни в міжнародних економічних зв'язках. </a:t>
            </a:r>
          </a:p>
          <a:p>
            <a:pPr algn="just"/>
            <a:r>
              <a:rPr lang="uk-UA" sz="2000" dirty="0"/>
              <a:t>Високим вважається показник, що перевищує 30%. Традиційно високу відкритість демонструють західноєвропейські країни: Нідерланди – 44%, Швеція – 38% , Швейцарія – 38% , Люксембург – 41% . Ще вищі показники мають деякі країни, що розвиваються: Об'єднані Арабські Емірати – 72% , Гайана – 84% , Катар – 61%. Проте, на відміну від розвинутих країн, їхня економіка майже цілком залежить від експорту сировини (в даному разі – від нафти або бокситів). </a:t>
            </a:r>
          </a:p>
        </p:txBody>
      </p:sp>
    </p:spTree>
    <p:extLst>
      <p:ext uri="{BB962C8B-B14F-4D97-AF65-F5344CB8AC3E}">
        <p14:creationId xmlns:p14="http://schemas.microsoft.com/office/powerpoint/2010/main" val="2856963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796C6A-9C42-4A6B-A7A8-70683AFE8601}"/>
              </a:ext>
            </a:extLst>
          </p:cNvPr>
          <p:cNvSpPr txBox="1"/>
          <p:nvPr/>
        </p:nvSpPr>
        <p:spPr>
          <a:xfrm>
            <a:off x="2048147" y="1040397"/>
            <a:ext cx="809570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5. За ступенем державного втручання. </a:t>
            </a:r>
          </a:p>
          <a:p>
            <a:pPr algn="just"/>
            <a:r>
              <a:rPr lang="uk-UA" sz="2000" dirty="0"/>
              <a:t>Сьогодні переважній більшості країн світу притаманна ринкова економіка, що передбачає функціонування виробництва за принципом попиту й пропозиції; функції уряду полягають в регулюванні економічного механізму з тим, щоб запобігти небажаним тенденціям в економіці країни і підсилити позитивні тенденції. </a:t>
            </a:r>
          </a:p>
        </p:txBody>
      </p:sp>
    </p:spTree>
    <p:extLst>
      <p:ext uri="{BB962C8B-B14F-4D97-AF65-F5344CB8AC3E}">
        <p14:creationId xmlns:p14="http://schemas.microsoft.com/office/powerpoint/2010/main" val="607696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87CADF-F211-491E-8330-745757D8B80C}"/>
              </a:ext>
            </a:extLst>
          </p:cNvPr>
          <p:cNvSpPr txBox="1"/>
          <p:nvPr/>
        </p:nvSpPr>
        <p:spPr>
          <a:xfrm>
            <a:off x="1174376" y="339949"/>
            <a:ext cx="10452847" cy="6178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" indent="-1905" algn="ctr">
              <a:lnSpc>
                <a:spcPct val="130000"/>
              </a:lnSpc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ресурси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Інтернеті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" indent="-1905" algn="just">
              <a:lnSpc>
                <a:spcPct val="130000"/>
              </a:lnSpc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Офіційний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портал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Верховної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ради URL: http://rada.gov.ua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служби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статистики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http://www.ukrstat.gov.ua/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союзу. URL: http://europa.eu/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прогнозування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НАН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http://ief.org.ua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валютного фонду. URL: http://www.imf.org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http://www.ilo.org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Міністерства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закордонних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справ в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https://mfa.gov.ua/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Міністерства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сільського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http://www.me.gov.ua/?lang=uk-UA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https://niss.gov.ua/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співробітництва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http://www.oecd.org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об’єднаних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http://www.un.org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Представництва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Комісії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https://www.euam-ukraine.eu/ua/eu-and-euam/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банку. URL: http://www.worldbank.org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2644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E04920D1-3EE2-4552-A021-A6CBA86D93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5910496"/>
              </p:ext>
            </p:extLst>
          </p:nvPr>
        </p:nvGraphicFramePr>
        <p:xfrm>
          <a:off x="2005873" y="719666"/>
          <a:ext cx="9567818" cy="5119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02E6742-E92A-4B96-8AFB-4D1CE6A3FC9C}"/>
              </a:ext>
            </a:extLst>
          </p:cNvPr>
          <p:cNvSpPr txBox="1"/>
          <p:nvPr/>
        </p:nvSpPr>
        <p:spPr>
          <a:xfrm>
            <a:off x="3909060" y="5953668"/>
            <a:ext cx="60938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chemeClr val="accent1"/>
                </a:solidFill>
              </a:rPr>
              <a:t>Рис. Моделі ринкової економіки</a:t>
            </a:r>
          </a:p>
        </p:txBody>
      </p:sp>
    </p:spTree>
    <p:extLst>
      <p:ext uri="{BB962C8B-B14F-4D97-AF65-F5344CB8AC3E}">
        <p14:creationId xmlns:p14="http://schemas.microsoft.com/office/powerpoint/2010/main" val="36239865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CEDE78-6B6C-4441-A989-ECDB2639955F}"/>
              </a:ext>
            </a:extLst>
          </p:cNvPr>
          <p:cNvSpPr txBox="1"/>
          <p:nvPr/>
        </p:nvSpPr>
        <p:spPr>
          <a:xfrm>
            <a:off x="2429691" y="896375"/>
            <a:ext cx="8660675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6. За етнокультурними особливостями. </a:t>
            </a:r>
          </a:p>
          <a:p>
            <a:pPr algn="just"/>
            <a:r>
              <a:rPr lang="uk-UA" sz="2000" dirty="0"/>
              <a:t>Серед чинників, що характеризують економіку країни, є такі, котрі не можна виразити у цифрах чи формулах, проте їх врахування має важливе значення. Це – </a:t>
            </a:r>
            <a:r>
              <a:rPr lang="uk-UA" sz="2000" b="1" dirty="0"/>
              <a:t>культурні й </a:t>
            </a:r>
            <a:r>
              <a:rPr lang="uk-UA" sz="2000" b="1" dirty="0" err="1"/>
              <a:t>етнопсихічні</a:t>
            </a:r>
            <a:r>
              <a:rPr lang="uk-UA" sz="2000" b="1" dirty="0"/>
              <a:t> </a:t>
            </a:r>
            <a:r>
              <a:rPr lang="uk-UA" sz="2000" dirty="0"/>
              <a:t>особливості кожного народу. </a:t>
            </a:r>
          </a:p>
          <a:p>
            <a:pPr algn="just"/>
            <a:r>
              <a:rPr lang="uk-UA" sz="2000" dirty="0"/>
              <a:t>Відомо, що всі народи світу рівні за своїми потенційними розумовими здібностями. Але природно-географічні й історичні обставини поклали свій вплив на формування специфічної, притаманної даному етносу поведінки, ментальності, реагування на ті чи інші обставини. Ця специфіка відбивається і на економічних відносинах як у середині країни, так і в її зовнішньоекономічних стосунках. Етнокультурні особливості в економічній сфері втілюються у трьох проявах: матеріальна культура, культура виробництва і культура ділового спілкування або ділова етика.</a:t>
            </a:r>
          </a:p>
        </p:txBody>
      </p:sp>
    </p:spTree>
    <p:extLst>
      <p:ext uri="{BB962C8B-B14F-4D97-AF65-F5344CB8AC3E}">
        <p14:creationId xmlns:p14="http://schemas.microsoft.com/office/powerpoint/2010/main" val="458716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9F089D-2216-49FA-9B76-27A943251B36}"/>
              </a:ext>
            </a:extLst>
          </p:cNvPr>
          <p:cNvSpPr txBox="1"/>
          <p:nvPr/>
        </p:nvSpPr>
        <p:spPr>
          <a:xfrm>
            <a:off x="1184366" y="264662"/>
            <a:ext cx="982326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endParaRPr lang="uk-UA" sz="2400" b="1" dirty="0"/>
          </a:p>
          <a:p>
            <a:pPr marL="342900" indent="-342900" algn="ctr">
              <a:buAutoNum type="arabicPeriod"/>
            </a:pPr>
            <a:endParaRPr lang="uk-UA" sz="2400" b="1" dirty="0"/>
          </a:p>
          <a:p>
            <a:pPr algn="just"/>
            <a:r>
              <a:rPr lang="uk-UA" sz="2400" b="1" dirty="0"/>
              <a:t>Мета дисципліни</a:t>
            </a:r>
            <a:r>
              <a:rPr lang="uk-UA" sz="2400" dirty="0"/>
              <a:t> – сформувати у здобувачів вищої освіти цілісне теоретико-методологічне та прикладне розуміння резильєнтності міжнародної економіки як здатності глобальних, регіональних і національних економічних систем </a:t>
            </a:r>
            <a:r>
              <a:rPr lang="uk-UA" sz="2400" b="1" dirty="0"/>
              <a:t>передбачати, поглинати, адаптуватися та відновлюватися</a:t>
            </a:r>
            <a:r>
              <a:rPr lang="uk-UA" sz="2400" dirty="0"/>
              <a:t> після економічних, фінансових, безпекових, технологічних і геополітичних шоків з мінімальними втратами для розвитку та добробуту.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2864733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81A810-EFA2-4978-9B57-C092F671B5C3}"/>
              </a:ext>
            </a:extLst>
          </p:cNvPr>
          <p:cNvSpPr txBox="1"/>
          <p:nvPr/>
        </p:nvSpPr>
        <p:spPr>
          <a:xfrm>
            <a:off x="2429691" y="901338"/>
            <a:ext cx="782465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Тема 1. </a:t>
            </a:r>
            <a:r>
              <a:rPr lang="ru-RU" b="1" dirty="0"/>
              <a:t>НАЦІОНАЛЬНА ЕКОНОМІКА ЯК МАКРОЕКОНОМІЧНА СИСТЕМА В УМОВАХ РЕЗИЛЬЄНТНОСТІ</a:t>
            </a:r>
            <a:endParaRPr lang="uk-UA" b="1" dirty="0"/>
          </a:p>
          <a:p>
            <a:pPr algn="ctr"/>
            <a:endParaRPr lang="uk-UA" dirty="0"/>
          </a:p>
          <a:p>
            <a:pPr algn="ctr"/>
            <a:r>
              <a:rPr lang="uk-UA" dirty="0"/>
              <a:t>План</a:t>
            </a:r>
          </a:p>
          <a:p>
            <a:pPr algn="ctr"/>
            <a:endParaRPr lang="uk-UA" dirty="0"/>
          </a:p>
          <a:p>
            <a:pPr marL="342900" indent="-342900">
              <a:buAutoNum type="arabicPeriod"/>
            </a:pPr>
            <a:r>
              <a:rPr lang="ru-RU" dirty="0"/>
              <a:t>Характеристика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з </a:t>
            </a:r>
            <a:r>
              <a:rPr lang="ru-RU" dirty="0" err="1"/>
              <a:t>позиції</a:t>
            </a:r>
            <a:r>
              <a:rPr lang="ru-RU" dirty="0"/>
              <a:t> резильєнтності</a:t>
            </a:r>
          </a:p>
          <a:p>
            <a:pPr marL="342900" indent="-342900">
              <a:buAutoNum type="arabicPeriod"/>
            </a:pPr>
            <a:r>
              <a:rPr lang="uk-UA" dirty="0"/>
              <a:t>Головні ознаки національної економіки</a:t>
            </a:r>
          </a:p>
          <a:p>
            <a:pPr marL="342900" indent="-342900">
              <a:buAutoNum type="arabicPeriod"/>
            </a:pPr>
            <a:r>
              <a:rPr lang="uk-UA" dirty="0"/>
              <a:t>Класифікація та особливі риси економічних систем</a:t>
            </a:r>
          </a:p>
        </p:txBody>
      </p:sp>
    </p:spTree>
    <p:extLst>
      <p:ext uri="{BB962C8B-B14F-4D97-AF65-F5344CB8AC3E}">
        <p14:creationId xmlns:p14="http://schemas.microsoft.com/office/powerpoint/2010/main" val="85532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E795FD-4F97-43CA-8503-4B7D7B8B46D8}"/>
              </a:ext>
            </a:extLst>
          </p:cNvPr>
          <p:cNvSpPr txBox="1"/>
          <p:nvPr/>
        </p:nvSpPr>
        <p:spPr>
          <a:xfrm>
            <a:off x="3049089" y="486732"/>
            <a:ext cx="70182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ru-RU" sz="2400" b="1" dirty="0"/>
              <a:t>Характеристика </a:t>
            </a:r>
            <a:r>
              <a:rPr lang="ru-RU" sz="2400" b="1" dirty="0" err="1"/>
              <a:t>національної</a:t>
            </a:r>
            <a:r>
              <a:rPr lang="ru-RU" sz="2400" b="1" dirty="0"/>
              <a:t> </a:t>
            </a:r>
            <a:r>
              <a:rPr lang="ru-RU" sz="2400" b="1" dirty="0" err="1"/>
              <a:t>економіки</a:t>
            </a:r>
            <a:r>
              <a:rPr lang="ru-RU" sz="2400" b="1" dirty="0"/>
              <a:t> з </a:t>
            </a:r>
            <a:r>
              <a:rPr lang="ru-RU" sz="2400" b="1" dirty="0" err="1"/>
              <a:t>позиції</a:t>
            </a:r>
            <a:r>
              <a:rPr lang="ru-RU" sz="2400" b="1" dirty="0"/>
              <a:t> резильєнтності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95920A-53B0-428C-A01E-513A4F63FB6E}"/>
              </a:ext>
            </a:extLst>
          </p:cNvPr>
          <p:cNvSpPr txBox="1"/>
          <p:nvPr/>
        </p:nvSpPr>
        <p:spPr>
          <a:xfrm>
            <a:off x="1785513" y="1717916"/>
            <a:ext cx="918318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Національна економіка </a:t>
            </a:r>
            <a:r>
              <a:rPr lang="uk-UA" sz="2000" dirty="0"/>
              <a:t>– це </a:t>
            </a:r>
            <a:r>
              <a:rPr lang="uk-UA" sz="2000" b="1" dirty="0"/>
              <a:t>цілісна макроекономічна система</a:t>
            </a:r>
            <a:r>
              <a:rPr lang="uk-UA" sz="2000" dirty="0"/>
              <a:t>, що охоплює виробництво, розподіл, обмін і споживання благ у межах держави та функціонує у тісній взаємодії з міжнародною економікою.</a:t>
            </a:r>
          </a:p>
          <a:p>
            <a:r>
              <a:rPr lang="uk-UA" sz="2000" dirty="0"/>
              <a:t>У ХХІ столітті національні економіки дедалі частіше стикаються з: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фінансово-економічними кризами;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пандеміями;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військовими конфліктами;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енергетичними та продовольчими шоками;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технологічними трансформаціями.</a:t>
            </a:r>
          </a:p>
          <a:p>
            <a:pPr algn="just"/>
            <a:r>
              <a:rPr lang="uk-UA" sz="2000" dirty="0"/>
              <a:t>У цих умовах ключовою характеристикою економіки стає </a:t>
            </a:r>
            <a:r>
              <a:rPr lang="uk-UA" sz="2000" b="1" dirty="0"/>
              <a:t>резильєнтність</a:t>
            </a:r>
            <a:r>
              <a:rPr lang="uk-UA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3033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419A9B-074A-464F-A12B-12FA2B164631}"/>
              </a:ext>
            </a:extLst>
          </p:cNvPr>
          <p:cNvSpPr txBox="1"/>
          <p:nvPr/>
        </p:nvSpPr>
        <p:spPr>
          <a:xfrm>
            <a:off x="1640541" y="660559"/>
            <a:ext cx="846865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Резильєнтність національної економіки</a:t>
            </a:r>
            <a:r>
              <a:rPr lang="uk-UA" sz="2000" dirty="0"/>
              <a:t> – це здатність економічної системи:</a:t>
            </a:r>
          </a:p>
          <a:p>
            <a:pPr algn="just">
              <a:buFont typeface="+mj-lt"/>
              <a:buAutoNum type="arabicPeriod"/>
            </a:pPr>
            <a:r>
              <a:rPr lang="uk-UA" sz="2000" b="1" dirty="0"/>
              <a:t>передбачати ризики та загрози</a:t>
            </a:r>
            <a:r>
              <a:rPr lang="uk-UA" sz="2000" dirty="0"/>
              <a:t>;</a:t>
            </a:r>
          </a:p>
          <a:p>
            <a:pPr algn="just">
              <a:buFont typeface="+mj-lt"/>
              <a:buAutoNum type="arabicPeriod"/>
            </a:pPr>
            <a:r>
              <a:rPr lang="uk-UA" sz="2000" b="1" dirty="0"/>
              <a:t>поглинати негативні шоки</a:t>
            </a:r>
            <a:r>
              <a:rPr lang="uk-UA" sz="2000" dirty="0"/>
              <a:t> без руйнування базових функцій;</a:t>
            </a:r>
          </a:p>
          <a:p>
            <a:pPr algn="just">
              <a:buFont typeface="+mj-lt"/>
              <a:buAutoNum type="arabicPeriod"/>
            </a:pPr>
            <a:r>
              <a:rPr lang="uk-UA" sz="2000" b="1" dirty="0"/>
              <a:t>адаптуватися</a:t>
            </a:r>
            <a:r>
              <a:rPr lang="uk-UA" sz="2000" dirty="0"/>
              <a:t> до нових умов;</a:t>
            </a:r>
          </a:p>
          <a:p>
            <a:pPr algn="just">
              <a:buFont typeface="+mj-lt"/>
              <a:buAutoNum type="arabicPeriod"/>
            </a:pPr>
            <a:r>
              <a:rPr lang="uk-UA" sz="2000" b="1" dirty="0"/>
              <a:t>відновлюватися та розвиватися</a:t>
            </a:r>
            <a:r>
              <a:rPr lang="uk-UA" sz="2000" dirty="0"/>
              <a:t> після криз.</a:t>
            </a:r>
          </a:p>
          <a:p>
            <a:pPr algn="just">
              <a:buFont typeface="+mj-lt"/>
              <a:buAutoNum type="arabicPeriod"/>
            </a:pPr>
            <a:endParaRPr lang="uk-UA" sz="2000" dirty="0"/>
          </a:p>
          <a:p>
            <a:pPr algn="just"/>
            <a:r>
              <a:rPr lang="uk-UA" sz="2000" dirty="0"/>
              <a:t>Резильєнтність </a:t>
            </a:r>
            <a:r>
              <a:rPr lang="uk-UA" sz="2000" b="1" dirty="0"/>
              <a:t>не дорівнює стабільності</a:t>
            </a:r>
            <a:r>
              <a:rPr lang="uk-UA" sz="2000" dirty="0"/>
              <a:t>.</a:t>
            </a:r>
            <a:br>
              <a:rPr lang="uk-UA" sz="2000" dirty="0"/>
            </a:br>
            <a:r>
              <a:rPr lang="uk-UA" sz="2000" dirty="0"/>
              <a:t>Стабільність означає незмінність, тоді як резильєнтність – </a:t>
            </a:r>
            <a:r>
              <a:rPr lang="uk-UA" sz="2000" b="1" dirty="0"/>
              <a:t>гнучкість і здатність до трансформації</a:t>
            </a:r>
            <a:r>
              <a:rPr lang="uk-UA" sz="2000" dirty="0"/>
              <a:t>.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b="1" dirty="0"/>
              <a:t>Отже, резильєнтність національної економіки </a:t>
            </a:r>
            <a:r>
              <a:rPr lang="uk-UA" sz="2000" dirty="0"/>
              <a:t>слід розуміти як інтегральну властивість економічної системи, що відображає її спроможність передбачати потенційні загрози, пом’якшувати негативні наслідки економічних, фінансових, соціальних і безпекових шоків, швидко адаптуватися до нових умов господарювання та відновлювати траєкторію розвитку з мінімальними втратами для суспільства. </a:t>
            </a:r>
          </a:p>
        </p:txBody>
      </p:sp>
    </p:spTree>
    <p:extLst>
      <p:ext uri="{BB962C8B-B14F-4D97-AF65-F5344CB8AC3E}">
        <p14:creationId xmlns:p14="http://schemas.microsoft.com/office/powerpoint/2010/main" val="2227261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6DD078-2386-4A3E-995F-CDD8E7084F6D}"/>
              </a:ext>
            </a:extLst>
          </p:cNvPr>
          <p:cNvSpPr txBox="1"/>
          <p:nvPr/>
        </p:nvSpPr>
        <p:spPr>
          <a:xfrm>
            <a:off x="1794933" y="1136864"/>
            <a:ext cx="924560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b="1" dirty="0"/>
              <a:t>Як макроекономічна система </a:t>
            </a:r>
            <a:r>
              <a:rPr lang="uk-UA" sz="2200" dirty="0"/>
              <a:t>національна економіка характеризується цілісністю та взаємозалежністю її складових елементів – виробництва, розподілу, обміну та споживання. Порушення функціонування одного з цих елементів у кризових умовах неминуче впливає на загальну економічну динаміку, що підкреслює важливість її резильєнтності. </a:t>
            </a:r>
          </a:p>
          <a:p>
            <a:pPr algn="just"/>
            <a:r>
              <a:rPr lang="uk-UA" sz="2200" dirty="0"/>
              <a:t>Водночас національна економіка має ієрархічну структуру, що охоплює мікро-, </a:t>
            </a:r>
            <a:r>
              <a:rPr lang="uk-UA" sz="2200" dirty="0" err="1"/>
              <a:t>мезо</a:t>
            </a:r>
            <a:r>
              <a:rPr lang="uk-UA" sz="2200" dirty="0"/>
              <a:t>- та макрорівні, а її стійкість значною мірою залежить від узгодженості дій суб’єктів на кожному з цих рівнів.</a:t>
            </a:r>
          </a:p>
        </p:txBody>
      </p:sp>
    </p:spTree>
    <p:extLst>
      <p:ext uri="{BB962C8B-B14F-4D97-AF65-F5344CB8AC3E}">
        <p14:creationId xmlns:p14="http://schemas.microsoft.com/office/powerpoint/2010/main" val="3307620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47AFBC-8DCB-4C18-B692-7FAAF650A9ED}"/>
              </a:ext>
            </a:extLst>
          </p:cNvPr>
          <p:cNvSpPr txBox="1"/>
          <p:nvPr/>
        </p:nvSpPr>
        <p:spPr>
          <a:xfrm>
            <a:off x="2320578" y="1039422"/>
            <a:ext cx="875211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dirty="0"/>
              <a:t>Важливою характеристикою резильєнтності є відкритість національної економіки та її </a:t>
            </a:r>
            <a:r>
              <a:rPr lang="uk-UA" sz="2200" dirty="0" err="1"/>
              <a:t>включеність</a:t>
            </a:r>
            <a:r>
              <a:rPr lang="uk-UA" sz="2200" dirty="0"/>
              <a:t> у міжнародні економічні відносини. </a:t>
            </a:r>
          </a:p>
          <a:p>
            <a:pPr algn="just"/>
            <a:r>
              <a:rPr lang="uk-UA" sz="2200" dirty="0"/>
              <a:t>З одного боку, інтеграція у світову економіку розширює доступ до ринків, капіталу, технологій і знань, сприяючи економічному розвитку. </a:t>
            </a:r>
          </a:p>
          <a:p>
            <a:pPr algn="just"/>
            <a:r>
              <a:rPr lang="uk-UA" sz="2200" dirty="0"/>
              <a:t>З іншого боку, вона підвищує вразливість до зовнішніх шоків, що робить актуальним питання формування внутрішніх буферів та механізмів адаптації. У цьому контексті резильєнтна національна економіка поєднує відкритість із здатністю захищати критично важливі сектори та забезпечувати економічну безпеку.</a:t>
            </a:r>
          </a:p>
        </p:txBody>
      </p:sp>
    </p:spTree>
    <p:extLst>
      <p:ext uri="{BB962C8B-B14F-4D97-AF65-F5344CB8AC3E}">
        <p14:creationId xmlns:p14="http://schemas.microsoft.com/office/powerpoint/2010/main" val="2268059102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4001</TotalTime>
  <Words>3353</Words>
  <Application>Microsoft Office PowerPoint</Application>
  <PresentationFormat>Широкий екран</PresentationFormat>
  <Paragraphs>183</Paragraphs>
  <Slides>31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31</vt:i4>
      </vt:variant>
    </vt:vector>
  </HeadingPairs>
  <TitlesOfParts>
    <vt:vector size="38" baseType="lpstr">
      <vt:lpstr>Arial</vt:lpstr>
      <vt:lpstr>Calibri</vt:lpstr>
      <vt:lpstr>Century Gothic</vt:lpstr>
      <vt:lpstr>Times New Roman</vt:lpstr>
      <vt:lpstr>Wingdings</vt:lpstr>
      <vt:lpstr>Wingdings 3</vt:lpstr>
      <vt:lpstr>Віхоть</vt:lpstr>
      <vt:lpstr>Резильєнтність міжнародної економіки   4 кредити; 32 год лекції; 32 год практики. Залік.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Iryna Abramova</dc:creator>
  <cp:lastModifiedBy>Iryna Abramova</cp:lastModifiedBy>
  <cp:revision>37</cp:revision>
  <dcterms:created xsi:type="dcterms:W3CDTF">2024-09-25T09:16:23Z</dcterms:created>
  <dcterms:modified xsi:type="dcterms:W3CDTF">2026-01-21T09:04:04Z</dcterms:modified>
</cp:coreProperties>
</file>