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6"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3326983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1169346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30949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2282286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40442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2267424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4159616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1794020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362910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F5D2969-4788-4A3B-9839-91A5BCFED079}" type="datetimeFigureOut">
              <a:rPr lang="ru-RU" smtClean="0"/>
              <a:t>вс 16.02.25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405632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F5D2969-4788-4A3B-9839-91A5BCFED079}" type="datetimeFigureOut">
              <a:rPr lang="ru-RU" smtClean="0"/>
              <a:t>вс 16.02.25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70882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F5D2969-4788-4A3B-9839-91A5BCFED079}" type="datetimeFigureOut">
              <a:rPr lang="ru-RU" smtClean="0"/>
              <a:t>вс 16.02.25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286834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F5D2969-4788-4A3B-9839-91A5BCFED079}" type="datetimeFigureOut">
              <a:rPr lang="ru-RU" smtClean="0"/>
              <a:t>вс 16.02.25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442979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D2969-4788-4A3B-9839-91A5BCFED079}" type="datetimeFigureOut">
              <a:rPr lang="ru-RU" smtClean="0"/>
              <a:t>вс 16.02.25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2838774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F5D2969-4788-4A3B-9839-91A5BCFED079}" type="datetimeFigureOut">
              <a:rPr lang="ru-RU" smtClean="0"/>
              <a:t>вс 16.02.25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186463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F5D2969-4788-4A3B-9839-91A5BCFED079}" type="datetimeFigureOut">
              <a:rPr lang="ru-RU" smtClean="0"/>
              <a:t>вс 16.02.25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5F4C62-301B-41DB-BF3D-52E07B10BE8D}" type="slidenum">
              <a:rPr lang="ru-RU" smtClean="0"/>
              <a:t>‹#›</a:t>
            </a:fld>
            <a:endParaRPr lang="ru-RU"/>
          </a:p>
        </p:txBody>
      </p:sp>
    </p:spTree>
    <p:extLst>
      <p:ext uri="{BB962C8B-B14F-4D97-AF65-F5344CB8AC3E}">
        <p14:creationId xmlns:p14="http://schemas.microsoft.com/office/powerpoint/2010/main" val="1949578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5D2969-4788-4A3B-9839-91A5BCFED079}" type="datetimeFigureOut">
              <a:rPr lang="ru-RU" smtClean="0"/>
              <a:t>вс 16.02.25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05F4C62-301B-41DB-BF3D-52E07B10BE8D}" type="slidenum">
              <a:rPr lang="ru-RU" smtClean="0"/>
              <a:t>‹#›</a:t>
            </a:fld>
            <a:endParaRPr lang="ru-RU"/>
          </a:p>
        </p:txBody>
      </p:sp>
    </p:spTree>
    <p:extLst>
      <p:ext uri="{BB962C8B-B14F-4D97-AF65-F5344CB8AC3E}">
        <p14:creationId xmlns:p14="http://schemas.microsoft.com/office/powerpoint/2010/main" val="3191767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merriam-webster.com/dictionary/educated" TargetMode="External"/><Relationship Id="rId2" Type="http://schemas.openxmlformats.org/officeDocument/2006/relationships/hyperlink" Target="https://www.merriam-webster.com/dictionary/educating" TargetMode="External"/><Relationship Id="rId1" Type="http://schemas.openxmlformats.org/officeDocument/2006/relationships/slideLayout" Target="../slideLayouts/slideLayout2.xml"/><Relationship Id="rId4" Type="http://schemas.openxmlformats.org/officeDocument/2006/relationships/hyperlink" Target="https://www.merriam-webster.com/dictionary/educa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Education as a source of background vocabulary</a:t>
            </a:r>
            <a:endParaRPr lang="ru-RU" dirty="0"/>
          </a:p>
        </p:txBody>
      </p:sp>
    </p:spTree>
    <p:extLst>
      <p:ext uri="{BB962C8B-B14F-4D97-AF65-F5344CB8AC3E}">
        <p14:creationId xmlns:p14="http://schemas.microsoft.com/office/powerpoint/2010/main" val="1249552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Education</a:t>
            </a:r>
            <a:endParaRPr lang="ru-RU" dirty="0"/>
          </a:p>
        </p:txBody>
      </p:sp>
      <p:sp>
        <p:nvSpPr>
          <p:cNvPr id="3" name="Объект 2"/>
          <p:cNvSpPr>
            <a:spLocks noGrp="1"/>
          </p:cNvSpPr>
          <p:nvPr>
            <p:ph idx="1"/>
          </p:nvPr>
        </p:nvSpPr>
        <p:spPr/>
        <p:txBody>
          <a:bodyPr/>
          <a:lstStyle/>
          <a:p>
            <a:pPr fontAlgn="base"/>
            <a:r>
              <a:rPr lang="en-US" b="1" dirty="0" smtClean="0"/>
              <a:t>a</a:t>
            </a:r>
            <a:r>
              <a:rPr lang="en-US" b="1" dirty="0"/>
              <a:t>: </a:t>
            </a:r>
            <a:r>
              <a:rPr lang="en-US" dirty="0"/>
              <a:t>the action or process of </a:t>
            </a:r>
            <a:r>
              <a:rPr lang="en-US" dirty="0">
                <a:hlinkClick r:id="rId2"/>
              </a:rPr>
              <a:t>educating</a:t>
            </a:r>
            <a:r>
              <a:rPr lang="en-US" dirty="0"/>
              <a:t> or of being </a:t>
            </a:r>
            <a:r>
              <a:rPr lang="en-US" dirty="0" err="1">
                <a:hlinkClick r:id="rId3"/>
              </a:rPr>
              <a:t>educated</a:t>
            </a:r>
            <a:r>
              <a:rPr lang="en-US" i="1" dirty="0" err="1"/>
              <a:t>also</a:t>
            </a:r>
            <a:r>
              <a:rPr lang="en-US" dirty="0"/>
              <a:t> </a:t>
            </a:r>
            <a:r>
              <a:rPr lang="en-US" b="1" dirty="0"/>
              <a:t>: </a:t>
            </a:r>
            <a:r>
              <a:rPr lang="en-US" dirty="0"/>
              <a:t>a stage of such a process</a:t>
            </a:r>
          </a:p>
          <a:p>
            <a:pPr fontAlgn="base"/>
            <a:r>
              <a:rPr lang="en-US" b="1" dirty="0"/>
              <a:t>b: </a:t>
            </a:r>
            <a:r>
              <a:rPr lang="en-US" dirty="0"/>
              <a:t>the knowledge and development resulting from the process of being </a:t>
            </a:r>
            <a:r>
              <a:rPr lang="en-US" dirty="0" err="1"/>
              <a:t>educateda</a:t>
            </a:r>
            <a:r>
              <a:rPr lang="en-US" dirty="0"/>
              <a:t> person of little </a:t>
            </a:r>
            <a:r>
              <a:rPr lang="en-US" i="1" dirty="0"/>
              <a:t>education</a:t>
            </a:r>
            <a:endParaRPr lang="en-US" dirty="0"/>
          </a:p>
          <a:p>
            <a:r>
              <a:rPr lang="de-DE" dirty="0">
                <a:hlinkClick r:id="rId4"/>
              </a:rPr>
              <a:t>https://</a:t>
            </a:r>
            <a:r>
              <a:rPr lang="de-DE" dirty="0" smtClean="0">
                <a:hlinkClick r:id="rId4"/>
              </a:rPr>
              <a:t>www.merriam-webster.com/dictionary/education</a:t>
            </a:r>
            <a:endParaRPr lang="de-DE" dirty="0" smtClean="0"/>
          </a:p>
          <a:p>
            <a:pPr marL="0" indent="0">
              <a:buNone/>
            </a:pPr>
            <a:endParaRPr lang="ru-RU" dirty="0"/>
          </a:p>
        </p:txBody>
      </p:sp>
    </p:spTree>
    <p:extLst>
      <p:ext uri="{BB962C8B-B14F-4D97-AF65-F5344CB8AC3E}">
        <p14:creationId xmlns:p14="http://schemas.microsoft.com/office/powerpoint/2010/main" val="3005687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System of education. England, Wales, Scotland</a:t>
            </a:r>
            <a:endParaRPr lang="ru-RU" dirty="0"/>
          </a:p>
        </p:txBody>
      </p:sp>
      <p:sp>
        <p:nvSpPr>
          <p:cNvPr id="3" name="Объект 2"/>
          <p:cNvSpPr>
            <a:spLocks noGrp="1"/>
          </p:cNvSpPr>
          <p:nvPr>
            <p:ph idx="1"/>
          </p:nvPr>
        </p:nvSpPr>
        <p:spPr/>
        <p:txBody>
          <a:bodyPr/>
          <a:lstStyle/>
          <a:p>
            <a:r>
              <a:rPr lang="en-US" dirty="0" smtClean="0"/>
              <a:t>Educations in England differs from the system used elsewhere in the UK as there are two basic systems</a:t>
            </a:r>
            <a:r>
              <a:rPr lang="uk-UA" dirty="0" smtClean="0"/>
              <a:t>: </a:t>
            </a:r>
            <a:r>
              <a:rPr lang="en-US" dirty="0" smtClean="0"/>
              <a:t>one covering England, Wales and Northern Ireland and one covering Scotland.</a:t>
            </a:r>
          </a:p>
          <a:p>
            <a:r>
              <a:rPr lang="en-US" dirty="0" smtClean="0"/>
              <a:t>Traditionally the English, Welsh and Northern Irish systems have emphasized depth of education whereas the Scottish system has emphasized breadth.</a:t>
            </a:r>
          </a:p>
          <a:p>
            <a:r>
              <a:rPr lang="en-US" dirty="0" smtClean="0"/>
              <a:t>Thus English, Welsh and Northern Irish students tend to sit a small number of more advanced examinations and Scottish students tend to sit a larger number of less advanced examinations.</a:t>
            </a:r>
          </a:p>
          <a:p>
            <a:r>
              <a:rPr lang="en-US" dirty="0" smtClean="0"/>
              <a:t>English schools are allowed to vary locally, although by teenage years they have to reach identical levels for standardized qualifications.</a:t>
            </a:r>
          </a:p>
          <a:p>
            <a:endParaRPr lang="ru-RU" dirty="0"/>
          </a:p>
        </p:txBody>
      </p:sp>
    </p:spTree>
    <p:extLst>
      <p:ext uri="{BB962C8B-B14F-4D97-AF65-F5344CB8AC3E}">
        <p14:creationId xmlns:p14="http://schemas.microsoft.com/office/powerpoint/2010/main" val="1544158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smtClean="0"/>
              <a:t>GCSE </a:t>
            </a:r>
            <a:r>
              <a:rPr lang="uk-UA" dirty="0" smtClean="0"/>
              <a:t>(</a:t>
            </a:r>
            <a:r>
              <a:rPr lang="en-US" dirty="0" smtClean="0"/>
              <a:t>General Certificate of School Education</a:t>
            </a:r>
            <a:r>
              <a:rPr lang="uk-UA" dirty="0" smtClean="0"/>
              <a:t>)</a:t>
            </a:r>
            <a:r>
              <a:rPr lang="en-US" dirty="0" smtClean="0"/>
              <a:t> examinations determine whether the candidate will progress further.</a:t>
            </a:r>
            <a:endParaRPr lang="ru-RU" dirty="0"/>
          </a:p>
        </p:txBody>
      </p:sp>
    </p:spTree>
    <p:extLst>
      <p:ext uri="{BB962C8B-B14F-4D97-AF65-F5344CB8AC3E}">
        <p14:creationId xmlns:p14="http://schemas.microsoft.com/office/powerpoint/2010/main" val="4035021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p:txBody>
          <a:bodyPr/>
          <a:lstStyle/>
          <a:p>
            <a:r>
              <a:rPr lang="en-US" dirty="0" smtClean="0"/>
              <a:t>Public Schools are actually private schools and are not run by the State.</a:t>
            </a:r>
          </a:p>
          <a:p>
            <a:r>
              <a:rPr lang="en-US" dirty="0" smtClean="0"/>
              <a:t>The most famous universities are The University of Oxford, situated in the city of Oxford, which is the oldest university in the English speaking world and Cambridge University, which are sometimes referred to collectively as Oxbridge.</a:t>
            </a:r>
            <a:endParaRPr lang="ru-RU" dirty="0"/>
          </a:p>
        </p:txBody>
      </p:sp>
    </p:spTree>
    <p:extLst>
      <p:ext uri="{BB962C8B-B14F-4D97-AF65-F5344CB8AC3E}">
        <p14:creationId xmlns:p14="http://schemas.microsoft.com/office/powerpoint/2010/main" val="187379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USA</a:t>
            </a:r>
            <a:endParaRPr lang="ru-RU" dirty="0"/>
          </a:p>
        </p:txBody>
      </p:sp>
      <p:sp>
        <p:nvSpPr>
          <p:cNvPr id="3" name="Объект 2"/>
          <p:cNvSpPr>
            <a:spLocks noGrp="1"/>
          </p:cNvSpPr>
          <p:nvPr>
            <p:ph idx="1"/>
          </p:nvPr>
        </p:nvSpPr>
        <p:spPr/>
        <p:txBody>
          <a:bodyPr/>
          <a:lstStyle/>
          <a:p>
            <a:r>
              <a:rPr lang="en-US" dirty="0" smtClean="0"/>
              <a:t>In the American educational system children are generally required to attend school from th</a:t>
            </a:r>
            <a:r>
              <a:rPr lang="en-US" dirty="0" smtClean="0"/>
              <a:t>e age of five to six until age 16, although most continue until they are at least 17 or 18, or have graduated from high school.</a:t>
            </a:r>
            <a:endParaRPr lang="ru-RU" dirty="0"/>
          </a:p>
        </p:txBody>
      </p:sp>
    </p:spTree>
    <p:extLst>
      <p:ext uri="{BB962C8B-B14F-4D97-AF65-F5344CB8AC3E}">
        <p14:creationId xmlns:p14="http://schemas.microsoft.com/office/powerpoint/2010/main" val="2216712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smtClean="0"/>
              <a:t>Public education in the United States is provided by the separate states, not the federal government. It is free, but unlike many other countries, the US has no standard nationwide curriculum.</a:t>
            </a:r>
            <a:endParaRPr lang="ru-RU" dirty="0"/>
          </a:p>
        </p:txBody>
      </p:sp>
    </p:spTree>
    <p:extLst>
      <p:ext uri="{BB962C8B-B14F-4D97-AF65-F5344CB8AC3E}">
        <p14:creationId xmlns:p14="http://schemas.microsoft.com/office/powerpoint/2010/main" val="3322855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smtClean="0"/>
              <a:t>The most famous universities are the eight Ivy League Universities, which include Harvard and Yale, the Massachusetts Institute </a:t>
            </a:r>
            <a:r>
              <a:rPr lang="en-US" dirty="0" err="1" smtClean="0"/>
              <a:t>og</a:t>
            </a:r>
            <a:r>
              <a:rPr lang="en-US" dirty="0" smtClean="0"/>
              <a:t> Technology and the University of California</a:t>
            </a:r>
            <a:endParaRPr lang="ru-RU" dirty="0"/>
          </a:p>
        </p:txBody>
      </p:sp>
    </p:spTree>
    <p:extLst>
      <p:ext uri="{BB962C8B-B14F-4D97-AF65-F5344CB8AC3E}">
        <p14:creationId xmlns:p14="http://schemas.microsoft.com/office/powerpoint/2010/main" val="2969359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altLang="ru-RU" dirty="0"/>
              <a:t>List of Literature Recommended</a:t>
            </a:r>
            <a:endParaRPr lang="ru-RU" dirty="0"/>
          </a:p>
        </p:txBody>
      </p:sp>
      <p:sp>
        <p:nvSpPr>
          <p:cNvPr id="3" name="Объект 2"/>
          <p:cNvSpPr>
            <a:spLocks noGrp="1"/>
          </p:cNvSpPr>
          <p:nvPr>
            <p:ph idx="1"/>
          </p:nvPr>
        </p:nvSpPr>
        <p:spPr>
          <a:xfrm>
            <a:off x="677334" y="1930401"/>
            <a:ext cx="8596668" cy="4110962"/>
          </a:xfrm>
        </p:spPr>
        <p:txBody>
          <a:bodyPr>
            <a:normAutofit fontScale="92500" lnSpcReduction="10000"/>
          </a:bodyPr>
          <a:lstStyle/>
          <a:p>
            <a:pPr>
              <a:defRPr/>
            </a:pPr>
            <a:r>
              <a:rPr lang="uk-UA" dirty="0">
                <a:latin typeface="Times New Roman" panose="02020603050405020304" pitchFamily="18" charset="0"/>
                <a:cs typeface="Times New Roman" panose="02020603050405020304" pitchFamily="18" charset="0"/>
              </a:rPr>
              <a:t>Береговино Н.С. Лінгвокраїнознавство країн першої іноземної мови (англійська) : навчально-методичний посібник. Біла Церква : БНАУ, 2021. 150 с.</a:t>
            </a:r>
            <a:endParaRPr lang="ru-RU" dirty="0">
              <a:latin typeface="Times New Roman" panose="02020603050405020304" pitchFamily="18" charset="0"/>
              <a:cs typeface="Times New Roman" panose="02020603050405020304" pitchFamily="18" charset="0"/>
            </a:endParaRPr>
          </a:p>
          <a:p>
            <a:pPr>
              <a:defRPr/>
            </a:pPr>
            <a:r>
              <a:rPr lang="ru-RU" dirty="0" err="1">
                <a:latin typeface="Times New Roman" panose="02020603050405020304" pitchFamily="18" charset="0"/>
                <a:cs typeface="Times New Roman" panose="02020603050405020304" pitchFamily="18" charset="0"/>
              </a:rPr>
              <a:t>Линтвар</a:t>
            </a:r>
            <a:r>
              <a:rPr lang="ru-RU" dirty="0">
                <a:latin typeface="Times New Roman" panose="02020603050405020304" pitchFamily="18" charset="0"/>
                <a:cs typeface="Times New Roman" panose="02020603050405020304" pitchFamily="18" charset="0"/>
              </a:rPr>
              <a:t> О.М.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Сполучених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Штатів</a:t>
            </a:r>
            <a:r>
              <a:rPr lang="ru-RU" dirty="0">
                <a:latin typeface="Times New Roman" panose="02020603050405020304" pitchFamily="18" charset="0"/>
                <a:cs typeface="Times New Roman" panose="02020603050405020304" pitchFamily="18" charset="0"/>
              </a:rPr>
              <a:t> Америки : </a:t>
            </a:r>
            <a:r>
              <a:rPr lang="ru-RU" dirty="0" err="1">
                <a:latin typeface="Times New Roman" panose="02020603050405020304" pitchFamily="18" charset="0"/>
                <a:cs typeface="Times New Roman" panose="02020603050405020304" pitchFamily="18" charset="0"/>
              </a:rPr>
              <a:t>методичні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рекомендації</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самостійної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Київ</a:t>
            </a:r>
            <a:r>
              <a:rPr lang="uk-UA"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2021. 24 с.</a:t>
            </a:r>
          </a:p>
          <a:p>
            <a:pPr>
              <a:defRPr/>
            </a:pPr>
            <a:r>
              <a:rPr lang="ru-RU" dirty="0" err="1">
                <a:latin typeface="Times New Roman" panose="02020603050405020304" pitchFamily="18" charset="0"/>
                <a:cs typeface="Times New Roman" panose="02020603050405020304" pitchFamily="18" charset="0"/>
              </a:rPr>
              <a:t>Линтвар</a:t>
            </a:r>
            <a:r>
              <a:rPr lang="ru-RU" dirty="0">
                <a:latin typeface="Times New Roman" panose="02020603050405020304" pitchFamily="18" charset="0"/>
                <a:cs typeface="Times New Roman" panose="02020603050405020304" pitchFamily="18" charset="0"/>
              </a:rPr>
              <a:t> О.М.</a:t>
            </a:r>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Плетенецька</a:t>
            </a:r>
            <a:r>
              <a:rPr lang="uk-UA" dirty="0">
                <a:latin typeface="Times New Roman" panose="02020603050405020304" pitchFamily="18" charset="0"/>
                <a:cs typeface="Times New Roman" panose="02020603050405020304" pitchFamily="18" charset="0"/>
              </a:rPr>
              <a:t> Ю.М.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 практикум</a:t>
            </a:r>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Київ</a:t>
            </a:r>
            <a:r>
              <a:rPr lang="ru-RU" dirty="0">
                <a:latin typeface="Times New Roman" panose="02020603050405020304" pitchFamily="18" charset="0"/>
                <a:cs typeface="Times New Roman" panose="02020603050405020304" pitchFamily="18" charset="0"/>
              </a:rPr>
              <a:t>, 2020. 76 с</a:t>
            </a:r>
            <a:r>
              <a:rPr lang="uk-UA"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defRPr/>
            </a:pPr>
            <a:r>
              <a:rPr lang="uk-UA" dirty="0" err="1">
                <a:latin typeface="Times New Roman" panose="02020603050405020304" pitchFamily="18" charset="0"/>
                <a:cs typeface="Times New Roman" panose="02020603050405020304" pitchFamily="18" charset="0"/>
              </a:rPr>
              <a:t>Цегельська</a:t>
            </a:r>
            <a:r>
              <a:rPr lang="uk-UA" dirty="0">
                <a:latin typeface="Times New Roman" panose="02020603050405020304" pitchFamily="18" charset="0"/>
                <a:cs typeface="Times New Roman" panose="02020603050405020304" pitchFamily="18" charset="0"/>
              </a:rPr>
              <a:t> Марина </a:t>
            </a:r>
            <a:r>
              <a:rPr lang="en-US" dirty="0">
                <a:latin typeface="Times New Roman" panose="02020603050405020304" pitchFamily="18" charset="0"/>
                <a:cs typeface="Times New Roman" panose="02020603050405020304" pitchFamily="18" charset="0"/>
              </a:rPr>
              <a:t>Great Britain. Geography, History, Language</a:t>
            </a:r>
            <a:r>
              <a:rPr lang="uk-UA" dirty="0">
                <a:latin typeface="Times New Roman" panose="02020603050405020304" pitchFamily="18" charset="0"/>
                <a:cs typeface="Times New Roman" panose="02020603050405020304" pitchFamily="18" charset="0"/>
              </a:rPr>
              <a:t>. Тернопіль : «Підручники і посібники», 2020. 208 с.</a:t>
            </a:r>
            <a:endParaRPr lang="ru-RU"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Howard LeRoy </a:t>
            </a:r>
            <a:r>
              <a:rPr lang="en-US" dirty="0" err="1">
                <a:latin typeface="Times New Roman" panose="02020603050405020304" pitchFamily="18" charset="0"/>
                <a:cs typeface="Times New Roman" panose="02020603050405020304" pitchFamily="18" charset="0"/>
              </a:rPr>
              <a:t>Malchow</a:t>
            </a:r>
            <a:r>
              <a:rPr lang="en-US" dirty="0">
                <a:latin typeface="Times New Roman" panose="02020603050405020304" pitchFamily="18" charset="0"/>
                <a:cs typeface="Times New Roman" panose="02020603050405020304" pitchFamily="18" charset="0"/>
              </a:rPr>
              <a:t> History and international relations</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the Ancient World to the 21</a:t>
            </a:r>
            <a:r>
              <a:rPr lang="en-US" baseline="30000" dirty="0">
                <a:latin typeface="Times New Roman" panose="02020603050405020304" pitchFamily="18" charset="0"/>
                <a:cs typeface="Times New Roman" panose="02020603050405020304" pitchFamily="18" charset="0"/>
              </a:rPr>
              <a:t>st</a:t>
            </a:r>
            <a:r>
              <a:rPr lang="en-US" dirty="0">
                <a:latin typeface="Times New Roman" panose="02020603050405020304" pitchFamily="18" charset="0"/>
                <a:cs typeface="Times New Roman" panose="02020603050405020304" pitchFamily="18" charset="0"/>
              </a:rPr>
              <a:t> Century. Second Edition. The UK</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Bloomsbury, 202</a:t>
            </a:r>
            <a:r>
              <a:rPr lang="uk-UA"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408</a:t>
            </a:r>
            <a:r>
              <a:rPr lang="en-US" dirty="0">
                <a:latin typeface="Times New Roman" panose="02020603050405020304" pitchFamily="18" charset="0"/>
                <a:cs typeface="Times New Roman" panose="02020603050405020304" pitchFamily="18" charset="0"/>
              </a:rPr>
              <a:t> p.</a:t>
            </a:r>
            <a:endParaRPr lang="ru-RU" dirty="0">
              <a:latin typeface="Times New Roman" panose="02020603050405020304" pitchFamily="18" charset="0"/>
              <a:cs typeface="Times New Roman" panose="02020603050405020304" pitchFamily="18" charset="0"/>
            </a:endParaRPr>
          </a:p>
          <a:p>
            <a:pPr>
              <a:defRPr/>
            </a:pPr>
            <a:r>
              <a:rPr lang="ru-RU" dirty="0">
                <a:latin typeface="Times New Roman" panose="02020603050405020304" pitchFamily="18" charset="0"/>
                <a:cs typeface="Times New Roman" panose="02020603050405020304" pitchFamily="18" charset="0"/>
              </a:rPr>
              <a:t>Борисенко Н., Шевчук О.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англомовних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a:t>
            </a:r>
            <a:r>
              <a:rPr lang="ru-RU" dirty="0">
                <a:latin typeface="Times New Roman" panose="02020603050405020304" pitchFamily="18" charset="0"/>
                <a:cs typeface="Times New Roman" panose="02020603050405020304" pitchFamily="18" charset="0"/>
              </a:rPr>
              <a:t>. Житомир : </a:t>
            </a:r>
            <a:r>
              <a:rPr lang="uk-UA" dirty="0">
                <a:latin typeface="Times New Roman" panose="02020603050405020304" pitchFamily="18" charset="0"/>
                <a:cs typeface="Times New Roman" panose="02020603050405020304" pitchFamily="18" charset="0"/>
              </a:rPr>
              <a:t>«Житомирський державний університет ім. Івана Франка»</a:t>
            </a:r>
            <a:r>
              <a:rPr lang="ru-RU" dirty="0">
                <a:latin typeface="Times New Roman" panose="02020603050405020304" pitchFamily="18" charset="0"/>
                <a:cs typeface="Times New Roman" panose="02020603050405020304" pitchFamily="18" charset="0"/>
              </a:rPr>
              <a:t>, 2010. 1</a:t>
            </a:r>
            <a:r>
              <a:rPr lang="uk-UA" dirty="0">
                <a:latin typeface="Times New Roman" panose="02020603050405020304" pitchFamily="18" charset="0"/>
                <a:cs typeface="Times New Roman" panose="02020603050405020304" pitchFamily="18" charset="0"/>
              </a:rPr>
              <a:t>54</a:t>
            </a:r>
            <a:r>
              <a:rPr lang="ru-RU" dirty="0">
                <a:latin typeface="Times New Roman" panose="02020603050405020304" pitchFamily="18" charset="0"/>
                <a:cs typeface="Times New Roman" panose="02020603050405020304" pitchFamily="18" charset="0"/>
              </a:rPr>
              <a:t> с.</a:t>
            </a:r>
          </a:p>
          <a:p>
            <a:pPr>
              <a:defRPr/>
            </a:pPr>
            <a:r>
              <a:rPr lang="uk-UA" dirty="0" err="1">
                <a:latin typeface="Times New Roman" panose="02020603050405020304" pitchFamily="18" charset="0"/>
                <a:cs typeface="Times New Roman" panose="02020603050405020304" pitchFamily="18" charset="0"/>
              </a:rPr>
              <a:t>Гапонів</a:t>
            </a:r>
            <a:r>
              <a:rPr lang="uk-UA" dirty="0">
                <a:latin typeface="Times New Roman" panose="02020603050405020304" pitchFamily="18" charset="0"/>
                <a:cs typeface="Times New Roman" panose="02020603050405020304" pitchFamily="18" charset="0"/>
              </a:rPr>
              <a:t> О., </a:t>
            </a:r>
            <a:r>
              <a:rPr lang="uk-UA" dirty="0" err="1">
                <a:latin typeface="Times New Roman" panose="02020603050405020304" pitchFamily="18" charset="0"/>
                <a:cs typeface="Times New Roman" panose="02020603050405020304" pitchFamily="18" charset="0"/>
              </a:rPr>
              <a:t>Возна</a:t>
            </a:r>
            <a:r>
              <a:rPr lang="uk-UA" dirty="0">
                <a:latin typeface="Times New Roman" panose="02020603050405020304" pitchFamily="18" charset="0"/>
                <a:cs typeface="Times New Roman" panose="02020603050405020304" pitchFamily="18" charset="0"/>
              </a:rPr>
              <a:t> М.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Англомовні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країни</a:t>
            </a:r>
            <a:r>
              <a:rPr lang="uk-UA"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Вид.2-ге. </a:t>
            </a:r>
            <a:r>
              <a:rPr lang="ru-RU" dirty="0" err="1">
                <a:latin typeface="Times New Roman" panose="02020603050405020304" pitchFamily="18" charset="0"/>
                <a:cs typeface="Times New Roman" panose="02020603050405020304" pitchFamily="18" charset="0"/>
              </a:rPr>
              <a:t>Вінниця</a:t>
            </a:r>
            <a:r>
              <a:rPr lang="ru-RU"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Нова Книга</a:t>
            </a:r>
            <a:r>
              <a:rPr lang="uk-UA"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2018. 352 с.</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635691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73</TotalTime>
  <Words>480</Words>
  <Application>Microsoft Office PowerPoint</Application>
  <PresentationFormat>Широкоэкранный</PresentationFormat>
  <Paragraphs>25</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Times New Roman</vt:lpstr>
      <vt:lpstr>Trebuchet MS</vt:lpstr>
      <vt:lpstr>Wingdings 3</vt:lpstr>
      <vt:lpstr>Аспект</vt:lpstr>
      <vt:lpstr>Education as a source of background vocabulary</vt:lpstr>
      <vt:lpstr>Education</vt:lpstr>
      <vt:lpstr>System of education. England, Wales, Scotland</vt:lpstr>
      <vt:lpstr>Презентация PowerPoint</vt:lpstr>
      <vt:lpstr>Презентация PowerPoint</vt:lpstr>
      <vt:lpstr>The USA</vt:lpstr>
      <vt:lpstr>Презентация PowerPoint</vt:lpstr>
      <vt:lpstr>Презентация PowerPoint</vt:lpstr>
      <vt:lpstr>List of Literature Recommended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DM</dc:creator>
  <cp:lastModifiedBy>DM</cp:lastModifiedBy>
  <cp:revision>8</cp:revision>
  <dcterms:created xsi:type="dcterms:W3CDTF">2025-02-14T11:38:32Z</dcterms:created>
  <dcterms:modified xsi:type="dcterms:W3CDTF">2025-02-16T18:27:56Z</dcterms:modified>
</cp:coreProperties>
</file>