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21"/>
  </p:notesMasterIdLst>
  <p:sldIdLst>
    <p:sldId id="876" r:id="rId2"/>
    <p:sldId id="1058" r:id="rId3"/>
    <p:sldId id="759" r:id="rId4"/>
    <p:sldId id="788" r:id="rId5"/>
    <p:sldId id="790" r:id="rId6"/>
    <p:sldId id="927" r:id="rId7"/>
    <p:sldId id="928" r:id="rId8"/>
    <p:sldId id="929" r:id="rId9"/>
    <p:sldId id="1069" r:id="rId10"/>
    <p:sldId id="1072" r:id="rId11"/>
    <p:sldId id="1073" r:id="rId12"/>
    <p:sldId id="1074" r:id="rId13"/>
    <p:sldId id="886" r:id="rId14"/>
    <p:sldId id="792" r:id="rId15"/>
    <p:sldId id="881" r:id="rId16"/>
    <p:sldId id="930" r:id="rId17"/>
    <p:sldId id="795" r:id="rId18"/>
    <p:sldId id="959" r:id="rId19"/>
    <p:sldId id="1075" r:id="rId20"/>
  </p:sldIdLst>
  <p:sldSz cx="9144000" cy="5143500" type="screen16x9"/>
  <p:notesSz cx="6858000" cy="9144000"/>
  <p:custDataLst>
    <p:tags r:id="rId22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>
      <p:ext uri="{19B8F6BF-5375-455C-9EA6-DF929625EA0E}">
        <p15:presenceInfo xmlns:p15="http://schemas.microsoft.com/office/powerpoint/2012/main" userId="S-1-5-21-1708537768-1303643608-725345543-200204" providerId="AD"/>
      </p:ext>
    </p:extLst>
  </p:cmAuthor>
  <p:cmAuthor id="2" name="Bob Vachon" initials="BV" lastIdx="24" clrIdx="2">
    <p:extLst>
      <p:ext uri="{19B8F6BF-5375-455C-9EA6-DF929625EA0E}">
        <p15:presenceInfo xmlns:p15="http://schemas.microsoft.com/office/powerpoint/2012/main" userId="c7abe87968a0b633" providerId="Windows Live"/>
      </p:ext>
    </p:extLst>
  </p:cmAuthor>
  <p:cmAuthor id="3" name="Sue Livingston -X (suliving - UNICON INC at Cisco)" initials="SL-(-UIaC" lastIdx="15" clrIdx="3">
    <p:extLst>
      <p:ext uri="{19B8F6BF-5375-455C-9EA6-DF929625EA0E}">
        <p15:presenceInfo xmlns:p15="http://schemas.microsoft.com/office/powerpoint/2012/main" userId="S::suliving@cisco.com::dc701d48-dd51-411a-9041-b7f1328f1486" providerId="AD"/>
      </p:ext>
    </p:extLst>
  </p:cmAuthor>
  <p:cmAuthor id="4" name="jagibbon" initials="jmg" lastIdx="8" clrIdx="4">
    <p:extLst>
      <p:ext uri="{19B8F6BF-5375-455C-9EA6-DF929625EA0E}">
        <p15:presenceInfo xmlns:p15="http://schemas.microsoft.com/office/powerpoint/2012/main" userId="jagibb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56" autoAdjust="0"/>
    <p:restoredTop sz="86356" autoAdjust="0"/>
  </p:normalViewPr>
  <p:slideViewPr>
    <p:cSldViewPr snapToGrid="0" showGuides="1">
      <p:cViewPr varScale="1">
        <p:scale>
          <a:sx n="57" d="100"/>
          <a:sy n="57" d="100"/>
        </p:scale>
        <p:origin x="907" y="72"/>
      </p:cViewPr>
      <p:guideLst>
        <p:guide orient="horz" pos="1620"/>
        <p:guide pos="336"/>
      </p:guideLst>
    </p:cSldViewPr>
  </p:slideViewPr>
  <p:outlineViewPr>
    <p:cViewPr>
      <p:scale>
        <a:sx n="33" d="100"/>
        <a:sy n="33" d="100"/>
      </p:scale>
      <p:origin x="0" y="-226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t>11/8/2021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uk-UA"/>
              <a:t>Програма мережних академій Cisco</a:t>
            </a:r>
          </a:p>
          <a:p>
            <a:pPr rtl="0"/>
            <a:r>
              <a:rPr lang="uk-UA">
                <a:solidFill>
                  <a:schemeClr val="accent5">
                    <a:lumMod val="40000"/>
                    <a:lumOff val="60000"/>
                  </a:schemeClr>
                </a:solidFill>
              </a:rPr>
              <a:t>Вступ до мереж версія 7.0 (ITN)</a:t>
            </a:r>
          </a:p>
          <a:p>
            <a:pPr rtl="0"/>
            <a:r>
              <a:rPr lang="uk-UA"/>
              <a:t>Розділ 13: Протокол ICMP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8118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10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 – Протокол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13.1 – Повідомлення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dirty="0"/>
              <a:t>13.1.5 – Повідомлення ICMPv6 (Продовж.)</a:t>
            </a:r>
          </a:p>
        </p:txBody>
      </p:sp>
    </p:spTree>
    <p:extLst>
      <p:ext uri="{BB962C8B-B14F-4D97-AF65-F5344CB8AC3E}">
        <p14:creationId xmlns:p14="http://schemas.microsoft.com/office/powerpoint/2010/main" val="54849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11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 – Протокол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13.1 – Повідомлення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dirty="0"/>
              <a:t>13.1.5 – Повідомлення ICMPv6 (Продовж.)</a:t>
            </a:r>
          </a:p>
        </p:txBody>
      </p:sp>
    </p:spTree>
    <p:extLst>
      <p:ext uri="{BB962C8B-B14F-4D97-AF65-F5344CB8AC3E}">
        <p14:creationId xmlns:p14="http://schemas.microsoft.com/office/powerpoint/2010/main" val="2122222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12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 – Протокол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13.1 – Повідомлення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dirty="0"/>
              <a:t>13.1.5 – Повідомлення ICMPv6 (Продовж.)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dirty="0"/>
              <a:t>13.1.6 – Питання для самоперевірки – Повідомлення ICMP</a:t>
            </a:r>
          </a:p>
        </p:txBody>
      </p:sp>
    </p:spTree>
    <p:extLst>
      <p:ext uri="{BB962C8B-B14F-4D97-AF65-F5344CB8AC3E}">
        <p14:creationId xmlns:p14="http://schemas.microsoft.com/office/powerpoint/2010/main" val="313822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 – Протокол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13.2 - Тестування за допомогою </a:t>
            </a:r>
            <a:r>
              <a:rPr lang="uk-UA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ping</a:t>
            </a: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та </a:t>
            </a:r>
            <a:r>
              <a:rPr lang="uk-UA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traceroute</a:t>
            </a:r>
            <a:endParaRPr lang="uk-UA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13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81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14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 – Протокол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13.2 – </a:t>
            </a:r>
            <a:r>
              <a:rPr lang="uk-UA" sz="1200" dirty="0"/>
              <a:t>Тестування за допомогою </a:t>
            </a:r>
            <a:r>
              <a:rPr lang="uk-UA" sz="1200" dirty="0" err="1"/>
              <a:t>ping</a:t>
            </a:r>
            <a:r>
              <a:rPr lang="uk-UA" sz="1200" dirty="0"/>
              <a:t> та </a:t>
            </a:r>
            <a:r>
              <a:rPr lang="uk-UA" sz="1200" dirty="0" err="1"/>
              <a:t>traceroute</a:t>
            </a:r>
            <a:endParaRPr lang="uk-UA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b="0" kern="1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13.2.1 </a:t>
            </a: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–</a:t>
            </a:r>
            <a:r>
              <a:rPr lang="uk-UA" sz="1200" b="0" kern="1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 Утиліта </a:t>
            </a:r>
            <a:r>
              <a:rPr lang="uk-UA" sz="1200" b="0" kern="1200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ping</a:t>
            </a:r>
            <a:r>
              <a:rPr lang="uk-UA" sz="1200" b="0" kern="1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 </a:t>
            </a: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– </a:t>
            </a:r>
            <a:r>
              <a:rPr lang="uk-UA" sz="1200" b="0" kern="1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Перевірка зв’язку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604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15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 – Протокол ICMP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13.2 – </a:t>
            </a:r>
            <a:r>
              <a:rPr lang="uk-UA" sz="1200" dirty="0"/>
              <a:t>Тестування за допомогою </a:t>
            </a:r>
            <a:r>
              <a:rPr lang="uk-UA" sz="1200" dirty="0" err="1"/>
              <a:t>ping</a:t>
            </a:r>
            <a:r>
              <a:rPr lang="uk-UA" sz="1200" dirty="0"/>
              <a:t> та </a:t>
            </a:r>
            <a:r>
              <a:rPr lang="uk-UA" sz="1200" dirty="0" err="1"/>
              <a:t>traceroute</a:t>
            </a:r>
            <a:endParaRPr lang="uk-UA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b="0" kern="1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13.2.2 – </a:t>
            </a:r>
            <a:r>
              <a:rPr lang="ru-RU" dirty="0" err="1"/>
              <a:t>Тестування</a:t>
            </a:r>
            <a:r>
              <a:rPr lang="ru-RU" dirty="0"/>
              <a:t> </a:t>
            </a:r>
            <a:r>
              <a:rPr lang="ru-RU" dirty="0" err="1"/>
              <a:t>інтерфейсу</a:t>
            </a:r>
            <a:r>
              <a:rPr lang="ru-RU" dirty="0"/>
              <a:t> </a:t>
            </a:r>
            <a:r>
              <a:rPr lang="ru-RU" dirty="0" err="1"/>
              <a:t>loopback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команди</a:t>
            </a:r>
            <a:r>
              <a:rPr lang="ru-RU" dirty="0"/>
              <a:t> </a:t>
            </a:r>
            <a:r>
              <a:rPr lang="ru-RU" dirty="0" err="1"/>
              <a:t>ping</a:t>
            </a:r>
            <a:r>
              <a:rPr lang="ru-RU" dirty="0"/>
              <a:t/>
            </a:r>
            <a:br>
              <a:rPr lang="ru-RU" dirty="0"/>
            </a:br>
            <a:endParaRPr lang="uk-UA" sz="1200" b="0" kern="12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91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/>
              <a:pPr rtl="0"/>
              <a:t>16</a:t>
            </a:fld>
            <a:endParaRPr sz="8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 – Протокол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13.2 – </a:t>
            </a:r>
            <a:r>
              <a:rPr lang="uk-UA" sz="1200" dirty="0"/>
              <a:t>Тестування за допомогою </a:t>
            </a:r>
            <a:r>
              <a:rPr lang="uk-UA" sz="1200" dirty="0" err="1"/>
              <a:t>ping</a:t>
            </a:r>
            <a:r>
              <a:rPr lang="uk-UA" sz="1200" dirty="0"/>
              <a:t> та </a:t>
            </a:r>
            <a:r>
              <a:rPr lang="uk-UA" sz="1200" dirty="0" err="1"/>
              <a:t>traceroute</a:t>
            </a:r>
            <a:endParaRPr lang="uk-UA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b="0" kern="1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13.2.3 – </a:t>
            </a:r>
            <a:r>
              <a:rPr lang="ru-RU" dirty="0" err="1"/>
              <a:t>Перевірка</a:t>
            </a:r>
            <a:r>
              <a:rPr lang="ru-RU" dirty="0"/>
              <a:t> </a:t>
            </a:r>
            <a:r>
              <a:rPr lang="ru-RU" dirty="0" err="1"/>
              <a:t>зв'язку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шлюзом за </a:t>
            </a:r>
            <a:r>
              <a:rPr lang="ru-RU" dirty="0" err="1"/>
              <a:t>замовчуванням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команди</a:t>
            </a:r>
            <a:r>
              <a:rPr lang="ru-RU" dirty="0"/>
              <a:t> </a:t>
            </a:r>
            <a:r>
              <a:rPr lang="ru-RU" dirty="0" err="1"/>
              <a:t>ping</a:t>
            </a:r>
            <a:endParaRPr lang="uk-UA" sz="1200" b="0" kern="12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480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 – Протокол ICMP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13.2 – </a:t>
            </a:r>
            <a:r>
              <a:rPr lang="uk-UA" sz="1200" dirty="0"/>
              <a:t>Тестування за допомогою </a:t>
            </a:r>
            <a:r>
              <a:rPr lang="uk-UA" sz="1200" dirty="0" err="1"/>
              <a:t>ping</a:t>
            </a:r>
            <a:r>
              <a:rPr lang="uk-UA" sz="1200" dirty="0"/>
              <a:t> та </a:t>
            </a:r>
            <a:r>
              <a:rPr lang="uk-UA" sz="1200" dirty="0" err="1"/>
              <a:t>traceroute</a:t>
            </a:r>
            <a:endParaRPr lang="uk-UA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b="0" kern="1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13.2.4 </a:t>
            </a: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–</a:t>
            </a:r>
            <a:r>
              <a:rPr lang="uk-UA" sz="1200" b="0" kern="1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 Встановлення зв'язку з віддаленим вузлом за допомогою команди </a:t>
            </a:r>
            <a:r>
              <a:rPr lang="uk-UA" sz="1200" b="0" kern="1200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ping</a:t>
            </a:r>
            <a:endParaRPr lang="uk-UA" sz="1200" b="0" kern="12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17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28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 – Протокол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13.2 – </a:t>
            </a:r>
            <a:r>
              <a:rPr lang="uk-UA" sz="1200" dirty="0"/>
              <a:t>Тестування за допомогою </a:t>
            </a:r>
            <a:r>
              <a:rPr lang="uk-UA" sz="1200" dirty="0" err="1"/>
              <a:t>ping</a:t>
            </a:r>
            <a:r>
              <a:rPr lang="uk-UA" sz="1200" dirty="0"/>
              <a:t> та </a:t>
            </a:r>
            <a:r>
              <a:rPr lang="uk-UA" sz="1200" dirty="0" err="1"/>
              <a:t>traceroute</a:t>
            </a:r>
            <a:endParaRPr lang="uk-UA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b="0" kern="1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13.2.5 – Утиліта </a:t>
            </a:r>
            <a:r>
              <a:rPr lang="uk-UA" sz="1200" b="0" kern="1200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Traceroute</a:t>
            </a:r>
            <a:r>
              <a:rPr lang="uk-UA" sz="1200" b="0" kern="1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 – Тестування шляху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18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35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 – Протокол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13.2 – </a:t>
            </a:r>
            <a:r>
              <a:rPr lang="uk-UA" sz="1200" dirty="0"/>
              <a:t>Тестування за допомогою </a:t>
            </a:r>
            <a:r>
              <a:rPr lang="uk-UA" sz="1200" dirty="0" err="1"/>
              <a:t>ping</a:t>
            </a:r>
            <a:r>
              <a:rPr lang="uk-UA" sz="1200" dirty="0"/>
              <a:t> та </a:t>
            </a:r>
            <a:r>
              <a:rPr lang="uk-UA" sz="1200" dirty="0" err="1"/>
              <a:t>traceroute</a:t>
            </a:r>
            <a:endParaRPr lang="uk-UA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b="0" kern="1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13.2.5 – Програма </a:t>
            </a:r>
            <a:r>
              <a:rPr lang="uk-UA" sz="1200" b="0" kern="1200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Traceroute</a:t>
            </a:r>
            <a:r>
              <a:rPr lang="uk-UA" sz="1200" b="0" kern="1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 – Тестування шляху (продовж.)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19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27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0"/>
            <a:fld id="{7C839C26-801B-42B6-A101-60F37FE2B0A8}" type="slidenum">
              <a:rPr sz="800" b="0">
                <a:solidFill>
                  <a:prstClr val="black"/>
                </a:solidFill>
              </a:rPr>
              <a:pPr algn="r" rtl="0"/>
              <a:t>2</a:t>
            </a:fld>
            <a:endParaRPr sz="800" b="0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 – Протокол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13.0.2 – </a:t>
            </a:r>
            <a:r>
              <a:rPr lang="uk-UA" dirty="0"/>
              <a:t>Що нового я дізнаюсь</a:t>
            </a:r>
            <a:r>
              <a:rPr lang="uk-UA" baseline="0" dirty="0"/>
              <a:t> у</a:t>
            </a:r>
            <a:r>
              <a:rPr lang="uk-UA" dirty="0"/>
              <a:t> цьому розділі?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0891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 – Протокол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13.1 – Повідомлення ICMP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5529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4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 –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13.1 – Повідомлення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/>
              <a:t>13.1.1 – Повідомлення ICMPv4 і ICMPv6</a:t>
            </a:r>
          </a:p>
        </p:txBody>
      </p:sp>
    </p:spTree>
    <p:extLst>
      <p:ext uri="{BB962C8B-B14F-4D97-AF65-F5344CB8AC3E}">
        <p14:creationId xmlns:p14="http://schemas.microsoft.com/office/powerpoint/2010/main" val="3427554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5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 –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13.1 – Повідомлення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dirty="0"/>
              <a:t>13.1.2 </a:t>
            </a: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–</a:t>
            </a:r>
            <a:r>
              <a:rPr lang="uk-UA" dirty="0"/>
              <a:t> Досяжність вузла</a:t>
            </a:r>
          </a:p>
        </p:txBody>
      </p:sp>
    </p:spTree>
    <p:extLst>
      <p:ext uri="{BB962C8B-B14F-4D97-AF65-F5344CB8AC3E}">
        <p14:creationId xmlns:p14="http://schemas.microsoft.com/office/powerpoint/2010/main" val="785335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6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 –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13.1 – Повідомлення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dirty="0"/>
              <a:t>13.1.3 – Пункт призначення або служби недоступні</a:t>
            </a:r>
          </a:p>
        </p:txBody>
      </p:sp>
    </p:spTree>
    <p:extLst>
      <p:ext uri="{BB962C8B-B14F-4D97-AF65-F5344CB8AC3E}">
        <p14:creationId xmlns:p14="http://schemas.microsoft.com/office/powerpoint/2010/main" val="3797073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7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 –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13.1 – Повідомлення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/>
              <a:t>13.1.4 – Перевищено час очікування </a:t>
            </a:r>
          </a:p>
        </p:txBody>
      </p:sp>
    </p:spTree>
    <p:extLst>
      <p:ext uri="{BB962C8B-B14F-4D97-AF65-F5344CB8AC3E}">
        <p14:creationId xmlns:p14="http://schemas.microsoft.com/office/powerpoint/2010/main" val="4050493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8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 – Протокол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13.1 – Повідомлення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/>
              <a:t>13.1.5 – Повідомлення ICMPv6</a:t>
            </a:r>
          </a:p>
        </p:txBody>
      </p:sp>
    </p:spTree>
    <p:extLst>
      <p:ext uri="{BB962C8B-B14F-4D97-AF65-F5344CB8AC3E}">
        <p14:creationId xmlns:p14="http://schemas.microsoft.com/office/powerpoint/2010/main" val="2708579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9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 – Протокол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13.1 – Повідомлення ICMP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dirty="0"/>
              <a:t>13.1.5 – Повідомлення ICMPv6 (Продовж.)</a:t>
            </a:r>
          </a:p>
        </p:txBody>
      </p:sp>
    </p:spTree>
    <p:extLst>
      <p:ext uri="{BB962C8B-B14F-4D97-AF65-F5344CB8AC3E}">
        <p14:creationId xmlns:p14="http://schemas.microsoft.com/office/powerpoint/2010/main" val="2113553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34" charset="0"/>
              </a:rPr>
              <a:t>Second level</a:t>
            </a:r>
          </a:p>
          <a:p>
            <a:pPr lvl="2"/>
            <a:r>
              <a:rPr lang="en-US">
                <a:sym typeface="Arial" pitchFamily="34" charset="0"/>
              </a:rPr>
              <a:t>Third level</a:t>
            </a:r>
          </a:p>
          <a:p>
            <a:pPr lvl="3"/>
            <a:r>
              <a:rPr lang="en-US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>
                <a:sym typeface="Arial" pitchFamily="34" charset="0"/>
              </a:rPr>
              <a:t>Click to edit Master title style</a:t>
            </a:r>
            <a:endParaRPr lang="en-US" dirty="0"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42546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1784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sz="60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© 2016 Cisco and/or its affiliates. All rights reserved.   Cisco Confidential</a:t>
            </a: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sz="60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© 2016 Cisco and/or its affiliates. All rights reserved.   Cisco Confidential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4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4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4" Type="http://schemas.openxmlformats.org/officeDocument/2006/relationships/image" Target="../media/image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69497" y="2260316"/>
            <a:ext cx="6672708" cy="1136308"/>
          </a:xfrm>
        </p:spPr>
        <p:txBody>
          <a:bodyPr/>
          <a:lstStyle/>
          <a:p>
            <a:pPr rtl="0"/>
            <a:r>
              <a:rPr lang="uk-UA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Лекція </a:t>
            </a:r>
            <a:r>
              <a:rPr lang="uk-U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13: Протокол ICMP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7" y="3809526"/>
            <a:ext cx="2368954" cy="902174"/>
          </a:xfrm>
        </p:spPr>
        <p:txBody>
          <a:bodyPr/>
          <a:lstStyle/>
          <a:p>
            <a:pPr rtl="0"/>
            <a:r>
              <a:rPr lang="uk-UA">
                <a:solidFill>
                  <a:schemeClr val="accent5">
                    <a:lumMod val="40000"/>
                    <a:lumOff val="60000"/>
                  </a:schemeClr>
                </a:solidFill>
              </a:rPr>
              <a:t>Вступ до мереж версія 7.0 (ITN)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938986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 dirty="0"/>
              <a:t>ICMP-повідомлення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 dirty="0"/>
              <a:t>Повідомлення ICMPv6 (Продовж.)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idx="1"/>
          </p:nvPr>
        </p:nvSpPr>
        <p:spPr>
          <a:xfrm>
            <a:off x="145357" y="823049"/>
            <a:ext cx="4835434" cy="3799751"/>
          </a:xfrm>
        </p:spPr>
        <p:txBody>
          <a:bodyPr/>
          <a:lstStyle/>
          <a:p>
            <a:pPr algn="just" rtl="0">
              <a:buFont typeface="Arial" panose="020B0604020202020204" pitchFamily="34" charset="0"/>
              <a:buChar char="•"/>
            </a:pPr>
            <a:r>
              <a:rPr lang="uk-UA" dirty="0"/>
              <a:t>Маршрутизатор з підтримкою IPv6 також надсилатиме повідомлення RA у відповідь на повідомлення RS. 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dirty="0"/>
              <a:t>На рисунку PC1 надсилає повідомлення RS, щоб визначити, як </a:t>
            </a:r>
            <a:r>
              <a:rPr lang="uk-UA" dirty="0" err="1"/>
              <a:t>динамічно</a:t>
            </a:r>
            <a:r>
              <a:rPr lang="uk-UA" dirty="0"/>
              <a:t> отримувати інформацію про свою адресу IPv6. </a:t>
            </a:r>
          </a:p>
          <a:p>
            <a:pPr lvl="2" algn="just" rtl="0"/>
            <a:r>
              <a:rPr lang="uk-UA" dirty="0"/>
              <a:t>R1 відповідає на повідомлення RS повідомленням RA.</a:t>
            </a:r>
          </a:p>
          <a:p>
            <a:pPr lvl="2" algn="just" rtl="0"/>
            <a:r>
              <a:rPr lang="uk-UA" dirty="0"/>
              <a:t>PC1 надсилає повідомлення RS: «Привіт, я щойно завантажився. Чи є в мережі маршрутизатор IPv6? Мені потрібно знати, як </a:t>
            </a:r>
            <a:r>
              <a:rPr lang="uk-UA" dirty="0" err="1"/>
              <a:t>динамічно</a:t>
            </a:r>
            <a:r>
              <a:rPr lang="uk-UA" dirty="0"/>
              <a:t> отримувати інформацію про свою адресу IPv6».</a:t>
            </a:r>
          </a:p>
          <a:p>
            <a:pPr lvl="2" algn="just" rtl="0"/>
            <a:r>
              <a:rPr lang="uk-UA" dirty="0"/>
              <a:t>Маршрутизатор R1 відповідає повідомленням RA. «Привіт усім пристроям із підтримкою IPv6. Я R1, і ви можете використовувати SLAAC для створення глобальної індивідуальної адреси IPv6. Префікс - 2001:db8:acad:1::/64. До речі, використовуйте мою локальну адресу fe80::1 як шлюз за замовчуванням».</a:t>
            </a:r>
          </a:p>
          <a:p>
            <a:pPr algn="just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AC9102-1918-5743-B869-C62CD1469B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4" r="3951"/>
          <a:stretch/>
        </p:blipFill>
        <p:spPr>
          <a:xfrm>
            <a:off x="4905386" y="1219200"/>
            <a:ext cx="4014025" cy="2566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398364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 dirty="0"/>
              <a:t>Повідомлення ICMP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 dirty="0"/>
              <a:t>Повідомлення ICMPv6 (Продовж.)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idx="1"/>
          </p:nvPr>
        </p:nvSpPr>
        <p:spPr>
          <a:xfrm>
            <a:off x="145356" y="823049"/>
            <a:ext cx="8084243" cy="3660051"/>
          </a:xfrm>
        </p:spPr>
        <p:txBody>
          <a:bodyPr/>
          <a:lstStyle/>
          <a:p>
            <a:pPr algn="just" rtl="0">
              <a:buFont typeface="Arial" panose="020B0604020202020204" pitchFamily="34" charset="0"/>
              <a:buChar char="•"/>
            </a:pPr>
            <a:r>
              <a:rPr lang="uk-UA" dirty="0"/>
              <a:t>Пристрій, якому призначено глобальну індивідуальну адресу IPv6 або локальну індивідуальну адресу, може здійснювати виявлення дублікатів адрес (DAD), щоб гарантувати унікальність адреси IPv6.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dirty="0"/>
              <a:t>Щоб перевірити унікальність адреси, пристрій надсилає NS повідомлення зі своєю власною </a:t>
            </a:r>
            <a:r>
              <a:rPr lang="uk-UA" dirty="0" err="1"/>
              <a:t>адресою</a:t>
            </a:r>
            <a:r>
              <a:rPr lang="uk-UA" dirty="0"/>
              <a:t> IPv6 як </a:t>
            </a:r>
            <a:r>
              <a:rPr lang="uk-UA" dirty="0" err="1"/>
              <a:t>адресою</a:t>
            </a:r>
            <a:r>
              <a:rPr lang="uk-UA" dirty="0"/>
              <a:t> призначення.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dirty="0"/>
              <a:t>Якщо інший пристрій в мережі має цю адресу, він відповість повідомленням NA.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3CDF41-F219-924C-95C4-B899980D12C5}"/>
              </a:ext>
            </a:extLst>
          </p:cNvPr>
          <p:cNvSpPr txBox="1"/>
          <p:nvPr/>
        </p:nvSpPr>
        <p:spPr>
          <a:xfrm>
            <a:off x="1968772" y="3596275"/>
            <a:ext cx="4157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uk-UA" sz="1600" b="1" dirty="0">
                <a:solidFill>
                  <a:srgbClr val="000000"/>
                </a:solidFill>
              </a:rPr>
              <a:t>Примітка</a:t>
            </a:r>
            <a:r>
              <a:rPr lang="uk-UA" sz="1600" dirty="0">
                <a:solidFill>
                  <a:srgbClr val="000000"/>
                </a:solidFill>
              </a:rPr>
              <a:t>: Процес DAD не є обов'язковим, але RFC 4861 рекомендує його виконувати для визначення індивідуальної адреси.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660589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 dirty="0"/>
              <a:t>ICMP-повідомлення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 dirty="0"/>
              <a:t>Повідомлення ICMPv6 (Продовж.)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idx="1"/>
          </p:nvPr>
        </p:nvSpPr>
        <p:spPr>
          <a:xfrm>
            <a:off x="127789" y="1016687"/>
            <a:ext cx="4444211" cy="3660051"/>
          </a:xfrm>
        </p:spPr>
        <p:txBody>
          <a:bodyPr/>
          <a:lstStyle/>
          <a:p>
            <a:pPr algn="just" rtl="0">
              <a:buFont typeface="Arial" panose="020B0604020202020204" pitchFamily="34" charset="0"/>
              <a:buChar char="•"/>
            </a:pPr>
            <a:r>
              <a:rPr lang="uk-UA" sz="1600" dirty="0"/>
              <a:t>Щоб визначити MAC-адресу призначення, пристрій надсилатиме повідомлення NS на адресу запитуваного вузла. 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sz="1600" dirty="0"/>
              <a:t>Повідомлення має містити відому (цільову) IPv6 адресу. Пристрій, який має цільову IPv6 адресу, відповість повідомленням NA, що буде містити його </a:t>
            </a:r>
            <a:r>
              <a:rPr lang="uk-UA" sz="1600" dirty="0" err="1"/>
              <a:t>Ethernet</a:t>
            </a:r>
            <a:r>
              <a:rPr lang="uk-UA" sz="1600" dirty="0"/>
              <a:t> MAC-адресу.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sz="1600" dirty="0"/>
              <a:t>На рисунку, маршрутизатор R1 надсилає повідомлення NS на адресу 2001:db8:acad:1::10 з проханням вказати його MAC-адресу.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79D8D0-E3FE-FD45-A338-76F4B0751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428750"/>
            <a:ext cx="4444211" cy="228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152506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88160"/>
            <a:ext cx="8231464" cy="929640"/>
          </a:xfrm>
        </p:spPr>
        <p:txBody>
          <a:bodyPr/>
          <a:lstStyle/>
          <a:p>
            <a:r>
              <a:rPr lang="uk-UA" sz="4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13.2 </a:t>
            </a:r>
            <a:r>
              <a:rPr lang="ru-RU" sz="40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Тестування</a:t>
            </a:r>
            <a:r>
              <a:rPr lang="ru-RU" sz="4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за </a:t>
            </a:r>
            <a:r>
              <a:rPr lang="ru-RU" sz="40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допомогою</a:t>
            </a:r>
            <a:r>
              <a:rPr lang="ru-RU" sz="4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40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ping</a:t>
            </a:r>
            <a:r>
              <a:rPr lang="ru-RU" sz="4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і </a:t>
            </a:r>
            <a:r>
              <a:rPr lang="ru-RU" sz="40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traceroute</a:t>
            </a:r>
            <a:endParaRPr lang="uk-UA" sz="40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898543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 dirty="0"/>
              <a:t>Тестування за допомогою </a:t>
            </a:r>
            <a:r>
              <a:rPr lang="uk-UA" sz="1600" dirty="0" err="1"/>
              <a:t>ping</a:t>
            </a:r>
            <a:r>
              <a:rPr lang="uk-UA" sz="1600" dirty="0"/>
              <a:t> та </a:t>
            </a:r>
            <a:r>
              <a:rPr lang="uk-UA" sz="1600" dirty="0" err="1"/>
              <a:t>traceroute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 dirty="0"/>
              <a:t>Утиліта </a:t>
            </a:r>
            <a:r>
              <a:rPr lang="uk-UA" dirty="0" err="1"/>
              <a:t>ping</a:t>
            </a:r>
            <a:r>
              <a:rPr lang="uk-UA" dirty="0"/>
              <a:t> - Перевірка зв’язку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1389" y="928035"/>
            <a:ext cx="4627429" cy="3819551"/>
          </a:xfrm>
        </p:spPr>
        <p:txBody>
          <a:bodyPr/>
          <a:lstStyle/>
          <a:p>
            <a:pPr algn="just" rtl="0">
              <a:buFont typeface="Arial" panose="020B0604020202020204" pitchFamily="34" charset="0"/>
              <a:buChar char="•"/>
            </a:pPr>
            <a:r>
              <a:rPr lang="uk-UA" dirty="0"/>
              <a:t>Утиліта </a:t>
            </a:r>
            <a:r>
              <a:rPr lang="uk-UA" b="1" dirty="0" err="1"/>
              <a:t>ping</a:t>
            </a:r>
            <a:r>
              <a:rPr lang="uk-UA" dirty="0"/>
              <a:t> - це інструмент для тестування IPv4 і IPv6, який використовує ICMP </a:t>
            </a:r>
            <a:r>
              <a:rPr lang="uk-UA" dirty="0" err="1"/>
              <a:t>ехо</a:t>
            </a:r>
            <a:r>
              <a:rPr lang="uk-UA" dirty="0"/>
              <a:t>-запит та </a:t>
            </a:r>
            <a:r>
              <a:rPr lang="uk-UA" dirty="0" err="1"/>
              <a:t>ехо</a:t>
            </a:r>
            <a:r>
              <a:rPr lang="uk-UA" dirty="0"/>
              <a:t>-відповідь для перевірки зв’язку між вузлами та надає підсумок, що включає показник успішності та середній час в обидва кінці до пункту призначення.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dirty="0"/>
              <a:t>Якщо протягом цього інтервалу відповіді не отримано, команда </a:t>
            </a:r>
            <a:r>
              <a:rPr lang="uk-UA" dirty="0" err="1"/>
              <a:t>ping</a:t>
            </a:r>
            <a:r>
              <a:rPr lang="uk-UA" dirty="0"/>
              <a:t> видає повідомлення про те, що відповідь не була отримана.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dirty="0"/>
              <a:t>Зазвичай для першого </a:t>
            </a:r>
            <a:r>
              <a:rPr lang="uk-UA" dirty="0" err="1"/>
              <a:t>ехо</a:t>
            </a:r>
            <a:r>
              <a:rPr lang="uk-UA" dirty="0"/>
              <a:t>-запиту потрібно виконати визначення адреси (ARP або ND) перед відправкою </a:t>
            </a:r>
            <a:r>
              <a:rPr lang="uk-UA" dirty="0" err="1"/>
              <a:t>ехо</a:t>
            </a:r>
            <a:r>
              <a:rPr lang="uk-UA" dirty="0"/>
              <a:t>-запиту ICMP.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B07169-1985-DD4C-87D9-D70B46F10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8818" y="1228959"/>
            <a:ext cx="4273122" cy="8217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182E35-608A-E447-8D75-DFC4D0827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8817" y="2530549"/>
            <a:ext cx="4273123" cy="7575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7270558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-10758" y="126439"/>
            <a:ext cx="9144000" cy="757551"/>
          </a:xfrm>
        </p:spPr>
        <p:txBody>
          <a:bodyPr/>
          <a:lstStyle/>
          <a:p>
            <a:r>
              <a:rPr lang="uk-UA" sz="1600" dirty="0"/>
              <a:t>Тестування за допомогою </a:t>
            </a:r>
            <a:r>
              <a:rPr lang="uk-UA" sz="1600" dirty="0" err="1"/>
              <a:t>ping</a:t>
            </a:r>
            <a:r>
              <a:rPr lang="uk-UA" sz="1600" dirty="0"/>
              <a:t> та </a:t>
            </a:r>
            <a:r>
              <a:rPr lang="uk-UA" sz="1600" dirty="0" err="1"/>
              <a:t>traceroute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ru-RU" dirty="0" err="1"/>
              <a:t>Тестування</a:t>
            </a:r>
            <a:r>
              <a:rPr lang="ru-RU" dirty="0"/>
              <a:t> </a:t>
            </a:r>
            <a:r>
              <a:rPr lang="ru-RU" dirty="0" err="1"/>
              <a:t>інтерфейсу</a:t>
            </a:r>
            <a:r>
              <a:rPr lang="ru-RU" dirty="0"/>
              <a:t> </a:t>
            </a:r>
            <a:r>
              <a:rPr lang="ru-RU" dirty="0" err="1"/>
              <a:t>loopback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команди</a:t>
            </a:r>
            <a:r>
              <a:rPr lang="ru-RU" dirty="0"/>
              <a:t> </a:t>
            </a:r>
            <a:r>
              <a:rPr lang="ru-RU" dirty="0" err="1"/>
              <a:t>ping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3EA599-9EF6-BE44-900E-A2949CF66B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95483" y="1377263"/>
            <a:ext cx="7239987" cy="3410950"/>
          </a:xfrm>
        </p:spPr>
        <p:txBody>
          <a:bodyPr/>
          <a:lstStyle/>
          <a:p>
            <a:pPr marL="0" indent="0" algn="just">
              <a:spcAft>
                <a:spcPts val="100"/>
              </a:spcAft>
              <a:buNone/>
            </a:pPr>
            <a:r>
              <a:rPr lang="uk-UA" sz="1600" dirty="0"/>
              <a:t>Утиліту </a:t>
            </a:r>
            <a:r>
              <a:rPr lang="uk-UA" sz="1600" dirty="0" err="1"/>
              <a:t>ping</a:t>
            </a:r>
            <a:r>
              <a:rPr lang="uk-UA" sz="1600" dirty="0"/>
              <a:t> можна використовувати для тестування внутрішньої конфігурації IPv4 або IPv6 на локальному </a:t>
            </a:r>
            <a:r>
              <a:rPr lang="uk-UA" sz="1600" dirty="0" err="1"/>
              <a:t>вузлі</a:t>
            </a:r>
            <a:r>
              <a:rPr lang="uk-UA" sz="1600" dirty="0"/>
              <a:t>. </a:t>
            </a:r>
            <a:r>
              <a:rPr lang="ru-RU" sz="1600" dirty="0"/>
              <a:t>Для </a:t>
            </a:r>
            <a:r>
              <a:rPr lang="ru-RU" sz="1600" dirty="0" err="1"/>
              <a:t>виконання</a:t>
            </a:r>
            <a:r>
              <a:rPr lang="ru-RU" sz="1600" dirty="0"/>
              <a:t> </a:t>
            </a:r>
            <a:r>
              <a:rPr lang="ru-RU" sz="1600" dirty="0" err="1"/>
              <a:t>цього</a:t>
            </a:r>
            <a:r>
              <a:rPr lang="ru-RU" sz="1600" dirty="0"/>
              <a:t> тесту, </a:t>
            </a:r>
            <a:r>
              <a:rPr lang="ru-RU" sz="1600" dirty="0" err="1"/>
              <a:t>потрібно</a:t>
            </a:r>
            <a:r>
              <a:rPr lang="ru-RU" sz="1600" dirty="0"/>
              <a:t> </a:t>
            </a:r>
            <a:r>
              <a:rPr lang="ru-RU" sz="1600" dirty="0" err="1"/>
              <a:t>відправити</a:t>
            </a:r>
            <a:r>
              <a:rPr lang="ru-RU" sz="1600" dirty="0"/>
              <a:t> команду на </a:t>
            </a:r>
            <a:r>
              <a:rPr lang="ru-RU" sz="1600" dirty="0" err="1"/>
              <a:t>локальну</a:t>
            </a:r>
            <a:r>
              <a:rPr lang="ru-RU" sz="1600" dirty="0"/>
              <a:t> адресу </a:t>
            </a:r>
            <a:r>
              <a:rPr lang="ru-RU" sz="1600" dirty="0" err="1"/>
              <a:t>loopback</a:t>
            </a:r>
            <a:r>
              <a:rPr lang="ru-RU" sz="1600" dirty="0"/>
              <a:t> 127.0.0.1 для IPv4 (::1 для IPv6). </a:t>
            </a:r>
          </a:p>
          <a:p>
            <a:pPr marL="0" indent="0" algn="just">
              <a:spcAft>
                <a:spcPts val="100"/>
              </a:spcAft>
              <a:buNone/>
            </a:pPr>
            <a:r>
              <a:rPr lang="uk-UA" sz="1600" dirty="0"/>
              <a:t>Відповідь від 127.0.0.1 для IPv4 або від ::1 для IPv6 означає, що IP-протокол правильно налаштовано на </a:t>
            </a:r>
            <a:r>
              <a:rPr lang="uk-UA" sz="1600" dirty="0" err="1"/>
              <a:t>вузлі</a:t>
            </a:r>
            <a:r>
              <a:rPr lang="uk-UA" sz="1600" dirty="0"/>
              <a:t>.</a:t>
            </a:r>
          </a:p>
          <a:p>
            <a:pPr algn="just" rtl="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uk-UA" sz="1600" dirty="0"/>
              <a:t>Повідомлення про помилку вказує на те, що стек протоколів TCP/IP не працює на </a:t>
            </a:r>
            <a:r>
              <a:rPr lang="uk-UA" sz="1600" dirty="0" err="1"/>
              <a:t>вузлі</a:t>
            </a:r>
            <a:r>
              <a:rPr lang="uk-UA" sz="16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4422524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0101"/>
            <a:ext cx="9144000" cy="592921"/>
          </a:xfrm>
        </p:spPr>
        <p:txBody>
          <a:bodyPr/>
          <a:lstStyle/>
          <a:p>
            <a:r>
              <a:rPr lang="uk-UA" sz="1600" dirty="0"/>
              <a:t>Тестування за допомогою </a:t>
            </a:r>
            <a:r>
              <a:rPr lang="uk-UA" sz="1600" dirty="0" err="1"/>
              <a:t>ping</a:t>
            </a:r>
            <a:r>
              <a:rPr lang="uk-UA" sz="1600" dirty="0"/>
              <a:t> та </a:t>
            </a:r>
            <a:r>
              <a:rPr lang="uk-UA" sz="1600" dirty="0" err="1"/>
              <a:t>traceroute</a:t>
            </a:r>
            <a:r>
              <a:rPr lang="en-US" altLang="en-US" sz="1600" dirty="0"/>
              <a:t/>
            </a:r>
            <a:br>
              <a:rPr lang="en-US" altLang="en-US" sz="1600" dirty="0"/>
            </a:br>
            <a:r>
              <a:rPr lang="ru-RU" dirty="0" err="1"/>
              <a:t>Перевірка</a:t>
            </a:r>
            <a:r>
              <a:rPr lang="ru-RU" dirty="0"/>
              <a:t> </a:t>
            </a:r>
            <a:r>
              <a:rPr lang="ru-RU" dirty="0" err="1"/>
              <a:t>зв'язку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шлюзом за </a:t>
            </a:r>
            <a:r>
              <a:rPr lang="ru-RU" dirty="0" err="1"/>
              <a:t>замовчуванням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команди</a:t>
            </a:r>
            <a:r>
              <a:rPr lang="ru-RU" dirty="0"/>
              <a:t> </a:t>
            </a:r>
            <a:r>
              <a:rPr lang="ru-RU" dirty="0" err="1"/>
              <a:t>ping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D26DA6-0FF9-5641-9731-B0A4BDCFDD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89333" y="933022"/>
            <a:ext cx="6959580" cy="3904522"/>
          </a:xfrm>
        </p:spPr>
        <p:txBody>
          <a:bodyPr/>
          <a:lstStyle/>
          <a:p>
            <a:pPr marL="0" indent="0" algn="just" rtl="0">
              <a:buNone/>
            </a:pPr>
            <a:r>
              <a:rPr lang="uk-UA" dirty="0"/>
              <a:t>Ви також можете використовувати команду </a:t>
            </a:r>
            <a:r>
              <a:rPr lang="uk-UA" b="1" dirty="0" err="1"/>
              <a:t>ping</a:t>
            </a:r>
            <a:r>
              <a:rPr lang="uk-UA" b="1" dirty="0"/>
              <a:t> </a:t>
            </a:r>
            <a:r>
              <a:rPr lang="uk-UA" dirty="0"/>
              <a:t>, щоб перевірити чи може вузол обмінюватися даними в локальній мережі. </a:t>
            </a:r>
          </a:p>
          <a:p>
            <a:pPr marL="0" indent="0" algn="just" rtl="0">
              <a:buNone/>
            </a:pPr>
            <a:r>
              <a:rPr lang="uk-UA" dirty="0"/>
              <a:t>Для цієї перевірки найчастіше використовується адреса шлюзу за замовчуванням, оскільки маршрутизатор практично завжди знаходиться в робочому стані.</a:t>
            </a: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ru-RU" sz="1500" dirty="0" err="1"/>
              <a:t>Успішне</a:t>
            </a:r>
            <a:r>
              <a:rPr lang="ru-RU" sz="1500" dirty="0"/>
              <a:t> </a:t>
            </a:r>
            <a:r>
              <a:rPr lang="ru-RU" sz="1500" dirty="0" err="1"/>
              <a:t>відправлення</a:t>
            </a:r>
            <a:r>
              <a:rPr lang="ru-RU" sz="1500" dirty="0"/>
              <a:t> </a:t>
            </a:r>
            <a:r>
              <a:rPr lang="ru-RU" sz="1500" dirty="0" err="1"/>
              <a:t>команди</a:t>
            </a:r>
            <a:r>
              <a:rPr lang="ru-RU" sz="1500" dirty="0"/>
              <a:t> на шлюз за </a:t>
            </a:r>
            <a:r>
              <a:rPr lang="ru-RU" sz="1500" dirty="0" err="1"/>
              <a:t>замовчуванням</a:t>
            </a:r>
            <a:r>
              <a:rPr lang="ru-RU" sz="1500" dirty="0"/>
              <a:t> </a:t>
            </a:r>
            <a:r>
              <a:rPr lang="ru-RU" sz="1500" dirty="0" err="1"/>
              <a:t>вказує</a:t>
            </a:r>
            <a:r>
              <a:rPr lang="ru-RU" sz="1500" dirty="0"/>
              <a:t> на те, </a:t>
            </a:r>
            <a:r>
              <a:rPr lang="ru-RU" sz="1500" dirty="0" err="1"/>
              <a:t>що</a:t>
            </a:r>
            <a:r>
              <a:rPr lang="ru-RU" sz="1500" dirty="0"/>
              <a:t> </a:t>
            </a:r>
            <a:r>
              <a:rPr lang="ru-RU" sz="1500" dirty="0" err="1"/>
              <a:t>вузол</a:t>
            </a:r>
            <a:r>
              <a:rPr lang="ru-RU" sz="1500" dirty="0"/>
              <a:t> та </a:t>
            </a:r>
            <a:r>
              <a:rPr lang="ru-RU" sz="1500" dirty="0" err="1"/>
              <a:t>інтерфейс</a:t>
            </a:r>
            <a:r>
              <a:rPr lang="ru-RU" sz="1500" dirty="0"/>
              <a:t> маршрутизатора, </a:t>
            </a:r>
            <a:r>
              <a:rPr lang="ru-RU" sz="1500" dirty="0" err="1"/>
              <a:t>що</a:t>
            </a:r>
            <a:r>
              <a:rPr lang="ru-RU" sz="1500" dirty="0"/>
              <a:t> </a:t>
            </a:r>
            <a:r>
              <a:rPr lang="ru-RU" sz="1500" dirty="0" err="1"/>
              <a:t>виступає</a:t>
            </a:r>
            <a:r>
              <a:rPr lang="ru-RU" sz="1500" dirty="0"/>
              <a:t> як шлюз за </a:t>
            </a:r>
            <a:r>
              <a:rPr lang="ru-RU" sz="1500" dirty="0" err="1"/>
              <a:t>замовчуванням</a:t>
            </a:r>
            <a:r>
              <a:rPr lang="ru-RU" sz="1500" dirty="0"/>
              <a:t>, правильно </a:t>
            </a:r>
            <a:r>
              <a:rPr lang="ru-RU" sz="1500" dirty="0" err="1"/>
              <a:t>функціонують</a:t>
            </a:r>
            <a:r>
              <a:rPr lang="ru-RU" sz="1500" dirty="0"/>
              <a:t> в </a:t>
            </a:r>
            <a:r>
              <a:rPr lang="ru-RU" sz="1500" dirty="0" err="1"/>
              <a:t>локальній</a:t>
            </a:r>
            <a:r>
              <a:rPr lang="ru-RU" sz="1500" dirty="0"/>
              <a:t> </a:t>
            </a:r>
            <a:r>
              <a:rPr lang="ru-RU" sz="1500" dirty="0" err="1"/>
              <a:t>мережі</a:t>
            </a:r>
            <a:r>
              <a:rPr lang="ru-RU" sz="1500" dirty="0"/>
              <a:t>. </a:t>
            </a: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ru-RU" sz="1500" dirty="0" err="1"/>
              <a:t>Якщо</a:t>
            </a:r>
            <a:r>
              <a:rPr lang="ru-RU" sz="1500" dirty="0"/>
              <a:t> адреса шлюзу за </a:t>
            </a:r>
            <a:r>
              <a:rPr lang="ru-RU" sz="1500" dirty="0" err="1"/>
              <a:t>замовчування</a:t>
            </a:r>
            <a:r>
              <a:rPr lang="ru-RU" sz="1500" dirty="0"/>
              <a:t> не </a:t>
            </a:r>
            <a:r>
              <a:rPr lang="ru-RU" sz="1500" dirty="0" err="1"/>
              <a:t>відповідає</a:t>
            </a:r>
            <a:r>
              <a:rPr lang="ru-RU" sz="1500" dirty="0"/>
              <a:t>, команда </a:t>
            </a:r>
            <a:r>
              <a:rPr lang="ru-RU" sz="1500" dirty="0" err="1"/>
              <a:t>може</a:t>
            </a:r>
            <a:r>
              <a:rPr lang="ru-RU" sz="1500" dirty="0"/>
              <a:t> бути </a:t>
            </a:r>
            <a:r>
              <a:rPr lang="ru-RU" sz="1500" dirty="0" err="1"/>
              <a:t>відправлена</a:t>
            </a:r>
            <a:r>
              <a:rPr lang="ru-RU" sz="1500" dirty="0"/>
              <a:t> на IP-адресу </a:t>
            </a:r>
            <a:r>
              <a:rPr lang="ru-RU" sz="1500" dirty="0" err="1"/>
              <a:t>іншого</a:t>
            </a:r>
            <a:r>
              <a:rPr lang="ru-RU" sz="1500" dirty="0"/>
              <a:t> </a:t>
            </a:r>
            <a:r>
              <a:rPr lang="ru-RU" sz="1500" dirty="0" err="1"/>
              <a:t>вузла</a:t>
            </a:r>
            <a:r>
              <a:rPr lang="ru-RU" sz="1500" dirty="0"/>
              <a:t> в </a:t>
            </a:r>
            <a:r>
              <a:rPr lang="ru-RU" sz="1500" dirty="0" err="1"/>
              <a:t>локальній</a:t>
            </a:r>
            <a:r>
              <a:rPr lang="ru-RU" sz="1500" dirty="0"/>
              <a:t> </a:t>
            </a:r>
            <a:r>
              <a:rPr lang="ru-RU" sz="1500" dirty="0" err="1"/>
              <a:t>мережі</a:t>
            </a:r>
            <a:r>
              <a:rPr lang="ru-RU" sz="1500" dirty="0"/>
              <a:t>, </a:t>
            </a:r>
            <a:r>
              <a:rPr lang="ru-RU" sz="1500" dirty="0" err="1"/>
              <a:t>який</a:t>
            </a:r>
            <a:r>
              <a:rPr lang="ru-RU" sz="1500" dirty="0"/>
              <a:t>, як </a:t>
            </a:r>
            <a:r>
              <a:rPr lang="ru-RU" sz="1500" dirty="0" err="1"/>
              <a:t>відомо</a:t>
            </a:r>
            <a:r>
              <a:rPr lang="ru-RU" sz="1500" dirty="0"/>
              <a:t>, </a:t>
            </a:r>
            <a:r>
              <a:rPr lang="ru-RU" sz="1500" dirty="0" err="1"/>
              <a:t>працює</a:t>
            </a:r>
            <a:r>
              <a:rPr lang="ru-RU" sz="15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27509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8671"/>
            <a:ext cx="9144000" cy="757551"/>
          </a:xfrm>
        </p:spPr>
        <p:txBody>
          <a:bodyPr/>
          <a:lstStyle/>
          <a:p>
            <a:r>
              <a:rPr lang="uk-UA" sz="1600" dirty="0"/>
              <a:t>Тестування за допомогою </a:t>
            </a:r>
            <a:r>
              <a:rPr lang="uk-UA" sz="1600" dirty="0" err="1"/>
              <a:t>ping</a:t>
            </a:r>
            <a:r>
              <a:rPr lang="uk-UA" sz="1600" dirty="0"/>
              <a:t> та </a:t>
            </a:r>
            <a:r>
              <a:rPr lang="uk-UA" sz="1600" dirty="0" err="1"/>
              <a:t>traceroute</a:t>
            </a:r>
            <a:r>
              <a:rPr lang="uk-UA" sz="1600" dirty="0">
                <a:solidFill>
                  <a:schemeClr val="tx1"/>
                </a:solidFill>
                <a:latin typeface="Arial" charset="0"/>
                <a:cs typeface="ＭＳ Ｐゴシック" charset="0"/>
              </a:rPr>
              <a:t/>
            </a:r>
            <a:br>
              <a:rPr lang="uk-UA" sz="1600" dirty="0">
                <a:solidFill>
                  <a:schemeClr val="tx1"/>
                </a:solidFill>
                <a:latin typeface="Arial" charset="0"/>
                <a:cs typeface="ＭＳ Ｐゴシック" charset="0"/>
              </a:rPr>
            </a:br>
            <a:r>
              <a:rPr lang="ru-RU" dirty="0" err="1"/>
              <a:t>Встановлення</a:t>
            </a:r>
            <a:r>
              <a:rPr lang="ru-RU" dirty="0"/>
              <a:t> </a:t>
            </a:r>
            <a:r>
              <a:rPr lang="ru-RU" dirty="0" err="1"/>
              <a:t>зв’язку</a:t>
            </a:r>
            <a:r>
              <a:rPr lang="ru-RU" dirty="0"/>
              <a:t> з </a:t>
            </a:r>
            <a:r>
              <a:rPr lang="ru-RU" dirty="0" err="1"/>
              <a:t>віддаленим</a:t>
            </a:r>
            <a:r>
              <a:rPr lang="ru-RU" dirty="0"/>
              <a:t> </a:t>
            </a:r>
            <a:r>
              <a:rPr lang="ru-RU" dirty="0" err="1"/>
              <a:t>вузлом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команди</a:t>
            </a:r>
            <a:r>
              <a:rPr lang="ru-RU" dirty="0"/>
              <a:t> </a:t>
            </a:r>
            <a:r>
              <a:rPr lang="en-US" dirty="0"/>
              <a:t>ping</a:t>
            </a:r>
            <a:endParaRPr lang="uk-UA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B50C7D-A789-1947-A197-D4C18A6B4C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5709" y="1068823"/>
            <a:ext cx="8046960" cy="1970268"/>
          </a:xfrm>
        </p:spPr>
        <p:txBody>
          <a:bodyPr/>
          <a:lstStyle/>
          <a:p>
            <a:pPr marL="0" indent="0" algn="just" rtl="0">
              <a:buNone/>
            </a:pPr>
            <a:r>
              <a:rPr lang="uk-UA" sz="1600" dirty="0"/>
              <a:t>Утиліта </a:t>
            </a:r>
            <a:r>
              <a:rPr lang="uk-UA" sz="1600" dirty="0" err="1"/>
              <a:t>ping</a:t>
            </a:r>
            <a:r>
              <a:rPr lang="uk-UA" sz="1600" dirty="0"/>
              <a:t> також може використовуватися для перевірки здатності локального вузла взаємодіяти в локальній мережі.</a:t>
            </a:r>
          </a:p>
          <a:p>
            <a:pPr marL="0" indent="0" algn="just">
              <a:buNone/>
            </a:pPr>
            <a:r>
              <a:rPr lang="uk-UA" sz="1600" dirty="0"/>
              <a:t>Локальний вузол може </a:t>
            </a:r>
            <a:r>
              <a:rPr lang="uk-UA" sz="1600" dirty="0" err="1"/>
              <a:t>пропінгувати</a:t>
            </a:r>
            <a:r>
              <a:rPr lang="uk-UA" sz="1600" dirty="0"/>
              <a:t> вузол у віддаленій мережі. </a:t>
            </a:r>
            <a:r>
              <a:rPr lang="ru-RU" sz="1600" dirty="0" err="1"/>
              <a:t>Якщо</a:t>
            </a:r>
            <a:r>
              <a:rPr lang="ru-RU" sz="1600" dirty="0"/>
              <a:t> </a:t>
            </a:r>
            <a:r>
              <a:rPr lang="ru-RU" sz="1600" dirty="0" err="1"/>
              <a:t>відправлений</a:t>
            </a:r>
            <a:r>
              <a:rPr lang="ru-RU" sz="1600" dirty="0"/>
              <a:t> </a:t>
            </a:r>
            <a:r>
              <a:rPr lang="ru-RU" sz="1600" dirty="0" err="1"/>
              <a:t>ping</a:t>
            </a:r>
            <a:r>
              <a:rPr lang="ru-RU" sz="1600" dirty="0"/>
              <a:t> </a:t>
            </a:r>
            <a:r>
              <a:rPr lang="ru-RU" sz="1600" dirty="0" err="1"/>
              <a:t>виявивилася</a:t>
            </a:r>
            <a:r>
              <a:rPr lang="ru-RU" sz="1600" dirty="0"/>
              <a:t> </a:t>
            </a:r>
            <a:r>
              <a:rPr lang="ru-RU" sz="1600" dirty="0" err="1"/>
              <a:t>успішним</a:t>
            </a:r>
            <a:r>
              <a:rPr lang="ru-RU" sz="1600" dirty="0"/>
              <a:t>, то </a:t>
            </a:r>
            <a:r>
              <a:rPr lang="ru-RU" sz="1600" dirty="0" err="1"/>
              <a:t>може</a:t>
            </a:r>
            <a:r>
              <a:rPr lang="ru-RU" sz="1600" dirty="0"/>
              <a:t> бути </a:t>
            </a:r>
            <a:r>
              <a:rPr lang="ru-RU" sz="1600" dirty="0" err="1"/>
              <a:t>перевірено</a:t>
            </a:r>
            <a:r>
              <a:rPr lang="ru-RU" sz="1600" dirty="0"/>
              <a:t> </a:t>
            </a:r>
            <a:r>
              <a:rPr lang="ru-RU" sz="1600" dirty="0" err="1"/>
              <a:t>функціонування</a:t>
            </a:r>
            <a:r>
              <a:rPr lang="ru-RU" sz="1600" dirty="0"/>
              <a:t> </a:t>
            </a:r>
            <a:r>
              <a:rPr lang="ru-RU" sz="1600" dirty="0" err="1"/>
              <a:t>великої</a:t>
            </a:r>
            <a:r>
              <a:rPr lang="ru-RU" sz="1600" dirty="0"/>
              <a:t> </a:t>
            </a:r>
            <a:r>
              <a:rPr lang="ru-RU" sz="1600" dirty="0" err="1"/>
              <a:t>частини</a:t>
            </a:r>
            <a:r>
              <a:rPr lang="ru-RU" sz="1600" dirty="0"/>
              <a:t> </a:t>
            </a:r>
            <a:r>
              <a:rPr lang="ru-RU" sz="1600" dirty="0" err="1"/>
              <a:t>локальної</a:t>
            </a:r>
            <a:r>
              <a:rPr lang="ru-RU" sz="1600" dirty="0"/>
              <a:t> </a:t>
            </a:r>
            <a:r>
              <a:rPr lang="ru-RU" sz="1600" dirty="0" err="1"/>
              <a:t>мережі</a:t>
            </a:r>
            <a:r>
              <a:rPr lang="ru-RU" sz="1600" dirty="0"/>
              <a:t>.</a:t>
            </a:r>
            <a:endParaRPr lang="en-US" dirty="0"/>
          </a:p>
          <a:p>
            <a:pPr algn="just"/>
            <a:endParaRPr lang="en-US" altLang="ja-JP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4F4E2-35B0-E842-9F7B-C37FDFAA35C7}"/>
              </a:ext>
            </a:extLst>
          </p:cNvPr>
          <p:cNvSpPr txBox="1"/>
          <p:nvPr/>
        </p:nvSpPr>
        <p:spPr>
          <a:xfrm>
            <a:off x="2010795" y="3184212"/>
            <a:ext cx="45861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b="1" dirty="0">
                <a:solidFill>
                  <a:srgbClr val="000000"/>
                </a:solidFill>
              </a:rPr>
              <a:t>Примітка</a:t>
            </a:r>
            <a:r>
              <a:rPr lang="uk-UA" sz="1600" dirty="0">
                <a:solidFill>
                  <a:srgbClr val="000000"/>
                </a:solidFill>
              </a:rPr>
              <a:t>: Багато адміністраторів мережі обмежують або забороняють введення ICMP-повідомлень, тому відсутність відповіді на запити </a:t>
            </a:r>
            <a:r>
              <a:rPr lang="uk-UA" sz="1600" b="1" dirty="0" err="1">
                <a:solidFill>
                  <a:srgbClr val="000000"/>
                </a:solidFill>
              </a:rPr>
              <a:t>ping</a:t>
            </a:r>
            <a:r>
              <a:rPr lang="uk-UA" sz="1600" dirty="0">
                <a:solidFill>
                  <a:srgbClr val="000000"/>
                </a:solidFill>
              </a:rPr>
              <a:t>, може бути наслідком обмежень безпеки.</a:t>
            </a:r>
          </a:p>
          <a:p>
            <a:pPr algn="just"/>
            <a:endParaRPr lang="en-US" sz="14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083012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343"/>
            <a:ext cx="9144000" cy="757551"/>
          </a:xfrm>
        </p:spPr>
        <p:txBody>
          <a:bodyPr/>
          <a:lstStyle/>
          <a:p>
            <a:r>
              <a:rPr lang="uk-UA" sz="1600" dirty="0"/>
              <a:t>Тестування за допомогою </a:t>
            </a:r>
            <a:r>
              <a:rPr lang="uk-UA" sz="1600" dirty="0" err="1"/>
              <a:t>ping</a:t>
            </a:r>
            <a:r>
              <a:rPr lang="uk-UA" sz="1600" dirty="0"/>
              <a:t> та </a:t>
            </a:r>
            <a:r>
              <a:rPr lang="uk-UA" sz="1600" dirty="0" err="1"/>
              <a:t>traceroute</a:t>
            </a:r>
            <a:r>
              <a:rPr lang="en-US" altLang="en-US" sz="1600" dirty="0"/>
              <a:t/>
            </a:r>
            <a:br>
              <a:rPr lang="en-US" altLang="en-US" sz="1600" dirty="0"/>
            </a:br>
            <a:r>
              <a:rPr lang="uk-UA" dirty="0"/>
              <a:t>Утиліта </a:t>
            </a:r>
            <a:r>
              <a:rPr lang="uk-UA" dirty="0" err="1"/>
              <a:t>Traceroute</a:t>
            </a:r>
            <a:r>
              <a:rPr lang="uk-UA" dirty="0"/>
              <a:t> – Тестування шляху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B50C7D-A789-1947-A197-D4C18A6B4C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818804"/>
            <a:ext cx="5138143" cy="3511391"/>
          </a:xfrm>
        </p:spPr>
        <p:txBody>
          <a:bodyPr/>
          <a:lstStyle/>
          <a:p>
            <a:pPr algn="just" rtl="0">
              <a:buFont typeface="Arial" panose="020B0604020202020204" pitchFamily="34" charset="0"/>
              <a:buChar char="•"/>
            </a:pPr>
            <a:r>
              <a:rPr lang="uk-UA" sz="1600" dirty="0" err="1"/>
              <a:t>Traceroute</a:t>
            </a:r>
            <a:r>
              <a:rPr lang="uk-UA" sz="1600" dirty="0"/>
              <a:t> (</a:t>
            </a:r>
            <a:r>
              <a:rPr lang="uk-UA" sz="1600" b="1" dirty="0" err="1"/>
              <a:t>tracert</a:t>
            </a:r>
            <a:r>
              <a:rPr lang="uk-UA" sz="1600" dirty="0"/>
              <a:t>) - це утиліта, яка використовується для перевірки шляху між двома вузлами та виводить перелік </a:t>
            </a:r>
            <a:r>
              <a:rPr lang="uk-UA" sz="1600" dirty="0" err="1"/>
              <a:t>хопів</a:t>
            </a:r>
            <a:r>
              <a:rPr lang="uk-UA" sz="1600" dirty="0"/>
              <a:t> (</a:t>
            </a:r>
            <a:r>
              <a:rPr lang="uk-UA" sz="1600" dirty="0" err="1"/>
              <a:t>hop</a:t>
            </a:r>
            <a:r>
              <a:rPr lang="uk-UA" sz="1600" dirty="0"/>
              <a:t>), які були успішно досягнуті на шляху до вузла призначення.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600" dirty="0"/>
              <a:t>Утиліта </a:t>
            </a:r>
            <a:r>
              <a:rPr lang="uk-UA" sz="1600" dirty="0" err="1"/>
              <a:t>traceroute</a:t>
            </a:r>
            <a:r>
              <a:rPr lang="uk-UA" sz="1600" dirty="0"/>
              <a:t> визначає сумарний час проходження сигналу в прямому і зворотному напрямках (RTT) повідомляє про можливу відсутність відповіді на одному з переходів. Символ зірочка (*) використовується для позначення втраченого пакета або відсутності відповіді на пакет.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sz="1600" dirty="0"/>
              <a:t>Ця інформація може бути використана для пошуку проблемного маршрутизатора на шляху або може вказати, що маршрутизатор налаштований так, щоб не відповідати. </a:t>
            </a:r>
          </a:p>
          <a:p>
            <a:pPr algn="just"/>
            <a:endParaRPr lang="en-US" altLang="ja-JP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CA48F9-FF91-354D-96A8-3191B5C595F6}"/>
              </a:ext>
            </a:extLst>
          </p:cNvPr>
          <p:cNvSpPr txBox="1"/>
          <p:nvPr/>
        </p:nvSpPr>
        <p:spPr>
          <a:xfrm>
            <a:off x="5138144" y="2653384"/>
            <a:ext cx="39221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uk-UA" sz="1600" b="1" dirty="0">
                <a:solidFill>
                  <a:srgbClr val="000000"/>
                </a:solidFill>
              </a:rPr>
              <a:t>Примітка</a:t>
            </a:r>
            <a:r>
              <a:rPr lang="uk-UA" sz="1600" dirty="0">
                <a:solidFill>
                  <a:srgbClr val="000000"/>
                </a:solidFill>
              </a:rPr>
              <a:t>: Утиліта </a:t>
            </a:r>
            <a:r>
              <a:rPr lang="uk-UA" sz="1600" dirty="0" err="1">
                <a:solidFill>
                  <a:srgbClr val="000000"/>
                </a:solidFill>
              </a:rPr>
              <a:t>traceroute</a:t>
            </a:r>
            <a:r>
              <a:rPr lang="uk-UA" sz="1600" dirty="0">
                <a:solidFill>
                  <a:srgbClr val="000000"/>
                </a:solidFill>
              </a:rPr>
              <a:t> використовує функцію поля Час життя (TTL) в IPv4 та поля Обмеження переходів (</a:t>
            </a:r>
            <a:r>
              <a:rPr lang="uk-UA" sz="1600" dirty="0" err="1">
                <a:solidFill>
                  <a:srgbClr val="000000"/>
                </a:solidFill>
              </a:rPr>
              <a:t>Hop</a:t>
            </a:r>
            <a:r>
              <a:rPr lang="uk-UA" sz="1600" dirty="0">
                <a:solidFill>
                  <a:srgbClr val="000000"/>
                </a:solidFill>
              </a:rPr>
              <a:t> </a:t>
            </a:r>
            <a:r>
              <a:rPr lang="uk-UA" sz="1600" dirty="0" err="1">
                <a:solidFill>
                  <a:srgbClr val="000000"/>
                </a:solidFill>
              </a:rPr>
              <a:t>Limit</a:t>
            </a:r>
            <a:r>
              <a:rPr lang="uk-UA" sz="1600" dirty="0">
                <a:solidFill>
                  <a:srgbClr val="000000"/>
                </a:solidFill>
              </a:rPr>
              <a:t>) в IPv6 в заголовках Рівня 3 (разом з ICMP-повідомленням Перевищено час очікування (</a:t>
            </a:r>
            <a:r>
              <a:rPr lang="uk-UA" sz="1600" dirty="0" err="1">
                <a:solidFill>
                  <a:srgbClr val="000000"/>
                </a:solidFill>
              </a:rPr>
              <a:t>Time</a:t>
            </a:r>
            <a:r>
              <a:rPr lang="uk-UA" sz="1600" dirty="0">
                <a:solidFill>
                  <a:srgbClr val="000000"/>
                </a:solidFill>
              </a:rPr>
              <a:t> </a:t>
            </a:r>
            <a:r>
              <a:rPr lang="uk-UA" sz="1600" dirty="0" err="1">
                <a:solidFill>
                  <a:srgbClr val="000000"/>
                </a:solidFill>
              </a:rPr>
              <a:t>exceeded</a:t>
            </a:r>
            <a:r>
              <a:rPr lang="uk-UA" sz="1600" dirty="0">
                <a:solidFill>
                  <a:srgbClr val="000000"/>
                </a:solidFill>
              </a:rPr>
              <a:t>)).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21494A-A0E3-9244-9362-A528463A1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143" y="813305"/>
            <a:ext cx="3922162" cy="1257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933383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1600" dirty="0"/>
              <a:t>Тестування за допомогою </a:t>
            </a:r>
            <a:r>
              <a:rPr lang="uk-UA" sz="1600" dirty="0" err="1"/>
              <a:t>ping</a:t>
            </a:r>
            <a:r>
              <a:rPr lang="uk-UA" sz="1600" dirty="0"/>
              <a:t> та </a:t>
            </a:r>
            <a:r>
              <a:rPr lang="uk-UA" sz="1600" dirty="0" err="1"/>
              <a:t>traceroute</a:t>
            </a:r>
            <a:r>
              <a:rPr lang="en-US" altLang="en-US" sz="1600" dirty="0"/>
              <a:t/>
            </a:r>
            <a:br>
              <a:rPr lang="en-US" altLang="en-US" sz="1600" dirty="0"/>
            </a:br>
            <a:r>
              <a:rPr lang="uk-UA" dirty="0"/>
              <a:t>Утиліта </a:t>
            </a:r>
            <a:r>
              <a:rPr lang="uk-UA" dirty="0" err="1"/>
              <a:t>Traceroute</a:t>
            </a:r>
            <a:r>
              <a:rPr lang="uk-UA" dirty="0"/>
              <a:t> – Тестування шляху (Продовж.)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B50C7D-A789-1947-A197-D4C18A6B4C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2932" y="915017"/>
            <a:ext cx="8095267" cy="3716876"/>
          </a:xfrm>
        </p:spPr>
        <p:txBody>
          <a:bodyPr/>
          <a:lstStyle/>
          <a:p>
            <a:pPr algn="just" rtl="0">
              <a:buFont typeface="Arial" panose="020B0604020202020204" pitchFamily="34" charset="0"/>
              <a:buChar char="•"/>
            </a:pPr>
            <a:r>
              <a:rPr lang="uk-UA" sz="1600" dirty="0"/>
              <a:t>Перша послідовність повідомлень, відправлених командою </a:t>
            </a:r>
            <a:r>
              <a:rPr lang="uk-UA" sz="1600" dirty="0" err="1"/>
              <a:t>traceroute</a:t>
            </a:r>
            <a:r>
              <a:rPr lang="uk-UA" sz="1600" dirty="0"/>
              <a:t>, матиме значення поля TTL, яке рівне 1. Дане значення TTL викликає перевищення часу очікування відповіді на пакет IPv4 на першому маршрутизаторі. Потім цей маршрутизатор відповідає ICMPv4-повідомленням Перевищено час очікування. 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sz="1600" dirty="0"/>
              <a:t>Потім </a:t>
            </a:r>
            <a:r>
              <a:rPr lang="uk-UA" sz="1600" dirty="0" err="1"/>
              <a:t>traceroute</a:t>
            </a:r>
            <a:r>
              <a:rPr lang="uk-UA" sz="1600" dirty="0"/>
              <a:t> поступово збільшує поле TTL (2, 3, 4...) для кожної наступної послідовності повідомлень. Таким чином трасуються адреси кожного переходу, у міру того як перевищення часу очікування відповіді відбувається далі на маршруті.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600" dirty="0"/>
              <a:t>Значення в полі TTL продовжує збільшуватися </a:t>
            </a:r>
            <a:r>
              <a:rPr lang="ru-RU" sz="1600" dirty="0"/>
              <a:t>до тих </a:t>
            </a:r>
            <a:r>
              <a:rPr lang="ru-RU" sz="1600" dirty="0" err="1"/>
              <a:t>пір</a:t>
            </a:r>
            <a:r>
              <a:rPr lang="ru-RU" sz="1600" dirty="0"/>
              <a:t>, </a:t>
            </a:r>
            <a:r>
              <a:rPr lang="ru-RU" sz="1600" dirty="0" err="1"/>
              <a:t>поки</a:t>
            </a:r>
            <a:r>
              <a:rPr lang="ru-RU" sz="1600" dirty="0"/>
              <a:t> не буде </a:t>
            </a:r>
            <a:r>
              <a:rPr lang="ru-RU" sz="1600" dirty="0" err="1"/>
              <a:t>досягнуто</a:t>
            </a:r>
            <a:r>
              <a:rPr lang="ru-RU" sz="1600" dirty="0"/>
              <a:t> </a:t>
            </a:r>
            <a:r>
              <a:rPr lang="ru-RU" sz="1600" dirty="0" err="1"/>
              <a:t>вузол</a:t>
            </a:r>
            <a:r>
              <a:rPr lang="ru-RU" sz="1600" dirty="0"/>
              <a:t> </a:t>
            </a:r>
            <a:r>
              <a:rPr lang="ru-RU" sz="1600" dirty="0" err="1"/>
              <a:t>призначення</a:t>
            </a:r>
            <a:r>
              <a:rPr lang="ru-RU" sz="1600" dirty="0"/>
              <a:t>, </a:t>
            </a:r>
            <a:r>
              <a:rPr lang="ru-RU" sz="1600" dirty="0" err="1"/>
              <a:t>або</a:t>
            </a:r>
            <a:r>
              <a:rPr lang="ru-RU" sz="1600" dirty="0"/>
              <a:t> до </a:t>
            </a:r>
            <a:r>
              <a:rPr lang="ru-RU" sz="1600" dirty="0" err="1"/>
              <a:t>певного</a:t>
            </a:r>
            <a:r>
              <a:rPr lang="ru-RU" sz="1600" dirty="0"/>
              <a:t> </a:t>
            </a:r>
            <a:r>
              <a:rPr lang="ru-RU" sz="1600" dirty="0" err="1"/>
              <a:t>заздалегідь</a:t>
            </a:r>
            <a:r>
              <a:rPr lang="ru-RU" sz="1600" dirty="0"/>
              <a:t> </a:t>
            </a:r>
            <a:r>
              <a:rPr lang="ru-RU" sz="1600" dirty="0" err="1"/>
              <a:t>встановленого</a:t>
            </a:r>
            <a:r>
              <a:rPr lang="ru-RU" sz="1600" dirty="0"/>
              <a:t> максимального </a:t>
            </a:r>
            <a:r>
              <a:rPr lang="ru-RU" sz="1600" dirty="0" err="1"/>
              <a:t>рівня</a:t>
            </a:r>
            <a:r>
              <a:rPr lang="ru-RU" sz="1600" dirty="0"/>
              <a:t>.</a:t>
            </a:r>
            <a:endParaRPr lang="uk-UA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450520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>
          <a:xfrm>
            <a:off x="0" y="798944"/>
            <a:ext cx="9006840" cy="669320"/>
          </a:xfrm>
        </p:spPr>
        <p:txBody>
          <a:bodyPr/>
          <a:lstStyle/>
          <a:p>
            <a:pPr marL="188912" lvl="1" indent="0">
              <a:buNone/>
            </a:pPr>
            <a:r>
              <a:rPr lang="uk-UA" sz="1600" b="1" dirty="0" smtClean="0"/>
              <a:t>Мета</a:t>
            </a:r>
            <a:r>
              <a:rPr lang="uk-UA" sz="1600" dirty="0" smtClean="0"/>
              <a:t>: </a:t>
            </a:r>
            <a:r>
              <a:rPr lang="ru-RU" sz="1600" dirty="0" err="1"/>
              <a:t>Використання</a:t>
            </a:r>
            <a:r>
              <a:rPr lang="ru-RU" sz="1600" dirty="0"/>
              <a:t> </a:t>
            </a:r>
            <a:r>
              <a:rPr lang="ru-RU" sz="1600" dirty="0" err="1"/>
              <a:t>різних</a:t>
            </a:r>
            <a:r>
              <a:rPr lang="ru-RU" sz="1600" dirty="0"/>
              <a:t> </a:t>
            </a:r>
            <a:r>
              <a:rPr lang="ru-RU" sz="1600" dirty="0" err="1"/>
              <a:t>засобів</a:t>
            </a:r>
            <a:r>
              <a:rPr lang="ru-RU" sz="1600" dirty="0"/>
              <a:t> для </a:t>
            </a:r>
            <a:r>
              <a:rPr lang="ru-RU" sz="1600" dirty="0" err="1"/>
              <a:t>перевірки</a:t>
            </a:r>
            <a:r>
              <a:rPr lang="ru-RU" sz="1600" dirty="0"/>
              <a:t> мережного </a:t>
            </a:r>
            <a:r>
              <a:rPr lang="ru-RU" sz="1600" dirty="0" err="1"/>
              <a:t>з’єднання</a:t>
            </a:r>
            <a:r>
              <a:rPr lang="ru-RU" sz="1600" dirty="0"/>
              <a:t>.</a:t>
            </a:r>
          </a:p>
          <a:p>
            <a:pPr marL="188912" lvl="1" indent="0">
              <a:buNone/>
            </a:pPr>
            <a:endParaRPr lang="en-US" sz="115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3C07AB0-6822-FB4C-9445-25B1C20C98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51306"/>
              </p:ext>
            </p:extLst>
          </p:nvPr>
        </p:nvGraphicFramePr>
        <p:xfrm>
          <a:off x="663479" y="1754987"/>
          <a:ext cx="7679882" cy="12823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39941">
                  <a:extLst>
                    <a:ext uri="{9D8B030D-6E8A-4147-A177-3AD203B41FA5}">
                      <a16:colId xmlns:a16="http://schemas.microsoft.com/office/drawing/2014/main" val="1523797708"/>
                    </a:ext>
                  </a:extLst>
                </a:gridCol>
                <a:gridCol w="3839941">
                  <a:extLst>
                    <a:ext uri="{9D8B030D-6E8A-4147-A177-3AD203B41FA5}">
                      <a16:colId xmlns:a16="http://schemas.microsoft.com/office/drawing/2014/main" val="2750207184"/>
                    </a:ext>
                  </a:extLst>
                </a:gridCol>
              </a:tblGrid>
              <a:tr h="228725">
                <a:tc>
                  <a:txBody>
                    <a:bodyPr/>
                    <a:lstStyle/>
                    <a:p>
                      <a:pPr marL="0" marR="0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</a:rPr>
                        <a:t>Назва</a:t>
                      </a:r>
                      <a:endParaRPr lang="uk-UA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Мета </a:t>
                      </a:r>
                      <a:r>
                        <a:rPr lang="uk-UA" sz="1100" dirty="0" smtClean="0">
                          <a:effectLst/>
                        </a:rPr>
                        <a:t>вивчення</a:t>
                      </a:r>
                      <a:endParaRPr lang="uk-UA" sz="1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4061904"/>
                  </a:ext>
                </a:extLst>
              </a:tr>
              <a:tr h="469315">
                <a:tc>
                  <a:txBody>
                    <a:bodyPr/>
                    <a:lstStyle/>
                    <a:p>
                      <a:pPr rtl="0" fontAlgn="ctr"/>
                      <a:r>
                        <a:rPr lang="uk-UA" sz="1100" b="1" dirty="0">
                          <a:effectLst/>
                        </a:rPr>
                        <a:t>Повідомлення ICMP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b="0" dirty="0" err="1">
                          <a:effectLst/>
                        </a:rPr>
                        <a:t>Пояснити</a:t>
                      </a:r>
                      <a:r>
                        <a:rPr lang="ru-RU" sz="1100" b="0" dirty="0">
                          <a:effectLst/>
                        </a:rPr>
                        <a:t> як протокол ICMP </a:t>
                      </a:r>
                      <a:r>
                        <a:rPr lang="ru-RU" sz="1100" b="0" dirty="0" err="1">
                          <a:effectLst/>
                        </a:rPr>
                        <a:t>використовується</a:t>
                      </a:r>
                      <a:r>
                        <a:rPr lang="ru-RU" sz="1100" b="0" dirty="0">
                          <a:effectLst/>
                        </a:rPr>
                        <a:t> для </a:t>
                      </a:r>
                      <a:r>
                        <a:rPr lang="ru-RU" sz="1100" b="0" dirty="0" err="1">
                          <a:effectLst/>
                        </a:rPr>
                        <a:t>перевірки</a:t>
                      </a:r>
                      <a:r>
                        <a:rPr lang="ru-RU" sz="1100" b="0" dirty="0">
                          <a:effectLst/>
                        </a:rPr>
                        <a:t> мережного </a:t>
                      </a:r>
                      <a:r>
                        <a:rPr lang="ru-RU" sz="1100" b="0" dirty="0" err="1">
                          <a:effectLst/>
                        </a:rPr>
                        <a:t>з'єднання</a:t>
                      </a:r>
                      <a:r>
                        <a:rPr lang="ru-RU" sz="1100" b="0" dirty="0">
                          <a:effectLst/>
                        </a:rPr>
                        <a:t>.</a:t>
                      </a:r>
                      <a:endParaRPr lang="uk-UA" sz="1100" b="0" dirty="0">
                        <a:effectLst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646858405"/>
                  </a:ext>
                </a:extLst>
              </a:tr>
              <a:tr h="584319">
                <a:tc>
                  <a:txBody>
                    <a:bodyPr/>
                    <a:lstStyle/>
                    <a:p>
                      <a:pPr rtl="0" fontAlgn="ctr"/>
                      <a:r>
                        <a:rPr lang="ru-RU" sz="1100" b="1" dirty="0" err="1">
                          <a:effectLst/>
                        </a:rPr>
                        <a:t>Тестування</a:t>
                      </a:r>
                      <a:r>
                        <a:rPr lang="ru-RU" sz="1100" b="1" dirty="0">
                          <a:effectLst/>
                        </a:rPr>
                        <a:t> за </a:t>
                      </a:r>
                      <a:r>
                        <a:rPr lang="ru-RU" sz="1100" b="1" dirty="0" err="1">
                          <a:effectLst/>
                        </a:rPr>
                        <a:t>допомогою</a:t>
                      </a:r>
                      <a:r>
                        <a:rPr lang="ru-RU" sz="1100" b="1" dirty="0">
                          <a:effectLst/>
                        </a:rPr>
                        <a:t> </a:t>
                      </a:r>
                      <a:r>
                        <a:rPr lang="ru-RU" sz="1100" b="1" dirty="0" err="1">
                          <a:effectLst/>
                        </a:rPr>
                        <a:t>ping</a:t>
                      </a:r>
                      <a:r>
                        <a:rPr lang="ru-RU" sz="1100" b="1" dirty="0">
                          <a:effectLst/>
                        </a:rPr>
                        <a:t> і </a:t>
                      </a:r>
                      <a:r>
                        <a:rPr lang="ru-RU" sz="1100" b="1" dirty="0" err="1">
                          <a:effectLst/>
                        </a:rPr>
                        <a:t>traceroute</a:t>
                      </a:r>
                      <a:endParaRPr lang="uk-UA" sz="1100" b="1" dirty="0">
                        <a:effectLst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b="0" dirty="0" err="1">
                          <a:effectLst/>
                        </a:rPr>
                        <a:t>Використовувати</a:t>
                      </a:r>
                      <a:r>
                        <a:rPr lang="ru-RU" sz="1100" b="0" dirty="0">
                          <a:effectLst/>
                        </a:rPr>
                        <a:t> </a:t>
                      </a:r>
                      <a:r>
                        <a:rPr lang="ru-RU" sz="1100" b="0" dirty="0" err="1">
                          <a:effectLst/>
                        </a:rPr>
                        <a:t>утиліти</a:t>
                      </a:r>
                      <a:r>
                        <a:rPr lang="ru-RU" sz="1100" b="0" dirty="0">
                          <a:effectLst/>
                        </a:rPr>
                        <a:t> </a:t>
                      </a:r>
                      <a:r>
                        <a:rPr lang="ru-RU" sz="1100" b="0" dirty="0" err="1">
                          <a:effectLst/>
                        </a:rPr>
                        <a:t>ping</a:t>
                      </a:r>
                      <a:r>
                        <a:rPr lang="ru-RU" sz="1100" b="0" dirty="0">
                          <a:effectLst/>
                        </a:rPr>
                        <a:t> і </a:t>
                      </a:r>
                      <a:r>
                        <a:rPr lang="ru-RU" sz="1100" b="0" dirty="0" err="1">
                          <a:effectLst/>
                        </a:rPr>
                        <a:t>traceroute</a:t>
                      </a:r>
                      <a:r>
                        <a:rPr lang="ru-RU" sz="1100" b="0" dirty="0">
                          <a:effectLst/>
                        </a:rPr>
                        <a:t> для </a:t>
                      </a:r>
                      <a:r>
                        <a:rPr lang="ru-RU" sz="1100" b="0" dirty="0" err="1">
                          <a:effectLst/>
                        </a:rPr>
                        <a:t>тестування</a:t>
                      </a:r>
                      <a:r>
                        <a:rPr lang="ru-RU" sz="1100" b="0" dirty="0">
                          <a:effectLst/>
                        </a:rPr>
                        <a:t> мережного </a:t>
                      </a:r>
                      <a:r>
                        <a:rPr lang="ru-RU" sz="1100" b="0" dirty="0" err="1">
                          <a:effectLst/>
                        </a:rPr>
                        <a:t>з'єднання</a:t>
                      </a:r>
                      <a:r>
                        <a:rPr lang="ru-RU" sz="1100" b="0" dirty="0">
                          <a:effectLst/>
                        </a:rPr>
                        <a:t>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21691747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34003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88160"/>
            <a:ext cx="7598042" cy="929640"/>
          </a:xfrm>
        </p:spPr>
        <p:txBody>
          <a:bodyPr/>
          <a:lstStyle/>
          <a:p>
            <a:pPr rtl="0"/>
            <a:r>
              <a:rPr lang="uk-UA">
                <a:solidFill>
                  <a:schemeClr val="accent5">
                    <a:lumMod val="40000"/>
                    <a:lumOff val="60000"/>
                  </a:schemeClr>
                </a:solidFill>
              </a:rPr>
              <a:t>13.1 Повідомлення ICMP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09964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Повідомлення ICMP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/>
              <a:t>Повідомлення ICMPv4 і ICMPv6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888396"/>
            <a:ext cx="8712259" cy="3621959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uk-UA" sz="1600" dirty="0" err="1"/>
              <a:t>Міжмережний</a:t>
            </a:r>
            <a:r>
              <a:rPr lang="uk-UA" sz="1600" dirty="0"/>
              <a:t> протокол керуючих повідомлень (ICMP, </a:t>
            </a:r>
            <a:r>
              <a:rPr lang="uk-UA" sz="1600" dirty="0" err="1"/>
              <a:t>Internet</a:t>
            </a:r>
            <a:r>
              <a:rPr lang="uk-UA" sz="1600" dirty="0"/>
              <a:t> </a:t>
            </a:r>
            <a:r>
              <a:rPr lang="uk-UA" sz="1600" dirty="0" err="1"/>
              <a:t>Control</a:t>
            </a:r>
            <a:r>
              <a:rPr lang="uk-UA" sz="1600" dirty="0"/>
              <a:t> </a:t>
            </a:r>
            <a:r>
              <a:rPr lang="uk-UA" sz="1600" dirty="0" err="1"/>
              <a:t>Message</a:t>
            </a:r>
            <a:r>
              <a:rPr lang="uk-UA" sz="1600" dirty="0"/>
              <a:t> </a:t>
            </a:r>
            <a:r>
              <a:rPr lang="uk-UA" sz="1600" dirty="0" err="1"/>
              <a:t>Protocol</a:t>
            </a:r>
            <a:r>
              <a:rPr lang="uk-UA" sz="1600" dirty="0"/>
              <a:t>) </a:t>
            </a:r>
            <a:r>
              <a:rPr lang="ru-RU" sz="1600" dirty="0" err="1"/>
              <a:t>забезпечує</a:t>
            </a:r>
            <a:r>
              <a:rPr lang="ru-RU" sz="1600" dirty="0"/>
              <a:t> </a:t>
            </a:r>
            <a:r>
              <a:rPr lang="ru-RU" sz="1600" dirty="0" err="1"/>
              <a:t>зворотній</a:t>
            </a:r>
            <a:r>
              <a:rPr lang="ru-RU" sz="1600" dirty="0"/>
              <a:t> </a:t>
            </a:r>
            <a:r>
              <a:rPr lang="ru-RU" sz="1600" dirty="0" err="1"/>
              <a:t>зв’язок</a:t>
            </a:r>
            <a:r>
              <a:rPr lang="ru-RU" sz="1600" dirty="0"/>
              <a:t> </a:t>
            </a:r>
            <a:r>
              <a:rPr lang="ru-RU" sz="1600" dirty="0" err="1"/>
              <a:t>щодо</a:t>
            </a:r>
            <a:r>
              <a:rPr lang="ru-RU" sz="1600" dirty="0"/>
              <a:t> </a:t>
            </a:r>
            <a:r>
              <a:rPr lang="ru-RU" sz="1600" dirty="0" err="1"/>
              <a:t>питань</a:t>
            </a:r>
            <a:r>
              <a:rPr lang="ru-RU" sz="1600" dirty="0"/>
              <a:t>, </a:t>
            </a:r>
            <a:r>
              <a:rPr lang="ru-RU" sz="1600" dirty="0" err="1"/>
              <a:t>пов'язаних</a:t>
            </a:r>
            <a:r>
              <a:rPr lang="ru-RU" sz="1600" dirty="0"/>
              <a:t> з </a:t>
            </a:r>
            <a:r>
              <a:rPr lang="ru-RU" sz="1600" dirty="0" err="1"/>
              <a:t>обробкою</a:t>
            </a:r>
            <a:r>
              <a:rPr lang="ru-RU" sz="1600" dirty="0"/>
              <a:t> IP-</a:t>
            </a:r>
            <a:r>
              <a:rPr lang="ru-RU" sz="1600" dirty="0" err="1"/>
              <a:t>пакетів</a:t>
            </a:r>
            <a:r>
              <a:rPr lang="ru-RU" sz="1600" dirty="0"/>
              <a:t> за </a:t>
            </a:r>
            <a:r>
              <a:rPr lang="ru-RU" sz="1600" dirty="0" err="1"/>
              <a:t>певних</a:t>
            </a:r>
            <a:r>
              <a:rPr lang="ru-RU" sz="1600" dirty="0"/>
              <a:t> умов</a:t>
            </a:r>
            <a:r>
              <a:rPr lang="uk-UA" sz="1600" dirty="0"/>
              <a:t>.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sz="1600" dirty="0"/>
              <a:t>ICMPv4 - це протокол обміну повідомленнями для IPv4. ICMPv6 </a:t>
            </a:r>
            <a:r>
              <a:rPr lang="en-US" sz="1600" dirty="0"/>
              <a:t>- </a:t>
            </a:r>
            <a:r>
              <a:rPr lang="uk-UA" sz="1600" dirty="0"/>
              <a:t>це протокол обміну повідомленнями для IPv6 і включає додаткову функціональність.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sz="1600" dirty="0"/>
              <a:t>ICMP-повідомлення, спільні для ICMPv4 і ICMPv6: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600" dirty="0"/>
              <a:t>Досяжність вузла.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600" dirty="0"/>
              <a:t>Пункт призначення або служби недоступні.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600" dirty="0"/>
              <a:t>Перевищено час очікування.</a:t>
            </a:r>
          </a:p>
          <a:p>
            <a:pPr marL="0" indent="0" algn="just">
              <a:buNone/>
            </a:pPr>
            <a:r>
              <a:rPr lang="uk-UA" sz="1600" dirty="0"/>
              <a:t>Повідомлення ICMP є необов'язковими та часто заборонені в межах мережі з міркувань безпеки. 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dirty="0"/>
          </a:p>
          <a:p>
            <a:pPr algn="just"/>
            <a:endParaRPr lang="en-US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22330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1600" dirty="0"/>
              <a:t>Повідомлення ICMP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 dirty="0"/>
              <a:t>Досяжність вузла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985448" y="1162474"/>
            <a:ext cx="3183142" cy="2818551"/>
          </a:xfrm>
        </p:spPr>
        <p:txBody>
          <a:bodyPr/>
          <a:lstStyle/>
          <a:p>
            <a:pPr marL="0" indent="0" algn="just" rtl="0">
              <a:buNone/>
            </a:pPr>
            <a:r>
              <a:rPr lang="uk-UA" sz="1600" dirty="0" err="1"/>
              <a:t>Ехо</a:t>
            </a:r>
            <a:r>
              <a:rPr lang="uk-UA" sz="1600" dirty="0"/>
              <a:t>-повідомлення ICMP можна використовувати для перевірки досяжності вузла в IP-мережі. </a:t>
            </a:r>
          </a:p>
          <a:p>
            <a:pPr marL="0" indent="0" algn="just" rtl="0">
              <a:buNone/>
            </a:pPr>
            <a:r>
              <a:rPr lang="uk-UA" sz="1600" dirty="0"/>
              <a:t>Як наведено у прикладі: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uk-UA" sz="1600" dirty="0"/>
              <a:t>Локальний вузол надсилає ICMP  </a:t>
            </a:r>
            <a:r>
              <a:rPr lang="uk-UA" sz="1600" dirty="0" err="1"/>
              <a:t>ехо</a:t>
            </a:r>
            <a:r>
              <a:rPr lang="uk-UA" sz="1600" dirty="0"/>
              <a:t>-запит іншому вузлу. </a:t>
            </a:r>
          </a:p>
          <a:p>
            <a:pPr lvl="1" algn="just" rtl="0">
              <a:buFont typeface="Arial" panose="020B0604020202020204" pitchFamily="34" charset="0"/>
              <a:buChar char="•"/>
            </a:pPr>
            <a:r>
              <a:rPr lang="uk-UA" sz="1600" dirty="0"/>
              <a:t>Якщо вузол доступний, то вузол призначення відповідає, надсилаючи </a:t>
            </a:r>
            <a:r>
              <a:rPr lang="uk-UA" sz="1600" dirty="0" err="1"/>
              <a:t>ехо</a:t>
            </a:r>
            <a:r>
              <a:rPr lang="uk-UA" sz="1600" dirty="0"/>
              <a:t>-відповідь.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0678897-C92D-774A-A01F-030F0E281D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565" y="1130837"/>
            <a:ext cx="4594219" cy="26871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846644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 dirty="0"/>
              <a:t>Повідомлення ICMP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 dirty="0"/>
              <a:t>Пункт призначення або служби недоступні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5357" y="873405"/>
            <a:ext cx="8813708" cy="985480"/>
          </a:xfrm>
        </p:spPr>
        <p:txBody>
          <a:bodyPr/>
          <a:lstStyle/>
          <a:p>
            <a:pPr algn="just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uk-UA" sz="1600" dirty="0"/>
              <a:t>ICMP-повідомлення Пункт призначення недосяжний (</a:t>
            </a:r>
            <a:r>
              <a:rPr lang="uk-UA" sz="1600" dirty="0" err="1"/>
              <a:t>Destination</a:t>
            </a:r>
            <a:r>
              <a:rPr lang="uk-UA" sz="1600" dirty="0"/>
              <a:t> </a:t>
            </a:r>
            <a:r>
              <a:rPr lang="uk-UA" sz="1600" dirty="0" err="1"/>
              <a:t>Unreachable</a:t>
            </a:r>
            <a:r>
              <a:rPr lang="uk-UA" sz="1600" dirty="0"/>
              <a:t>) використовується для сповіщення джерела, що вузол призначення або служби для цього пакета недоступні. </a:t>
            </a:r>
          </a:p>
          <a:p>
            <a:pPr algn="just" rtl="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uk-UA" sz="1600" dirty="0"/>
              <a:t>Повідомлення буде містити код, який вказує на те, чому пакет не може бути доставлено.</a:t>
            </a:r>
          </a:p>
          <a:p>
            <a:pPr algn="just"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98E910B-FDD9-474A-9233-995BD7304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554" y="2341751"/>
            <a:ext cx="3734792" cy="227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uk-UA" sz="1600" b="1" dirty="0"/>
              <a:t>Приклади деяких кодів повідомлень про недоступність вузла призначення для ICMPv4:</a:t>
            </a:r>
          </a:p>
          <a:p>
            <a:pPr lvl="2" rtl="0">
              <a:buFont typeface="Arial" panose="020B0604020202020204" pitchFamily="34" charset="0"/>
              <a:buChar char="•"/>
            </a:pPr>
            <a:r>
              <a:rPr lang="uk-UA" sz="1400" dirty="0"/>
              <a:t>0 - Мережа недоступна.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400" dirty="0"/>
              <a:t>1 - Вузол недоступний.</a:t>
            </a:r>
          </a:p>
          <a:p>
            <a:pPr lvl="2" rtl="0">
              <a:buFont typeface="Arial" panose="020B0604020202020204" pitchFamily="34" charset="0"/>
              <a:buChar char="•"/>
            </a:pPr>
            <a:r>
              <a:rPr lang="uk-UA" sz="1400" dirty="0"/>
              <a:t>2 - Протокол недоступний.</a:t>
            </a:r>
          </a:p>
          <a:p>
            <a:pPr lvl="2" rtl="0">
              <a:buFont typeface="Arial" panose="020B0604020202020204" pitchFamily="34" charset="0"/>
              <a:buChar char="•"/>
            </a:pPr>
            <a:r>
              <a:rPr lang="uk-UA" sz="1400" dirty="0"/>
              <a:t>3 - Порт недоступний.</a:t>
            </a:r>
            <a:endParaRPr lang="en-US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6623918D-06F7-E94D-A789-9059464B1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2734" y="1933346"/>
            <a:ext cx="4876331" cy="237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0">
              <a:buNone/>
            </a:pPr>
            <a:r>
              <a:rPr lang="uk-UA" sz="1600" b="1" dirty="0"/>
              <a:t>Приклади деяких кодів повідомлень про недоступність вузла призначення для ICMPv6: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400" dirty="0"/>
              <a:t>0 - Немає маршруту до пункту призначення.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400" dirty="0"/>
              <a:t>1 - Зв'язок з пунктом призначення адміністративно заборонений (наприклад, брандмауер).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400" dirty="0"/>
              <a:t>2 - Поза межами адреси джерела.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400" dirty="0"/>
              <a:t>3 - Адреса недоступна.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400" dirty="0"/>
              <a:t>4 - Порт недоступний.</a:t>
            </a:r>
          </a:p>
          <a:p>
            <a:pPr algn="just"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A4D57-5541-C14B-AAE5-49D28F7EBB1D}"/>
              </a:ext>
            </a:extLst>
          </p:cNvPr>
          <p:cNvSpPr txBox="1"/>
          <p:nvPr/>
        </p:nvSpPr>
        <p:spPr>
          <a:xfrm>
            <a:off x="297554" y="4620280"/>
            <a:ext cx="8661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b="1" dirty="0"/>
              <a:t>Примітка</a:t>
            </a:r>
            <a:r>
              <a:rPr lang="uk-UA" sz="1400" dirty="0"/>
              <a:t>. Протокол </a:t>
            </a:r>
            <a:r>
              <a:rPr lang="en-US" sz="1400" dirty="0"/>
              <a:t>ICMPv6 </a:t>
            </a:r>
            <a:r>
              <a:rPr lang="uk-UA" sz="1400" dirty="0"/>
              <a:t>має схожі, але дещо відмінні коди повідомлень Пункт призначення недосяжний (</a:t>
            </a:r>
            <a:r>
              <a:rPr lang="en-US" sz="1400" dirty="0"/>
              <a:t>Destination Unreachable).</a:t>
            </a:r>
            <a:endParaRPr lang="uk-UA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67806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 dirty="0"/>
              <a:t>Повідомлення ICMP </a:t>
            </a:r>
            <a:r>
              <a:rPr lang="en-US" altLang="en-US" sz="1600" dirty="0"/>
              <a:t/>
            </a:r>
            <a:br>
              <a:rPr lang="en-US" altLang="en-US" sz="1600" dirty="0"/>
            </a:br>
            <a:r>
              <a:rPr lang="uk-UA" dirty="0"/>
              <a:t>Перевищено час очікування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idx="1"/>
          </p:nvPr>
        </p:nvSpPr>
        <p:spPr>
          <a:xfrm>
            <a:off x="145356" y="823049"/>
            <a:ext cx="8782744" cy="1385895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uk-UA" sz="1600" dirty="0"/>
              <a:t>Коли поле Час життя (TTL, </a:t>
            </a:r>
            <a:r>
              <a:rPr lang="uk-UA" sz="1600" dirty="0" err="1"/>
              <a:t>Time</a:t>
            </a:r>
            <a:r>
              <a:rPr lang="uk-UA" sz="1600" dirty="0"/>
              <a:t> </a:t>
            </a:r>
            <a:r>
              <a:rPr lang="uk-UA" sz="1600" dirty="0" err="1"/>
              <a:t>to</a:t>
            </a:r>
            <a:r>
              <a:rPr lang="uk-UA" sz="1600" dirty="0"/>
              <a:t> </a:t>
            </a:r>
            <a:r>
              <a:rPr lang="uk-UA" sz="1600" dirty="0" err="1"/>
              <a:t>Live</a:t>
            </a:r>
            <a:r>
              <a:rPr lang="uk-UA" sz="1600" dirty="0"/>
              <a:t>) у пакеті зменшиться до 0, то вузлу джерела буде надіслано повідомлення ICMPv4 Перевищено час очікування.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sz="1600" dirty="0"/>
              <a:t>ICMPv6 також надсилає повідомлення Перевищено час очікування у такій ситуації. Замість поля TTL в IPv4, протокол ICMPv6 використовує поле Обмеження переходів (</a:t>
            </a:r>
            <a:r>
              <a:rPr lang="uk-UA" sz="1600" dirty="0" err="1"/>
              <a:t>Hop</a:t>
            </a:r>
            <a:r>
              <a:rPr lang="uk-UA" sz="1600" dirty="0"/>
              <a:t> </a:t>
            </a:r>
            <a:r>
              <a:rPr lang="uk-UA" sz="1600" dirty="0" err="1"/>
              <a:t>Limit</a:t>
            </a:r>
            <a:r>
              <a:rPr lang="uk-UA" sz="1600" dirty="0"/>
              <a:t>) в IPv6, щоб визначити, чи закінчився термін дії пакету.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C67C86-5F9A-0548-880C-0DE826966352}"/>
              </a:ext>
            </a:extLst>
          </p:cNvPr>
          <p:cNvSpPr txBox="1"/>
          <p:nvPr/>
        </p:nvSpPr>
        <p:spPr>
          <a:xfrm>
            <a:off x="748145" y="4156365"/>
            <a:ext cx="83958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uk-UA" sz="1500" b="1" dirty="0"/>
              <a:t>Примітка.</a:t>
            </a:r>
            <a:r>
              <a:rPr lang="uk-UA" sz="1500" dirty="0"/>
              <a:t>: Повідомлення Перевищено час очікування (</a:t>
            </a:r>
            <a:r>
              <a:rPr lang="uk-UA" sz="1500" dirty="0" err="1"/>
              <a:t>Time</a:t>
            </a:r>
            <a:r>
              <a:rPr lang="uk-UA" sz="1500" dirty="0"/>
              <a:t> </a:t>
            </a:r>
            <a:r>
              <a:rPr lang="uk-UA" sz="1500" dirty="0" err="1"/>
              <a:t>Exceeded</a:t>
            </a:r>
            <a:r>
              <a:rPr lang="uk-UA" sz="1500" dirty="0"/>
              <a:t>) використовуються інструментом </a:t>
            </a:r>
            <a:r>
              <a:rPr lang="uk-UA" sz="1500" dirty="0" err="1"/>
              <a:t>traceroute</a:t>
            </a:r>
            <a:r>
              <a:rPr lang="uk-UA" sz="15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DB6FF1-3B75-884A-98F7-AAA4EC106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1207" y="2489707"/>
            <a:ext cx="4544918" cy="13858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242075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Повідомлення ICMP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/>
              <a:t>Повідомлення ICMPv6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idx="1"/>
          </p:nvPr>
        </p:nvSpPr>
        <p:spPr>
          <a:xfrm>
            <a:off x="145357" y="823049"/>
            <a:ext cx="8710408" cy="757551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У ICMPv6 має нові можливості та вдосконалену функціональність, які не знайти в ICMPv4, включаючи чотири нові протоколи як частину протоколу виявлення сусідів (NDP або ND, </a:t>
            </a:r>
            <a:r>
              <a:rPr lang="uk-UA" dirty="0" err="1"/>
              <a:t>Neighbor</a:t>
            </a:r>
            <a:r>
              <a:rPr lang="uk-UA" dirty="0"/>
              <a:t> </a:t>
            </a:r>
            <a:r>
              <a:rPr lang="uk-UA" dirty="0" err="1"/>
              <a:t>Discovery</a:t>
            </a:r>
            <a:r>
              <a:rPr lang="uk-UA" dirty="0"/>
              <a:t> </a:t>
            </a:r>
            <a:r>
              <a:rPr lang="uk-UA" dirty="0" err="1"/>
              <a:t>Protocol</a:t>
            </a:r>
            <a:r>
              <a:rPr lang="uk-UA" dirty="0"/>
              <a:t>).</a:t>
            </a:r>
          </a:p>
          <a:p>
            <a:pPr marL="0" indent="0" algn="just">
              <a:buNone/>
            </a:pPr>
            <a:endParaRPr lang="en-US" dirty="0"/>
          </a:p>
          <a:p>
            <a:pPr algn="just">
              <a:buFont typeface="Arial" panose="020B0604020202020204" pitchFamily="34" charset="0"/>
              <a:buChar char="•"/>
            </a:pPr>
            <a:endParaRPr lang="en-US" dirty="0"/>
          </a:p>
          <a:p>
            <a:pPr algn="just"/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F976EBF-CEA6-F248-A55E-CBB97E032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70" y="1846577"/>
            <a:ext cx="4405130" cy="181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0">
              <a:buNone/>
            </a:pPr>
            <a:r>
              <a:rPr lang="uk-UA" dirty="0"/>
              <a:t>Обмін повідомленнями між маршрутизатором IPv6 і пристроєм IPv6, включає динамічний розподіл адрес, який є таким: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uk-UA" sz="1600" dirty="0"/>
              <a:t>Запит маршрутизатора (RS, </a:t>
            </a:r>
            <a:r>
              <a:rPr lang="uk-UA" sz="1600" dirty="0" err="1"/>
              <a:t>Router</a:t>
            </a:r>
            <a:r>
              <a:rPr lang="uk-UA" sz="1600" dirty="0"/>
              <a:t> </a:t>
            </a:r>
            <a:r>
              <a:rPr lang="uk-UA" sz="1600" dirty="0" err="1"/>
              <a:t>Solicitation</a:t>
            </a:r>
            <a:r>
              <a:rPr lang="uk-UA" sz="1600" dirty="0"/>
              <a:t>).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uk-UA" sz="1600" dirty="0"/>
              <a:t>Анонсування маршрутизатора (RA, </a:t>
            </a:r>
            <a:r>
              <a:rPr lang="uk-UA" sz="1600" dirty="0" err="1"/>
              <a:t>Router</a:t>
            </a:r>
            <a:r>
              <a:rPr lang="uk-UA" sz="1600" dirty="0"/>
              <a:t> </a:t>
            </a:r>
            <a:r>
              <a:rPr lang="uk-UA" sz="1600" dirty="0" err="1"/>
              <a:t>Advertisement</a:t>
            </a:r>
            <a:r>
              <a:rPr lang="uk-UA" sz="1600" dirty="0"/>
              <a:t>).</a:t>
            </a:r>
          </a:p>
          <a:p>
            <a:pPr marL="0" indent="0" algn="just">
              <a:buNone/>
            </a:pPr>
            <a:endParaRPr lang="en-US" dirty="0"/>
          </a:p>
          <a:p>
            <a:pPr algn="just">
              <a:buFont typeface="Arial" panose="020B0604020202020204" pitchFamily="34" charset="0"/>
              <a:buChar char="•"/>
            </a:pPr>
            <a:endParaRPr lang="en-US" dirty="0"/>
          </a:p>
          <a:p>
            <a:pPr algn="just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8E5DCA0-41BC-AC43-99C0-191FE281C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2226" y="1826711"/>
            <a:ext cx="4092983" cy="184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0">
              <a:buNone/>
            </a:pPr>
            <a:r>
              <a:rPr lang="uk-UA" dirty="0"/>
              <a:t>Обмін повідомленнями між пристроями IPv6, включаючи виявлення дублікатів адреси та визначення адреси, є такими: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uk-UA" sz="1600" dirty="0"/>
              <a:t>Запит сусіда (NS, </a:t>
            </a:r>
            <a:r>
              <a:rPr lang="uk-UA" sz="1600" dirty="0" err="1"/>
              <a:t>Neighbor</a:t>
            </a:r>
            <a:r>
              <a:rPr lang="uk-UA" sz="1600" dirty="0"/>
              <a:t> </a:t>
            </a:r>
            <a:r>
              <a:rPr lang="uk-UA" sz="1600" dirty="0" err="1"/>
              <a:t>Solicitation</a:t>
            </a:r>
            <a:r>
              <a:rPr lang="uk-UA" sz="1600" dirty="0"/>
              <a:t>,).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uk-UA" sz="1600" dirty="0"/>
              <a:t>Анонсування сусіда (NA, </a:t>
            </a:r>
            <a:r>
              <a:rPr lang="uk-UA" sz="1600" dirty="0" err="1"/>
              <a:t>Neighbor</a:t>
            </a:r>
            <a:r>
              <a:rPr lang="uk-UA" sz="1600" dirty="0"/>
              <a:t> </a:t>
            </a:r>
            <a:r>
              <a:rPr lang="uk-UA" sz="1600" dirty="0" err="1"/>
              <a:t>Advertisement</a:t>
            </a:r>
            <a:r>
              <a:rPr lang="uk-UA" sz="1600" dirty="0"/>
              <a:t>).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dirty="0"/>
          </a:p>
          <a:p>
            <a:pPr algn="just">
              <a:buFont typeface="Arial" panose="020B0604020202020204" pitchFamily="34" charset="0"/>
              <a:buChar char="•"/>
            </a:pPr>
            <a:endParaRPr lang="en-US" dirty="0"/>
          </a:p>
          <a:p>
            <a:pPr algn="just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DF6FA9-ACBC-0A4F-A48F-82FD98FFD73C}"/>
              </a:ext>
            </a:extLst>
          </p:cNvPr>
          <p:cNvSpPr txBox="1"/>
          <p:nvPr/>
        </p:nvSpPr>
        <p:spPr>
          <a:xfrm>
            <a:off x="633258" y="3935344"/>
            <a:ext cx="81900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b="1" dirty="0"/>
              <a:t>Примітка</a:t>
            </a:r>
            <a:r>
              <a:rPr lang="uk-UA" sz="1400" dirty="0"/>
              <a:t>. </a:t>
            </a:r>
            <a:r>
              <a:rPr lang="en-US" sz="1400" dirty="0"/>
              <a:t>ICMPv6 ND </a:t>
            </a:r>
            <a:r>
              <a:rPr lang="uk-UA" sz="1400" dirty="0"/>
              <a:t>також включає в себе переспрямування повідомлення, яке має функцію, схожу на подібну функцію переспрямування повідомлення, що використовується в </a:t>
            </a:r>
            <a:r>
              <a:rPr lang="en-US" sz="1400" dirty="0"/>
              <a:t>ICMPv4.</a:t>
            </a:r>
          </a:p>
          <a:p>
            <a:pPr algn="just" rtl="0"/>
            <a:endParaRPr lang="uk-UA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71620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 dirty="0"/>
              <a:t>Повідомлення ICMP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 dirty="0"/>
              <a:t>Повідомлення ICMPv6 (Продовж.)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idx="1"/>
          </p:nvPr>
        </p:nvSpPr>
        <p:spPr>
          <a:xfrm>
            <a:off x="1315251" y="1226460"/>
            <a:ext cx="6282337" cy="3660051"/>
          </a:xfrm>
        </p:spPr>
        <p:txBody>
          <a:bodyPr/>
          <a:lstStyle/>
          <a:p>
            <a:pPr algn="just" rtl="0">
              <a:buFont typeface="Arial" panose="020B0604020202020204" pitchFamily="34" charset="0"/>
              <a:buChar char="•"/>
            </a:pPr>
            <a:r>
              <a:rPr lang="uk-UA" dirty="0"/>
              <a:t>Повідомлення RA надсилаються маршрутизаторами з підтримкою IPv6 кожні 200 секунд для надання інформації про адресацію вузлам з підтримкою IPv6.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dirty="0"/>
              <a:t>Повідомлення RA може включати таку інформацію про адресацію вузла, як префікс, довжина </a:t>
            </a:r>
            <a:r>
              <a:rPr lang="uk-UA" dirty="0" err="1"/>
              <a:t>префікса</a:t>
            </a:r>
            <a:r>
              <a:rPr lang="uk-UA" dirty="0"/>
              <a:t>, DNS-адреса та доменне ім'я. 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dirty="0"/>
              <a:t>Вузол, який використовує SLAAC, встановить як шлюз за замовчуванням локальну адресу каналу маршрутизатора, який надіслав повідомлення RA.</a:t>
            </a:r>
          </a:p>
          <a:p>
            <a:pPr algn="just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4625139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TE7_Chp1_Example-1" id="{4A20ED44-3835-F149-9AE4-C332C230E09E}" vid="{AFB5BC48-58F8-AD45-912F-AE2AD65EB6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10211</TotalTime>
  <Words>1649</Words>
  <Application>Microsoft Office PowerPoint</Application>
  <PresentationFormat>Экран (16:9)</PresentationFormat>
  <Paragraphs>174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MS PGothic</vt:lpstr>
      <vt:lpstr>Arial</vt:lpstr>
      <vt:lpstr>Calibri</vt:lpstr>
      <vt:lpstr>CiscoSans</vt:lpstr>
      <vt:lpstr>CiscoSans ExtraLight</vt:lpstr>
      <vt:lpstr>CiscoSans Thin</vt:lpstr>
      <vt:lpstr>Wingdings</vt:lpstr>
      <vt:lpstr>Default Theme</vt:lpstr>
      <vt:lpstr>Лекція 13: Протокол ICMP </vt:lpstr>
      <vt:lpstr>Презентация PowerPoint</vt:lpstr>
      <vt:lpstr>13.1 Повідомлення ICMP</vt:lpstr>
      <vt:lpstr>Повідомлення ICMP Повідомлення ICMPv4 і ICMPv6</vt:lpstr>
      <vt:lpstr>Повідомлення ICMP Досяжність вузла</vt:lpstr>
      <vt:lpstr>Повідомлення ICMP Пункт призначення або служби недоступні</vt:lpstr>
      <vt:lpstr>Повідомлення ICMP  Перевищено час очікування</vt:lpstr>
      <vt:lpstr>Повідомлення ICMP Повідомлення ICMPv6</vt:lpstr>
      <vt:lpstr>Повідомлення ICMP Повідомлення ICMPv6 (Продовж.)</vt:lpstr>
      <vt:lpstr>ICMP-повідомлення Повідомлення ICMPv6 (Продовж.)</vt:lpstr>
      <vt:lpstr>Повідомлення ICMP Повідомлення ICMPv6 (Продовж.)</vt:lpstr>
      <vt:lpstr>ICMP-повідомлення Повідомлення ICMPv6 (Продовж.)</vt:lpstr>
      <vt:lpstr>13.2 Тестування за допомогою ping і traceroute</vt:lpstr>
      <vt:lpstr>Тестування за допомогою ping та traceroute Утиліта ping - Перевірка зв’язку</vt:lpstr>
      <vt:lpstr>Тестування за допомогою ping та traceroute Тестування інтерфейсу loopback за допомогою команди ping </vt:lpstr>
      <vt:lpstr>Тестування за допомогою ping та traceroute Перевірка зв'язку зі шлюзом за замовчуванням за допомогою команди ping </vt:lpstr>
      <vt:lpstr>Тестування за допомогою ping та traceroute Встановлення зв’язку з віддаленим вузлом за допомогою команди ping</vt:lpstr>
      <vt:lpstr>Тестування за допомогою ping та traceroute Утиліта Traceroute – Тестування шляху</vt:lpstr>
      <vt:lpstr>Тестування за допомогою ping та traceroute Утиліта Traceroute – Тестування шляху (Продовж.)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Basic Switch and End Device Configuration</dc:title>
  <dc:creator>Stephanie Harvey</dc:creator>
  <cp:lastModifiedBy>admin</cp:lastModifiedBy>
  <cp:revision>315</cp:revision>
  <dcterms:created xsi:type="dcterms:W3CDTF">2019-10-18T06:21:22Z</dcterms:created>
  <dcterms:modified xsi:type="dcterms:W3CDTF">2021-11-08T18:58:27Z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  <property fmtid="{D5CDD505-2E9C-101B-9397-08002B2CF9AE}" pid="8" name="ArticulateGUID">
    <vt:lpwstr>F9A496F7-57D7-4028-9572-D40DFDF3715A</vt:lpwstr>
  </property>
  <property fmtid="{D5CDD505-2E9C-101B-9397-08002B2CF9AE}" pid="9" name="ArticulatePath">
    <vt:lpwstr>ITE7_Chp9_by_jg</vt:lpwstr>
  </property>
</Properties>
</file>