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5884"/>
  </p:normalViewPr>
  <p:slideViewPr>
    <p:cSldViewPr snapToGrid="0" snapToObjects="1">
      <p:cViewPr varScale="1">
        <p:scale>
          <a:sx n="121" d="100"/>
          <a:sy n="121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B907D-B2F2-8F42-AC02-48AC3BD08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9177866" cy="1646302"/>
          </a:xfrm>
        </p:spPr>
        <p:txBody>
          <a:bodyPr/>
          <a:lstStyle/>
          <a:p>
            <a:r>
              <a:rPr lang="uk-UA" sz="3200" dirty="0"/>
              <a:t>Бізнес-ризики та антикризове управління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B1EBAF-1C4A-5E40-A2D9-FDCFE5664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39064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D368CB-A2D8-E04C-802C-EED165267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9503"/>
            <a:ext cx="9860568" cy="55618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14 тис. 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= 400000/ (14000-10000) = 100 од.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*14000 = 1 400 000 грн.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26 000 грн.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125 000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14 500 грн.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95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1290EC-2C27-A04E-B852-7CED7D3AD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9333"/>
            <a:ext cx="10927645" cy="6423378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26 000 грн.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125 000 грн. </a:t>
            </a:r>
          </a:p>
          <a:p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14 500 грн.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 = 26000 / (160-90) = 371 од.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371*160 = 59360 грн.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витрати+Операційний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= (26000+10000)/ (160-90) = 514 од.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160*514 = 82240 грн.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Прибуток = Ціна*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ОбсягРеалізації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Кмаржинального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– Постійні витрати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Кмаржинального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= (Ціна-Змінні витрати)/Ціна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Кмд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0,44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(125000 *160*0,44)-26000 = 8744 тис. грн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AB38F0-CAD4-4143-9115-712D8BEE1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711" y="259645"/>
            <a:ext cx="8777291" cy="5781718"/>
          </a:xfrm>
        </p:spPr>
        <p:txBody>
          <a:bodyPr/>
          <a:lstStyle/>
          <a:p>
            <a:r>
              <a:rPr lang="uk-UA" dirty="0"/>
              <a:t>Обсяг реалізації </a:t>
            </a:r>
            <a:r>
              <a:rPr lang="en-US" dirty="0"/>
              <a:t>*</a:t>
            </a:r>
            <a:r>
              <a:rPr lang="uk-UA" dirty="0"/>
              <a:t>Ціну = Змінні витрати + Постійні витрати + Чистий Прибуток * (1-</a:t>
            </a:r>
            <a:r>
              <a:rPr lang="en-US" dirty="0"/>
              <a:t>t)</a:t>
            </a:r>
            <a:endParaRPr lang="uk-UA" dirty="0"/>
          </a:p>
          <a:p>
            <a:r>
              <a:rPr lang="en-US" dirty="0"/>
              <a:t>t</a:t>
            </a:r>
            <a:r>
              <a:rPr lang="uk-UA" dirty="0"/>
              <a:t>  = 18%, 0,18 – ставка податку на прибуток</a:t>
            </a:r>
          </a:p>
          <a:p>
            <a:r>
              <a:rPr lang="uk-UA" dirty="0"/>
              <a:t>1-0,18 = 0,82</a:t>
            </a:r>
          </a:p>
          <a:p>
            <a:r>
              <a:rPr lang="uk-UA" dirty="0" err="1"/>
              <a:t>Ор</a:t>
            </a:r>
            <a:r>
              <a:rPr lang="uk-UA" dirty="0"/>
              <a:t>*160 = 90+26000+14500 (0,82)</a:t>
            </a:r>
          </a:p>
          <a:p>
            <a:r>
              <a:rPr lang="uk-UA" dirty="0" err="1"/>
              <a:t>Ор</a:t>
            </a:r>
            <a:r>
              <a:rPr lang="uk-UA" dirty="0"/>
              <a:t>*160 = 37980</a:t>
            </a:r>
          </a:p>
          <a:p>
            <a:r>
              <a:rPr lang="uk-UA" dirty="0" err="1"/>
              <a:t>Ор</a:t>
            </a:r>
            <a:r>
              <a:rPr lang="uk-UA" dirty="0"/>
              <a:t> = 274 од.</a:t>
            </a:r>
          </a:p>
          <a:p>
            <a:r>
              <a:rPr lang="uk-UA" dirty="0" err="1"/>
              <a:t>Ор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/>
              <a:t>в грн. = 274 од *160 грн. = 43 840 грн</a:t>
            </a:r>
            <a:r>
              <a:rPr lang="uk-UA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322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ED6BE2-49AD-D94F-8D25-0E04B1540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388621"/>
            <a:ext cx="10609143" cy="5980648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 (тис.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14 %.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рік = (1+0,14)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рік = (1+0,14)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рік = (1+0,14)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рік = (1+0,14)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DC6CB822-1E04-9B4E-95B9-D25F220B8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532" y="1824464"/>
            <a:ext cx="7569200" cy="21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7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946BD5A-7A66-ED05-90E6-D7FD242209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1867" y="485422"/>
                <a:ext cx="11085689" cy="591537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UA" dirty="0"/>
                  <a:t>Чиста приведена вартість</a:t>
                </a:r>
              </a:p>
              <a:p>
                <a:r>
                  <a:rPr lang="en-US" dirty="0"/>
                  <a:t>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UA" dirty="0"/>
                  <a:t> - грошові надходження протягом </a:t>
                </a:r>
                <a:r>
                  <a:rPr lang="en-US" dirty="0"/>
                  <a:t>n</a:t>
                </a:r>
                <a:r>
                  <a:rPr lang="ru-UA" dirty="0"/>
                  <a:t> років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UA" dirty="0"/>
                  <a:t> - стартові витрати</a:t>
                </a:r>
              </a:p>
              <a:p>
                <a:r>
                  <a:rPr lang="en-US" dirty="0"/>
                  <a:t>r </a:t>
                </a:r>
                <a:r>
                  <a:rPr lang="uk-UA" dirty="0"/>
                  <a:t>ставка дисконту</a:t>
                </a:r>
              </a:p>
              <a:p>
                <a14:m>
                  <m:oMath xmlns:m="http://schemas.openxmlformats.org/officeDocument/2006/math"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  <m:t>70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highlight>
                      <a:srgbClr val="00FFFF"/>
                    </a:highlight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  <m:t>110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highlight>
                      <a:srgbClr val="00FFFF"/>
                    </a:highlight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  <m:t>157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highlight>
                                      <a:srgbClr val="00FFFF"/>
                                    </a:highlight>
                                    <a:latin typeface="Cambria Math" panose="02040503050406030204" pitchFamily="18" charset="0"/>
                                  </a:rPr>
                                  <m:t>1+0,14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chemeClr val="tx1"/>
                                </a:solidFill>
                                <a:highlight>
                                  <a:srgbClr val="00FFFF"/>
                                </a:highlight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- </a:t>
                </a:r>
                <a:r>
                  <a:rPr lang="uk-UA" dirty="0">
                    <a:solidFill>
                      <a:schemeClr val="tx1"/>
                    </a:solidFill>
                  </a:rPr>
                  <a:t>витрати = 61,4 + 84,64 +91,12+92,96 – 280 = 50,12 тис. грн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uk-UA" dirty="0">
                    <a:solidFill>
                      <a:schemeClr val="tx1"/>
                    </a:solidFill>
                  </a:rPr>
                  <a:t>.</a:t>
                </a:r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:r>
                  <a:rPr lang="uk-UA" dirty="0">
                    <a:solidFill>
                      <a:schemeClr val="tx1"/>
                    </a:solidFill>
                  </a:rPr>
                  <a:t>87,7 +107,73 +107,96 +100,65 – 320 = 84,04 тис грн. </a:t>
                </a:r>
              </a:p>
              <a:p>
                <a:r>
                  <a:rPr lang="uk-UA" dirty="0">
                    <a:solidFill>
                      <a:schemeClr val="tx1"/>
                    </a:solidFill>
                  </a:rPr>
                  <a:t>Індекс прибутковості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PI </a:t>
                </a: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/ </m:t>
                        </m:r>
                        <m:nary>
                          <m:naryPr>
                            <m:chr m:val="∑"/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PIa</a:t>
                </a:r>
                <a:r>
                  <a:rPr lang="en-US" dirty="0">
                    <a:solidFill>
                      <a:schemeClr val="tx1"/>
                    </a:solidFill>
                  </a:rPr>
                  <a:t> = 1,14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Pib</a:t>
                </a:r>
                <a:r>
                  <a:rPr lang="en-US" dirty="0">
                    <a:solidFill>
                      <a:schemeClr val="tx1"/>
                    </a:solidFill>
                  </a:rPr>
                  <a:t> = 1,26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PP = </a:t>
                </a:r>
                <a:r>
                  <a:rPr lang="uk-UA" dirty="0">
                    <a:solidFill>
                      <a:schemeClr val="tx1"/>
                    </a:solidFill>
                  </a:rPr>
                  <a:t>В</a:t>
                </a:r>
                <a:r>
                  <a:rPr lang="en-US" dirty="0">
                    <a:solidFill>
                      <a:schemeClr val="tx1"/>
                    </a:solidFill>
                  </a:rPr>
                  <a:t>/</a:t>
                </a:r>
                <a:r>
                  <a:rPr lang="uk-UA" dirty="0">
                    <a:solidFill>
                      <a:schemeClr val="tx1"/>
                    </a:solidFill>
                  </a:rPr>
                  <a:t>Середній грошовий потік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</a:t>
                </a:r>
                <a:r>
                  <a:rPr lang="uk-UA" dirty="0">
                    <a:solidFill>
                      <a:schemeClr val="tx1"/>
                    </a:solidFill>
                  </a:rPr>
                  <a:t>Ра = 280/ ((70+110+135+157)/4) = 2,37 років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</a:t>
                </a:r>
                <a:r>
                  <a:rPr lang="uk-UA" dirty="0" err="1">
                    <a:solidFill>
                      <a:schemeClr val="tx1"/>
                    </a:solidFill>
                  </a:rPr>
                  <a:t>Р</a:t>
                </a:r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uk-UA" dirty="0">
                    <a:solidFill>
                      <a:schemeClr val="tx1"/>
                    </a:solidFill>
                  </a:rPr>
                  <a:t> = 320 / ((100+140+160+170)/4) = 2,25 років</a:t>
                </a:r>
              </a:p>
              <a:p>
                <a:endParaRPr lang="ru-UA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946BD5A-7A66-ED05-90E6-D7FD242209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1867" y="485422"/>
                <a:ext cx="11085689" cy="5915377"/>
              </a:xfrm>
              <a:blipFill>
                <a:blip r:embed="rId2"/>
                <a:stretch>
                  <a:fillRect l="-114" t="-857"/>
                </a:stretch>
              </a:blipFill>
            </p:spPr>
            <p:txBody>
              <a:bodyPr/>
              <a:lstStyle/>
              <a:p>
                <a:r>
                  <a:rPr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25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0D3541-E5BD-A040-88D1-ED87B73A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5781"/>
            <a:ext cx="8596668" cy="551558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135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78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24 000 грн.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грошовому та натуральному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9 500 грн.</a:t>
            </a:r>
          </a:p>
          <a:p>
            <a:pPr algn="just"/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116000грн.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12 500 грн.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470 тис.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– 10 тис. грн.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/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548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40E88193-C423-6F4A-8F30-3A7B4362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0" y="480061"/>
            <a:ext cx="8485332" cy="556130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магазину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лічильників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задано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1.2.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 дисконту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становить 15 %.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1014E9C-5E59-7D4B-9CDA-90FD2D5D0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490" y="1657350"/>
            <a:ext cx="7239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408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2330</TotalTime>
  <Words>898</Words>
  <Application>Microsoft Macintosh PowerPoint</Application>
  <PresentationFormat>Широкоэкранный</PresentationFormat>
  <Paragraphs>80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Times New Roman</vt:lpstr>
      <vt:lpstr>Trebuchet MS</vt:lpstr>
      <vt:lpstr>Wingdings 3</vt:lpstr>
      <vt:lpstr>Аспект</vt:lpstr>
      <vt:lpstr>Бізнес-ризики та антикризове управління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20</cp:revision>
  <dcterms:created xsi:type="dcterms:W3CDTF">2021-09-19T07:59:44Z</dcterms:created>
  <dcterms:modified xsi:type="dcterms:W3CDTF">2024-10-31T10:49:25Z</dcterms:modified>
</cp:coreProperties>
</file>